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1" r:id="rId3"/>
    <p:sldId id="263" r:id="rId4"/>
    <p:sldId id="284" r:id="rId5"/>
    <p:sldId id="278" r:id="rId6"/>
    <p:sldId id="279" r:id="rId7"/>
    <p:sldId id="280" r:id="rId8"/>
    <p:sldId id="286" r:id="rId9"/>
    <p:sldId id="282" r:id="rId10"/>
    <p:sldId id="281" r:id="rId11"/>
    <p:sldId id="285" r:id="rId12"/>
    <p:sldId id="288" r:id="rId13"/>
    <p:sldId id="287" r:id="rId14"/>
    <p:sldId id="275" r:id="rId15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101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BAABEFFA-5FF0-4977-BCA4-BFA8AAD4FFE8}" type="datetimeFigureOut">
              <a:rPr lang="cs-CZ" smtClean="0"/>
              <a:t>17. 4. 2021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700" y="9517546"/>
            <a:ext cx="2984870" cy="50101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58F6FA3C-71A0-41D7-9BA9-89160DADD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98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0158" y="2341683"/>
            <a:ext cx="6843570" cy="1766170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Energetický management</a:t>
            </a:r>
            <a:r>
              <a:rPr lang="cs-CZ" sz="3000" b="1" dirty="0">
                <a:solidFill>
                  <a:srgbClr val="D10202"/>
                </a:solidFill>
                <a:cs typeface="Arial"/>
              </a:rPr>
              <a:t/>
            </a:r>
            <a:br>
              <a:rPr lang="cs-CZ" sz="3000" b="1" dirty="0">
                <a:solidFill>
                  <a:srgbClr val="D10202"/>
                </a:solidFill>
                <a:cs typeface="Arial"/>
              </a:rPr>
            </a:br>
            <a:r>
              <a:rPr lang="cs-CZ" sz="2400" b="1" dirty="0" smtClean="0">
                <a:solidFill>
                  <a:srgbClr val="D10202"/>
                </a:solidFill>
                <a:cs typeface="Arial"/>
              </a:rPr>
              <a:t>(UMM/YEM)</a:t>
            </a:r>
            <a:r>
              <a:rPr lang="cs-CZ" sz="2400" dirty="0" smtClean="0">
                <a:cs typeface="Arial"/>
              </a:rPr>
              <a:t/>
            </a:r>
            <a:br>
              <a:rPr lang="cs-CZ" sz="2400" dirty="0" smtClean="0">
                <a:cs typeface="Arial"/>
              </a:rPr>
            </a:br>
            <a:r>
              <a:rPr lang="cs-CZ" sz="4900" b="1" i="1" dirty="0" smtClean="0">
                <a:solidFill>
                  <a:srgbClr val="0070C0"/>
                </a:solidFill>
                <a:cs typeface="Arial"/>
              </a:rPr>
              <a:t>Větrné elektrárny</a:t>
            </a:r>
            <a:r>
              <a:rPr lang="cs-CZ" sz="3600" b="1" i="1" dirty="0" smtClean="0">
                <a:solidFill>
                  <a:schemeClr val="accent3">
                    <a:lumMod val="50000"/>
                  </a:schemeClr>
                </a:solidFill>
                <a:cs typeface="Arial"/>
              </a:rPr>
              <a:t/>
            </a:r>
            <a:br>
              <a:rPr lang="cs-CZ" sz="3600" b="1" i="1" dirty="0" smtClean="0">
                <a:solidFill>
                  <a:schemeClr val="accent3">
                    <a:lumMod val="50000"/>
                  </a:schemeClr>
                </a:solidFill>
                <a:cs typeface="Arial"/>
              </a:rPr>
            </a:br>
            <a:endParaRPr lang="en-US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04628" y="4521896"/>
            <a:ext cx="6524347" cy="1709916"/>
          </a:xfrm>
          <a:prstGeom prst="rect">
            <a:avLst/>
          </a:prstGeom>
        </p:spPr>
        <p:txBody>
          <a:bodyPr vert="horz" lIns="0" tIns="0" rIns="0" bIns="0" rtlCol="0" anchor="t" anchorCtr="0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900" b="1" dirty="0" smtClean="0"/>
              <a:t>Autor</a:t>
            </a:r>
            <a:r>
              <a:rPr lang="cs-CZ" sz="1900" b="1" dirty="0"/>
              <a:t>:</a:t>
            </a:r>
            <a:r>
              <a:rPr lang="cs-CZ" sz="1900" dirty="0"/>
              <a:t>						 </a:t>
            </a:r>
            <a:r>
              <a:rPr lang="cs-CZ" sz="1900" dirty="0" smtClean="0"/>
              <a:t>     Jana Rakušanová</a:t>
            </a:r>
          </a:p>
          <a:p>
            <a:pPr algn="l"/>
            <a:r>
              <a:rPr lang="cs-CZ" sz="1900" b="1" dirty="0" smtClean="0"/>
              <a:t>Osobní </a:t>
            </a:r>
            <a:r>
              <a:rPr lang="cs-CZ" sz="1900" b="1" dirty="0"/>
              <a:t>č</a:t>
            </a:r>
            <a:r>
              <a:rPr lang="cs-CZ" sz="1900" b="1" dirty="0" smtClean="0"/>
              <a:t>íslo </a:t>
            </a:r>
            <a:r>
              <a:rPr lang="cs-CZ" sz="1900" b="1" dirty="0"/>
              <a:t>studenta:	 </a:t>
            </a:r>
            <a:r>
              <a:rPr lang="cs-CZ" sz="1900" b="1" dirty="0" smtClean="0"/>
              <a:t>                      </a:t>
            </a:r>
            <a:r>
              <a:rPr lang="cs-CZ" sz="1900" dirty="0" smtClean="0"/>
              <a:t>M20100</a:t>
            </a:r>
            <a:endParaRPr lang="cs-CZ" sz="1900" dirty="0"/>
          </a:p>
          <a:p>
            <a:pPr algn="l"/>
            <a:r>
              <a:rPr lang="cs-CZ" sz="1900" b="1" dirty="0"/>
              <a:t>Obor:</a:t>
            </a:r>
            <a:r>
              <a:rPr lang="cs-CZ" sz="1900" dirty="0"/>
              <a:t>						 </a:t>
            </a:r>
            <a:r>
              <a:rPr lang="cs-CZ" sz="1900" dirty="0" smtClean="0"/>
              <a:t>     EMMSP</a:t>
            </a:r>
            <a:endParaRPr lang="cs-CZ" sz="1900" dirty="0"/>
          </a:p>
          <a:p>
            <a:pPr algn="l"/>
            <a:r>
              <a:rPr lang="cs-CZ" sz="1900" b="1" dirty="0"/>
              <a:t>Forma studia:</a:t>
            </a:r>
            <a:r>
              <a:rPr lang="cs-CZ" sz="1900" dirty="0"/>
              <a:t>				 </a:t>
            </a:r>
            <a:r>
              <a:rPr lang="cs-CZ" sz="1900" dirty="0" smtClean="0"/>
              <a:t>     kombinovaná</a:t>
            </a:r>
          </a:p>
          <a:p>
            <a:pPr algn="l"/>
            <a:r>
              <a:rPr lang="cs-CZ" sz="1900" b="1" dirty="0" smtClean="0"/>
              <a:t>Ročník</a:t>
            </a:r>
            <a:r>
              <a:rPr lang="cs-CZ" sz="1900" b="1" dirty="0"/>
              <a:t>:						</a:t>
            </a:r>
            <a:r>
              <a:rPr lang="cs-CZ" sz="1900" b="1" dirty="0" smtClean="0"/>
              <a:t>      </a:t>
            </a:r>
            <a:r>
              <a:rPr lang="cs-CZ" sz="1900" dirty="0"/>
              <a:t>1</a:t>
            </a:r>
            <a:r>
              <a:rPr lang="cs-CZ" sz="1900" dirty="0" smtClean="0"/>
              <a:t>. ročník</a:t>
            </a:r>
          </a:p>
          <a:p>
            <a:pPr algn="l"/>
            <a:r>
              <a:rPr lang="cs-CZ" sz="1900" b="1" dirty="0" smtClean="0"/>
              <a:t>E-mail</a:t>
            </a:r>
            <a:r>
              <a:rPr lang="cs-CZ" sz="1900" b="1" dirty="0"/>
              <a:t>:						</a:t>
            </a:r>
            <a:r>
              <a:rPr lang="cs-CZ" sz="1900" b="1" dirty="0" smtClean="0"/>
              <a:t>      </a:t>
            </a:r>
            <a:r>
              <a:rPr lang="cs-CZ" sz="1900" dirty="0" smtClean="0"/>
              <a:t>M20100@studenti.mvso.cz</a:t>
            </a:r>
            <a:endParaRPr lang="cs-CZ" sz="1900" dirty="0"/>
          </a:p>
          <a:p>
            <a:endParaRPr lang="en-US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9635" y="352417"/>
            <a:ext cx="1448187" cy="13150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602" y="2004165"/>
            <a:ext cx="3120659" cy="175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9526" y="1021450"/>
            <a:ext cx="91244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Mapa větrných elektráren v </a:t>
            </a:r>
            <a:r>
              <a:rPr lang="cs-CZ" sz="2800" b="1" dirty="0" err="1" smtClean="0">
                <a:solidFill>
                  <a:srgbClr val="0070C0"/>
                </a:solidFill>
              </a:rPr>
              <a:t>Čr</a:t>
            </a:r>
            <a:endParaRPr lang="cs-CZ" sz="2800" dirty="0" smtClean="0"/>
          </a:p>
          <a:p>
            <a:endParaRPr lang="cs-CZ" sz="1600" b="1" i="1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38" y="1603331"/>
            <a:ext cx="8981161" cy="468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044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75364" y="1014608"/>
            <a:ext cx="883085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Likvidace větrných elektráren</a:t>
            </a:r>
          </a:p>
          <a:p>
            <a:pPr marL="342900" indent="-342900">
              <a:buFontTx/>
              <a:buChar char="-"/>
            </a:pPr>
            <a:r>
              <a:rPr lang="cs-CZ" sz="2400" b="1" dirty="0" smtClean="0"/>
              <a:t>Do roku </a:t>
            </a:r>
            <a:r>
              <a:rPr lang="cs-CZ" sz="2400" b="1" dirty="0"/>
              <a:t>2025 </a:t>
            </a:r>
            <a:r>
              <a:rPr lang="cs-CZ" sz="2400" dirty="0"/>
              <a:t>bude v Evropě demontováno  </a:t>
            </a:r>
            <a:r>
              <a:rPr lang="cs-CZ" sz="2400" dirty="0" smtClean="0"/>
              <a:t>cca.12</a:t>
            </a:r>
            <a:r>
              <a:rPr lang="cs-CZ" sz="2400" dirty="0"/>
              <a:t> tisíc starších větrných </a:t>
            </a:r>
            <a:r>
              <a:rPr lang="cs-CZ" sz="2400" dirty="0" smtClean="0"/>
              <a:t>elektráren</a:t>
            </a:r>
          </a:p>
          <a:p>
            <a:pPr marL="342900" indent="-342900">
              <a:buFontTx/>
              <a:buChar char="-"/>
            </a:pPr>
            <a:r>
              <a:rPr lang="cs-CZ" sz="2400" b="1" dirty="0"/>
              <a:t>Hmotnost větrné elektrárny </a:t>
            </a:r>
            <a:r>
              <a:rPr lang="cs-CZ" sz="2400" dirty="0"/>
              <a:t>včetně nezbytných základů tvoří ze 60–65 % beton, 30–35 % ocel (armování základů, tubus věže, soustrojí s převodovkou, generátorem a hlavní hřídelí), dřevo kolem 5 %, elektronická zařízení včetně kabeláže a dalšího spojovacího materiálu (měď, hliník) 2–3 %. Kompozitní materiál křídel tvoří kolem 3 % celkové hmotnosti větrné elektrárny. 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r>
              <a:rPr lang="cs-CZ" sz="2400" b="1" dirty="0" smtClean="0"/>
              <a:t>Neobsahují </a:t>
            </a:r>
            <a:r>
              <a:rPr lang="cs-CZ" sz="2400" b="1" dirty="0"/>
              <a:t>po </a:t>
            </a:r>
            <a:r>
              <a:rPr lang="cs-CZ" sz="2400" dirty="0"/>
              <a:t>odčerpání provozních </a:t>
            </a:r>
            <a:endParaRPr lang="cs-CZ" sz="2400" dirty="0" smtClean="0"/>
          </a:p>
          <a:p>
            <a:r>
              <a:rPr lang="cs-CZ" sz="2400" dirty="0" smtClean="0"/>
              <a:t>kapalin </a:t>
            </a:r>
            <a:r>
              <a:rPr lang="cs-CZ" sz="2400" dirty="0"/>
              <a:t>(mazadla, olejové náplně </a:t>
            </a:r>
            <a:endParaRPr lang="cs-CZ" sz="2400" dirty="0" smtClean="0"/>
          </a:p>
          <a:p>
            <a:r>
              <a:rPr lang="cs-CZ" sz="2400" dirty="0" smtClean="0"/>
              <a:t>převodovek</a:t>
            </a:r>
            <a:r>
              <a:rPr lang="cs-CZ" sz="2400" dirty="0"/>
              <a:t>, hydraulický olej) </a:t>
            </a:r>
            <a:endParaRPr lang="cs-CZ" sz="2400" dirty="0" smtClean="0"/>
          </a:p>
          <a:p>
            <a:r>
              <a:rPr lang="cs-CZ" sz="2400" dirty="0" smtClean="0"/>
              <a:t>žádné </a:t>
            </a:r>
            <a:r>
              <a:rPr lang="cs-CZ" sz="2400" dirty="0"/>
              <a:t>nebezpečné odpady.</a:t>
            </a:r>
            <a:endParaRPr lang="cs-CZ" sz="2400" i="1" dirty="0"/>
          </a:p>
          <a:p>
            <a:endParaRPr lang="cs-CZ" sz="1600" b="1" i="1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342" y="4052081"/>
            <a:ext cx="2883335" cy="1925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87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9527" y="1021450"/>
            <a:ext cx="91244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Větrná energetika v Evropě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1600" b="1" i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 roce 2020 v  Evropě přibylo 14,7 GW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Meziročně došlo k poklesu o 6% instalovaných elektráren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Vítr v pokrývá 16% spotřeby energie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Největší nárůst instalací </a:t>
            </a:r>
            <a:r>
              <a:rPr lang="cs-CZ" sz="2800" dirty="0" err="1" smtClean="0"/>
              <a:t>Německo_Norsko_Francie_Španělsko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NEJVÍC však Nizozemí</a:t>
            </a:r>
          </a:p>
          <a:p>
            <a:endParaRPr lang="cs-CZ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492408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9526" y="1021450"/>
            <a:ext cx="912447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Větrné NEJ….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1600" b="1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70C0"/>
                </a:solidFill>
              </a:rPr>
              <a:t>Největší větrná elektrárna – </a:t>
            </a:r>
            <a:r>
              <a:rPr lang="cs-CZ" sz="2800" dirty="0" err="1" smtClean="0"/>
              <a:t>Gansu</a:t>
            </a:r>
            <a:r>
              <a:rPr lang="cs-CZ" sz="2800" dirty="0" smtClean="0"/>
              <a:t>- severovýchodní Čína, 7.000 větrných turbín 206 W a 18 menších, plánovaný výkon je 20GW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70C0"/>
                </a:solidFill>
              </a:rPr>
              <a:t>Nejvyšší pokrytí -  </a:t>
            </a:r>
            <a:r>
              <a:rPr lang="cs-CZ" sz="2800" dirty="0" smtClean="0"/>
              <a:t>Španělská energetika 30.12.2009 pokrytí přes 54 % celkové poptávky -10.000 </a:t>
            </a:r>
            <a:r>
              <a:rPr lang="cs-CZ" sz="2800" dirty="0" err="1" smtClean="0"/>
              <a:t>mega</a:t>
            </a:r>
            <a:r>
              <a:rPr lang="cs-CZ" sz="2800" dirty="0" smtClean="0"/>
              <a:t> </a:t>
            </a:r>
            <a:r>
              <a:rPr lang="cs-CZ" sz="2800" dirty="0" err="1" smtClean="0"/>
              <a:t>wat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70C0"/>
                </a:solidFill>
              </a:rPr>
              <a:t>Nejvýkonnější -  </a:t>
            </a:r>
            <a:r>
              <a:rPr lang="cs-CZ" sz="2800" dirty="0" smtClean="0"/>
              <a:t>8,8 MW, nyní se v Nizozemí v Rotterdamu, rozbíhá turbína </a:t>
            </a:r>
            <a:r>
              <a:rPr lang="cs-CZ" sz="2800" dirty="0" err="1" smtClean="0"/>
              <a:t>Hatide</a:t>
            </a:r>
            <a:r>
              <a:rPr lang="cs-CZ" sz="2800" dirty="0" smtClean="0"/>
              <a:t> X – výkonu 12 MW, výška stožáru 260 m, délka lopatek 100m</a:t>
            </a:r>
          </a:p>
          <a:p>
            <a:endParaRPr lang="cs-CZ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797937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6822" y="2304789"/>
            <a:ext cx="7809978" cy="3821374"/>
          </a:xfrm>
        </p:spPr>
        <p:txBody>
          <a:bodyPr/>
          <a:lstStyle/>
          <a:p>
            <a:pPr marL="0" indent="0">
              <a:buNone/>
            </a:pPr>
            <a:endParaRPr lang="cs-CZ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6510" y="851769"/>
            <a:ext cx="7960290" cy="1302707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/>
            </a:r>
            <a:br>
              <a:rPr lang="cs-CZ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</a:br>
            <a:r>
              <a:rPr lang="cs-CZ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Děkuji </a:t>
            </a:r>
            <a:r>
              <a:rPr lang="cs-CZ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za pozornost a mějte vítr v </a:t>
            </a:r>
            <a:r>
              <a:rPr lang="cs-CZ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zádech !</a:t>
            </a:r>
            <a:r>
              <a:rPr lang="cs-CZ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/>
            </a:r>
            <a:br>
              <a:rPr lang="cs-CZ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</a:b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2569466"/>
            <a:ext cx="647700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8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4088" y="826718"/>
            <a:ext cx="7922711" cy="914400"/>
          </a:xfrm>
        </p:spPr>
        <p:txBody>
          <a:bodyPr>
            <a:noAutofit/>
          </a:bodyPr>
          <a:lstStyle/>
          <a:p>
            <a:pPr algn="l"/>
            <a:r>
              <a:rPr lang="cs-CZ" sz="3600" b="1" dirty="0" smtClean="0">
                <a:solidFill>
                  <a:srgbClr val="0070C0"/>
                </a:solidFill>
              </a:rPr>
              <a:t>Využití větru .. ..kde se vzaly </a:t>
            </a:r>
            <a:br>
              <a:rPr lang="cs-CZ" sz="3600" b="1" dirty="0" smtClean="0">
                <a:solidFill>
                  <a:srgbClr val="0070C0"/>
                </a:solidFill>
              </a:rPr>
            </a:br>
            <a:r>
              <a:rPr lang="cs-CZ" sz="3600" b="1" dirty="0" smtClean="0">
                <a:solidFill>
                  <a:srgbClr val="0070C0"/>
                </a:solidFill>
              </a:rPr>
              <a:t>větrné elektrárny?  </a:t>
            </a:r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827" y="1991638"/>
            <a:ext cx="8047973" cy="41345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První zmínka o využití větru, větrné mlýny1. </a:t>
            </a:r>
            <a:r>
              <a:rPr lang="cs-CZ" sz="2400" dirty="0" err="1" smtClean="0"/>
              <a:t>st.n.l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v </a:t>
            </a:r>
            <a:r>
              <a:rPr lang="cs-CZ" sz="2400" dirty="0" err="1" smtClean="0"/>
              <a:t>Alexandii</a:t>
            </a:r>
            <a:r>
              <a:rPr lang="cs-CZ" sz="2400" dirty="0" smtClean="0"/>
              <a:t> , u nás ve 13.st.(</a:t>
            </a:r>
            <a:r>
              <a:rPr lang="cs-CZ" sz="2400" dirty="0" smtClean="0"/>
              <a:t>mletí </a:t>
            </a:r>
            <a:r>
              <a:rPr lang="cs-CZ" sz="2400" dirty="0" smtClean="0"/>
              <a:t>obilí, </a:t>
            </a:r>
            <a:r>
              <a:rPr lang="cs-CZ" sz="2400" dirty="0" err="1" smtClean="0"/>
              <a:t>čerpáné</a:t>
            </a:r>
            <a:r>
              <a:rPr lang="cs-CZ" sz="2400" dirty="0" smtClean="0"/>
              <a:t> </a:t>
            </a:r>
            <a:r>
              <a:rPr lang="cs-CZ" sz="2400" dirty="0" err="1" smtClean="0"/>
              <a:t>voduy</a:t>
            </a:r>
            <a:r>
              <a:rPr lang="cs-CZ" sz="2400" dirty="0" smtClean="0"/>
              <a:t>, řezání dřeva)</a:t>
            </a: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Větrné elektrárny- v USA 1887 Ch. </a:t>
            </a:r>
            <a:r>
              <a:rPr lang="cs-CZ" sz="2400" dirty="0" err="1" smtClean="0"/>
              <a:t>Brush</a:t>
            </a:r>
            <a:r>
              <a:rPr lang="cs-CZ" sz="2400" dirty="0" smtClean="0"/>
              <a:t> v Evropě 1891- v Dánsku Paul la Cour      </a:t>
            </a:r>
            <a:endParaRPr lang="cs-CZ" sz="2400" dirty="0"/>
          </a:p>
          <a:p>
            <a:r>
              <a:rPr lang="cs-CZ" sz="2400" dirty="0" smtClean="0"/>
              <a:t>Dnes větrná energie využívá mikroelektráren  nebo větrné farmy ( 5 a více větrníků)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311780"/>
            <a:ext cx="200025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321" y="4506913"/>
            <a:ext cx="21621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40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5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Jak fungují větrné elektrárny?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</a:t>
            </a:r>
            <a:r>
              <a:rPr lang="cs-CZ" sz="2800" dirty="0"/>
              <a:t>principu, kdy vzduch (vítr) působí na listy </a:t>
            </a:r>
            <a:r>
              <a:rPr lang="cs-CZ" sz="2800" dirty="0" smtClean="0"/>
              <a:t>rotoru/ </a:t>
            </a:r>
            <a:r>
              <a:rPr lang="cs-CZ" sz="2800" dirty="0"/>
              <a:t>její listy jsou tvarované tak, aby vytvářely vztlak nebo aby kladly odpor </a:t>
            </a:r>
            <a:r>
              <a:rPr lang="cs-CZ" sz="2800" dirty="0" smtClean="0"/>
              <a:t>větru- ty se začnou otáček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vzniká mechanická energii( energie otáčivého pohybu)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prostřednictvím </a:t>
            </a:r>
            <a:r>
              <a:rPr lang="cs-CZ" sz="2800" dirty="0"/>
              <a:t>generátoru </a:t>
            </a:r>
            <a:r>
              <a:rPr lang="cs-CZ" sz="2800" dirty="0" smtClean="0"/>
              <a:t>uvnitř </a:t>
            </a:r>
            <a:r>
              <a:rPr lang="cs-CZ" sz="2800" dirty="0"/>
              <a:t>elektrárny </a:t>
            </a:r>
            <a:r>
              <a:rPr lang="cs-CZ" sz="2800" dirty="0" smtClean="0"/>
              <a:t>je převedena </a:t>
            </a:r>
            <a:r>
              <a:rPr lang="cs-CZ" sz="2800" dirty="0"/>
              <a:t>na elektrickou energii. </a:t>
            </a:r>
            <a:endParaRPr lang="cs-CZ" sz="2800" dirty="0" smtClean="0"/>
          </a:p>
          <a:p>
            <a:r>
              <a:rPr lang="cs-CZ" sz="2800" dirty="0" smtClean="0"/>
              <a:t>-</a:t>
            </a:r>
            <a:r>
              <a:rPr lang="cs-CZ" sz="2800" dirty="0"/>
              <a:t> </a:t>
            </a:r>
            <a:r>
              <a:rPr lang="cs-CZ" sz="2800" dirty="0" smtClean="0"/>
              <a:t>není </a:t>
            </a:r>
            <a:r>
              <a:rPr lang="cs-CZ" sz="2800" dirty="0"/>
              <a:t>možné, aby </a:t>
            </a:r>
            <a:r>
              <a:rPr lang="cs-CZ" sz="2800" dirty="0" smtClean="0"/>
              <a:t>byla využila plná </a:t>
            </a:r>
            <a:r>
              <a:rPr lang="cs-CZ" sz="2800" dirty="0"/>
              <a:t>energii větru, </a:t>
            </a:r>
            <a:r>
              <a:rPr lang="cs-CZ" sz="2800" dirty="0" smtClean="0"/>
              <a:t>ztratil </a:t>
            </a:r>
            <a:r>
              <a:rPr lang="cs-CZ" sz="2800" dirty="0"/>
              <a:t>by veškerou energii. </a:t>
            </a:r>
            <a:r>
              <a:rPr lang="cs-CZ" sz="2800" b="1" dirty="0" smtClean="0"/>
              <a:t>Max množství </a:t>
            </a:r>
            <a:r>
              <a:rPr lang="cs-CZ" sz="2800" dirty="0"/>
              <a:t>energie větru ve větrné turbíně, které dosahuje </a:t>
            </a:r>
            <a:r>
              <a:rPr lang="cs-CZ" sz="2800" b="1" dirty="0"/>
              <a:t>59 %</a:t>
            </a:r>
            <a:r>
              <a:rPr lang="cs-CZ" sz="2800" dirty="0"/>
              <a:t> veškeré kinetické energie vzduchu proudícího skrze turbínu. 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632021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5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Podle čeho dělíme větrné elektrárny?</a:t>
            </a:r>
          </a:p>
          <a:p>
            <a:r>
              <a:rPr lang="cs-CZ" sz="2800" b="1" dirty="0" smtClean="0">
                <a:solidFill>
                  <a:srgbClr val="0070C0"/>
                </a:solidFill>
              </a:rPr>
              <a:t>Dle samotné osy otáčení rotoru: </a:t>
            </a:r>
          </a:p>
          <a:p>
            <a:r>
              <a:rPr lang="cs-CZ" sz="2800" b="1" dirty="0" smtClean="0">
                <a:solidFill>
                  <a:srgbClr val="0070C0"/>
                </a:solidFill>
              </a:rPr>
              <a:t>- </a:t>
            </a:r>
            <a:r>
              <a:rPr lang="cs-CZ" sz="2800" dirty="0"/>
              <a:t>h</a:t>
            </a:r>
            <a:r>
              <a:rPr lang="cs-CZ" sz="2800" dirty="0" smtClean="0"/>
              <a:t>orizontální osa otáčení  (HAWT)</a:t>
            </a:r>
          </a:p>
          <a:p>
            <a:r>
              <a:rPr lang="cs-CZ" sz="2800" b="1" dirty="0" smtClean="0">
                <a:solidFill>
                  <a:srgbClr val="0070C0"/>
                </a:solidFill>
              </a:rPr>
              <a:t>- </a:t>
            </a:r>
            <a:r>
              <a:rPr lang="cs-CZ" sz="2800" dirty="0"/>
              <a:t>v</a:t>
            </a:r>
            <a:r>
              <a:rPr lang="cs-CZ" sz="2800" dirty="0" smtClean="0"/>
              <a:t>ertikální osa otáčení (VAWT)</a:t>
            </a:r>
          </a:p>
          <a:p>
            <a:r>
              <a:rPr lang="cs-CZ" sz="2800" b="1" dirty="0" smtClean="0">
                <a:solidFill>
                  <a:srgbClr val="0070C0"/>
                </a:solidFill>
              </a:rPr>
              <a:t>Dle turbín</a:t>
            </a:r>
          </a:p>
          <a:p>
            <a:r>
              <a:rPr lang="cs-CZ" sz="2800" b="1" dirty="0" smtClean="0">
                <a:solidFill>
                  <a:srgbClr val="0070C0"/>
                </a:solidFill>
              </a:rPr>
              <a:t>-</a:t>
            </a:r>
            <a:r>
              <a:rPr lang="cs-CZ" sz="2800" dirty="0" smtClean="0"/>
              <a:t>odporové – </a:t>
            </a:r>
            <a:r>
              <a:rPr lang="cs-CZ" sz="2800" dirty="0" err="1" smtClean="0"/>
              <a:t>drag</a:t>
            </a:r>
            <a:r>
              <a:rPr lang="cs-CZ" sz="2800" dirty="0" smtClean="0"/>
              <a:t> </a:t>
            </a:r>
            <a:r>
              <a:rPr lang="cs-CZ" sz="2800" dirty="0" err="1" smtClean="0"/>
              <a:t>turbine</a:t>
            </a:r>
            <a:endParaRPr lang="cs-CZ" sz="2800" dirty="0" smtClean="0"/>
          </a:p>
          <a:p>
            <a:r>
              <a:rPr lang="cs-CZ" sz="2800" dirty="0" smtClean="0"/>
              <a:t>( starší typy, různý tvar lopatek, </a:t>
            </a:r>
          </a:p>
          <a:p>
            <a:r>
              <a:rPr lang="cs-CZ" sz="2800" dirty="0" smtClean="0"/>
              <a:t>natočení lopatek)</a:t>
            </a:r>
            <a:endParaRPr lang="cs-CZ" sz="2800" dirty="0"/>
          </a:p>
          <a:p>
            <a:r>
              <a:rPr lang="cs-CZ" sz="2800" b="1" dirty="0" smtClean="0">
                <a:solidFill>
                  <a:srgbClr val="0070C0"/>
                </a:solidFill>
              </a:rPr>
              <a:t>-</a:t>
            </a:r>
            <a:r>
              <a:rPr lang="cs-CZ" sz="2800" dirty="0" smtClean="0"/>
              <a:t>vztlakové- lift </a:t>
            </a:r>
            <a:r>
              <a:rPr lang="cs-CZ" sz="2800" dirty="0" err="1" smtClean="0"/>
              <a:t>turbine</a:t>
            </a:r>
            <a:r>
              <a:rPr lang="cs-CZ" sz="2800" dirty="0" smtClean="0"/>
              <a:t> </a:t>
            </a:r>
          </a:p>
          <a:p>
            <a:r>
              <a:rPr lang="cs-CZ" sz="2800" dirty="0" smtClean="0"/>
              <a:t>( více využívané, novější)</a:t>
            </a:r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872" y="2714172"/>
            <a:ext cx="4312868" cy="313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11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9526" y="1021450"/>
            <a:ext cx="91244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Větrné elektrárny v ČR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dirty="0"/>
              <a:t>Začátek výroby novodobých větrných elektráren (</a:t>
            </a:r>
            <a:r>
              <a:rPr lang="cs-CZ" sz="2800" dirty="0" err="1"/>
              <a:t>VtE</a:t>
            </a:r>
            <a:r>
              <a:rPr lang="cs-CZ" sz="2800" dirty="0"/>
              <a:t>) v ČR se datuje na konec 80. let minulého </a:t>
            </a:r>
            <a:r>
              <a:rPr lang="cs-CZ" sz="2800" dirty="0" smtClean="0"/>
              <a:t>století 1990–1995,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 smtClean="0"/>
              <a:t>došlo </a:t>
            </a:r>
            <a:r>
              <a:rPr lang="cs-CZ" sz="2800" dirty="0"/>
              <a:t>ke stagnaci (třetina ze všech 24 větrných elektráren postavených do </a:t>
            </a:r>
            <a:r>
              <a:rPr lang="cs-CZ" sz="2800" dirty="0" smtClean="0"/>
              <a:t>1995 </a:t>
            </a:r>
            <a:r>
              <a:rPr lang="cs-CZ" sz="2800" dirty="0"/>
              <a:t>patřila do skupiny s </a:t>
            </a:r>
            <a:r>
              <a:rPr lang="cs-CZ" sz="2800" dirty="0" smtClean="0"/>
              <a:t>nevyhovující, vysoce </a:t>
            </a:r>
            <a:r>
              <a:rPr lang="cs-CZ" sz="2800" dirty="0"/>
              <a:t>poruchovou </a:t>
            </a:r>
            <a:r>
              <a:rPr lang="cs-CZ" sz="2800" dirty="0" smtClean="0"/>
              <a:t>technologií.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/>
              <a:t>v</a:t>
            </a:r>
            <a:r>
              <a:rPr lang="cs-CZ" sz="2800" dirty="0" smtClean="0"/>
              <a:t> tomto desetiletí </a:t>
            </a:r>
            <a:r>
              <a:rPr lang="cs-CZ" sz="2800" dirty="0"/>
              <a:t>byla tendence k dovozu starých vyřazených </a:t>
            </a:r>
            <a:r>
              <a:rPr lang="cs-CZ" sz="2800" dirty="0" err="1"/>
              <a:t>VtE</a:t>
            </a:r>
            <a:r>
              <a:rPr lang="cs-CZ" sz="2800" dirty="0"/>
              <a:t>, Zákon 180/2005 pak tento trend ukončil</a:t>
            </a:r>
            <a:r>
              <a:rPr lang="cs-CZ" sz="2800" dirty="0" smtClean="0"/>
              <a:t>.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endParaRPr lang="cs-CZ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94537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9526" y="1021450"/>
            <a:ext cx="912447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Větrné elektrárny v ČR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 smtClean="0"/>
              <a:t>nové </a:t>
            </a:r>
            <a:r>
              <a:rPr lang="cs-CZ" sz="2800" dirty="0"/>
              <a:t>větrné elektrárny, </a:t>
            </a:r>
            <a:r>
              <a:rPr lang="cs-CZ" sz="2800" dirty="0" smtClean="0"/>
              <a:t>již pracují </a:t>
            </a:r>
            <a:r>
              <a:rPr lang="cs-CZ" sz="2800" dirty="0"/>
              <a:t>na dvou desítkách lokalit v ČR. Jejich celkový instalovaný výkon se během posledního roku zvýšil na 150 MW. 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/>
              <a:t>n</a:t>
            </a:r>
            <a:r>
              <a:rPr lang="cs-CZ" sz="2800" dirty="0" smtClean="0"/>
              <a:t>ominální </a:t>
            </a:r>
            <a:r>
              <a:rPr lang="cs-CZ" sz="2800" dirty="0"/>
              <a:t>výkon moderních větrných elektráren dosahuje aktuálně běžně 2 MW, sporadicky až 3 MW. Výroba </a:t>
            </a:r>
            <a:r>
              <a:rPr lang="cs-CZ" sz="2800" dirty="0" err="1"/>
              <a:t>VtE</a:t>
            </a:r>
            <a:r>
              <a:rPr lang="cs-CZ" sz="2800" dirty="0"/>
              <a:t> je převážně v zemích EU, především v Německu. 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 smtClean="0"/>
              <a:t>Výrobou komponentů jsme předstihli  </a:t>
            </a:r>
            <a:r>
              <a:rPr lang="cs-CZ" sz="2800" dirty="0"/>
              <a:t>i tradičního </a:t>
            </a:r>
            <a:r>
              <a:rPr lang="cs-CZ" sz="2800" dirty="0" smtClean="0"/>
              <a:t>světového lídra </a:t>
            </a:r>
            <a:r>
              <a:rPr lang="cs-CZ" sz="2800" dirty="0"/>
              <a:t>v této oblasti </a:t>
            </a:r>
            <a:r>
              <a:rPr lang="cs-CZ" sz="2800" dirty="0" smtClean="0"/>
              <a:t>Německo </a:t>
            </a:r>
          </a:p>
          <a:p>
            <a:r>
              <a:rPr lang="cs-CZ" sz="2800" dirty="0" smtClean="0"/>
              <a:t>jehož </a:t>
            </a:r>
            <a:r>
              <a:rPr lang="cs-CZ" sz="2800" dirty="0" err="1" smtClean="0"/>
              <a:t>větr</a:t>
            </a:r>
            <a:r>
              <a:rPr lang="cs-CZ" sz="2800" dirty="0" smtClean="0"/>
              <a:t>. el. dosahují </a:t>
            </a:r>
            <a:r>
              <a:rPr lang="cs-CZ" sz="2800" dirty="0"/>
              <a:t>využitelnosti přibližně 20 %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endParaRPr lang="cs-CZ" sz="1600" b="1" i="1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096" y="4472640"/>
            <a:ext cx="2322487" cy="155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825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9526" y="1021450"/>
            <a:ext cx="912447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Větrné elektrárny v ČR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/>
              <a:t>Na výrobě komponent (hřídele, převodovky, ocelové věže, gondoly, atp.) se čím dál větší mírou podílí i ČR. Některé malé elektrárny se zde vyrábí kompletně, je uvažováno i s výrobou velkých strojů</a:t>
            </a:r>
            <a:r>
              <a:rPr lang="cs-CZ" sz="28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/>
              <a:t>Výkonné větrné elektrárny můžete dnes najít </a:t>
            </a:r>
            <a:r>
              <a:rPr lang="cs-CZ" sz="2800" dirty="0" smtClean="0"/>
              <a:t>na více než 184 místech  s </a:t>
            </a:r>
            <a:r>
              <a:rPr lang="cs-CZ" sz="2800" b="1" dirty="0" smtClean="0"/>
              <a:t>výkonem </a:t>
            </a:r>
            <a:r>
              <a:rPr lang="cs-CZ" sz="2800" b="1" dirty="0"/>
              <a:t>332 MW</a:t>
            </a:r>
            <a:r>
              <a:rPr lang="cs-CZ" sz="2800" dirty="0"/>
              <a:t>. 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 smtClean="0"/>
              <a:t>V roce 2020 nevznikla žádná nová větrná elektrárna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 smtClean="0"/>
              <a:t>Největší </a:t>
            </a:r>
            <a:r>
              <a:rPr lang="cs-CZ" sz="2800" dirty="0"/>
              <a:t>větrnou elektrárnou je elektrárna </a:t>
            </a:r>
            <a:r>
              <a:rPr lang="cs-CZ" sz="2800" dirty="0" smtClean="0"/>
              <a:t>Kryštofovy Hamry</a:t>
            </a:r>
            <a:r>
              <a:rPr lang="cs-CZ" sz="2800" dirty="0"/>
              <a:t> – Přísečnice, která disponuje výkonem 42 MW (má 21 turbín o výkonu 2 MW)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endParaRPr lang="cs-CZ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82911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9526" y="1021450"/>
            <a:ext cx="91244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5 největších větrných elektráren v ČR</a:t>
            </a:r>
          </a:p>
          <a:p>
            <a:endParaRPr lang="cs-CZ" sz="2800" dirty="0"/>
          </a:p>
          <a:p>
            <a:r>
              <a:rPr lang="cs-CZ" sz="2800" dirty="0"/>
              <a:t>Kryštofovy Hamry (42 MW)</a:t>
            </a:r>
          </a:p>
          <a:p>
            <a:r>
              <a:rPr lang="cs-CZ" sz="2800" dirty="0"/>
              <a:t>Horní Loděnice-Lipina (18 MW)</a:t>
            </a:r>
          </a:p>
          <a:p>
            <a:r>
              <a:rPr lang="cs-CZ" sz="2800" dirty="0"/>
              <a:t>Nová Ves v Horách (13 MW)</a:t>
            </a:r>
          </a:p>
          <a:p>
            <a:r>
              <a:rPr lang="cs-CZ" sz="2800" dirty="0"/>
              <a:t>Jindřichovice (9,2 MW)</a:t>
            </a:r>
          </a:p>
          <a:p>
            <a:r>
              <a:rPr lang="cs-CZ" sz="2800" dirty="0"/>
              <a:t>Mlýnský vrch – Krásná u Aše (8 MW)</a:t>
            </a:r>
          </a:p>
          <a:p>
            <a:endParaRPr lang="cs-CZ" sz="2800" b="1" dirty="0" smtClean="0">
              <a:solidFill>
                <a:srgbClr val="0070C0"/>
              </a:solidFill>
            </a:endParaRPr>
          </a:p>
          <a:p>
            <a:endParaRPr lang="cs-CZ" sz="1600" b="1" i="1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919" y="3031299"/>
            <a:ext cx="3564807" cy="307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40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9526" y="1021450"/>
            <a:ext cx="912447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Výhody větrných elektráren </a:t>
            </a:r>
            <a:r>
              <a:rPr lang="cs-CZ" sz="2800" b="1" dirty="0" err="1" smtClean="0">
                <a:solidFill>
                  <a:srgbClr val="0070C0"/>
                </a:solidFill>
              </a:rPr>
              <a:t>Čr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r>
              <a:rPr lang="cs-CZ" sz="2800" b="1" dirty="0" smtClean="0">
                <a:solidFill>
                  <a:srgbClr val="0070C0"/>
                </a:solidFill>
              </a:rPr>
              <a:t>+ </a:t>
            </a:r>
            <a:r>
              <a:rPr lang="cs-CZ" sz="2800" dirty="0" smtClean="0"/>
              <a:t>ekologický, bezplatný a nevyčerpatelný, přírodní zdroj energie</a:t>
            </a:r>
            <a:endParaRPr lang="cs-CZ" sz="2800" dirty="0"/>
          </a:p>
          <a:p>
            <a:r>
              <a:rPr lang="cs-CZ" sz="2800" b="1" dirty="0" smtClean="0">
                <a:solidFill>
                  <a:srgbClr val="0070C0"/>
                </a:solidFill>
              </a:rPr>
              <a:t>+ </a:t>
            </a:r>
            <a:r>
              <a:rPr lang="cs-CZ" sz="2800" dirty="0"/>
              <a:t>při provozu nedochází k vypouštění skleníkových plynů ani škodlivých </a:t>
            </a:r>
            <a:r>
              <a:rPr lang="cs-CZ" sz="2800" dirty="0" smtClean="0"/>
              <a:t>látek</a:t>
            </a:r>
          </a:p>
          <a:p>
            <a:r>
              <a:rPr lang="cs-CZ" sz="2800" b="1" dirty="0" smtClean="0">
                <a:solidFill>
                  <a:srgbClr val="0070C0"/>
                </a:solidFill>
              </a:rPr>
              <a:t>Nevýhody větrných elektráren </a:t>
            </a:r>
            <a:r>
              <a:rPr lang="cs-CZ" sz="2800" b="1" dirty="0" err="1" smtClean="0">
                <a:solidFill>
                  <a:srgbClr val="0070C0"/>
                </a:solidFill>
              </a:rPr>
              <a:t>Čr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/>
              <a:t>dostupnost je značně proměnlivá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nezajišťují ani 1% energie (spíše doplňkový zdroj energie)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není finanční podpora státu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jsou </a:t>
            </a:r>
            <a:r>
              <a:rPr lang="cs-CZ" sz="2800" dirty="0"/>
              <a:t>zatížené velmi složitými povolovacími </a:t>
            </a:r>
            <a:r>
              <a:rPr lang="cs-CZ" sz="2800" dirty="0" smtClean="0"/>
              <a:t>procesy</a:t>
            </a:r>
            <a:endParaRPr lang="cs-CZ" sz="2800" b="1" i="1" dirty="0"/>
          </a:p>
          <a:p>
            <a:endParaRPr lang="cs-CZ" sz="2800" b="1" dirty="0" smtClean="0">
              <a:solidFill>
                <a:srgbClr val="0070C0"/>
              </a:solidFill>
            </a:endParaRPr>
          </a:p>
          <a:p>
            <a:endParaRPr lang="cs-CZ" sz="2800" b="1" dirty="0" smtClean="0">
              <a:solidFill>
                <a:srgbClr val="0070C0"/>
              </a:solidFill>
            </a:endParaRPr>
          </a:p>
          <a:p>
            <a:endParaRPr lang="cs-CZ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76562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8E3AA37E8DEB41B31787477A72E9DC" ma:contentTypeVersion="2" ma:contentTypeDescription="Vytvoří nový dokument" ma:contentTypeScope="" ma:versionID="4552cdd9839606551578b62b9bb5b21b">
  <xsd:schema xmlns:xsd="http://www.w3.org/2001/XMLSchema" xmlns:xs="http://www.w3.org/2001/XMLSchema" xmlns:p="http://schemas.microsoft.com/office/2006/metadata/properties" xmlns:ns2="5107821f-ac92-4e87-a0a0-a43d9dddf30c" targetNamespace="http://schemas.microsoft.com/office/2006/metadata/properties" ma:root="true" ma:fieldsID="8f06a9a190e4905e8e3d6ae18a36ed63" ns2:_="">
    <xsd:import namespace="5107821f-ac92-4e87-a0a0-a43d9dddf3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07821f-ac92-4e87-a0a0-a43d9dddf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66E4D5-FBB0-4C43-A3FD-A8E72DC9BA7B}"/>
</file>

<file path=customXml/itemProps2.xml><?xml version="1.0" encoding="utf-8"?>
<ds:datastoreItem xmlns:ds="http://schemas.openxmlformats.org/officeDocument/2006/customXml" ds:itemID="{C35ABEE5-6C6B-42D5-9BA9-404F0522623D}"/>
</file>

<file path=customXml/itemProps3.xml><?xml version="1.0" encoding="utf-8"?>
<ds:datastoreItem xmlns:ds="http://schemas.openxmlformats.org/officeDocument/2006/customXml" ds:itemID="{1518C119-F3AD-4DB1-868C-0C8210591B83}"/>
</file>

<file path=docProps/app.xml><?xml version="1.0" encoding="utf-8"?>
<Properties xmlns="http://schemas.openxmlformats.org/officeDocument/2006/extended-properties" xmlns:vt="http://schemas.openxmlformats.org/officeDocument/2006/docPropsVTypes">
  <TotalTime>3716</TotalTime>
  <Words>635</Words>
  <Application>Microsoft Office PowerPoint</Application>
  <PresentationFormat>Předvádění na obrazovce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Office Theme</vt:lpstr>
      <vt:lpstr>Energetický management (UMM/YEM) Větrné elektrárny </vt:lpstr>
      <vt:lpstr>Využití větru .. ..kde se vzaly  větrné elektrárny?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a mějte vítr v zádech !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Rössler Miroslav</dc:creator>
  <cp:lastModifiedBy>Janey</cp:lastModifiedBy>
  <cp:revision>91</cp:revision>
  <cp:lastPrinted>2021-04-17T07:43:00Z</cp:lastPrinted>
  <dcterms:created xsi:type="dcterms:W3CDTF">2012-07-19T22:32:54Z</dcterms:created>
  <dcterms:modified xsi:type="dcterms:W3CDTF">2021-04-17T10:25:30Z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0x010100868E3AA37E8DEB41B31787477A72E9DC</vt:lpwstr>
  </property>
</Properties>
</file>