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6.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7.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handoutMasterIdLst>
    <p:handoutMasterId r:id="rId20"/>
  </p:handoutMasterIdLst>
  <p:sldIdLst>
    <p:sldId id="256" r:id="rId2"/>
    <p:sldId id="312" r:id="rId3"/>
    <p:sldId id="309" r:id="rId4"/>
    <p:sldId id="298" r:id="rId5"/>
    <p:sldId id="301" r:id="rId6"/>
    <p:sldId id="311" r:id="rId7"/>
    <p:sldId id="299" r:id="rId8"/>
    <p:sldId id="310" r:id="rId9"/>
    <p:sldId id="302" r:id="rId10"/>
    <p:sldId id="303" r:id="rId11"/>
    <p:sldId id="304" r:id="rId12"/>
    <p:sldId id="313" r:id="rId13"/>
    <p:sldId id="314" r:id="rId14"/>
    <p:sldId id="315" r:id="rId15"/>
    <p:sldId id="317" r:id="rId16"/>
    <p:sldId id="316" r:id="rId17"/>
    <p:sldId id="305" r:id="rId18"/>
  </p:sldIdLst>
  <p:sldSz cx="9144000" cy="6858000" type="screen4x3"/>
  <p:notesSz cx="6881813" cy="97107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202"/>
    <a:srgbClr val="D5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9" autoAdjust="0"/>
    <p:restoredTop sz="94660"/>
  </p:normalViewPr>
  <p:slideViewPr>
    <p:cSldViewPr snapToGrid="0" snapToObjects="1">
      <p:cViewPr varScale="1">
        <p:scale>
          <a:sx n="69" d="100"/>
          <a:sy n="69"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82119" cy="487223"/>
          </a:xfrm>
          <a:prstGeom prst="rect">
            <a:avLst/>
          </a:prstGeom>
        </p:spPr>
        <p:txBody>
          <a:bodyPr vert="horz" lIns="94814" tIns="47407" rIns="94814" bIns="47407" rtlCol="0"/>
          <a:lstStyle>
            <a:lvl1pPr algn="l">
              <a:defRPr sz="1200"/>
            </a:lvl1pPr>
          </a:lstStyle>
          <a:p>
            <a:endParaRPr lang="cs-CZ"/>
          </a:p>
        </p:txBody>
      </p:sp>
      <p:sp>
        <p:nvSpPr>
          <p:cNvPr id="3" name="Zástupný symbol pro datum 2"/>
          <p:cNvSpPr>
            <a:spLocks noGrp="1"/>
          </p:cNvSpPr>
          <p:nvPr>
            <p:ph type="dt" sz="quarter" idx="1"/>
          </p:nvPr>
        </p:nvSpPr>
        <p:spPr>
          <a:xfrm>
            <a:off x="3898102" y="0"/>
            <a:ext cx="2982119" cy="487223"/>
          </a:xfrm>
          <a:prstGeom prst="rect">
            <a:avLst/>
          </a:prstGeom>
        </p:spPr>
        <p:txBody>
          <a:bodyPr vert="horz" lIns="94814" tIns="47407" rIns="94814" bIns="47407" rtlCol="0"/>
          <a:lstStyle>
            <a:lvl1pPr algn="r">
              <a:defRPr sz="1200"/>
            </a:lvl1pPr>
          </a:lstStyle>
          <a:p>
            <a:fld id="{0046BE41-D172-4E03-BAEE-025BAEAF99FB}" type="datetimeFigureOut">
              <a:rPr lang="cs-CZ" smtClean="0"/>
              <a:t>11.04.2021</a:t>
            </a:fld>
            <a:endParaRPr lang="cs-CZ"/>
          </a:p>
        </p:txBody>
      </p:sp>
      <p:sp>
        <p:nvSpPr>
          <p:cNvPr id="4" name="Zástupný symbol pro zápatí 3"/>
          <p:cNvSpPr>
            <a:spLocks noGrp="1"/>
          </p:cNvSpPr>
          <p:nvPr>
            <p:ph type="ftr" sz="quarter" idx="2"/>
          </p:nvPr>
        </p:nvSpPr>
        <p:spPr>
          <a:xfrm>
            <a:off x="0" y="9223516"/>
            <a:ext cx="2982119" cy="487222"/>
          </a:xfrm>
          <a:prstGeom prst="rect">
            <a:avLst/>
          </a:prstGeom>
        </p:spPr>
        <p:txBody>
          <a:bodyPr vert="horz" lIns="94814" tIns="47407" rIns="94814" bIns="47407"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98102" y="9223516"/>
            <a:ext cx="2982119" cy="487222"/>
          </a:xfrm>
          <a:prstGeom prst="rect">
            <a:avLst/>
          </a:prstGeom>
        </p:spPr>
        <p:txBody>
          <a:bodyPr vert="horz" lIns="94814" tIns="47407" rIns="94814" bIns="47407" rtlCol="0" anchor="b"/>
          <a:lstStyle>
            <a:lvl1pPr algn="r">
              <a:defRPr sz="1200"/>
            </a:lvl1pPr>
          </a:lstStyle>
          <a:p>
            <a:fld id="{7E1D90E4-9E53-4242-8FFE-6A6D9C6D1208}" type="slidenum">
              <a:rPr lang="cs-CZ" smtClean="0"/>
              <a:t>‹#›</a:t>
            </a:fld>
            <a:endParaRPr lang="cs-CZ"/>
          </a:p>
        </p:txBody>
      </p:sp>
    </p:spTree>
    <p:extLst>
      <p:ext uri="{BB962C8B-B14F-4D97-AF65-F5344CB8AC3E}">
        <p14:creationId xmlns:p14="http://schemas.microsoft.com/office/powerpoint/2010/main" val="1218863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82119" cy="487223"/>
          </a:xfrm>
          <a:prstGeom prst="rect">
            <a:avLst/>
          </a:prstGeom>
        </p:spPr>
        <p:txBody>
          <a:bodyPr vert="horz" lIns="94814" tIns="47407" rIns="94814" bIns="47407" rtlCol="0"/>
          <a:lstStyle>
            <a:lvl1pPr algn="l">
              <a:defRPr sz="1200"/>
            </a:lvl1pPr>
          </a:lstStyle>
          <a:p>
            <a:endParaRPr lang="cs-CZ"/>
          </a:p>
        </p:txBody>
      </p:sp>
      <p:sp>
        <p:nvSpPr>
          <p:cNvPr id="3" name="Zástupný symbol pro datum 2"/>
          <p:cNvSpPr>
            <a:spLocks noGrp="1"/>
          </p:cNvSpPr>
          <p:nvPr>
            <p:ph type="dt" idx="1"/>
          </p:nvPr>
        </p:nvSpPr>
        <p:spPr>
          <a:xfrm>
            <a:off x="3898102" y="0"/>
            <a:ext cx="2982119" cy="487223"/>
          </a:xfrm>
          <a:prstGeom prst="rect">
            <a:avLst/>
          </a:prstGeom>
        </p:spPr>
        <p:txBody>
          <a:bodyPr vert="horz" lIns="94814" tIns="47407" rIns="94814" bIns="47407" rtlCol="0"/>
          <a:lstStyle>
            <a:lvl1pPr algn="r">
              <a:defRPr sz="1200"/>
            </a:lvl1pPr>
          </a:lstStyle>
          <a:p>
            <a:fld id="{33199BF2-9B43-4D94-B0C5-FBF4F7CC381E}" type="datetimeFigureOut">
              <a:rPr lang="cs-CZ" smtClean="0"/>
              <a:t>11.04.2021</a:t>
            </a:fld>
            <a:endParaRPr lang="cs-CZ"/>
          </a:p>
        </p:txBody>
      </p:sp>
      <p:sp>
        <p:nvSpPr>
          <p:cNvPr id="4" name="Zástupný symbol pro obrázek snímku 3"/>
          <p:cNvSpPr>
            <a:spLocks noGrp="1" noRot="1" noChangeAspect="1"/>
          </p:cNvSpPr>
          <p:nvPr>
            <p:ph type="sldImg" idx="2"/>
          </p:nvPr>
        </p:nvSpPr>
        <p:spPr>
          <a:xfrm>
            <a:off x="1257300" y="1214438"/>
            <a:ext cx="4367213" cy="3276600"/>
          </a:xfrm>
          <a:prstGeom prst="rect">
            <a:avLst/>
          </a:prstGeom>
          <a:noFill/>
          <a:ln w="12700">
            <a:solidFill>
              <a:prstClr val="black"/>
            </a:solidFill>
          </a:ln>
        </p:spPr>
        <p:txBody>
          <a:bodyPr vert="horz" lIns="94814" tIns="47407" rIns="94814" bIns="47407" rtlCol="0" anchor="ctr"/>
          <a:lstStyle/>
          <a:p>
            <a:endParaRPr lang="cs-CZ"/>
          </a:p>
        </p:txBody>
      </p:sp>
      <p:sp>
        <p:nvSpPr>
          <p:cNvPr id="5" name="Zástupný symbol pro poznámky 4"/>
          <p:cNvSpPr>
            <a:spLocks noGrp="1"/>
          </p:cNvSpPr>
          <p:nvPr>
            <p:ph type="body" sz="quarter" idx="3"/>
          </p:nvPr>
        </p:nvSpPr>
        <p:spPr>
          <a:xfrm>
            <a:off x="688182" y="4673293"/>
            <a:ext cx="5505450" cy="3823603"/>
          </a:xfrm>
          <a:prstGeom prst="rect">
            <a:avLst/>
          </a:prstGeom>
        </p:spPr>
        <p:txBody>
          <a:bodyPr vert="horz" lIns="94814" tIns="47407" rIns="94814" bIns="47407"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223516"/>
            <a:ext cx="2982119" cy="487222"/>
          </a:xfrm>
          <a:prstGeom prst="rect">
            <a:avLst/>
          </a:prstGeom>
        </p:spPr>
        <p:txBody>
          <a:bodyPr vert="horz" lIns="94814" tIns="47407" rIns="94814" bIns="47407"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98102" y="9223516"/>
            <a:ext cx="2982119" cy="487222"/>
          </a:xfrm>
          <a:prstGeom prst="rect">
            <a:avLst/>
          </a:prstGeom>
        </p:spPr>
        <p:txBody>
          <a:bodyPr vert="horz" lIns="94814" tIns="47407" rIns="94814" bIns="47407" rtlCol="0" anchor="b"/>
          <a:lstStyle>
            <a:lvl1pPr algn="r">
              <a:defRPr sz="1200"/>
            </a:lvl1pPr>
          </a:lstStyle>
          <a:p>
            <a:fld id="{5F30A807-CFF6-4FC8-B4C9-512B8D98C7A5}" type="slidenum">
              <a:rPr lang="cs-CZ" smtClean="0"/>
              <a:t>‹#›</a:t>
            </a:fld>
            <a:endParaRPr lang="cs-CZ"/>
          </a:p>
        </p:txBody>
      </p:sp>
    </p:spTree>
    <p:extLst>
      <p:ext uri="{BB962C8B-B14F-4D97-AF65-F5344CB8AC3E}">
        <p14:creationId xmlns:p14="http://schemas.microsoft.com/office/powerpoint/2010/main" val="3501602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4/11/2021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4/11/2021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4/11/2021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4/11/2021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4/11/2021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4/11/2021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4/11/2021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4/11/2021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ihsmarkit.com/products/hydrogen-chemical-economics-handbook.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06915"/>
            <a:ext cx="6718685" cy="1071686"/>
          </a:xfrm>
        </p:spPr>
        <p:txBody>
          <a:bodyPr lIns="0" tIns="0" rIns="0" bIns="0" anchor="t" anchorCtr="0">
            <a:noAutofit/>
          </a:bodyPr>
          <a:lstStyle/>
          <a:p>
            <a:pPr algn="l"/>
            <a:r>
              <a:rPr lang="cs-CZ" sz="3200" b="1" dirty="0" smtClean="0">
                <a:solidFill>
                  <a:srgbClr val="D50202"/>
                </a:solidFill>
              </a:rPr>
              <a:t>Moderní energie pro automobilovou dopravu</a:t>
            </a:r>
            <a:br>
              <a:rPr lang="cs-CZ" sz="3200" b="1" dirty="0" smtClean="0">
                <a:solidFill>
                  <a:srgbClr val="D50202"/>
                </a:solidFill>
              </a:rPr>
            </a:br>
            <a:r>
              <a:rPr lang="cs-CZ" sz="3200" b="1" dirty="0">
                <a:solidFill>
                  <a:srgbClr val="D50202"/>
                </a:solidFill>
              </a:rPr>
              <a:t/>
            </a:r>
            <a:br>
              <a:rPr lang="cs-CZ" sz="3200" b="1" dirty="0">
                <a:solidFill>
                  <a:srgbClr val="D50202"/>
                </a:solidFill>
              </a:rPr>
            </a:br>
            <a:r>
              <a:rPr lang="cs-CZ" sz="3200" b="1" dirty="0" smtClean="0">
                <a:solidFill>
                  <a:srgbClr val="D50202"/>
                </a:solidFill>
              </a:rPr>
              <a:t/>
            </a:r>
            <a:br>
              <a:rPr lang="cs-CZ" sz="3200" b="1" dirty="0" smtClean="0">
                <a:solidFill>
                  <a:srgbClr val="D50202"/>
                </a:solidFill>
              </a:rPr>
            </a:br>
            <a:r>
              <a:rPr lang="cs-CZ" sz="3200" b="1" dirty="0" smtClean="0">
                <a:solidFill>
                  <a:srgbClr val="D50202"/>
                </a:solidFill>
              </a:rPr>
              <a:t>Alinče Jindřich</a:t>
            </a:r>
            <a:r>
              <a:rPr lang="cs-CZ" sz="3200" b="1" dirty="0" smtClean="0">
                <a:solidFill>
                  <a:srgbClr val="D50202"/>
                </a:solidFill>
              </a:rPr>
              <a:t/>
            </a:r>
            <a:br>
              <a:rPr lang="cs-CZ" sz="3200" b="1" dirty="0" smtClean="0">
                <a:solidFill>
                  <a:srgbClr val="D50202"/>
                </a:solidFill>
              </a:rPr>
            </a:br>
            <a:r>
              <a:rPr lang="cs-CZ" sz="3200" b="1" dirty="0" smtClean="0">
                <a:solidFill>
                  <a:srgbClr val="D50202"/>
                </a:solidFill>
              </a:rPr>
              <a:t/>
            </a:r>
            <a:br>
              <a:rPr lang="cs-CZ" sz="3200" b="1" dirty="0" smtClean="0">
                <a:solidFill>
                  <a:srgbClr val="D50202"/>
                </a:solidFill>
              </a:rPr>
            </a:br>
            <a:endParaRPr lang="en-US" sz="2400" b="1" dirty="0">
              <a:solidFill>
                <a:srgbClr val="D50202"/>
              </a:solidFill>
            </a:endParaRPr>
          </a:p>
        </p:txBody>
      </p:sp>
      <p:sp>
        <p:nvSpPr>
          <p:cNvPr id="3" name="Title 1"/>
          <p:cNvSpPr txBox="1">
            <a:spLocks/>
          </p:cNvSpPr>
          <p:nvPr/>
        </p:nvSpPr>
        <p:spPr>
          <a:xfrm>
            <a:off x="685801" y="4502727"/>
            <a:ext cx="6718685" cy="1414704"/>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sz="1800" b="1" dirty="0"/>
          </a:p>
        </p:txBody>
      </p:sp>
    </p:spTree>
    <p:extLst>
      <p:ext uri="{BB962C8B-B14F-4D97-AF65-F5344CB8AC3E}">
        <p14:creationId xmlns:p14="http://schemas.microsoft.com/office/powerpoint/2010/main" val="17350848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0000"/>
                </a:solidFill>
              </a:rPr>
              <a:t>Vodík</a:t>
            </a:r>
            <a:endParaRPr lang="cs-CZ" b="1" dirty="0">
              <a:solidFill>
                <a:srgbClr val="FF0000"/>
              </a:solidFill>
            </a:endParaRPr>
          </a:p>
        </p:txBody>
      </p:sp>
      <p:sp>
        <p:nvSpPr>
          <p:cNvPr id="3" name="Zástupný symbol pro obsah 2"/>
          <p:cNvSpPr>
            <a:spLocks noGrp="1"/>
          </p:cNvSpPr>
          <p:nvPr>
            <p:ph idx="1"/>
          </p:nvPr>
        </p:nvSpPr>
        <p:spPr/>
        <p:txBody>
          <a:bodyPr>
            <a:normAutofit/>
          </a:bodyPr>
          <a:lstStyle/>
          <a:p>
            <a:r>
              <a:rPr lang="cs-CZ" sz="2400" dirty="0" smtClean="0"/>
              <a:t>Většina dnešních vodíkových aut dnes funguje jako elektromobil. Zkrátka se vodík mísí v palivovém článku se vzduchem a vzniká elektřina která pohání elektromotor.</a:t>
            </a:r>
            <a:r>
              <a:rPr lang="cs-CZ" sz="2400" dirty="0"/>
              <a:t> </a:t>
            </a:r>
            <a:endParaRPr lang="cs-CZ" sz="2400" dirty="0" smtClean="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2943" y="2828781"/>
            <a:ext cx="5358246" cy="3297382"/>
          </a:xfrm>
          <a:prstGeom prst="rect">
            <a:avLst/>
          </a:prstGeom>
        </p:spPr>
      </p:pic>
    </p:spTree>
    <p:extLst>
      <p:ext uri="{BB962C8B-B14F-4D97-AF65-F5344CB8AC3E}">
        <p14:creationId xmlns:p14="http://schemas.microsoft.com/office/powerpoint/2010/main" val="18081757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0000"/>
                </a:solidFill>
              </a:rPr>
              <a:t>Technologie</a:t>
            </a:r>
            <a:endParaRPr lang="cs-CZ" b="1" dirty="0">
              <a:solidFill>
                <a:srgbClr val="FF0000"/>
              </a:solidFill>
            </a:endParaRPr>
          </a:p>
        </p:txBody>
      </p:sp>
      <p:sp>
        <p:nvSpPr>
          <p:cNvPr id="3" name="Zástupný symbol pro obsah 2"/>
          <p:cNvSpPr>
            <a:spLocks noGrp="1"/>
          </p:cNvSpPr>
          <p:nvPr>
            <p:ph idx="1"/>
          </p:nvPr>
        </p:nvSpPr>
        <p:spPr/>
        <p:txBody>
          <a:bodyPr>
            <a:normAutofit/>
          </a:bodyPr>
          <a:lstStyle/>
          <a:p>
            <a:r>
              <a:rPr lang="cs-CZ" sz="2400" dirty="0" smtClean="0"/>
              <a:t>Automobil na vodík funguje jako spalovací automobil. Buď tedy vyrábí vodík s kyslíkem elektřinu nebo se spaluje v motorovém prostoru. Prostě natankujete vodík a jedete. Problém je v nedostatku čerpacích stanic. V česku jich je opravdu málo na to aby si lidé začali kupovat auto na vodík.</a:t>
            </a:r>
          </a:p>
          <a:p>
            <a:r>
              <a:rPr lang="cs-CZ" sz="2400" dirty="0" smtClean="0"/>
              <a:t>Automobil na vodík je složitější mechanismus a je s ním spojeno spoustu nevýhod, nicméně určitá budoucnost tu je.</a:t>
            </a:r>
          </a:p>
          <a:p>
            <a:r>
              <a:rPr lang="cs-CZ" sz="2400" dirty="0" smtClean="0"/>
              <a:t>Spotřeba takového auta na vodík je zhruba 1 kilogram vodíku na 100km a nádrž má na 5 až 6kg. Je tedy schopno ujet 500 až 600km</a:t>
            </a:r>
            <a:endParaRPr lang="cs-CZ" sz="2400" dirty="0" smtClean="0"/>
          </a:p>
        </p:txBody>
      </p:sp>
    </p:spTree>
    <p:extLst>
      <p:ext uri="{BB962C8B-B14F-4D97-AF65-F5344CB8AC3E}">
        <p14:creationId xmlns:p14="http://schemas.microsoft.com/office/powerpoint/2010/main" val="40897209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0000"/>
                </a:solidFill>
              </a:rPr>
              <a:t>Vodík ve světě</a:t>
            </a:r>
            <a:endParaRPr lang="cs-CZ" b="1" dirty="0">
              <a:solidFill>
                <a:srgbClr val="FF0000"/>
              </a:solidFill>
            </a:endParaRPr>
          </a:p>
        </p:txBody>
      </p:sp>
      <p:sp>
        <p:nvSpPr>
          <p:cNvPr id="3" name="Zástupný symbol pro obsah 2"/>
          <p:cNvSpPr>
            <a:spLocks noGrp="1"/>
          </p:cNvSpPr>
          <p:nvPr>
            <p:ph idx="1"/>
          </p:nvPr>
        </p:nvSpPr>
        <p:spPr/>
        <p:txBody>
          <a:bodyPr/>
          <a:lstStyle/>
          <a:p>
            <a:r>
              <a:rPr lang="cs-CZ" dirty="0" smtClean="0"/>
              <a:t>Na trhu se objevilo hned několik automobilů na vodík s palivovými články. Automobilky zatím experimentují.</a:t>
            </a:r>
          </a:p>
          <a:p>
            <a:r>
              <a:rPr lang="cs-CZ" dirty="0" smtClean="0"/>
              <a:t>Ke konci roku 2018 se prodalo na světě 12 000 automobilů na vodík a jejich počet stoupá.</a:t>
            </a:r>
          </a:p>
          <a:p>
            <a:r>
              <a:rPr lang="cs-CZ" dirty="0" smtClean="0"/>
              <a:t>Podle odhadů bude v České republice do 10 let jezdit 60 000 až 90 000 aut na vodík.</a:t>
            </a:r>
          </a:p>
          <a:p>
            <a:pPr marL="0" indent="0">
              <a:buNone/>
            </a:pPr>
            <a:endParaRPr lang="cs-CZ" dirty="0" smtClean="0"/>
          </a:p>
        </p:txBody>
      </p:sp>
    </p:spTree>
    <p:extLst>
      <p:ext uri="{BB962C8B-B14F-4D97-AF65-F5344CB8AC3E}">
        <p14:creationId xmlns:p14="http://schemas.microsoft.com/office/powerpoint/2010/main" val="875920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Výhody a nevýhody</a:t>
            </a:r>
            <a:endParaRPr lang="cs-CZ" dirty="0">
              <a:solidFill>
                <a:srgbClr val="FF0000"/>
              </a:solidFill>
            </a:endParaRPr>
          </a:p>
        </p:txBody>
      </p:sp>
      <p:sp>
        <p:nvSpPr>
          <p:cNvPr id="3" name="Zástupný symbol pro obsah 2"/>
          <p:cNvSpPr>
            <a:spLocks noGrp="1"/>
          </p:cNvSpPr>
          <p:nvPr>
            <p:ph idx="1"/>
          </p:nvPr>
        </p:nvSpPr>
        <p:spPr/>
        <p:txBody>
          <a:bodyPr/>
          <a:lstStyle/>
          <a:p>
            <a:r>
              <a:rPr lang="cs-CZ" sz="2400" b="1" dirty="0" smtClean="0"/>
              <a:t>Výhody:</a:t>
            </a:r>
          </a:p>
          <a:p>
            <a:pPr marL="0" indent="0">
              <a:buNone/>
            </a:pPr>
            <a:r>
              <a:rPr lang="cs-CZ" sz="2400" dirty="0" smtClean="0"/>
              <a:t>+   Načerpáte a jedete, žádné čekání</a:t>
            </a:r>
          </a:p>
          <a:p>
            <a:pPr marL="0" indent="0">
              <a:buNone/>
            </a:pPr>
            <a:r>
              <a:rPr lang="cs-CZ" sz="2400" dirty="0" smtClean="0"/>
              <a:t>+   Nulové emise</a:t>
            </a:r>
          </a:p>
          <a:p>
            <a:r>
              <a:rPr lang="cs-CZ" sz="2400" b="1" dirty="0" smtClean="0"/>
              <a:t>Nevýhody:</a:t>
            </a:r>
          </a:p>
          <a:p>
            <a:pPr>
              <a:buFontTx/>
              <a:buChar char="-"/>
            </a:pPr>
            <a:r>
              <a:rPr lang="cs-CZ" sz="2400" dirty="0" smtClean="0"/>
              <a:t>Vysoká kupní cena</a:t>
            </a:r>
          </a:p>
          <a:p>
            <a:pPr>
              <a:buFontTx/>
              <a:buChar char="-"/>
            </a:pPr>
            <a:r>
              <a:rPr lang="cs-CZ" sz="2400" dirty="0" smtClean="0"/>
              <a:t>Nedostatečná infrastruktura čerpacích stanic</a:t>
            </a:r>
          </a:p>
          <a:p>
            <a:pPr>
              <a:buFontTx/>
              <a:buChar char="-"/>
            </a:pPr>
            <a:r>
              <a:rPr lang="cs-CZ" sz="2400" dirty="0" smtClean="0"/>
              <a:t>Přeprava vodíku a skladování - 260 stupňů</a:t>
            </a:r>
          </a:p>
          <a:p>
            <a:pPr>
              <a:buFontTx/>
              <a:buChar char="-"/>
            </a:pPr>
            <a:r>
              <a:rPr lang="cs-CZ" sz="2400" dirty="0" smtClean="0"/>
              <a:t>Vodík se musí vyrobit</a:t>
            </a:r>
          </a:p>
          <a:p>
            <a:pPr>
              <a:buFontTx/>
              <a:buChar char="-"/>
            </a:pPr>
            <a:r>
              <a:rPr lang="cs-CZ" sz="2400" dirty="0" smtClean="0"/>
              <a:t>Nákladná výroba</a:t>
            </a:r>
          </a:p>
          <a:p>
            <a:pPr>
              <a:buFontTx/>
              <a:buChar char="-"/>
            </a:pPr>
            <a:r>
              <a:rPr lang="cs-CZ" sz="2400" dirty="0" smtClean="0"/>
              <a:t>Vysoká cena za vodík (v budoucnu slibují pokles ceny)</a:t>
            </a:r>
          </a:p>
          <a:p>
            <a:pPr>
              <a:buFontTx/>
              <a:buChar char="-"/>
            </a:pPr>
            <a:endParaRPr lang="cs-CZ" dirty="0"/>
          </a:p>
        </p:txBody>
      </p:sp>
    </p:spTree>
    <p:extLst>
      <p:ext uri="{BB962C8B-B14F-4D97-AF65-F5344CB8AC3E}">
        <p14:creationId xmlns:p14="http://schemas.microsoft.com/office/powerpoint/2010/main" val="2772022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Perspektiva do budoucna</a:t>
            </a:r>
            <a:endParaRPr lang="cs-CZ"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r>
              <a:rPr lang="cs-CZ" sz="2400" b="1" dirty="0" smtClean="0"/>
              <a:t>Má to smysl?</a:t>
            </a:r>
          </a:p>
          <a:p>
            <a:r>
              <a:rPr lang="cs-CZ" sz="2400" dirty="0"/>
              <a:t>Auta poháněná vodíkovými palivovými články jsou v jádru elektromobily. Nahrazení velké baterie palivovým článkem a nádrží na vodík se může jevit jako ekologicky ideální řešení – vždyť vodíku „je všude dost“ a z výfuku takového auta jde jen čistá voda. </a:t>
            </a:r>
          </a:p>
          <a:p>
            <a:r>
              <a:rPr lang="cs-CZ" sz="2400" dirty="0"/>
              <a:t>Jenže ačkoli je vodík v přírodě bohatě zastoupený, je vázaný. Čistý vodík se musí vyrábět, což umíme hned několika způsoby.</a:t>
            </a:r>
            <a:endParaRPr lang="cs-CZ" sz="2400" dirty="0" smtClean="0"/>
          </a:p>
          <a:p>
            <a:r>
              <a:rPr lang="cs-CZ" sz="2400" dirty="0" smtClean="0"/>
              <a:t>Vzhledem </a:t>
            </a:r>
            <a:r>
              <a:rPr lang="cs-CZ" sz="2400" dirty="0"/>
              <a:t>k tomu, že se způsob výroby a jeho množství nikde přesně neeviduje, lze současnou produkci vodíku jen odhadovat. Podle </a:t>
            </a:r>
            <a:r>
              <a:rPr lang="cs-CZ" sz="2400" u="sng" dirty="0" err="1">
                <a:hlinkClick r:id="rId2"/>
              </a:rPr>
              <a:t>Chemical</a:t>
            </a:r>
            <a:r>
              <a:rPr lang="cs-CZ" sz="2400" u="sng" dirty="0">
                <a:hlinkClick r:id="rId2"/>
              </a:rPr>
              <a:t> </a:t>
            </a:r>
            <a:r>
              <a:rPr lang="cs-CZ" sz="2400" u="sng" dirty="0" err="1">
                <a:hlinkClick r:id="rId2"/>
              </a:rPr>
              <a:t>Economics</a:t>
            </a:r>
            <a:r>
              <a:rPr lang="cs-CZ" sz="2400" u="sng" dirty="0">
                <a:hlinkClick r:id="rId2"/>
              </a:rPr>
              <a:t> Handbook</a:t>
            </a:r>
            <a:r>
              <a:rPr lang="cs-CZ" sz="2400" dirty="0"/>
              <a:t> v celosvětové produkci vodíku v současné době dominuje výroba z fosilních paliv, </a:t>
            </a:r>
            <a:r>
              <a:rPr lang="cs-CZ" sz="2400" b="1" dirty="0"/>
              <a:t>konkrétně 48 % vodíku se vyrábí ze zemního plynu, 30 % z ropy, 18 % z uhlí a jen poslední čtyři procenta elektrolýzou</a:t>
            </a:r>
            <a:r>
              <a:rPr lang="cs-CZ" sz="2400" dirty="0"/>
              <a:t>.</a:t>
            </a:r>
            <a:endParaRPr lang="cs-CZ" sz="2400" dirty="0"/>
          </a:p>
        </p:txBody>
      </p:sp>
    </p:spTree>
    <p:extLst>
      <p:ext uri="{BB962C8B-B14F-4D97-AF65-F5344CB8AC3E}">
        <p14:creationId xmlns:p14="http://schemas.microsoft.com/office/powerpoint/2010/main" val="2668776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Perspektiva do budoucna</a:t>
            </a:r>
            <a:endParaRPr lang="cs-CZ" dirty="0">
              <a:solidFill>
                <a:srgbClr val="FF0000"/>
              </a:solidFill>
            </a:endParaRPr>
          </a:p>
        </p:txBody>
      </p:sp>
      <p:sp>
        <p:nvSpPr>
          <p:cNvPr id="3" name="Zástupný symbol pro obsah 2"/>
          <p:cNvSpPr>
            <a:spLocks noGrp="1"/>
          </p:cNvSpPr>
          <p:nvPr>
            <p:ph idx="1"/>
          </p:nvPr>
        </p:nvSpPr>
        <p:spPr/>
        <p:txBody>
          <a:bodyPr>
            <a:normAutofit/>
          </a:bodyPr>
          <a:lstStyle/>
          <a:p>
            <a:r>
              <a:rPr lang="cs-CZ" sz="2800" dirty="0" smtClean="0"/>
              <a:t>Vodíkové automobily mají nižší ekologickou stopu než spalovací motory ale zdali mají budoucnost oproti elektromobilům si nejsem jistý. Je to z velké části tím, že není nikde dostatečná infrastruktura která by zajistila distribuci vodíku. Jeho skladování je náročné a přeprava také. Vodík si díky náročnosti skladování udržuje vyšší cenu. Pro spoustu automobilek je to ztráta peněz, protože vývoj je prý moc náročný.</a:t>
            </a:r>
          </a:p>
          <a:p>
            <a:r>
              <a:rPr lang="cs-CZ" sz="2800" dirty="0" smtClean="0"/>
              <a:t>Pokud se vyřeší dodávka vodíku a jeho cena klesne tak pak budoucnost je.</a:t>
            </a:r>
            <a:endParaRPr lang="cs-CZ" sz="2800" dirty="0"/>
          </a:p>
        </p:txBody>
      </p:sp>
    </p:spTree>
    <p:extLst>
      <p:ext uri="{BB962C8B-B14F-4D97-AF65-F5344CB8AC3E}">
        <p14:creationId xmlns:p14="http://schemas.microsoft.com/office/powerpoint/2010/main" val="2524863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ZÁVĚR</a:t>
            </a:r>
            <a:endParaRPr lang="cs-CZ" dirty="0">
              <a:solidFill>
                <a:srgbClr val="FF0000"/>
              </a:solidFill>
            </a:endParaRPr>
          </a:p>
        </p:txBody>
      </p:sp>
      <p:sp>
        <p:nvSpPr>
          <p:cNvPr id="3" name="Zástupný symbol pro obsah 2"/>
          <p:cNvSpPr>
            <a:spLocks noGrp="1"/>
          </p:cNvSpPr>
          <p:nvPr>
            <p:ph idx="1"/>
          </p:nvPr>
        </p:nvSpPr>
        <p:spPr/>
        <p:txBody>
          <a:bodyPr>
            <a:normAutofit fontScale="92500" lnSpcReduction="20000"/>
          </a:bodyPr>
          <a:lstStyle/>
          <a:p>
            <a:r>
              <a:rPr lang="cs-CZ" sz="1900" dirty="0" smtClean="0"/>
              <a:t>V závěru bych chtěl říct, že po zjištění veškerých informací ohledně těchto dvou pohonů si myslím, že budoucnost je blíže výrobě elektromobilů protože je to pro automobilky prostě snadné a současný vývoj vypadá tak, že je to pro nás nevyhnutelné. Pro vodík je budoucnost hodně vzdálená nikoliv nedosažitelná. Nejsem zastánce elektromobilů a pokud bych si měl vybrat mezi těmito dvěma, tak je mi sympatičtější auto na vodík. Prostě natankovat a jet.</a:t>
            </a:r>
          </a:p>
          <a:p>
            <a:r>
              <a:rPr lang="cs-CZ" sz="1900" dirty="0" smtClean="0"/>
              <a:t>Problém je, že automobilky do aut na vodík nechtějí moc investovat protože elektřina je pro ně jednodušší a méně nákladná. Navíc současná infrastruktura a distribuce vodíku je na nízké úrovni.</a:t>
            </a:r>
          </a:p>
          <a:p>
            <a:r>
              <a:rPr lang="cs-CZ" sz="1900" dirty="0" smtClean="0"/>
              <a:t>Já osobně nejsem zastánce této obměny spalovacích motorů, protože si nemyslím, že by až tolik škodili ovzduší. Větší problém je v průmyslu a v tom, že se lidé naučili všechny produkty rychle obměňovat za jiné a zde to není nic jiného než další obměna. Jako kdyby nám řekli „zahoďte spalovací auta a kupte si ty na baterky“.</a:t>
            </a:r>
          </a:p>
          <a:p>
            <a:r>
              <a:rPr lang="cs-CZ" sz="1900" dirty="0" smtClean="0"/>
              <a:t>Řešit by se nemělo jen to co je pod kapotou ale to co je všude na autě. Například pneumatiky taky znečišťují ovzduší a jejich recyklace je taky velice nákladná, tak proč se zajímají jen o to, co jde z výfuku ale to ostatní jakoby bylo přehlíženo.</a:t>
            </a:r>
          </a:p>
          <a:p>
            <a:r>
              <a:rPr lang="cs-CZ" sz="1900" dirty="0" smtClean="0"/>
              <a:t>V závěru jen řeknu, že jsem zastánce stávajících spalovacích motorů. Nové motory s filtry pevných částic mají nízké emise a tolik neškodí. </a:t>
            </a:r>
            <a:r>
              <a:rPr lang="cs-CZ" sz="1900" dirty="0"/>
              <a:t>P</a:t>
            </a:r>
            <a:r>
              <a:rPr lang="cs-CZ" sz="1900" dirty="0" smtClean="0"/>
              <a:t>okud bych měl vyzdvihnout ekologičtější motor, tak je to pohon na CNG.</a:t>
            </a:r>
          </a:p>
          <a:p>
            <a:endParaRPr lang="cs-CZ" sz="2400" dirty="0"/>
          </a:p>
        </p:txBody>
      </p:sp>
    </p:spTree>
    <p:extLst>
      <p:ext uri="{BB962C8B-B14F-4D97-AF65-F5344CB8AC3E}">
        <p14:creationId xmlns:p14="http://schemas.microsoft.com/office/powerpoint/2010/main" val="3466021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endParaRPr lang="cs-CZ" b="1" dirty="0">
              <a:solidFill>
                <a:srgbClr val="FF0000"/>
              </a:solidFill>
            </a:endParaRPr>
          </a:p>
        </p:txBody>
      </p:sp>
      <p:sp>
        <p:nvSpPr>
          <p:cNvPr id="3" name="Zástupný symbol pro obsah 2"/>
          <p:cNvSpPr>
            <a:spLocks noGrp="1"/>
          </p:cNvSpPr>
          <p:nvPr>
            <p:ph idx="1"/>
          </p:nvPr>
        </p:nvSpPr>
        <p:spPr/>
        <p:txBody>
          <a:bodyPr>
            <a:normAutofit/>
          </a:bodyPr>
          <a:lstStyle/>
          <a:p>
            <a:pPr marL="0" indent="0" algn="ctr">
              <a:buNone/>
            </a:pPr>
            <a:endParaRPr lang="cs-CZ" sz="4800" dirty="0" smtClean="0"/>
          </a:p>
          <a:p>
            <a:pPr marL="0" indent="0" algn="ctr">
              <a:buNone/>
            </a:pPr>
            <a:endParaRPr lang="cs-CZ" sz="4800" dirty="0"/>
          </a:p>
          <a:p>
            <a:pPr marL="0" indent="0" algn="ctr">
              <a:buNone/>
            </a:pPr>
            <a:r>
              <a:rPr lang="cs-CZ" sz="6000" dirty="0" smtClean="0"/>
              <a:t>Děkuji </a:t>
            </a:r>
            <a:r>
              <a:rPr lang="cs-CZ" sz="6000" dirty="0" smtClean="0"/>
              <a:t>za pozornost</a:t>
            </a:r>
          </a:p>
          <a:p>
            <a:pPr marL="0" indent="0">
              <a:buNone/>
            </a:pPr>
            <a:endParaRPr lang="cs-CZ" dirty="0"/>
          </a:p>
        </p:txBody>
      </p:sp>
    </p:spTree>
    <p:extLst>
      <p:ext uri="{BB962C8B-B14F-4D97-AF65-F5344CB8AC3E}">
        <p14:creationId xmlns:p14="http://schemas.microsoft.com/office/powerpoint/2010/main" val="197004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C00000"/>
                </a:solidFill>
              </a:rPr>
              <a:t>Úvod</a:t>
            </a:r>
            <a:endParaRPr lang="cs-CZ" b="1" dirty="0">
              <a:solidFill>
                <a:srgbClr val="C00000"/>
              </a:solidFill>
            </a:endParaRPr>
          </a:p>
        </p:txBody>
      </p:sp>
      <p:sp>
        <p:nvSpPr>
          <p:cNvPr id="3" name="Zástupný symbol pro obsah 2"/>
          <p:cNvSpPr>
            <a:spLocks noGrp="1"/>
          </p:cNvSpPr>
          <p:nvPr>
            <p:ph idx="1"/>
          </p:nvPr>
        </p:nvSpPr>
        <p:spPr/>
        <p:txBody>
          <a:bodyPr>
            <a:normAutofit/>
          </a:bodyPr>
          <a:lstStyle/>
          <a:p>
            <a:r>
              <a:rPr lang="cs-CZ" sz="2000" dirty="0" smtClean="0"/>
              <a:t>V poslední době se neustále řeší spalovací motory jako problém pro ovzduší a tudíž je velký tlak na snižování emisí.</a:t>
            </a:r>
          </a:p>
          <a:p>
            <a:r>
              <a:rPr lang="cs-CZ" sz="2000" dirty="0" smtClean="0"/>
              <a:t>Ano, automobily skutečně znečišťují ovzduší, otázkou je jak moc? A také je potřeba se zeptat o kolik to bude u automobilů s alternativním pohonem lepší?</a:t>
            </a:r>
          </a:p>
          <a:p>
            <a:r>
              <a:rPr lang="cs-CZ" sz="2000" dirty="0" smtClean="0"/>
              <a:t>Na otázku nelze jen tak jednoduše odpovědět protože automobily jsou složené z různých součástek, které se ani nevyrábí na jednom místě, důležité je tedy si uvědomit, že automobily znečišťují ovzduší ještě před tím než začnou jezdit po silnici.</a:t>
            </a:r>
          </a:p>
          <a:p>
            <a:r>
              <a:rPr lang="cs-CZ" sz="2000" dirty="0" smtClean="0"/>
              <a:t>Proto si v této práci popíšeme dva asi nejvíce probírané alternativní pohony.</a:t>
            </a:r>
            <a:endParaRPr lang="cs-CZ" sz="2000" dirty="0"/>
          </a:p>
        </p:txBody>
      </p:sp>
    </p:spTree>
    <p:extLst>
      <p:ext uri="{BB962C8B-B14F-4D97-AF65-F5344CB8AC3E}">
        <p14:creationId xmlns:p14="http://schemas.microsoft.com/office/powerpoint/2010/main" val="615188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0000"/>
                </a:solidFill>
              </a:rPr>
              <a:t>Technologie</a:t>
            </a:r>
            <a:endParaRPr lang="cs-CZ" b="1" dirty="0">
              <a:solidFill>
                <a:srgbClr val="FF0000"/>
              </a:solidFill>
            </a:endParaRPr>
          </a:p>
        </p:txBody>
      </p:sp>
      <p:sp>
        <p:nvSpPr>
          <p:cNvPr id="3" name="Zástupný symbol pro obsah 2"/>
          <p:cNvSpPr>
            <a:spLocks noGrp="1"/>
          </p:cNvSpPr>
          <p:nvPr>
            <p:ph idx="1"/>
          </p:nvPr>
        </p:nvSpPr>
        <p:spPr/>
        <p:txBody>
          <a:bodyPr>
            <a:normAutofit/>
          </a:bodyPr>
          <a:lstStyle/>
          <a:p>
            <a:r>
              <a:rPr lang="cs-CZ" sz="1800" dirty="0" smtClean="0"/>
              <a:t>Jedním z těchto alternativních pohonů je samozřejmě elektřina. V podstatě jde jen o baterii a jednoduchý elektromotor. Nic složitého. Některé automobilky dělají hybrid auta, které jsou kombinací spalovacího a elektromotoru. Na obrázku je vidět že baterie jsou uloženy v podlaze a elektromotor v nápravě. </a:t>
            </a:r>
            <a:r>
              <a:rPr lang="cs-CZ" sz="1800" dirty="0" smtClean="0"/>
              <a:t>Stačí nabít a jezdit.</a:t>
            </a:r>
            <a:endParaRPr lang="cs-CZ" sz="1800"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5648" y="2923310"/>
            <a:ext cx="5691152" cy="3202854"/>
          </a:xfrm>
          <a:prstGeom prst="rect">
            <a:avLst/>
          </a:prstGeom>
        </p:spPr>
      </p:pic>
    </p:spTree>
    <p:extLst>
      <p:ext uri="{BB962C8B-B14F-4D97-AF65-F5344CB8AC3E}">
        <p14:creationId xmlns:p14="http://schemas.microsoft.com/office/powerpoint/2010/main" val="994732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81318"/>
            <a:ext cx="8229600" cy="1143000"/>
          </a:xfrm>
        </p:spPr>
        <p:txBody>
          <a:bodyPr/>
          <a:lstStyle/>
          <a:p>
            <a:r>
              <a:rPr lang="cs-CZ" b="1" dirty="0" smtClean="0">
                <a:solidFill>
                  <a:srgbClr val="C00000"/>
                </a:solidFill>
              </a:rPr>
              <a:t>Technologie</a:t>
            </a:r>
            <a:endParaRPr lang="cs-CZ" b="1" dirty="0">
              <a:solidFill>
                <a:srgbClr val="C00000"/>
              </a:solidFill>
            </a:endParaRPr>
          </a:p>
        </p:txBody>
      </p:sp>
      <p:sp>
        <p:nvSpPr>
          <p:cNvPr id="3" name="Zástupný symbol pro obsah 2"/>
          <p:cNvSpPr>
            <a:spLocks noGrp="1"/>
          </p:cNvSpPr>
          <p:nvPr>
            <p:ph idx="1"/>
          </p:nvPr>
        </p:nvSpPr>
        <p:spPr>
          <a:xfrm>
            <a:off x="457200" y="1303338"/>
            <a:ext cx="8229600" cy="4899342"/>
          </a:xfrm>
        </p:spPr>
        <p:txBody>
          <a:bodyPr>
            <a:normAutofit/>
          </a:bodyPr>
          <a:lstStyle/>
          <a:p>
            <a:r>
              <a:rPr lang="cs-CZ" sz="2000" dirty="0" smtClean="0"/>
              <a:t>Baterie v těchto elektromobilech jsou většino lithium iontové a každý    výrobce je má složené podle sebe, Je k nim zapotřebí kobalt, grafit, mangan, lithium, a další suroviny, které se těží například v Africe nebo Austrálii. Samotné baterie se pak vyrábí v Číně.</a:t>
            </a:r>
          </a:p>
          <a:p>
            <a:r>
              <a:rPr lang="cs-CZ" sz="2000" dirty="0" smtClean="0"/>
              <a:t>Baterie většinou nevydrží celou životnost auta, stejně tak je tomu u mobilních telefonů a jiných produktů. Recyklace baterií je možná ale její technologie na recyklaci je finančně náročná.</a:t>
            </a:r>
          </a:p>
          <a:p>
            <a:r>
              <a:rPr lang="cs-CZ" sz="2000" dirty="0" smtClean="0"/>
              <a:t>Každý elektromobil má různě dlouhý dojezd, který ale většinou postačí na jízdu po městě. Samozřejmě pokud si člověk chce zatopit, pustit rádio nahlas, vyhřívat sedačky nebo pustit klimatizaci, tak se dojezd rapidně snižuje.</a:t>
            </a:r>
          </a:p>
          <a:p>
            <a:r>
              <a:rPr lang="cs-CZ" sz="2000" dirty="0" smtClean="0"/>
              <a:t>Elektromotory jsou silné a většinou přináší vysoký výkon hned zpočátku sešlápnutí plynu.</a:t>
            </a:r>
            <a:endParaRPr lang="cs-CZ" sz="2000" dirty="0"/>
          </a:p>
          <a:p>
            <a:pPr marL="514350" indent="-514350">
              <a:buFont typeface="+mj-lt"/>
              <a:buAutoNum type="arabicParenR"/>
            </a:pPr>
            <a:endParaRPr lang="cs-CZ" dirty="0"/>
          </a:p>
          <a:p>
            <a:pPr marL="514350" indent="-514350">
              <a:buFont typeface="+mj-lt"/>
              <a:buAutoNum type="arabicParenR"/>
            </a:pPr>
            <a:endParaRPr lang="cs-CZ" b="1" dirty="0"/>
          </a:p>
          <a:p>
            <a:pPr marL="514350" indent="-514350">
              <a:buFont typeface="+mj-lt"/>
              <a:buAutoNum type="arabicParenR"/>
            </a:pPr>
            <a:endParaRPr lang="cs-CZ" b="1" dirty="0"/>
          </a:p>
          <a:p>
            <a:pPr marL="0" indent="0">
              <a:buNone/>
            </a:pPr>
            <a:endParaRPr lang="cs-CZ" b="1" dirty="0"/>
          </a:p>
          <a:p>
            <a:pPr marL="514350" indent="-514350">
              <a:buFont typeface="+mj-lt"/>
              <a:buAutoNum type="arabicParenR"/>
            </a:pPr>
            <a:endParaRPr lang="cs-CZ" b="1" dirty="0"/>
          </a:p>
          <a:p>
            <a:pPr marL="0" indent="0">
              <a:buNone/>
            </a:pPr>
            <a:endParaRPr lang="cs-CZ" b="1" dirty="0"/>
          </a:p>
          <a:p>
            <a:pPr marL="0" indent="0">
              <a:buNone/>
            </a:pPr>
            <a:endParaRPr lang="cs-CZ" dirty="0"/>
          </a:p>
          <a:p>
            <a:endParaRPr lang="cs-CZ" dirty="0"/>
          </a:p>
        </p:txBody>
      </p:sp>
    </p:spTree>
    <p:extLst>
      <p:ext uri="{BB962C8B-B14F-4D97-AF65-F5344CB8AC3E}">
        <p14:creationId xmlns:p14="http://schemas.microsoft.com/office/powerpoint/2010/main" val="3753090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0000"/>
                </a:solidFill>
              </a:rPr>
              <a:t>Využití v ČR EU a ve světě</a:t>
            </a:r>
            <a:endParaRPr lang="cs-CZ" b="1" dirty="0">
              <a:solidFill>
                <a:srgbClr val="FF0000"/>
              </a:solidFill>
            </a:endParaRPr>
          </a:p>
        </p:txBody>
      </p:sp>
      <p:sp>
        <p:nvSpPr>
          <p:cNvPr id="3" name="Zástupný symbol pro obsah 2"/>
          <p:cNvSpPr>
            <a:spLocks noGrp="1"/>
          </p:cNvSpPr>
          <p:nvPr>
            <p:ph idx="1"/>
          </p:nvPr>
        </p:nvSpPr>
        <p:spPr/>
        <p:txBody>
          <a:bodyPr>
            <a:normAutofit/>
          </a:bodyPr>
          <a:lstStyle/>
          <a:p>
            <a:r>
              <a:rPr lang="cs-CZ" sz="1800" dirty="0" smtClean="0"/>
              <a:t>V České republice je elektro-mobilita žhavé téma a už se dokonce začínají vyrábět čistě elektronické Škodovky. Pomalu tedy přecházíme na tento alternativní pohon, protože je to v důsledku nátlaku </a:t>
            </a:r>
            <a:r>
              <a:rPr lang="cs-CZ" sz="1800" dirty="0"/>
              <a:t>E</a:t>
            </a:r>
            <a:r>
              <a:rPr lang="cs-CZ" sz="1800" dirty="0" smtClean="0"/>
              <a:t>vropské unie. Snižování emisních limitů už se zdá být nemožné a tím jsou automobilky nuceny vyrábět ekologická auta bez výfuku.</a:t>
            </a:r>
          </a:p>
          <a:p>
            <a:r>
              <a:rPr lang="cs-CZ" sz="1800" dirty="0" smtClean="0"/>
              <a:t>Nejvíce se tedy elektro mobilita propaguje v Číně a Evropě. </a:t>
            </a:r>
          </a:p>
          <a:p>
            <a:r>
              <a:rPr lang="cs-CZ" sz="1800" dirty="0" smtClean="0"/>
              <a:t>V Norsku je veliký počet elektromobilů, protože na auta poskytují vysoké dotace a hlavně berou 99 % elektřiny z vodního zdroje. Právě efektivnost elektromobilů za použití přírodního zdroje energie vede Nory k nákupu. Z nových prodaných automobilů to bylo právě 20 % elektromobilů.</a:t>
            </a:r>
          </a:p>
          <a:p>
            <a:r>
              <a:rPr lang="cs-CZ" sz="1800" dirty="0" smtClean="0"/>
              <a:t>Jen pro zajímavost, po světě už jezdí přes 11 milionů automobilů na elektřinu.</a:t>
            </a:r>
            <a:endParaRPr lang="cs-CZ" sz="1800" dirty="0"/>
          </a:p>
        </p:txBody>
      </p:sp>
    </p:spTree>
    <p:extLst>
      <p:ext uri="{BB962C8B-B14F-4D97-AF65-F5344CB8AC3E}">
        <p14:creationId xmlns:p14="http://schemas.microsoft.com/office/powerpoint/2010/main" val="34696603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C00000"/>
                </a:solidFill>
              </a:rPr>
              <a:t>Silné a slabé stránky</a:t>
            </a:r>
            <a:endParaRPr lang="cs-CZ" b="1" dirty="0">
              <a:solidFill>
                <a:srgbClr val="C00000"/>
              </a:solidFill>
            </a:endParaRPr>
          </a:p>
        </p:txBody>
      </p:sp>
      <p:sp>
        <p:nvSpPr>
          <p:cNvPr id="3" name="Zástupný symbol pro obsah 2"/>
          <p:cNvSpPr>
            <a:spLocks noGrp="1"/>
          </p:cNvSpPr>
          <p:nvPr>
            <p:ph idx="1"/>
          </p:nvPr>
        </p:nvSpPr>
        <p:spPr/>
        <p:txBody>
          <a:bodyPr>
            <a:normAutofit fontScale="92500" lnSpcReduction="10000"/>
          </a:bodyPr>
          <a:lstStyle/>
          <a:p>
            <a:r>
              <a:rPr lang="cs-CZ" sz="2000" b="1" dirty="0" smtClean="0"/>
              <a:t>Plusy elektromobilů: </a:t>
            </a:r>
          </a:p>
          <a:p>
            <a:pPr marL="0" indent="0">
              <a:buNone/>
            </a:pPr>
            <a:r>
              <a:rPr lang="cs-CZ" sz="2000" dirty="0"/>
              <a:t> </a:t>
            </a:r>
            <a:r>
              <a:rPr lang="cs-CZ" sz="2000" dirty="0" smtClean="0"/>
              <a:t>    + Nulové emise při jízdě pokud nepočítáme výrobu elektřiny</a:t>
            </a:r>
          </a:p>
          <a:p>
            <a:pPr marL="0" indent="0">
              <a:buNone/>
            </a:pPr>
            <a:r>
              <a:rPr lang="cs-CZ" sz="2000" dirty="0"/>
              <a:t> </a:t>
            </a:r>
            <a:r>
              <a:rPr lang="cs-CZ" sz="2000" dirty="0" smtClean="0"/>
              <a:t>    + výkon, zrychlení</a:t>
            </a:r>
          </a:p>
          <a:p>
            <a:pPr marL="0" indent="0">
              <a:buNone/>
            </a:pPr>
            <a:r>
              <a:rPr lang="cs-CZ" sz="2000" dirty="0"/>
              <a:t> </a:t>
            </a:r>
            <a:r>
              <a:rPr lang="cs-CZ" sz="2000" dirty="0" smtClean="0"/>
              <a:t>    + ovládání</a:t>
            </a:r>
          </a:p>
          <a:p>
            <a:pPr marL="0" indent="0">
              <a:buNone/>
            </a:pPr>
            <a:r>
              <a:rPr lang="cs-CZ" sz="2000" dirty="0"/>
              <a:t> </a:t>
            </a:r>
            <a:r>
              <a:rPr lang="cs-CZ" sz="2000" dirty="0" smtClean="0"/>
              <a:t>    + nízké náklady na provoz</a:t>
            </a:r>
          </a:p>
          <a:p>
            <a:r>
              <a:rPr lang="cs-CZ" sz="2000" b="1" dirty="0" smtClean="0"/>
              <a:t>Mínusy elektromobilů:</a:t>
            </a:r>
          </a:p>
          <a:p>
            <a:pPr marL="0" indent="0">
              <a:buNone/>
            </a:pPr>
            <a:r>
              <a:rPr lang="cs-CZ" sz="2000" dirty="0"/>
              <a:t> </a:t>
            </a:r>
            <a:r>
              <a:rPr lang="cs-CZ" sz="2000" dirty="0" smtClean="0"/>
              <a:t>    - vysoká kupní cena</a:t>
            </a:r>
          </a:p>
          <a:p>
            <a:pPr marL="0" indent="0">
              <a:buNone/>
            </a:pPr>
            <a:r>
              <a:rPr lang="cs-CZ" sz="2000" dirty="0"/>
              <a:t> </a:t>
            </a:r>
            <a:r>
              <a:rPr lang="cs-CZ" sz="2000" dirty="0" smtClean="0"/>
              <a:t>    - dojezd</a:t>
            </a:r>
          </a:p>
          <a:p>
            <a:pPr marL="0" indent="0">
              <a:buNone/>
            </a:pPr>
            <a:r>
              <a:rPr lang="cs-CZ" sz="2000" dirty="0"/>
              <a:t> </a:t>
            </a:r>
            <a:r>
              <a:rPr lang="cs-CZ" sz="2000" dirty="0" smtClean="0"/>
              <a:t>    - žádný zvuk</a:t>
            </a:r>
          </a:p>
          <a:p>
            <a:pPr marL="0" indent="0">
              <a:buNone/>
            </a:pPr>
            <a:r>
              <a:rPr lang="cs-CZ" sz="2000" dirty="0"/>
              <a:t> </a:t>
            </a:r>
            <a:r>
              <a:rPr lang="cs-CZ" sz="2000" dirty="0" smtClean="0"/>
              <a:t>    - likvidace baterií</a:t>
            </a:r>
          </a:p>
          <a:p>
            <a:pPr marL="0" indent="0">
              <a:buNone/>
            </a:pPr>
            <a:r>
              <a:rPr lang="cs-CZ" sz="2000" dirty="0"/>
              <a:t> </a:t>
            </a:r>
            <a:r>
              <a:rPr lang="cs-CZ" sz="2000" dirty="0" smtClean="0"/>
              <a:t>    - problematika při požáru</a:t>
            </a:r>
          </a:p>
          <a:p>
            <a:pPr marL="0" indent="0">
              <a:buNone/>
            </a:pPr>
            <a:r>
              <a:rPr lang="cs-CZ" sz="2000" dirty="0"/>
              <a:t> </a:t>
            </a:r>
            <a:r>
              <a:rPr lang="cs-CZ" sz="2000" dirty="0" smtClean="0"/>
              <a:t>    - nabíjecí doba</a:t>
            </a:r>
          </a:p>
          <a:p>
            <a:pPr marL="0" indent="0">
              <a:buNone/>
            </a:pPr>
            <a:r>
              <a:rPr lang="cs-CZ" sz="2000" dirty="0"/>
              <a:t> </a:t>
            </a:r>
            <a:r>
              <a:rPr lang="cs-CZ" sz="2000" dirty="0" smtClean="0"/>
              <a:t>    - životnost baterie</a:t>
            </a:r>
          </a:p>
          <a:p>
            <a:pPr marL="0" indent="0">
              <a:buNone/>
            </a:pPr>
            <a:r>
              <a:rPr lang="cs-CZ" sz="2000" dirty="0"/>
              <a:t> </a:t>
            </a:r>
            <a:r>
              <a:rPr lang="cs-CZ" sz="2000" dirty="0" smtClean="0"/>
              <a:t>   </a:t>
            </a:r>
            <a:endParaRPr lang="cs-CZ" sz="2000" dirty="0"/>
          </a:p>
        </p:txBody>
      </p:sp>
    </p:spTree>
    <p:extLst>
      <p:ext uri="{BB962C8B-B14F-4D97-AF65-F5344CB8AC3E}">
        <p14:creationId xmlns:p14="http://schemas.microsoft.com/office/powerpoint/2010/main" val="47634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81318"/>
            <a:ext cx="8229600" cy="1143000"/>
          </a:xfrm>
        </p:spPr>
        <p:txBody>
          <a:bodyPr/>
          <a:lstStyle/>
          <a:p>
            <a:r>
              <a:rPr lang="cs-CZ" b="1" dirty="0" smtClean="0">
                <a:solidFill>
                  <a:srgbClr val="C00000"/>
                </a:solidFill>
              </a:rPr>
              <a:t>Perspektiva do budoucna</a:t>
            </a:r>
            <a:endParaRPr lang="cs-CZ" b="1" dirty="0">
              <a:solidFill>
                <a:srgbClr val="C00000"/>
              </a:solidFill>
            </a:endParaRPr>
          </a:p>
        </p:txBody>
      </p:sp>
      <p:sp>
        <p:nvSpPr>
          <p:cNvPr id="3" name="Zástupný symbol pro obsah 2"/>
          <p:cNvSpPr>
            <a:spLocks noGrp="1"/>
          </p:cNvSpPr>
          <p:nvPr>
            <p:ph idx="1"/>
          </p:nvPr>
        </p:nvSpPr>
        <p:spPr>
          <a:xfrm>
            <a:off x="457200" y="1399982"/>
            <a:ext cx="8229600" cy="4899342"/>
          </a:xfrm>
        </p:spPr>
        <p:txBody>
          <a:bodyPr>
            <a:normAutofit lnSpcReduction="10000"/>
          </a:bodyPr>
          <a:lstStyle/>
          <a:p>
            <a:r>
              <a:rPr lang="cs-CZ" sz="2000" b="1" dirty="0" smtClean="0"/>
              <a:t>Má to smysl? </a:t>
            </a:r>
            <a:endParaRPr lang="cs-CZ" sz="2000" b="1" dirty="0"/>
          </a:p>
          <a:p>
            <a:r>
              <a:rPr lang="cs-CZ" sz="2000" dirty="0" smtClean="0"/>
              <a:t>V zemích jako je Norsko asi ano protože vyrábí elektřinu pomocí přírodního zdroje. U nás, kde se zatím z většiny vyrábí elektřina v uhelných elektrárnách se provoz elektromobilu vyrovná tomu spalovacímu. Nesmíme ale zapomenout, že pokud chceme zlepšit životní prostředí, musíme začít globálně. I elektromobil je zapotřebí vyrobit s nějakou energetickou náročností a dokonce mnohokrát vyšší než při výrobě spalovacího automobilu.</a:t>
            </a:r>
          </a:p>
          <a:p>
            <a:r>
              <a:rPr lang="cs-CZ" sz="2000" dirty="0" smtClean="0"/>
              <a:t>Daleko větší dopad na životní prostředí a na znečištění mají průmysl, těžba a spalování fosilních paliv a ať chceme nebo ne tak další vývoje a větší tlak na stále nová auta mají mnohem větší vliv na znečištění než samotný provoz. Dnes už jen velice málo lidí vlastní auto více jak 5 až 6 let. Většinou jsou lidi nuceni nakupovat po 5 letech nová auta. Dříve vydrželo auto daleko déle. Musíme se naučit žít s málem a měně nakupovat nové a nové věci. Je pěkné že bude elektromobil jezdit bez emisí ale když těch automobilů budeme vyrábět moc, tak to nemá žádný vliv. Naopak devastujeme průmyslem přírodu.</a:t>
            </a:r>
            <a:endParaRPr lang="cs-CZ" sz="2000" dirty="0"/>
          </a:p>
          <a:p>
            <a:pPr marL="514350" indent="-514350">
              <a:buFont typeface="+mj-lt"/>
              <a:buAutoNum type="arabicParenR"/>
            </a:pPr>
            <a:endParaRPr lang="cs-CZ" dirty="0"/>
          </a:p>
          <a:p>
            <a:pPr marL="514350" indent="-514350">
              <a:buFont typeface="+mj-lt"/>
              <a:buAutoNum type="arabicParenR"/>
            </a:pPr>
            <a:endParaRPr lang="cs-CZ" b="1" dirty="0"/>
          </a:p>
          <a:p>
            <a:pPr marL="514350" indent="-514350">
              <a:buFont typeface="+mj-lt"/>
              <a:buAutoNum type="arabicParenR"/>
            </a:pPr>
            <a:endParaRPr lang="cs-CZ" b="1" dirty="0"/>
          </a:p>
          <a:p>
            <a:pPr marL="0" indent="0">
              <a:buNone/>
            </a:pPr>
            <a:endParaRPr lang="cs-CZ" b="1" dirty="0"/>
          </a:p>
          <a:p>
            <a:pPr marL="514350" indent="-514350">
              <a:buFont typeface="+mj-lt"/>
              <a:buAutoNum type="arabicParenR"/>
            </a:pPr>
            <a:endParaRPr lang="cs-CZ" b="1" dirty="0"/>
          </a:p>
          <a:p>
            <a:pPr marL="0" indent="0">
              <a:buNone/>
            </a:pPr>
            <a:endParaRPr lang="cs-CZ" b="1" dirty="0"/>
          </a:p>
          <a:p>
            <a:pPr marL="0" indent="0">
              <a:buNone/>
            </a:pPr>
            <a:endParaRPr lang="cs-CZ" dirty="0"/>
          </a:p>
          <a:p>
            <a:endParaRPr lang="cs-CZ" dirty="0"/>
          </a:p>
        </p:txBody>
      </p:sp>
    </p:spTree>
    <p:extLst>
      <p:ext uri="{BB962C8B-B14F-4D97-AF65-F5344CB8AC3E}">
        <p14:creationId xmlns:p14="http://schemas.microsoft.com/office/powerpoint/2010/main" val="603024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C00000"/>
                </a:solidFill>
              </a:rPr>
              <a:t>Znečištění</a:t>
            </a:r>
            <a:endParaRPr lang="cs-CZ" b="1" dirty="0">
              <a:solidFill>
                <a:srgbClr val="C00000"/>
              </a:solidFill>
            </a:endParaRPr>
          </a:p>
        </p:txBody>
      </p:sp>
      <p:pic>
        <p:nvPicPr>
          <p:cNvPr id="5" name="Zástupný symbol pro obsah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72840" y="1205346"/>
            <a:ext cx="5998320" cy="4920818"/>
          </a:xfrm>
        </p:spPr>
      </p:pic>
    </p:spTree>
    <p:extLst>
      <p:ext uri="{BB962C8B-B14F-4D97-AF65-F5344CB8AC3E}">
        <p14:creationId xmlns:p14="http://schemas.microsoft.com/office/powerpoint/2010/main" val="22055542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0000"/>
                </a:solidFill>
              </a:rPr>
              <a:t>Perspektiva do budoucna</a:t>
            </a:r>
            <a:endParaRPr lang="cs-CZ" b="1" dirty="0">
              <a:solidFill>
                <a:srgbClr val="FF0000"/>
              </a:solidFill>
            </a:endParaRPr>
          </a:p>
        </p:txBody>
      </p:sp>
      <p:sp>
        <p:nvSpPr>
          <p:cNvPr id="3" name="Zástupný symbol pro obsah 2"/>
          <p:cNvSpPr>
            <a:spLocks noGrp="1"/>
          </p:cNvSpPr>
          <p:nvPr>
            <p:ph idx="1"/>
          </p:nvPr>
        </p:nvSpPr>
        <p:spPr/>
        <p:txBody>
          <a:bodyPr>
            <a:normAutofit/>
          </a:bodyPr>
          <a:lstStyle/>
          <a:p>
            <a:r>
              <a:rPr lang="cs-CZ" dirty="0" smtClean="0"/>
              <a:t>Elektromobily budou vhodné v budoucnu pokud se dostatečně vyřeší recyklace baterií a likvidace odpadu, výroba elektřiny z obnovitelných zdrojů a sníží se dopady průmyslu na životní prostředí.</a:t>
            </a:r>
          </a:p>
          <a:p>
            <a:pPr marL="0" indent="0">
              <a:buNone/>
            </a:pPr>
            <a:endParaRPr lang="cs-CZ" dirty="0" smtClean="0"/>
          </a:p>
          <a:p>
            <a:pPr marL="0" indent="0">
              <a:buNone/>
            </a:pPr>
            <a:endParaRPr lang="cs-CZ" dirty="0"/>
          </a:p>
        </p:txBody>
      </p:sp>
    </p:spTree>
    <p:extLst>
      <p:ext uri="{BB962C8B-B14F-4D97-AF65-F5344CB8AC3E}">
        <p14:creationId xmlns:p14="http://schemas.microsoft.com/office/powerpoint/2010/main" val="2366874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68E3AA37E8DEB41B31787477A72E9DC" ma:contentTypeVersion="2" ma:contentTypeDescription="Vytvoří nový dokument" ma:contentTypeScope="" ma:versionID="4552cdd9839606551578b62b9bb5b21b">
  <xsd:schema xmlns:xsd="http://www.w3.org/2001/XMLSchema" xmlns:xs="http://www.w3.org/2001/XMLSchema" xmlns:p="http://schemas.microsoft.com/office/2006/metadata/properties" xmlns:ns2="5107821f-ac92-4e87-a0a0-a43d9dddf30c" targetNamespace="http://schemas.microsoft.com/office/2006/metadata/properties" ma:root="true" ma:fieldsID="8f06a9a190e4905e8e3d6ae18a36ed63" ns2:_="">
    <xsd:import namespace="5107821f-ac92-4e87-a0a0-a43d9dddf30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07821f-ac92-4e87-a0a0-a43d9dddf3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2A94749-9D57-489B-B109-373D8FE0F31F}"/>
</file>

<file path=customXml/itemProps2.xml><?xml version="1.0" encoding="utf-8"?>
<ds:datastoreItem xmlns:ds="http://schemas.openxmlformats.org/officeDocument/2006/customXml" ds:itemID="{1CBE3EC6-A72A-417F-8B4C-AEEC8752F870}"/>
</file>

<file path=customXml/itemProps3.xml><?xml version="1.0" encoding="utf-8"?>
<ds:datastoreItem xmlns:ds="http://schemas.openxmlformats.org/officeDocument/2006/customXml" ds:itemID="{825D3D44-9707-40FC-AFE1-9A225E22D5ED}"/>
</file>

<file path=docProps/app.xml><?xml version="1.0" encoding="utf-8"?>
<Properties xmlns="http://schemas.openxmlformats.org/officeDocument/2006/extended-properties" xmlns:vt="http://schemas.openxmlformats.org/officeDocument/2006/docPropsVTypes">
  <TotalTime>44342</TotalTime>
  <Words>1384</Words>
  <Application>Microsoft Office PowerPoint</Application>
  <PresentationFormat>Předvádění na obrazovce (4:3)</PresentationFormat>
  <Paragraphs>90</Paragraphs>
  <Slides>17</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17</vt:i4>
      </vt:variant>
    </vt:vector>
  </HeadingPairs>
  <TitlesOfParts>
    <vt:vector size="20" baseType="lpstr">
      <vt:lpstr>Arial</vt:lpstr>
      <vt:lpstr>Calibri</vt:lpstr>
      <vt:lpstr>Office Theme</vt:lpstr>
      <vt:lpstr>Moderní energie pro automobilovou dopravu   Alinče Jindřich  </vt:lpstr>
      <vt:lpstr>Úvod</vt:lpstr>
      <vt:lpstr>Technologie</vt:lpstr>
      <vt:lpstr>Technologie</vt:lpstr>
      <vt:lpstr>Využití v ČR EU a ve světě</vt:lpstr>
      <vt:lpstr>Silné a slabé stránky</vt:lpstr>
      <vt:lpstr>Perspektiva do budoucna</vt:lpstr>
      <vt:lpstr>Znečištění</vt:lpstr>
      <vt:lpstr>Perspektiva do budoucna</vt:lpstr>
      <vt:lpstr>Vodík</vt:lpstr>
      <vt:lpstr>Technologie</vt:lpstr>
      <vt:lpstr>Vodík ve světě</vt:lpstr>
      <vt:lpstr>Výhody a nevýhody</vt:lpstr>
      <vt:lpstr>Perspektiva do budoucna</vt:lpstr>
      <vt:lpstr>Perspektiva do budoucna</vt:lpstr>
      <vt:lpstr>ZÁVĚR</vt:lpstr>
      <vt:lpstr>Prezentace aplikace PowerPoint</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Jelena Kubicová</dc:creator>
  <cp:lastModifiedBy>Uživatel systému Windows</cp:lastModifiedBy>
  <cp:revision>200</cp:revision>
  <cp:lastPrinted>2020-06-22T10:57:26Z</cp:lastPrinted>
  <dcterms:created xsi:type="dcterms:W3CDTF">2012-07-19T22:32:54Z</dcterms:created>
  <dcterms:modified xsi:type="dcterms:W3CDTF">2021-04-11T14:28:38Z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0x010100868E3AA37E8DEB41B31787477A72E9DC</vt:lpwstr>
  </property>
</Properties>
</file>