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6"/>
  </p:notesMasterIdLst>
  <p:handoutMasterIdLst>
    <p:handoutMasterId r:id="rId37"/>
  </p:handoutMasterIdLst>
  <p:sldIdLst>
    <p:sldId id="256" r:id="rId5"/>
    <p:sldId id="388" r:id="rId6"/>
    <p:sldId id="402" r:id="rId7"/>
    <p:sldId id="406" r:id="rId8"/>
    <p:sldId id="446" r:id="rId9"/>
    <p:sldId id="408" r:id="rId10"/>
    <p:sldId id="409" r:id="rId11"/>
    <p:sldId id="389" r:id="rId12"/>
    <p:sldId id="423" r:id="rId13"/>
    <p:sldId id="424" r:id="rId14"/>
    <p:sldId id="425" r:id="rId15"/>
    <p:sldId id="426" r:id="rId16"/>
    <p:sldId id="427" r:id="rId17"/>
    <p:sldId id="428" r:id="rId18"/>
    <p:sldId id="432" r:id="rId19"/>
    <p:sldId id="429" r:id="rId20"/>
    <p:sldId id="430" r:id="rId21"/>
    <p:sldId id="449" r:id="rId22"/>
    <p:sldId id="454" r:id="rId23"/>
    <p:sldId id="451" r:id="rId24"/>
    <p:sldId id="438" r:id="rId25"/>
    <p:sldId id="465" r:id="rId26"/>
    <p:sldId id="442" r:id="rId27"/>
    <p:sldId id="443" r:id="rId28"/>
    <p:sldId id="460" r:id="rId29"/>
    <p:sldId id="390" r:id="rId30"/>
    <p:sldId id="458" r:id="rId31"/>
    <p:sldId id="459" r:id="rId32"/>
    <p:sldId id="464" r:id="rId33"/>
    <p:sldId id="461" r:id="rId34"/>
    <p:sldId id="462" r:id="rId35"/>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649" autoAdjust="0"/>
  </p:normalViewPr>
  <p:slideViewPr>
    <p:cSldViewPr>
      <p:cViewPr varScale="1">
        <p:scale>
          <a:sx n="79" d="100"/>
          <a:sy n="79" d="100"/>
        </p:scale>
        <p:origin x="133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cs-CZ"/>
          </a:p>
        </p:txBody>
      </p:sp>
      <p:sp>
        <p:nvSpPr>
          <p:cNvPr id="3" name="Zástupný symbol pro datum 2"/>
          <p:cNvSpPr>
            <a:spLocks noGrp="1"/>
          </p:cNvSpPr>
          <p:nvPr>
            <p:ph type="dt" sz="quarter" idx="1"/>
          </p:nvPr>
        </p:nvSpPr>
        <p:spPr>
          <a:xfrm>
            <a:off x="3850444" y="0"/>
            <a:ext cx="2945659" cy="496411"/>
          </a:xfrm>
          <a:prstGeom prst="rect">
            <a:avLst/>
          </a:prstGeom>
        </p:spPr>
        <p:txBody>
          <a:bodyPr vert="horz" lIns="91577" tIns="45789" rIns="91577" bIns="45789" rtlCol="0"/>
          <a:lstStyle>
            <a:lvl1pPr algn="r">
              <a:defRPr sz="1200"/>
            </a:lvl1pPr>
          </a:lstStyle>
          <a:p>
            <a:fld id="{FECE56CB-4852-4F29-AE05-AFA7CC3A4DEE}" type="datetimeFigureOut">
              <a:rPr lang="cs-CZ" smtClean="0"/>
              <a:t>12.04.2021</a:t>
            </a:fld>
            <a:endParaRPr lang="cs-CZ"/>
          </a:p>
        </p:txBody>
      </p:sp>
      <p:sp>
        <p:nvSpPr>
          <p:cNvPr id="4" name="Zástupný symbol pro zápatí 3"/>
          <p:cNvSpPr>
            <a:spLocks noGrp="1"/>
          </p:cNvSpPr>
          <p:nvPr>
            <p:ph type="ftr" sz="quarter" idx="2"/>
          </p:nvPr>
        </p:nvSpPr>
        <p:spPr>
          <a:xfrm>
            <a:off x="0" y="9430091"/>
            <a:ext cx="2945659" cy="496411"/>
          </a:xfrm>
          <a:prstGeom prst="rect">
            <a:avLst/>
          </a:prstGeom>
        </p:spPr>
        <p:txBody>
          <a:bodyPr vert="horz" lIns="91577" tIns="45789" rIns="91577" bIns="45789"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4" y="9430091"/>
            <a:ext cx="2945659" cy="496411"/>
          </a:xfrm>
          <a:prstGeom prst="rect">
            <a:avLst/>
          </a:prstGeom>
        </p:spPr>
        <p:txBody>
          <a:bodyPr vert="horz" lIns="91577" tIns="45789" rIns="91577" bIns="45789" rtlCol="0" anchor="b"/>
          <a:lstStyle>
            <a:lvl1pPr algn="r">
              <a:defRPr sz="1200"/>
            </a:lvl1pPr>
          </a:lstStyle>
          <a:p>
            <a:fld id="{CCF02509-37B8-48EA-907C-9E7B5BD19E2F}" type="slidenum">
              <a:rPr lang="cs-CZ" smtClean="0"/>
              <a:t>‹#›</a:t>
            </a:fld>
            <a:endParaRPr lang="cs-CZ"/>
          </a:p>
        </p:txBody>
      </p:sp>
    </p:spTree>
    <p:extLst>
      <p:ext uri="{BB962C8B-B14F-4D97-AF65-F5344CB8AC3E}">
        <p14:creationId xmlns:p14="http://schemas.microsoft.com/office/powerpoint/2010/main" val="2581177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6189" cy="496411"/>
          </a:xfrm>
          <a:prstGeom prst="rect">
            <a:avLst/>
          </a:prstGeom>
        </p:spPr>
        <p:txBody>
          <a:bodyPr vert="horz" lIns="91577" tIns="45789" rIns="91577" bIns="45789" rtlCol="0"/>
          <a:lstStyle>
            <a:lvl1pPr algn="l">
              <a:defRPr sz="1200"/>
            </a:lvl1pPr>
          </a:lstStyle>
          <a:p>
            <a:endParaRPr lang="cs-CZ"/>
          </a:p>
        </p:txBody>
      </p:sp>
      <p:sp>
        <p:nvSpPr>
          <p:cNvPr id="3" name="Zástupný symbol pro datum 2"/>
          <p:cNvSpPr>
            <a:spLocks noGrp="1"/>
          </p:cNvSpPr>
          <p:nvPr>
            <p:ph type="dt" idx="1"/>
          </p:nvPr>
        </p:nvSpPr>
        <p:spPr>
          <a:xfrm>
            <a:off x="3849899" y="0"/>
            <a:ext cx="2946189" cy="496411"/>
          </a:xfrm>
          <a:prstGeom prst="rect">
            <a:avLst/>
          </a:prstGeom>
        </p:spPr>
        <p:txBody>
          <a:bodyPr vert="horz" lIns="91577" tIns="45789" rIns="91577" bIns="45789" rtlCol="0"/>
          <a:lstStyle>
            <a:lvl1pPr algn="r">
              <a:defRPr sz="1200"/>
            </a:lvl1pPr>
          </a:lstStyle>
          <a:p>
            <a:fld id="{FB8207E3-F483-4B60-BFA2-2CFB4706CE96}" type="datetimeFigureOut">
              <a:rPr lang="cs-CZ" smtClean="0"/>
              <a:t>12.04.2021</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77" tIns="45789" rIns="91577" bIns="45789" rtlCol="0" anchor="ctr"/>
          <a:lstStyle/>
          <a:p>
            <a:endParaRPr lang="cs-CZ"/>
          </a:p>
        </p:txBody>
      </p:sp>
      <p:sp>
        <p:nvSpPr>
          <p:cNvPr id="5" name="Zástupný symbol pro poznámky 4"/>
          <p:cNvSpPr>
            <a:spLocks noGrp="1"/>
          </p:cNvSpPr>
          <p:nvPr>
            <p:ph type="body" sz="quarter" idx="3"/>
          </p:nvPr>
        </p:nvSpPr>
        <p:spPr>
          <a:xfrm>
            <a:off x="679768" y="4715907"/>
            <a:ext cx="5438140" cy="4467701"/>
          </a:xfrm>
          <a:prstGeom prst="rect">
            <a:avLst/>
          </a:prstGeom>
        </p:spPr>
        <p:txBody>
          <a:bodyPr vert="horz" lIns="91577" tIns="45789" rIns="91577" bIns="45789"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9430223"/>
            <a:ext cx="2946189" cy="496411"/>
          </a:xfrm>
          <a:prstGeom prst="rect">
            <a:avLst/>
          </a:prstGeom>
        </p:spPr>
        <p:txBody>
          <a:bodyPr vert="horz" lIns="91577" tIns="45789" rIns="91577" bIns="45789"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899" y="9430223"/>
            <a:ext cx="2946189" cy="496411"/>
          </a:xfrm>
          <a:prstGeom prst="rect">
            <a:avLst/>
          </a:prstGeom>
        </p:spPr>
        <p:txBody>
          <a:bodyPr vert="horz" lIns="91577" tIns="45789" rIns="91577" bIns="45789" rtlCol="0" anchor="b"/>
          <a:lstStyle>
            <a:lvl1pPr algn="r">
              <a:defRPr sz="1200"/>
            </a:lvl1pPr>
          </a:lstStyle>
          <a:p>
            <a:fld id="{C7FA91E9-D67A-406C-9C72-6918C31F2844}" type="slidenum">
              <a:rPr lang="cs-CZ" smtClean="0"/>
              <a:t>‹#›</a:t>
            </a:fld>
            <a:endParaRPr lang="cs-CZ"/>
          </a:p>
        </p:txBody>
      </p:sp>
    </p:spTree>
    <p:extLst>
      <p:ext uri="{BB962C8B-B14F-4D97-AF65-F5344CB8AC3E}">
        <p14:creationId xmlns:p14="http://schemas.microsoft.com/office/powerpoint/2010/main" val="3472436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1</a:t>
            </a:fld>
            <a:endParaRPr lang="cs-CZ"/>
          </a:p>
        </p:txBody>
      </p:sp>
    </p:spTree>
    <p:extLst>
      <p:ext uri="{BB962C8B-B14F-4D97-AF65-F5344CB8AC3E}">
        <p14:creationId xmlns:p14="http://schemas.microsoft.com/office/powerpoint/2010/main" val="2316505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3</a:t>
            </a:fld>
            <a:endParaRPr lang="cs-CZ"/>
          </a:p>
        </p:txBody>
      </p:sp>
    </p:spTree>
    <p:extLst>
      <p:ext uri="{BB962C8B-B14F-4D97-AF65-F5344CB8AC3E}">
        <p14:creationId xmlns:p14="http://schemas.microsoft.com/office/powerpoint/2010/main" val="3803059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62B8DAFA-A624-4C3C-A227-AD9B66895426}" type="datetimeFigureOut">
              <a:rPr lang="cs-CZ" smtClean="0"/>
              <a:t>12.04.2021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62B8DAFA-A624-4C3C-A227-AD9B66895426}" type="datetimeFigureOut">
              <a:rPr lang="cs-CZ" smtClean="0"/>
              <a:t>12.04.2021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62B8DAFA-A624-4C3C-A227-AD9B66895426}" type="datetimeFigureOut">
              <a:rPr lang="cs-CZ" smtClean="0"/>
              <a:t>12.04.2021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p:txBody>
          <a:bodyPr/>
          <a:lstStyle/>
          <a:p>
            <a:endParaRPr lang="cs-CZ"/>
          </a:p>
        </p:txBody>
      </p:sp>
      <p:sp>
        <p:nvSpPr>
          <p:cNvPr id="4" name="Zástupný symbol pro číslo snímku 3"/>
          <p:cNvSpPr>
            <a:spLocks noGrp="1"/>
          </p:cNvSpPr>
          <p:nvPr>
            <p:ph type="sldNum" sz="quarter" idx="11"/>
          </p:nvPr>
        </p:nvSpPr>
        <p:spPr/>
        <p:txBody>
          <a:bodyPr/>
          <a:lstStyle/>
          <a:p>
            <a:fld id="{386C4542-44CF-4617-A2F2-3B8574119C9B}" type="slidenum">
              <a:rPr lang="cs-CZ" smtClean="0"/>
              <a:t>‹#›</a:t>
            </a:fld>
            <a:endParaRPr lang="cs-CZ"/>
          </a:p>
        </p:txBody>
      </p:sp>
      <p:sp>
        <p:nvSpPr>
          <p:cNvPr id="5" name="Zástupný symbol pro text 2"/>
          <p:cNvSpPr>
            <a:spLocks noGrp="1"/>
          </p:cNvSpPr>
          <p:nvPr>
            <p:ph idx="1"/>
          </p:nvPr>
        </p:nvSpPr>
        <p:spPr>
          <a:xfrm>
            <a:off x="395536" y="1844824"/>
            <a:ext cx="8615065" cy="432048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405913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62B8DAFA-A624-4C3C-A227-AD9B66895426}" type="datetimeFigureOut">
              <a:rPr lang="cs-CZ" smtClean="0"/>
              <a:t>12.04.2021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62B8DAFA-A624-4C3C-A227-AD9B66895426}" type="datetimeFigureOut">
              <a:rPr lang="cs-CZ" smtClean="0"/>
              <a:t>12.04.2021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62B8DAFA-A624-4C3C-A227-AD9B66895426}" type="datetimeFigureOut">
              <a:rPr lang="cs-CZ" smtClean="0"/>
              <a:t>12.04.2021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62B8DAFA-A624-4C3C-A227-AD9B66895426}" type="datetimeFigureOut">
              <a:rPr lang="cs-CZ" smtClean="0"/>
              <a:t>12.04.2021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62B8DAFA-A624-4C3C-A227-AD9B66895426}" type="datetimeFigureOut">
              <a:rPr lang="cs-CZ" smtClean="0"/>
              <a:t>12.04.2021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B8DAFA-A624-4C3C-A227-AD9B66895426}" type="datetimeFigureOut">
              <a:rPr lang="cs-CZ" smtClean="0"/>
              <a:t>12.04.2021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62B8DAFA-A624-4C3C-A227-AD9B66895426}" type="datetimeFigureOut">
              <a:rPr lang="cs-CZ" smtClean="0"/>
              <a:t>12.04.2021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62B8DAFA-A624-4C3C-A227-AD9B66895426}" type="datetimeFigureOut">
              <a:rPr lang="cs-CZ" smtClean="0"/>
              <a:t>12.04.2021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8DAFA-A624-4C3C-A227-AD9B66895426}" type="datetimeFigureOut">
              <a:rPr lang="cs-CZ" smtClean="0"/>
              <a:t>12.04.2021</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C4542-44CF-4617-A2F2-3B8574119C9B}" type="slidenum">
              <a:rPr lang="cs-CZ" smtClean="0"/>
              <a:t>‹#›</a:t>
            </a:fld>
            <a:endParaRPr lang="cs-CZ"/>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hyperlink" Target="mailto:m20097@studenti.mvso.cz"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infomet.cz/index.php?id=read&amp;idd=129389237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isofenenergy.cz/img/mapa_slun_svitu.p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isofenenergy.cz/img/rocni_uhrn.pn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public.flourish.studio/visualisation/1033932/?utm_source=showcase&amp;utm_campaign=visualisation/1033932"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hyperlink" Target="http://isofenenergy.cz/Navratnost-fotovoltaicke-elektrarny.aspx" TargetMode="External"/><Relationship Id="rId2" Type="http://schemas.openxmlformats.org/officeDocument/2006/relationships/hyperlink" Target="https://www.solarniasociace.cz/cs/pro-verejnost/dotacni-programy" TargetMode="External"/><Relationship Id="rId1" Type="http://schemas.openxmlformats.org/officeDocument/2006/relationships/slideLayout" Target="../slideLayouts/slideLayout2.xml"/><Relationship Id="rId5" Type="http://schemas.openxmlformats.org/officeDocument/2006/relationships/hyperlink" Target="https://globe24.cz/revue/55182-slunce-ceka-neodvratitelny-zanik-co-bude-az-vyhasne" TargetMode="External"/><Relationship Id="rId4" Type="http://schemas.openxmlformats.org/officeDocument/2006/relationships/hyperlink" Target="https://www.trideniodpadu.cz/solarni-panely"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467544" y="2276872"/>
            <a:ext cx="8280920" cy="1728192"/>
          </a:xfrm>
        </p:spPr>
        <p:txBody>
          <a:bodyPr>
            <a:normAutofit/>
          </a:bodyPr>
          <a:lstStyle/>
          <a:p>
            <a:r>
              <a:rPr lang="cs-CZ" sz="3600" b="1" dirty="0" smtClean="0"/>
              <a:t>Energetický management</a:t>
            </a:r>
            <a:br>
              <a:rPr lang="cs-CZ" sz="3600" b="1" dirty="0" smtClean="0"/>
            </a:br>
            <a:r>
              <a:rPr lang="cs-CZ" sz="3600" b="1" dirty="0" smtClean="0"/>
              <a:t>Solární energie</a:t>
            </a:r>
            <a:r>
              <a:rPr lang="cs-CZ" sz="3600" dirty="0" smtClean="0"/>
              <a:t> </a:t>
            </a:r>
            <a:r>
              <a:rPr lang="cs-CZ" dirty="0" smtClean="0"/>
              <a:t/>
            </a:r>
            <a:br>
              <a:rPr lang="cs-CZ" dirty="0" smtClean="0"/>
            </a:br>
            <a:r>
              <a:rPr lang="cs-CZ" sz="3100" dirty="0" smtClean="0"/>
              <a:t>(</a:t>
            </a:r>
            <a:r>
              <a:rPr lang="cs-CZ" sz="3100" dirty="0" err="1"/>
              <a:t>fotovoltaické</a:t>
            </a:r>
            <a:r>
              <a:rPr lang="cs-CZ" sz="3100" dirty="0"/>
              <a:t> systémy) </a:t>
            </a:r>
            <a:r>
              <a:rPr lang="cs-CZ" sz="3100" b="1" dirty="0" smtClean="0"/>
              <a:t> </a:t>
            </a:r>
            <a:endParaRPr lang="cs-CZ" sz="3100" b="1" dirty="0"/>
          </a:p>
        </p:txBody>
      </p:sp>
      <p:sp>
        <p:nvSpPr>
          <p:cNvPr id="3" name="Podnadpis 2"/>
          <p:cNvSpPr>
            <a:spLocks noGrp="1"/>
          </p:cNvSpPr>
          <p:nvPr>
            <p:ph type="subTitle" idx="1"/>
          </p:nvPr>
        </p:nvSpPr>
        <p:spPr>
          <a:xfrm>
            <a:off x="467544" y="4149080"/>
            <a:ext cx="8280920" cy="2016224"/>
          </a:xfrm>
        </p:spPr>
        <p:txBody>
          <a:bodyPr>
            <a:noAutofit/>
          </a:bodyPr>
          <a:lstStyle/>
          <a:p>
            <a:pPr algn="l"/>
            <a:r>
              <a:rPr lang="en-US" sz="1800" b="1" dirty="0">
                <a:solidFill>
                  <a:schemeClr val="tx1">
                    <a:lumMod val="95000"/>
                    <a:lumOff val="5000"/>
                  </a:schemeClr>
                </a:solidFill>
              </a:rPr>
              <a:t>Au</a:t>
            </a:r>
            <a:r>
              <a:rPr lang="cs-CZ" sz="1800" b="1" dirty="0">
                <a:solidFill>
                  <a:schemeClr val="tx1">
                    <a:lumMod val="95000"/>
                    <a:lumOff val="5000"/>
                  </a:schemeClr>
                </a:solidFill>
              </a:rPr>
              <a:t>tor</a:t>
            </a:r>
            <a:r>
              <a:rPr lang="en-US" sz="1800" b="1" dirty="0">
                <a:solidFill>
                  <a:schemeClr val="tx1">
                    <a:lumMod val="95000"/>
                    <a:lumOff val="5000"/>
                  </a:schemeClr>
                </a:solidFill>
              </a:rPr>
              <a:t>:</a:t>
            </a:r>
            <a:r>
              <a:rPr lang="cs-CZ" sz="1800" b="1" dirty="0">
                <a:solidFill>
                  <a:schemeClr val="tx1">
                    <a:lumMod val="95000"/>
                    <a:lumOff val="5000"/>
                  </a:schemeClr>
                </a:solidFill>
              </a:rPr>
              <a:t> 							</a:t>
            </a:r>
            <a:r>
              <a:rPr lang="en-US" sz="1800" b="1" dirty="0" err="1">
                <a:solidFill>
                  <a:schemeClr val="tx1">
                    <a:lumMod val="95000"/>
                    <a:lumOff val="5000"/>
                  </a:schemeClr>
                </a:solidFill>
              </a:rPr>
              <a:t>Pavlína</a:t>
            </a:r>
            <a:r>
              <a:rPr lang="en-US" sz="1800" b="1" dirty="0">
                <a:solidFill>
                  <a:schemeClr val="tx1">
                    <a:lumMod val="95000"/>
                    <a:lumOff val="5000"/>
                  </a:schemeClr>
                </a:solidFill>
              </a:rPr>
              <a:t> </a:t>
            </a:r>
            <a:r>
              <a:rPr lang="en-US" sz="1800" b="1" dirty="0" err="1" smtClean="0">
                <a:solidFill>
                  <a:schemeClr val="tx1">
                    <a:lumMod val="95000"/>
                    <a:lumOff val="5000"/>
                  </a:schemeClr>
                </a:solidFill>
              </a:rPr>
              <a:t>Cvrčková</a:t>
            </a:r>
            <a:endParaRPr lang="cs-CZ" sz="1800" b="1" dirty="0" smtClean="0">
              <a:solidFill>
                <a:schemeClr val="tx1">
                  <a:lumMod val="95000"/>
                  <a:lumOff val="5000"/>
                </a:schemeClr>
              </a:solidFill>
            </a:endParaRPr>
          </a:p>
          <a:p>
            <a:pPr algn="l"/>
            <a:r>
              <a:rPr lang="cs-CZ" sz="1800" b="1" dirty="0" smtClean="0">
                <a:solidFill>
                  <a:schemeClr val="tx1">
                    <a:lumMod val="95000"/>
                    <a:lumOff val="5000"/>
                  </a:schemeClr>
                </a:solidFill>
              </a:rPr>
              <a:t>Osobní </a:t>
            </a:r>
            <a:r>
              <a:rPr lang="cs-CZ" sz="1800" b="1" dirty="0">
                <a:solidFill>
                  <a:schemeClr val="tx1">
                    <a:lumMod val="95000"/>
                    <a:lumOff val="5000"/>
                  </a:schemeClr>
                </a:solidFill>
              </a:rPr>
              <a:t>číslo</a:t>
            </a:r>
            <a:r>
              <a:rPr lang="en-US" sz="1800" b="1" dirty="0">
                <a:solidFill>
                  <a:schemeClr val="tx1">
                    <a:lumMod val="95000"/>
                    <a:lumOff val="5000"/>
                  </a:schemeClr>
                </a:solidFill>
              </a:rPr>
              <a:t>:</a:t>
            </a:r>
            <a:r>
              <a:rPr lang="cs-CZ" sz="1800" b="1" dirty="0">
                <a:solidFill>
                  <a:schemeClr val="tx1">
                    <a:lumMod val="95000"/>
                    <a:lumOff val="5000"/>
                  </a:schemeClr>
                </a:solidFill>
              </a:rPr>
              <a:t> 					</a:t>
            </a:r>
            <a:r>
              <a:rPr lang="cs-CZ" sz="1800" b="1" dirty="0" smtClean="0">
                <a:solidFill>
                  <a:schemeClr val="tx1">
                    <a:lumMod val="95000"/>
                    <a:lumOff val="5000"/>
                  </a:schemeClr>
                </a:solidFill>
              </a:rPr>
              <a:t>	M20097</a:t>
            </a:r>
            <a:r>
              <a:rPr lang="en-US" sz="1800" b="1" dirty="0">
                <a:solidFill>
                  <a:schemeClr val="tx1">
                    <a:lumMod val="95000"/>
                    <a:lumOff val="5000"/>
                  </a:schemeClr>
                </a:solidFill>
              </a:rPr>
              <a:t/>
            </a:r>
            <a:br>
              <a:rPr lang="en-US" sz="1800" b="1" dirty="0">
                <a:solidFill>
                  <a:schemeClr val="tx1">
                    <a:lumMod val="95000"/>
                    <a:lumOff val="5000"/>
                  </a:schemeClr>
                </a:solidFill>
              </a:rPr>
            </a:br>
            <a:r>
              <a:rPr lang="cs-CZ" sz="1800" b="1" dirty="0">
                <a:solidFill>
                  <a:schemeClr val="tx1">
                    <a:lumMod val="95000"/>
                    <a:lumOff val="5000"/>
                  </a:schemeClr>
                </a:solidFill>
              </a:rPr>
              <a:t>Obor</a:t>
            </a:r>
            <a:r>
              <a:rPr lang="en-US" sz="1800" b="1" dirty="0">
                <a:solidFill>
                  <a:schemeClr val="tx1">
                    <a:lumMod val="95000"/>
                    <a:lumOff val="5000"/>
                  </a:schemeClr>
                </a:solidFill>
              </a:rPr>
              <a:t>:</a:t>
            </a:r>
            <a:r>
              <a:rPr lang="cs-CZ" sz="1800" b="1" dirty="0">
                <a:solidFill>
                  <a:schemeClr val="tx1">
                    <a:lumMod val="95000"/>
                    <a:lumOff val="5000"/>
                  </a:schemeClr>
                </a:solidFill>
              </a:rPr>
              <a:t> 							EMMSP</a:t>
            </a:r>
            <a:r>
              <a:rPr lang="en-US" sz="1800" b="1" dirty="0">
                <a:solidFill>
                  <a:schemeClr val="tx1">
                    <a:lumMod val="95000"/>
                    <a:lumOff val="5000"/>
                  </a:schemeClr>
                </a:solidFill>
              </a:rPr>
              <a:t/>
            </a:r>
            <a:br>
              <a:rPr lang="en-US" sz="1800" b="1" dirty="0">
                <a:solidFill>
                  <a:schemeClr val="tx1">
                    <a:lumMod val="95000"/>
                    <a:lumOff val="5000"/>
                  </a:schemeClr>
                </a:solidFill>
              </a:rPr>
            </a:br>
            <a:r>
              <a:rPr lang="cs-CZ" sz="1800" b="1" dirty="0">
                <a:solidFill>
                  <a:schemeClr val="tx1">
                    <a:lumMod val="95000"/>
                    <a:lumOff val="5000"/>
                  </a:schemeClr>
                </a:solidFill>
              </a:rPr>
              <a:t>Forma studia</a:t>
            </a:r>
            <a:r>
              <a:rPr lang="en-US" sz="1800" b="1" dirty="0">
                <a:solidFill>
                  <a:schemeClr val="tx1">
                    <a:lumMod val="95000"/>
                    <a:lumOff val="5000"/>
                  </a:schemeClr>
                </a:solidFill>
              </a:rPr>
              <a:t>:</a:t>
            </a:r>
            <a:r>
              <a:rPr lang="cs-CZ" sz="1800" b="1" dirty="0">
                <a:solidFill>
                  <a:schemeClr val="tx1">
                    <a:lumMod val="95000"/>
                    <a:lumOff val="5000"/>
                  </a:schemeClr>
                </a:solidFill>
              </a:rPr>
              <a:t> 					</a:t>
            </a:r>
            <a:r>
              <a:rPr lang="cs-CZ" sz="1800" b="1" dirty="0" smtClean="0">
                <a:solidFill>
                  <a:schemeClr val="tx1">
                    <a:lumMod val="95000"/>
                    <a:lumOff val="5000"/>
                  </a:schemeClr>
                </a:solidFill>
              </a:rPr>
              <a:t>	kombinovaná</a:t>
            </a:r>
            <a:r>
              <a:rPr lang="en-US" sz="1800" b="1" dirty="0">
                <a:solidFill>
                  <a:schemeClr val="tx1">
                    <a:lumMod val="95000"/>
                    <a:lumOff val="5000"/>
                  </a:schemeClr>
                </a:solidFill>
              </a:rPr>
              <a:t/>
            </a:r>
            <a:br>
              <a:rPr lang="en-US" sz="1800" b="1" dirty="0">
                <a:solidFill>
                  <a:schemeClr val="tx1">
                    <a:lumMod val="95000"/>
                    <a:lumOff val="5000"/>
                  </a:schemeClr>
                </a:solidFill>
              </a:rPr>
            </a:br>
            <a:r>
              <a:rPr lang="cs-CZ" sz="1800" b="1" dirty="0">
                <a:solidFill>
                  <a:schemeClr val="tx1">
                    <a:lumMod val="95000"/>
                    <a:lumOff val="5000"/>
                  </a:schemeClr>
                </a:solidFill>
              </a:rPr>
              <a:t>Ročník</a:t>
            </a:r>
            <a:r>
              <a:rPr lang="en-US" sz="1800" b="1" dirty="0">
                <a:solidFill>
                  <a:schemeClr val="tx1">
                    <a:lumMod val="95000"/>
                    <a:lumOff val="5000"/>
                  </a:schemeClr>
                </a:solidFill>
              </a:rPr>
              <a:t>:</a:t>
            </a:r>
            <a:r>
              <a:rPr lang="cs-CZ" sz="1800" b="1" dirty="0">
                <a:solidFill>
                  <a:schemeClr val="tx1">
                    <a:lumMod val="95000"/>
                    <a:lumOff val="5000"/>
                  </a:schemeClr>
                </a:solidFill>
              </a:rPr>
              <a:t> 							1</a:t>
            </a:r>
            <a:r>
              <a:rPr lang="en-US" sz="1800" b="1" dirty="0">
                <a:solidFill>
                  <a:schemeClr val="tx1">
                    <a:lumMod val="95000"/>
                    <a:lumOff val="5000"/>
                  </a:schemeClr>
                </a:solidFill>
              </a:rPr>
              <a:t>.</a:t>
            </a:r>
            <a:br>
              <a:rPr lang="en-US" sz="1800" b="1" dirty="0">
                <a:solidFill>
                  <a:schemeClr val="tx1">
                    <a:lumMod val="95000"/>
                    <a:lumOff val="5000"/>
                  </a:schemeClr>
                </a:solidFill>
              </a:rPr>
            </a:br>
            <a:r>
              <a:rPr lang="en-US" sz="1800" b="1" dirty="0">
                <a:solidFill>
                  <a:schemeClr val="tx1">
                    <a:lumMod val="95000"/>
                    <a:lumOff val="5000"/>
                  </a:schemeClr>
                </a:solidFill>
              </a:rPr>
              <a:t>E-mail:</a:t>
            </a:r>
            <a:r>
              <a:rPr lang="cs-CZ" sz="1800" b="1" dirty="0">
                <a:solidFill>
                  <a:schemeClr val="tx1">
                    <a:lumMod val="95000"/>
                    <a:lumOff val="5000"/>
                  </a:schemeClr>
                </a:solidFill>
              </a:rPr>
              <a:t> 							</a:t>
            </a:r>
            <a:r>
              <a:rPr lang="en-US" sz="1800" b="1" dirty="0">
                <a:solidFill>
                  <a:schemeClr val="tx1">
                    <a:lumMod val="95000"/>
                    <a:lumOff val="5000"/>
                  </a:schemeClr>
                </a:solidFill>
                <a:hlinkClick r:id="rId5"/>
              </a:rPr>
              <a:t>m</a:t>
            </a:r>
            <a:r>
              <a:rPr lang="cs-CZ" sz="1800" b="1" dirty="0">
                <a:solidFill>
                  <a:schemeClr val="tx1">
                    <a:lumMod val="95000"/>
                    <a:lumOff val="5000"/>
                  </a:schemeClr>
                </a:solidFill>
                <a:hlinkClick r:id="rId5"/>
              </a:rPr>
              <a:t>20097</a:t>
            </a:r>
            <a:r>
              <a:rPr lang="en-US" sz="1800" b="1" dirty="0" smtClean="0">
                <a:solidFill>
                  <a:schemeClr val="tx1">
                    <a:lumMod val="95000"/>
                    <a:lumOff val="5000"/>
                  </a:schemeClr>
                </a:solidFill>
                <a:hlinkClick r:id="rId5"/>
              </a:rPr>
              <a:t>@studenti.mvso.cz</a:t>
            </a:r>
            <a:r>
              <a:rPr lang="en-US" sz="1800" b="1" dirty="0">
                <a:solidFill>
                  <a:schemeClr val="tx1">
                    <a:lumMod val="95000"/>
                    <a:lumOff val="5000"/>
                  </a:schemeClr>
                </a:solidFill>
              </a:rPr>
              <a:t/>
            </a:r>
            <a:br>
              <a:rPr lang="en-US" sz="1800" b="1" dirty="0">
                <a:solidFill>
                  <a:schemeClr val="tx1">
                    <a:lumMod val="95000"/>
                    <a:lumOff val="5000"/>
                  </a:schemeClr>
                </a:solidFill>
              </a:rPr>
            </a:br>
            <a:r>
              <a:rPr lang="cs-CZ" sz="1800" b="1" dirty="0">
                <a:solidFill>
                  <a:schemeClr val="tx1">
                    <a:lumMod val="95000"/>
                    <a:lumOff val="5000"/>
                  </a:schemeClr>
                </a:solidFill>
              </a:rPr>
              <a:t>Akademický rok</a:t>
            </a:r>
            <a:r>
              <a:rPr lang="en-US" sz="1800" b="1" dirty="0">
                <a:solidFill>
                  <a:schemeClr val="tx1">
                    <a:lumMod val="95000"/>
                    <a:lumOff val="5000"/>
                  </a:schemeClr>
                </a:solidFill>
              </a:rPr>
              <a:t>:</a:t>
            </a:r>
            <a:r>
              <a:rPr lang="cs-CZ" sz="1800" b="1" dirty="0">
                <a:solidFill>
                  <a:schemeClr val="tx1">
                    <a:lumMod val="95000"/>
                    <a:lumOff val="5000"/>
                  </a:schemeClr>
                </a:solidFill>
              </a:rPr>
              <a:t> 					</a:t>
            </a:r>
            <a:r>
              <a:rPr lang="en-US" sz="1800" b="1" dirty="0">
                <a:solidFill>
                  <a:schemeClr val="tx1">
                    <a:lumMod val="95000"/>
                    <a:lumOff val="5000"/>
                  </a:schemeClr>
                </a:solidFill>
              </a:rPr>
              <a:t>20</a:t>
            </a:r>
            <a:r>
              <a:rPr lang="cs-CZ" sz="1800" b="1" dirty="0">
                <a:solidFill>
                  <a:schemeClr val="tx1">
                    <a:lumMod val="95000"/>
                    <a:lumOff val="5000"/>
                  </a:schemeClr>
                </a:solidFill>
              </a:rPr>
              <a:t>20</a:t>
            </a:r>
            <a:r>
              <a:rPr lang="en-US" sz="1800" b="1" dirty="0">
                <a:solidFill>
                  <a:schemeClr val="tx1">
                    <a:lumMod val="95000"/>
                    <a:lumOff val="5000"/>
                  </a:schemeClr>
                </a:solidFill>
              </a:rPr>
              <a:t>/202</a:t>
            </a:r>
            <a:r>
              <a:rPr lang="cs-CZ" sz="1800" b="1" dirty="0" smtClean="0">
                <a:solidFill>
                  <a:schemeClr val="tx1">
                    <a:lumMod val="95000"/>
                    <a:lumOff val="5000"/>
                  </a:schemeClr>
                </a:solidFill>
              </a:rPr>
              <a:t>1</a:t>
            </a:r>
            <a:endParaRPr lang="en-US" sz="1800" b="1" dirty="0">
              <a:solidFill>
                <a:schemeClr val="tx1">
                  <a:lumMod val="95000"/>
                  <a:lumOff val="5000"/>
                </a:schemeClr>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5122" name="Picture 2" descr="Fotovoltaik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7744" y="2204864"/>
            <a:ext cx="4717324"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998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836712"/>
            <a:ext cx="8229600" cy="1080120"/>
          </a:xfrm>
        </p:spPr>
        <p:txBody>
          <a:bodyPr>
            <a:normAutofit fontScale="90000"/>
          </a:bodyPr>
          <a:lstStyle/>
          <a:p>
            <a:r>
              <a:rPr lang="cs-CZ" b="1" dirty="0"/>
              <a:t>Nejjednodušší </a:t>
            </a:r>
            <a:r>
              <a:rPr lang="cs-CZ" b="1" dirty="0" err="1"/>
              <a:t>fotovoltaický</a:t>
            </a:r>
            <a:r>
              <a:rPr lang="cs-CZ" b="1" dirty="0"/>
              <a:t> systém</a:t>
            </a:r>
            <a:endParaRPr lang="cs-CZ" dirty="0"/>
          </a:p>
        </p:txBody>
      </p:sp>
      <p:sp>
        <p:nvSpPr>
          <p:cNvPr id="3" name="Zástupný symbol pro obsah 2"/>
          <p:cNvSpPr>
            <a:spLocks noGrp="1"/>
          </p:cNvSpPr>
          <p:nvPr>
            <p:ph idx="1"/>
          </p:nvPr>
        </p:nvSpPr>
        <p:spPr>
          <a:xfrm>
            <a:off x="449192" y="1417638"/>
            <a:ext cx="7992887" cy="4687045"/>
          </a:xfrm>
        </p:spPr>
        <p:txBody>
          <a:bodyPr>
            <a:normAutofit/>
          </a:bodyPr>
          <a:lstStyle/>
          <a:p>
            <a:pPr marL="0" indent="0">
              <a:buNone/>
            </a:pPr>
            <a:endParaRPr lang="cs-CZ" altLang="cs-CZ" sz="2400" dirty="0" smtClean="0">
              <a:solidFill>
                <a:srgbClr val="000000"/>
              </a:solidFill>
              <a:latin typeface="Arial" panose="020B0604020202020204" pitchFamily="34" charset="0"/>
              <a:cs typeface="Arial" panose="020B0604020202020204" pitchFamily="34" charset="0"/>
            </a:endParaRPr>
          </a:p>
          <a:p>
            <a:pPr marL="0" indent="0">
              <a:buNone/>
            </a:pPr>
            <a:r>
              <a:rPr lang="cs-CZ" altLang="cs-CZ" sz="2400" dirty="0" err="1" smtClean="0">
                <a:solidFill>
                  <a:srgbClr val="000000"/>
                </a:solidFill>
                <a:latin typeface="Arial" panose="020B0604020202020204" pitchFamily="34" charset="0"/>
                <a:cs typeface="Arial" panose="020B0604020202020204" pitchFamily="34" charset="0"/>
              </a:rPr>
              <a:t>Fotovoltaický</a:t>
            </a:r>
            <a:r>
              <a:rPr lang="cs-CZ" altLang="cs-CZ" sz="2400" dirty="0" smtClean="0">
                <a:solidFill>
                  <a:srgbClr val="000000"/>
                </a:solidFill>
                <a:latin typeface="Arial" panose="020B0604020202020204" pitchFamily="34" charset="0"/>
                <a:cs typeface="Arial" panose="020B0604020202020204" pitchFamily="34" charset="0"/>
              </a:rPr>
              <a:t> </a:t>
            </a:r>
            <a:r>
              <a:rPr lang="cs-CZ" altLang="cs-CZ" sz="2400" dirty="0">
                <a:solidFill>
                  <a:srgbClr val="000000"/>
                </a:solidFill>
                <a:latin typeface="Arial" panose="020B0604020202020204" pitchFamily="34" charset="0"/>
                <a:cs typeface="Arial" panose="020B0604020202020204" pitchFamily="34" charset="0"/>
              </a:rPr>
              <a:t>modul je přímo připojen ke spotřebiči, jak je znázorněno na schématu. Spotřebič v tomto zapojení pracuje jen při dostatečně intenzivním osvětlení modulu a to je hlavní nevýhoda. Toto řešení je možno zvolit jen </a:t>
            </a:r>
            <a:r>
              <a:rPr lang="cs-CZ" altLang="cs-CZ" sz="2400" dirty="0" smtClean="0">
                <a:solidFill>
                  <a:srgbClr val="000000"/>
                </a:solidFill>
                <a:latin typeface="Arial" panose="020B0604020202020204" pitchFamily="34" charset="0"/>
                <a:cs typeface="Arial" panose="020B0604020202020204" pitchFamily="34" charset="0"/>
              </a:rPr>
              <a:t>výjimečně</a:t>
            </a:r>
            <a:r>
              <a:rPr lang="cs-CZ" altLang="cs-CZ" sz="2400" dirty="0">
                <a:solidFill>
                  <a:srgbClr val="000000"/>
                </a:solidFill>
                <a:latin typeface="Arial" panose="020B0604020202020204" pitchFamily="34" charset="0"/>
                <a:cs typeface="Arial" panose="020B0604020202020204" pitchFamily="34" charset="0"/>
              </a:rPr>
              <a:t>, například </a:t>
            </a:r>
            <a:endParaRPr lang="cs-CZ" altLang="cs-CZ" sz="2400" dirty="0" smtClean="0">
              <a:solidFill>
                <a:srgbClr val="000000"/>
              </a:solidFill>
              <a:latin typeface="Arial" panose="020B0604020202020204" pitchFamily="34" charset="0"/>
              <a:cs typeface="Arial" panose="020B0604020202020204" pitchFamily="34" charset="0"/>
            </a:endParaRPr>
          </a:p>
          <a:p>
            <a:pPr marL="0" indent="0">
              <a:buNone/>
            </a:pPr>
            <a:r>
              <a:rPr lang="cs-CZ" altLang="cs-CZ" sz="2400" dirty="0" smtClean="0">
                <a:solidFill>
                  <a:srgbClr val="000000"/>
                </a:solidFill>
                <a:latin typeface="Arial" panose="020B0604020202020204" pitchFamily="34" charset="0"/>
                <a:cs typeface="Arial" panose="020B0604020202020204" pitchFamily="34" charset="0"/>
              </a:rPr>
              <a:t>k </a:t>
            </a:r>
            <a:r>
              <a:rPr lang="cs-CZ" altLang="cs-CZ" sz="2400" dirty="0">
                <a:solidFill>
                  <a:srgbClr val="000000"/>
                </a:solidFill>
                <a:latin typeface="Arial" panose="020B0604020202020204" pitchFamily="34" charset="0"/>
                <a:cs typeface="Arial" panose="020B0604020202020204" pitchFamily="34" charset="0"/>
              </a:rPr>
              <a:t>napájení jednoduchých kalkulaček, dětských </a:t>
            </a:r>
            <a:r>
              <a:rPr lang="cs-CZ" altLang="cs-CZ" sz="2400" dirty="0" smtClean="0">
                <a:solidFill>
                  <a:srgbClr val="000000"/>
                </a:solidFill>
                <a:latin typeface="Arial" panose="020B0604020202020204" pitchFamily="34" charset="0"/>
                <a:cs typeface="Arial" panose="020B0604020202020204" pitchFamily="34" charset="0"/>
              </a:rPr>
              <a:t>hraček nebo učebních.</a:t>
            </a:r>
            <a:endParaRPr lang="cs-CZ" sz="2400" dirty="0"/>
          </a:p>
        </p:txBody>
      </p:sp>
      <p:pic>
        <p:nvPicPr>
          <p:cNvPr id="7" name="Picture 2" descr="Fotočlán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221088"/>
            <a:ext cx="3510039" cy="1891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834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92696"/>
            <a:ext cx="8229600" cy="1296144"/>
          </a:xfrm>
        </p:spPr>
        <p:txBody>
          <a:bodyPr/>
          <a:lstStyle/>
          <a:p>
            <a:r>
              <a:rPr lang="cs-CZ" b="1" dirty="0"/>
              <a:t>Autonomní </a:t>
            </a:r>
            <a:r>
              <a:rPr lang="cs-CZ" b="1" dirty="0" err="1"/>
              <a:t>fotovoltaický</a:t>
            </a:r>
            <a:r>
              <a:rPr lang="cs-CZ" b="1" dirty="0"/>
              <a:t> systém</a:t>
            </a:r>
            <a:endParaRPr lang="cs-CZ" dirty="0"/>
          </a:p>
        </p:txBody>
      </p:sp>
      <p:sp>
        <p:nvSpPr>
          <p:cNvPr id="3" name="Zástupný symbol pro obsah 2"/>
          <p:cNvSpPr>
            <a:spLocks noGrp="1"/>
          </p:cNvSpPr>
          <p:nvPr>
            <p:ph idx="1"/>
          </p:nvPr>
        </p:nvSpPr>
        <p:spPr>
          <a:xfrm>
            <a:off x="457200" y="1988840"/>
            <a:ext cx="8229600" cy="4137323"/>
          </a:xfrm>
        </p:spPr>
        <p:txBody>
          <a:bodyPr>
            <a:normAutofit fontScale="77500" lnSpcReduction="20000"/>
          </a:bodyPr>
          <a:lstStyle/>
          <a:p>
            <a:r>
              <a:rPr lang="cs-CZ" dirty="0" smtClean="0"/>
              <a:t>zdroj </a:t>
            </a:r>
            <a:r>
              <a:rPr lang="cs-CZ" dirty="0"/>
              <a:t>nezávislý na rozvodné síti, bývá označován jako </a:t>
            </a:r>
            <a:r>
              <a:rPr lang="cs-CZ" b="1" dirty="0">
                <a:solidFill>
                  <a:srgbClr val="FF0000"/>
                </a:solidFill>
              </a:rPr>
              <a:t>"</a:t>
            </a:r>
            <a:r>
              <a:rPr lang="cs-CZ" b="1" dirty="0" err="1">
                <a:solidFill>
                  <a:srgbClr val="FF0000"/>
                </a:solidFill>
              </a:rPr>
              <a:t>grid-off</a:t>
            </a:r>
            <a:r>
              <a:rPr lang="cs-CZ" b="1" dirty="0">
                <a:solidFill>
                  <a:srgbClr val="FF0000"/>
                </a:solidFill>
              </a:rPr>
              <a:t>"</a:t>
            </a:r>
            <a:r>
              <a:rPr lang="cs-CZ" dirty="0"/>
              <a:t>.</a:t>
            </a:r>
            <a:r>
              <a:rPr lang="cs-CZ" b="1" dirty="0">
                <a:solidFill>
                  <a:srgbClr val="FF0000"/>
                </a:solidFill>
              </a:rPr>
              <a:t> </a:t>
            </a:r>
            <a:endParaRPr lang="cs-CZ" b="1" dirty="0" smtClean="0">
              <a:solidFill>
                <a:srgbClr val="FF0000"/>
              </a:solidFill>
            </a:endParaRPr>
          </a:p>
          <a:p>
            <a:pPr>
              <a:buFont typeface="Arial" panose="020B0604020202020204" pitchFamily="34" charset="0"/>
              <a:buChar char="•"/>
            </a:pPr>
            <a:r>
              <a:rPr lang="cs-CZ" dirty="0" smtClean="0"/>
              <a:t>Systém </a:t>
            </a:r>
            <a:r>
              <a:rPr lang="cs-CZ" dirty="0"/>
              <a:t>se skládá z </a:t>
            </a:r>
            <a:r>
              <a:rPr lang="cs-CZ" dirty="0" err="1"/>
              <a:t>fotovoltaických</a:t>
            </a:r>
            <a:r>
              <a:rPr lang="cs-CZ" dirty="0"/>
              <a:t> modulů nebo polí, regulátoru, akumulátoru a spotřebiče. </a:t>
            </a:r>
            <a:r>
              <a:rPr lang="cs-CZ" b="1" dirty="0"/>
              <a:t>Elektrická energie z modulů se uchovává v nabitých akumulátorech pro období, kdy Slunce </a:t>
            </a:r>
            <a:r>
              <a:rPr lang="cs-CZ" b="1" dirty="0" smtClean="0"/>
              <a:t>nesvítí</a:t>
            </a:r>
            <a:r>
              <a:rPr lang="cs-CZ" dirty="0" smtClean="0"/>
              <a:t>.</a:t>
            </a:r>
          </a:p>
          <a:p>
            <a:pPr>
              <a:buFont typeface="Arial" panose="020B0604020202020204" pitchFamily="34" charset="0"/>
              <a:buChar char="•"/>
            </a:pPr>
            <a:r>
              <a:rPr lang="cs-CZ" dirty="0" smtClean="0"/>
              <a:t>Regulátor </a:t>
            </a:r>
            <a:r>
              <a:rPr lang="cs-CZ" dirty="0"/>
              <a:t>zajišťuje správné podmínky pro nabíjení a vybíjení akumulátoru. </a:t>
            </a:r>
            <a:endParaRPr lang="cs-CZ" dirty="0" smtClean="0"/>
          </a:p>
          <a:p>
            <a:pPr>
              <a:buFont typeface="Arial" panose="020B0604020202020204" pitchFamily="34" charset="0"/>
              <a:buChar char="•"/>
            </a:pPr>
            <a:r>
              <a:rPr lang="cs-CZ" b="1" dirty="0" smtClean="0">
                <a:solidFill>
                  <a:srgbClr val="FF0000"/>
                </a:solidFill>
              </a:rPr>
              <a:t>Využití: </a:t>
            </a:r>
            <a:r>
              <a:rPr lang="cs-CZ" dirty="0" smtClean="0"/>
              <a:t>k napájení </a:t>
            </a:r>
            <a:r>
              <a:rPr lang="cs-CZ" dirty="0"/>
              <a:t>pokusných solárních vozidel, zahradních svítidel, elektrických spotřebičů v horských chatách, k napájení měřicích přístrojů v meteorologických stanicích apod.</a:t>
            </a:r>
          </a:p>
        </p:txBody>
      </p:sp>
    </p:spTree>
    <p:extLst>
      <p:ext uri="{BB962C8B-B14F-4D97-AF65-F5344CB8AC3E}">
        <p14:creationId xmlns:p14="http://schemas.microsoft.com/office/powerpoint/2010/main" val="1534243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6146" name="Picture 2" descr="Fotočláne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9118" y="1988841"/>
            <a:ext cx="7559306" cy="3897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561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836712"/>
            <a:ext cx="8229600" cy="1008112"/>
          </a:xfrm>
        </p:spPr>
        <p:txBody>
          <a:bodyPr>
            <a:normAutofit fontScale="90000"/>
          </a:bodyPr>
          <a:lstStyle/>
          <a:p>
            <a:r>
              <a:rPr lang="cs-CZ" b="1" dirty="0" err="1"/>
              <a:t>Fotovoltaický</a:t>
            </a:r>
            <a:r>
              <a:rPr lang="cs-CZ" b="1" dirty="0"/>
              <a:t> systém spojený se sítí</a:t>
            </a:r>
            <a:r>
              <a:rPr lang="cs-CZ" dirty="0"/>
              <a:t>:</a:t>
            </a:r>
          </a:p>
        </p:txBody>
      </p:sp>
      <p:sp>
        <p:nvSpPr>
          <p:cNvPr id="5" name="Zástupný symbol pro obsah 4"/>
          <p:cNvSpPr>
            <a:spLocks noGrp="1"/>
          </p:cNvSpPr>
          <p:nvPr>
            <p:ph idx="1"/>
          </p:nvPr>
        </p:nvSpPr>
        <p:spPr>
          <a:xfrm>
            <a:off x="457200" y="1844824"/>
            <a:ext cx="8229600" cy="4281339"/>
          </a:xfrm>
        </p:spPr>
        <p:txBody>
          <a:bodyPr>
            <a:normAutofit fontScale="70000" lnSpcReduction="20000"/>
          </a:bodyPr>
          <a:lstStyle/>
          <a:p>
            <a:pPr>
              <a:buFont typeface="Arial" panose="020B0604020202020204" pitchFamily="34" charset="0"/>
              <a:buChar char="•"/>
            </a:pPr>
            <a:r>
              <a:rPr lang="cs-CZ" dirty="0">
                <a:solidFill>
                  <a:srgbClr val="000000"/>
                </a:solidFill>
                <a:latin typeface="arial" panose="020B0604020202020204" pitchFamily="34" charset="0"/>
              </a:rPr>
              <a:t>Velké </a:t>
            </a:r>
            <a:r>
              <a:rPr lang="cs-CZ" dirty="0" err="1">
                <a:solidFill>
                  <a:srgbClr val="000000"/>
                </a:solidFill>
                <a:latin typeface="arial" panose="020B0604020202020204" pitchFamily="34" charset="0"/>
              </a:rPr>
              <a:t>fotovoltaické</a:t>
            </a:r>
            <a:r>
              <a:rPr lang="cs-CZ" dirty="0">
                <a:solidFill>
                  <a:srgbClr val="000000"/>
                </a:solidFill>
                <a:latin typeface="arial" panose="020B0604020202020204" pitchFamily="34" charset="0"/>
              </a:rPr>
              <a:t> systémy mohou být zapojeny tak, aby část nebo všechnu vyrobenou elektrickou energii dodávaly do veřejné rozvodné sítě. Označují se také jako systémy </a:t>
            </a:r>
            <a:r>
              <a:rPr lang="cs-CZ" b="1" dirty="0">
                <a:solidFill>
                  <a:srgbClr val="FF0000"/>
                </a:solidFill>
                <a:latin typeface="arial" panose="020B0604020202020204" pitchFamily="34" charset="0"/>
              </a:rPr>
              <a:t>"</a:t>
            </a:r>
            <a:r>
              <a:rPr lang="cs-CZ" b="1" dirty="0" err="1">
                <a:solidFill>
                  <a:srgbClr val="FF0000"/>
                </a:solidFill>
                <a:latin typeface="arial" panose="020B0604020202020204" pitchFamily="34" charset="0"/>
              </a:rPr>
              <a:t>grid</a:t>
            </a:r>
            <a:r>
              <a:rPr lang="cs-CZ" b="1" dirty="0">
                <a:solidFill>
                  <a:srgbClr val="FF0000"/>
                </a:solidFill>
                <a:latin typeface="arial" panose="020B0604020202020204" pitchFamily="34" charset="0"/>
              </a:rPr>
              <a:t>-on"</a:t>
            </a:r>
            <a:r>
              <a:rPr lang="cs-CZ" dirty="0">
                <a:latin typeface="arial" panose="020B0604020202020204" pitchFamily="34" charset="0"/>
              </a:rPr>
              <a:t>. </a:t>
            </a:r>
            <a:endParaRPr lang="cs-CZ" dirty="0" smtClean="0">
              <a:latin typeface="arial" panose="020B0604020202020204" pitchFamily="34" charset="0"/>
            </a:endParaRPr>
          </a:p>
          <a:p>
            <a:pPr>
              <a:buFont typeface="Arial" panose="020B0604020202020204" pitchFamily="34" charset="0"/>
              <a:buChar char="•"/>
            </a:pPr>
            <a:r>
              <a:rPr lang="cs-CZ" dirty="0" smtClean="0">
                <a:solidFill>
                  <a:srgbClr val="000000"/>
                </a:solidFill>
                <a:latin typeface="arial" panose="020B0604020202020204" pitchFamily="34" charset="0"/>
              </a:rPr>
              <a:t>Zdrojem je </a:t>
            </a:r>
            <a:r>
              <a:rPr lang="cs-CZ" dirty="0" err="1">
                <a:solidFill>
                  <a:srgbClr val="000000"/>
                </a:solidFill>
                <a:latin typeface="arial" panose="020B0604020202020204" pitchFamily="34" charset="0"/>
              </a:rPr>
              <a:t>fotovoltaický</a:t>
            </a:r>
            <a:r>
              <a:rPr lang="cs-CZ" dirty="0">
                <a:solidFill>
                  <a:srgbClr val="000000"/>
                </a:solidFill>
                <a:latin typeface="arial" panose="020B0604020202020204" pitchFamily="34" charset="0"/>
              </a:rPr>
              <a:t> modul, stejnosměrné napětí je nejprve nutné ve střídači (měniči) transformovat na střídavé napětí 230 V/50 Hz. Zařízení musí splňovat přísné požadavky na bezpečnost, odolnost proti zkratu a přetížení a na správnou synchronizaci. </a:t>
            </a:r>
            <a:endParaRPr lang="cs-CZ" dirty="0" smtClean="0">
              <a:solidFill>
                <a:srgbClr val="000000"/>
              </a:solidFill>
              <a:latin typeface="arial" panose="020B0604020202020204" pitchFamily="34" charset="0"/>
            </a:endParaRPr>
          </a:p>
          <a:p>
            <a:pPr>
              <a:buFont typeface="Arial" panose="020B0604020202020204" pitchFamily="34" charset="0"/>
              <a:buChar char="•"/>
            </a:pPr>
            <a:r>
              <a:rPr lang="cs-CZ" dirty="0" smtClean="0">
                <a:solidFill>
                  <a:srgbClr val="000000"/>
                </a:solidFill>
                <a:latin typeface="arial" panose="020B0604020202020204" pitchFamily="34" charset="0"/>
              </a:rPr>
              <a:t>Výhodou </a:t>
            </a:r>
            <a:r>
              <a:rPr lang="cs-CZ" dirty="0">
                <a:solidFill>
                  <a:srgbClr val="000000"/>
                </a:solidFill>
                <a:latin typeface="arial" panose="020B0604020202020204" pitchFamily="34" charset="0"/>
              </a:rPr>
              <a:t>tohoto systému je, že spotřebiče v domácnosti mohou fungovat nezávisle na vnějším osvětlení. </a:t>
            </a:r>
            <a:r>
              <a:rPr lang="cs-CZ" dirty="0" smtClean="0">
                <a:solidFill>
                  <a:srgbClr val="000000"/>
                </a:solidFill>
                <a:latin typeface="arial" panose="020B0604020202020204" pitchFamily="34" charset="0"/>
              </a:rPr>
              <a:t>Při </a:t>
            </a:r>
            <a:r>
              <a:rPr lang="cs-CZ" dirty="0">
                <a:solidFill>
                  <a:srgbClr val="000000"/>
                </a:solidFill>
                <a:latin typeface="arial" panose="020B0604020202020204" pitchFamily="34" charset="0"/>
              </a:rPr>
              <a:t>dostatku slunečního záření jsou napájeny z </a:t>
            </a:r>
            <a:r>
              <a:rPr lang="cs-CZ" dirty="0" err="1">
                <a:solidFill>
                  <a:srgbClr val="000000"/>
                </a:solidFill>
                <a:latin typeface="arial" panose="020B0604020202020204" pitchFamily="34" charset="0"/>
              </a:rPr>
              <a:t>fotovoltaického</a:t>
            </a:r>
            <a:r>
              <a:rPr lang="cs-CZ" dirty="0">
                <a:solidFill>
                  <a:srgbClr val="000000"/>
                </a:solidFill>
                <a:latin typeface="arial" panose="020B0604020202020204" pitchFamily="34" charset="0"/>
              </a:rPr>
              <a:t> modulu, v noci odebírají energii z rozvodné sítě. Elektroměry E</a:t>
            </a:r>
            <a:r>
              <a:rPr lang="cs-CZ" baseline="-25000" dirty="0">
                <a:solidFill>
                  <a:srgbClr val="000000"/>
                </a:solidFill>
                <a:latin typeface="arial" panose="020B0604020202020204" pitchFamily="34" charset="0"/>
              </a:rPr>
              <a:t>1</a:t>
            </a:r>
            <a:r>
              <a:rPr lang="cs-CZ" dirty="0">
                <a:solidFill>
                  <a:srgbClr val="000000"/>
                </a:solidFill>
                <a:latin typeface="arial" panose="020B0604020202020204" pitchFamily="34" charset="0"/>
              </a:rPr>
              <a:t> a E</a:t>
            </a:r>
            <a:r>
              <a:rPr lang="cs-CZ" baseline="-25000" dirty="0">
                <a:solidFill>
                  <a:srgbClr val="000000"/>
                </a:solidFill>
                <a:latin typeface="arial" panose="020B0604020202020204" pitchFamily="34" charset="0"/>
              </a:rPr>
              <a:t>2</a:t>
            </a:r>
            <a:r>
              <a:rPr lang="cs-CZ" dirty="0">
                <a:solidFill>
                  <a:srgbClr val="000000"/>
                </a:solidFill>
                <a:latin typeface="arial" panose="020B0604020202020204" pitchFamily="34" charset="0"/>
              </a:rPr>
              <a:t> měří energii odevzdanou nebo odebranou z rozvodné </a:t>
            </a:r>
            <a:r>
              <a:rPr lang="cs-CZ" dirty="0" smtClean="0">
                <a:solidFill>
                  <a:srgbClr val="000000"/>
                </a:solidFill>
                <a:latin typeface="arial" panose="020B0604020202020204" pitchFamily="34" charset="0"/>
              </a:rPr>
              <a:t>sítě</a:t>
            </a:r>
            <a:r>
              <a:rPr lang="cs-CZ" dirty="0">
                <a:solidFill>
                  <a:srgbClr val="000000"/>
                </a:solidFill>
                <a:latin typeface="arial" panose="020B0604020202020204" pitchFamily="34" charset="0"/>
              </a:rPr>
              <a:t>.</a:t>
            </a:r>
            <a:endParaRPr lang="cs-CZ" dirty="0"/>
          </a:p>
        </p:txBody>
      </p:sp>
    </p:spTree>
    <p:extLst>
      <p:ext uri="{BB962C8B-B14F-4D97-AF65-F5344CB8AC3E}">
        <p14:creationId xmlns:p14="http://schemas.microsoft.com/office/powerpoint/2010/main" val="2866719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cs-CZ"/>
          </a:p>
        </p:txBody>
      </p:sp>
      <p:sp>
        <p:nvSpPr>
          <p:cNvPr id="3" name="Podnadpis 2"/>
          <p:cNvSpPr>
            <a:spLocks noGrp="1"/>
          </p:cNvSpPr>
          <p:nvPr>
            <p:ph type="subTitle" idx="1"/>
          </p:nvPr>
        </p:nvSpPr>
        <p:spPr/>
        <p:txBody>
          <a:bodyPr/>
          <a:lstStyle/>
          <a:p>
            <a:endParaRPr lang="cs-CZ"/>
          </a:p>
        </p:txBody>
      </p:sp>
      <p:pic>
        <p:nvPicPr>
          <p:cNvPr id="4" name="Picture 2" descr="Fotočlán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962592"/>
            <a:ext cx="5948135" cy="304247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pavlina.cvrckova\Desktop\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4005064"/>
            <a:ext cx="5220580"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217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836712"/>
            <a:ext cx="8229600" cy="792088"/>
          </a:xfrm>
        </p:spPr>
        <p:txBody>
          <a:bodyPr>
            <a:normAutofit/>
          </a:bodyPr>
          <a:lstStyle/>
          <a:p>
            <a:r>
              <a:rPr lang="cs-CZ" b="1" dirty="0" smtClean="0"/>
              <a:t>Využití solární energie</a:t>
            </a:r>
            <a:endParaRPr lang="cs-CZ" b="1" dirty="0"/>
          </a:p>
        </p:txBody>
      </p:sp>
      <p:sp>
        <p:nvSpPr>
          <p:cNvPr id="3" name="Zástupný symbol pro obsah 2"/>
          <p:cNvSpPr>
            <a:spLocks noGrp="1"/>
          </p:cNvSpPr>
          <p:nvPr>
            <p:ph idx="1"/>
          </p:nvPr>
        </p:nvSpPr>
        <p:spPr>
          <a:xfrm>
            <a:off x="457200" y="1844824"/>
            <a:ext cx="8229600" cy="4281339"/>
          </a:xfrm>
        </p:spPr>
        <p:txBody>
          <a:bodyPr>
            <a:normAutofit fontScale="47500" lnSpcReduction="20000"/>
          </a:bodyPr>
          <a:lstStyle/>
          <a:p>
            <a:pPr lvl="0"/>
            <a:endParaRPr lang="cs-CZ" altLang="cs-CZ" b="1" dirty="0" smtClean="0">
              <a:solidFill>
                <a:srgbClr val="000000"/>
              </a:solidFill>
            </a:endParaRPr>
          </a:p>
          <a:p>
            <a:pPr lvl="0"/>
            <a:r>
              <a:rPr lang="cs-CZ" altLang="cs-CZ" b="1" dirty="0" smtClean="0">
                <a:solidFill>
                  <a:srgbClr val="000000"/>
                </a:solidFill>
              </a:rPr>
              <a:t>Využití </a:t>
            </a:r>
            <a:r>
              <a:rPr lang="cs-CZ" altLang="cs-CZ" b="1" dirty="0">
                <a:solidFill>
                  <a:srgbClr val="000000"/>
                </a:solidFill>
              </a:rPr>
              <a:t>solární energie v praxi probíhá jak v "domácím" použití tak ve velkém, například v případě </a:t>
            </a:r>
            <a:r>
              <a:rPr lang="cs-CZ" altLang="cs-CZ" b="1" dirty="0"/>
              <a:t>solárních elektráren. </a:t>
            </a:r>
            <a:endParaRPr lang="cs-CZ" b="1" dirty="0" smtClean="0">
              <a:latin typeface="+mj-lt"/>
            </a:endParaRPr>
          </a:p>
          <a:p>
            <a:endParaRPr lang="cs-CZ" b="1" dirty="0">
              <a:latin typeface="+mj-lt"/>
            </a:endParaRPr>
          </a:p>
          <a:p>
            <a:r>
              <a:rPr lang="cs-CZ" b="1" dirty="0" smtClean="0">
                <a:latin typeface="+mj-lt"/>
              </a:rPr>
              <a:t>Formy</a:t>
            </a:r>
            <a:r>
              <a:rPr lang="cs-CZ" dirty="0" smtClean="0">
                <a:latin typeface="+mj-lt"/>
              </a:rPr>
              <a:t> </a:t>
            </a:r>
            <a:r>
              <a:rPr lang="cs-CZ" dirty="0">
                <a:latin typeface="+mj-lt"/>
              </a:rPr>
              <a:t>využití solární energie v praxi rozdělujeme do dvou základních skupin</a:t>
            </a:r>
            <a:r>
              <a:rPr lang="cs-CZ" dirty="0" smtClean="0">
                <a:latin typeface="+mj-lt"/>
              </a:rPr>
              <a:t>:</a:t>
            </a:r>
          </a:p>
          <a:p>
            <a:pPr marL="0" indent="0">
              <a:buNone/>
            </a:pPr>
            <a:endParaRPr lang="cs-CZ" dirty="0">
              <a:latin typeface="+mj-lt"/>
            </a:endParaRPr>
          </a:p>
          <a:p>
            <a:pPr marL="514350" indent="-514350">
              <a:buAutoNum type="arabicPeriod"/>
            </a:pPr>
            <a:r>
              <a:rPr lang="cs-CZ" b="1" dirty="0" smtClean="0">
                <a:latin typeface="+mj-lt"/>
              </a:rPr>
              <a:t>Pasivní </a:t>
            </a:r>
            <a:r>
              <a:rPr lang="cs-CZ" b="1" dirty="0">
                <a:latin typeface="+mj-lt"/>
              </a:rPr>
              <a:t>využití</a:t>
            </a:r>
            <a:r>
              <a:rPr lang="cs-CZ" dirty="0">
                <a:latin typeface="+mj-lt"/>
              </a:rPr>
              <a:t> - jedná se o principy tzv. </a:t>
            </a:r>
            <a:r>
              <a:rPr lang="cs-CZ" b="1" dirty="0">
                <a:latin typeface="+mj-lt"/>
              </a:rPr>
              <a:t>solární architektury</a:t>
            </a:r>
            <a:r>
              <a:rPr lang="cs-CZ" dirty="0">
                <a:latin typeface="+mj-lt"/>
              </a:rPr>
              <a:t>, které vedou k úsporám energie. Mezi základní principy solární architektury patří především vhodná orientace prosklených ploch a tepelně akumulačních stěn, dosažení maximálního objemu stavby za minimálního povrchu obvodových (ochlazovaných) stěn, důkladná tepelná izolace a využití obnovitelných zdrojů pro energetické zásobování stavby</a:t>
            </a:r>
            <a:r>
              <a:rPr lang="cs-CZ" dirty="0" smtClean="0">
                <a:latin typeface="+mj-lt"/>
              </a:rPr>
              <a:t>.</a:t>
            </a:r>
          </a:p>
          <a:p>
            <a:pPr marL="514350" indent="-514350">
              <a:buAutoNum type="arabicPeriod"/>
            </a:pPr>
            <a:endParaRPr lang="cs-CZ" dirty="0">
              <a:latin typeface="+mj-lt"/>
            </a:endParaRPr>
          </a:p>
          <a:p>
            <a:pPr marL="514350" indent="-514350" defTabSz="914400" eaLnBrk="0" fontAlgn="base" hangingPunct="0">
              <a:spcBef>
                <a:spcPct val="0"/>
              </a:spcBef>
              <a:spcAft>
                <a:spcPct val="0"/>
              </a:spcAft>
              <a:buAutoNum type="arabicPeriod" startAt="2"/>
            </a:pPr>
            <a:r>
              <a:rPr lang="cs-CZ" altLang="cs-CZ" b="1" dirty="0" smtClean="0">
                <a:solidFill>
                  <a:srgbClr val="000000"/>
                </a:solidFill>
                <a:latin typeface="+mj-lt"/>
              </a:rPr>
              <a:t>Aktivní </a:t>
            </a:r>
            <a:r>
              <a:rPr lang="cs-CZ" altLang="cs-CZ" b="1" dirty="0">
                <a:solidFill>
                  <a:srgbClr val="000000"/>
                </a:solidFill>
                <a:latin typeface="+mj-lt"/>
              </a:rPr>
              <a:t>využití</a:t>
            </a:r>
            <a:r>
              <a:rPr lang="cs-CZ" altLang="cs-CZ" dirty="0">
                <a:solidFill>
                  <a:srgbClr val="000000"/>
                </a:solidFill>
                <a:latin typeface="+mj-lt"/>
              </a:rPr>
              <a:t> - je realizováno pomocí přídavných technických zařízení tzv. slunečních kolektorů. </a:t>
            </a:r>
            <a:r>
              <a:rPr lang="cs-CZ" altLang="cs-CZ" b="1" dirty="0">
                <a:latin typeface="+mj-lt"/>
              </a:rPr>
              <a:t>Ty jsou v zásadě dvojího</a:t>
            </a:r>
            <a:r>
              <a:rPr lang="cs-CZ" altLang="cs-CZ" b="1" dirty="0">
                <a:solidFill>
                  <a:srgbClr val="FF0000"/>
                </a:solidFill>
                <a:latin typeface="+mj-lt"/>
              </a:rPr>
              <a:t> typu</a:t>
            </a:r>
            <a:r>
              <a:rPr lang="cs-CZ" altLang="cs-CZ" b="1" dirty="0" smtClean="0">
                <a:solidFill>
                  <a:srgbClr val="FF0000"/>
                </a:solidFill>
                <a:latin typeface="+mj-lt"/>
              </a:rPr>
              <a:t>:</a:t>
            </a:r>
          </a:p>
          <a:p>
            <a:pPr defTabSz="914400" eaLnBrk="0" fontAlgn="base" hangingPunct="0">
              <a:spcBef>
                <a:spcPct val="0"/>
              </a:spcBef>
              <a:spcAft>
                <a:spcPct val="0"/>
              </a:spcAft>
            </a:pPr>
            <a:endParaRPr lang="cs-CZ" altLang="cs-CZ" dirty="0">
              <a:solidFill>
                <a:srgbClr val="000000"/>
              </a:solidFill>
              <a:latin typeface="+mj-lt"/>
            </a:endParaRPr>
          </a:p>
          <a:p>
            <a:pPr marL="800100" lvl="2" indent="0" defTabSz="914400" eaLnBrk="0" fontAlgn="base" hangingPunct="0">
              <a:spcBef>
                <a:spcPct val="0"/>
              </a:spcBef>
              <a:spcAft>
                <a:spcPct val="0"/>
              </a:spcAft>
              <a:buFontTx/>
              <a:buChar char="•"/>
            </a:pPr>
            <a:r>
              <a:rPr lang="cs-CZ" altLang="cs-CZ" sz="3200" b="1" dirty="0">
                <a:solidFill>
                  <a:srgbClr val="FF0000"/>
                </a:solidFill>
                <a:latin typeface="+mj-lt"/>
              </a:rPr>
              <a:t>Termické kolektory</a:t>
            </a:r>
            <a:r>
              <a:rPr lang="cs-CZ" altLang="cs-CZ" sz="3200" dirty="0">
                <a:solidFill>
                  <a:srgbClr val="000000"/>
                </a:solidFill>
                <a:latin typeface="+mj-lt"/>
              </a:rPr>
              <a:t> - slouží především k ohřevu vody, k přitápění a ohřevu vody v bazénech.</a:t>
            </a:r>
            <a:br>
              <a:rPr lang="cs-CZ" altLang="cs-CZ" sz="3200" dirty="0">
                <a:solidFill>
                  <a:srgbClr val="000000"/>
                </a:solidFill>
                <a:latin typeface="+mj-lt"/>
              </a:rPr>
            </a:br>
            <a:endParaRPr lang="cs-CZ" altLang="cs-CZ" sz="3200" dirty="0">
              <a:solidFill>
                <a:srgbClr val="000000"/>
              </a:solidFill>
              <a:latin typeface="+mj-lt"/>
            </a:endParaRPr>
          </a:p>
          <a:p>
            <a:pPr marL="800100" lvl="2" indent="0" defTabSz="914400" eaLnBrk="0" fontAlgn="base" hangingPunct="0">
              <a:spcBef>
                <a:spcPct val="0"/>
              </a:spcBef>
              <a:spcAft>
                <a:spcPct val="0"/>
              </a:spcAft>
              <a:buFontTx/>
              <a:buChar char="•"/>
            </a:pPr>
            <a:r>
              <a:rPr lang="cs-CZ" altLang="cs-CZ" sz="3200" b="1" dirty="0" err="1">
                <a:solidFill>
                  <a:srgbClr val="FF0000"/>
                </a:solidFill>
                <a:latin typeface="+mj-lt"/>
              </a:rPr>
              <a:t>Fotovoltaické</a:t>
            </a:r>
            <a:r>
              <a:rPr lang="cs-CZ" altLang="cs-CZ" sz="3200" b="1" dirty="0">
                <a:solidFill>
                  <a:srgbClr val="FF0000"/>
                </a:solidFill>
                <a:latin typeface="+mj-lt"/>
              </a:rPr>
              <a:t> kolektory</a:t>
            </a:r>
            <a:r>
              <a:rPr lang="cs-CZ" altLang="cs-CZ" sz="3200" dirty="0">
                <a:latin typeface="+mj-lt"/>
              </a:rPr>
              <a:t> </a:t>
            </a:r>
            <a:r>
              <a:rPr lang="cs-CZ" altLang="cs-CZ" sz="3200" dirty="0">
                <a:solidFill>
                  <a:srgbClr val="000000"/>
                </a:solidFill>
                <a:latin typeface="+mj-lt"/>
              </a:rPr>
              <a:t>- pomocí tzv. </a:t>
            </a:r>
            <a:r>
              <a:rPr lang="cs-CZ" altLang="cs-CZ" sz="3200" dirty="0" err="1">
                <a:solidFill>
                  <a:srgbClr val="000000"/>
                </a:solidFill>
                <a:latin typeface="+mj-lt"/>
              </a:rPr>
              <a:t>fotovoltaického</a:t>
            </a:r>
            <a:r>
              <a:rPr lang="cs-CZ" altLang="cs-CZ" sz="3200" dirty="0">
                <a:solidFill>
                  <a:srgbClr val="000000"/>
                </a:solidFill>
                <a:latin typeface="+mj-lt"/>
              </a:rPr>
              <a:t> </a:t>
            </a:r>
            <a:r>
              <a:rPr lang="cs-CZ" altLang="cs-CZ" sz="3200" dirty="0" smtClean="0">
                <a:solidFill>
                  <a:srgbClr val="000000"/>
                </a:solidFill>
                <a:latin typeface="+mj-lt"/>
              </a:rPr>
              <a:t>jevu </a:t>
            </a:r>
            <a:r>
              <a:rPr lang="cs-CZ" altLang="cs-CZ" sz="3200" dirty="0">
                <a:solidFill>
                  <a:srgbClr val="000000"/>
                </a:solidFill>
                <a:latin typeface="+mj-lt"/>
              </a:rPr>
              <a:t>přeměňují sluneční záření přímo na elektrickou energii</a:t>
            </a:r>
            <a:r>
              <a:rPr lang="cs-CZ" altLang="cs-CZ" sz="3200" dirty="0" smtClean="0">
                <a:solidFill>
                  <a:srgbClr val="000000"/>
                </a:solidFill>
                <a:latin typeface="+mj-lt"/>
              </a:rPr>
              <a:t>.</a:t>
            </a:r>
            <a:endParaRPr lang="cs-CZ" sz="3200" dirty="0"/>
          </a:p>
        </p:txBody>
      </p:sp>
    </p:spTree>
    <p:extLst>
      <p:ext uri="{BB962C8B-B14F-4D97-AF65-F5344CB8AC3E}">
        <p14:creationId xmlns:p14="http://schemas.microsoft.com/office/powerpoint/2010/main" val="640432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836712"/>
            <a:ext cx="8229600" cy="720080"/>
          </a:xfrm>
        </p:spPr>
        <p:txBody>
          <a:bodyPr>
            <a:normAutofit fontScale="90000"/>
          </a:bodyPr>
          <a:lstStyle/>
          <a:p>
            <a:r>
              <a:rPr lang="cs-CZ" b="1" dirty="0"/>
              <a:t>Využití solární </a:t>
            </a:r>
            <a:r>
              <a:rPr lang="cs-CZ" b="1" dirty="0" smtClean="0"/>
              <a:t>energie</a:t>
            </a:r>
            <a:endParaRPr lang="cs-CZ" dirty="0"/>
          </a:p>
        </p:txBody>
      </p:sp>
      <p:sp>
        <p:nvSpPr>
          <p:cNvPr id="4" name="Rectangle 1"/>
          <p:cNvSpPr>
            <a:spLocks noGrp="1" noChangeArrowheads="1"/>
          </p:cNvSpPr>
          <p:nvPr>
            <p:ph idx="1"/>
          </p:nvPr>
        </p:nvSpPr>
        <p:spPr bwMode="auto">
          <a:xfrm>
            <a:off x="539552" y="1952545"/>
            <a:ext cx="7992888" cy="397031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1740" tIns="45720" rIns="317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algn="just" defTabSz="914400">
              <a:buNone/>
            </a:pPr>
            <a:r>
              <a:rPr lang="cs-CZ" altLang="cs-CZ" sz="1400" b="1" dirty="0" smtClean="0">
                <a:solidFill>
                  <a:srgbClr val="000000"/>
                </a:solidFill>
                <a:latin typeface="+mj-lt"/>
              </a:rPr>
              <a:t>Celkový </a:t>
            </a:r>
            <a:r>
              <a:rPr lang="cs-CZ" altLang="cs-CZ" sz="1400" b="1" dirty="0">
                <a:solidFill>
                  <a:srgbClr val="000000"/>
                </a:solidFill>
                <a:latin typeface="+mj-lt"/>
              </a:rPr>
              <a:t>roční úhrn dopadající sluneční energie </a:t>
            </a:r>
            <a:r>
              <a:rPr lang="cs-CZ" altLang="cs-CZ" sz="1400" b="1" dirty="0" smtClean="0">
                <a:solidFill>
                  <a:srgbClr val="FF0000"/>
                </a:solidFill>
                <a:latin typeface="+mj-lt"/>
              </a:rPr>
              <a:t>ovlivňuje:</a:t>
            </a:r>
          </a:p>
          <a:p>
            <a:pPr marL="0" lvl="0" indent="0" algn="just" defTabSz="914400">
              <a:buNone/>
            </a:pPr>
            <a:endParaRPr lang="cs-CZ" altLang="cs-CZ" sz="1400" b="1" dirty="0" smtClean="0">
              <a:solidFill>
                <a:srgbClr val="FF0000"/>
              </a:solidFill>
              <a:latin typeface="+mj-lt"/>
            </a:endParaRPr>
          </a:p>
          <a:p>
            <a:pPr algn="just" defTabSz="914400"/>
            <a:r>
              <a:rPr lang="cs-CZ" altLang="cs-CZ" sz="1400" b="1" dirty="0" smtClean="0">
                <a:solidFill>
                  <a:srgbClr val="000000"/>
                </a:solidFill>
                <a:latin typeface="+mj-lt"/>
              </a:rPr>
              <a:t>zeměpisná poloha,</a:t>
            </a:r>
          </a:p>
          <a:p>
            <a:pPr algn="just" defTabSz="914400"/>
            <a:r>
              <a:rPr lang="cs-CZ" altLang="cs-CZ" sz="1400" b="1" dirty="0" smtClean="0">
                <a:solidFill>
                  <a:srgbClr val="000000"/>
                </a:solidFill>
                <a:latin typeface="+mj-lt"/>
              </a:rPr>
              <a:t>orientace </a:t>
            </a:r>
            <a:r>
              <a:rPr lang="cs-CZ" altLang="cs-CZ" sz="1400" b="1" dirty="0" err="1">
                <a:solidFill>
                  <a:srgbClr val="000000"/>
                </a:solidFill>
                <a:latin typeface="+mj-lt"/>
              </a:rPr>
              <a:t>fotovoltaického</a:t>
            </a:r>
            <a:r>
              <a:rPr lang="cs-CZ" altLang="cs-CZ" sz="1400" b="1" dirty="0">
                <a:solidFill>
                  <a:srgbClr val="000000"/>
                </a:solidFill>
                <a:latin typeface="+mj-lt"/>
              </a:rPr>
              <a:t> systému vzhledem ke slunci, </a:t>
            </a:r>
            <a:endParaRPr lang="cs-CZ" altLang="cs-CZ" sz="1400" b="1" dirty="0" smtClean="0">
              <a:solidFill>
                <a:srgbClr val="000000"/>
              </a:solidFill>
              <a:latin typeface="+mj-lt"/>
            </a:endParaRPr>
          </a:p>
          <a:p>
            <a:pPr algn="just" defTabSz="914400"/>
            <a:r>
              <a:rPr lang="cs-CZ" altLang="cs-CZ" sz="1400" b="1" dirty="0" smtClean="0">
                <a:solidFill>
                  <a:srgbClr val="000000"/>
                </a:solidFill>
                <a:latin typeface="+mj-lt"/>
              </a:rPr>
              <a:t>celková </a:t>
            </a:r>
            <a:r>
              <a:rPr lang="cs-CZ" altLang="cs-CZ" sz="1400" b="1" dirty="0">
                <a:solidFill>
                  <a:srgbClr val="000000"/>
                </a:solidFill>
                <a:latin typeface="+mj-lt"/>
              </a:rPr>
              <a:t>doba slunečního svitu, </a:t>
            </a:r>
            <a:endParaRPr lang="cs-CZ" altLang="cs-CZ" sz="1400" b="1" dirty="0" smtClean="0">
              <a:solidFill>
                <a:srgbClr val="000000"/>
              </a:solidFill>
              <a:latin typeface="+mj-lt"/>
            </a:endParaRPr>
          </a:p>
          <a:p>
            <a:pPr algn="just" defTabSz="914400"/>
            <a:r>
              <a:rPr lang="cs-CZ" altLang="cs-CZ" sz="1400" b="1" dirty="0" smtClean="0">
                <a:solidFill>
                  <a:srgbClr val="000000"/>
                </a:solidFill>
                <a:latin typeface="+mj-lt"/>
              </a:rPr>
              <a:t>nadmořská výška</a:t>
            </a:r>
          </a:p>
          <a:p>
            <a:pPr algn="just" defTabSz="914400"/>
            <a:r>
              <a:rPr lang="cs-CZ" altLang="cs-CZ" sz="1400" b="1" dirty="0" smtClean="0">
                <a:solidFill>
                  <a:srgbClr val="000000"/>
                </a:solidFill>
                <a:latin typeface="+mj-lt"/>
              </a:rPr>
              <a:t>čistota </a:t>
            </a:r>
            <a:r>
              <a:rPr lang="cs-CZ" altLang="cs-CZ" sz="1400" b="1" dirty="0">
                <a:solidFill>
                  <a:srgbClr val="000000"/>
                </a:solidFill>
                <a:latin typeface="+mj-lt"/>
              </a:rPr>
              <a:t>ovzduší.</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400" b="1"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1" i="0" u="none" strike="noStrike" cap="none" normalizeH="0" baseline="0" dirty="0" smtClean="0">
                <a:ln>
                  <a:noFill/>
                </a:ln>
                <a:solidFill>
                  <a:srgbClr val="000000"/>
                </a:solidFill>
                <a:effectLst/>
                <a:latin typeface="+mj-lt"/>
              </a:rPr>
              <a:t>Možnosti využití solární energie jsou závislé především na dvou </a:t>
            </a:r>
            <a:r>
              <a:rPr kumimoji="0" lang="cs-CZ" altLang="cs-CZ" sz="1400" b="1" i="0" u="none" strike="noStrike" cap="none" normalizeH="0" baseline="0" dirty="0" smtClean="0">
                <a:ln>
                  <a:noFill/>
                </a:ln>
                <a:solidFill>
                  <a:srgbClr val="FF0000"/>
                </a:solidFill>
                <a:effectLst/>
                <a:latin typeface="+mj-lt"/>
              </a:rPr>
              <a:t>hodnotách: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400" b="1" i="0" u="none" strike="noStrike" cap="none" normalizeH="0" baseline="0" dirty="0" smtClean="0">
              <a:ln>
                <a:noFill/>
              </a:ln>
              <a:solidFill>
                <a:srgbClr val="00000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sz="1400" b="1" i="0" u="none" strike="noStrike" cap="none" normalizeH="0" baseline="0" dirty="0" smtClean="0">
                <a:ln>
                  <a:noFill/>
                </a:ln>
                <a:solidFill>
                  <a:srgbClr val="FF0000"/>
                </a:solidFill>
                <a:effectLst/>
                <a:latin typeface="+mj-lt"/>
              </a:rPr>
              <a:t>     Doba slunečního záření</a:t>
            </a:r>
            <a:r>
              <a:rPr kumimoji="0" lang="cs-CZ" altLang="cs-CZ" sz="1400" b="1" i="0" u="none" strike="noStrike" cap="none" normalizeH="0" baseline="0" dirty="0" smtClean="0">
                <a:ln>
                  <a:noFill/>
                </a:ln>
                <a:solidFill>
                  <a:srgbClr val="000000"/>
                </a:solidFill>
                <a:effectLst/>
                <a:latin typeface="+mj-lt"/>
              </a:rPr>
              <a:t> - je uváděna v hodinách za časové období (měsíc, rok). Průměrná hodnota 		</a:t>
            </a:r>
            <a:r>
              <a:rPr kumimoji="0" lang="cs-CZ" altLang="cs-CZ" sz="1400" b="1" i="0" u="none" strike="noStrike" cap="none" normalizeH="0" dirty="0" smtClean="0">
                <a:ln>
                  <a:noFill/>
                </a:ln>
                <a:solidFill>
                  <a:srgbClr val="000000"/>
                </a:solidFill>
                <a:effectLst/>
                <a:latin typeface="+mj-lt"/>
              </a:rPr>
              <a:t>        </a:t>
            </a:r>
            <a:r>
              <a:rPr kumimoji="0" lang="cs-CZ" altLang="cs-CZ" sz="1400" b="1" i="0" u="none" strike="noStrike" cap="none" normalizeH="0" baseline="0" dirty="0" smtClean="0">
                <a:ln>
                  <a:noFill/>
                </a:ln>
                <a:solidFill>
                  <a:srgbClr val="000000"/>
                </a:solidFill>
                <a:effectLst/>
                <a:latin typeface="+mj-lt"/>
              </a:rPr>
              <a:t>pro Českou republiku je přibližně 1 500 hodin.</a:t>
            </a:r>
            <a:br>
              <a:rPr kumimoji="0" lang="cs-CZ" altLang="cs-CZ" sz="1400" b="1" i="0" u="none" strike="noStrike" cap="none" normalizeH="0" baseline="0" dirty="0" smtClean="0">
                <a:ln>
                  <a:noFill/>
                </a:ln>
                <a:solidFill>
                  <a:srgbClr val="000000"/>
                </a:solidFill>
                <a:effectLst/>
                <a:latin typeface="+mj-lt"/>
              </a:rPr>
            </a:br>
            <a:endParaRPr kumimoji="0" lang="cs-CZ" altLang="cs-CZ" sz="1400" b="1" i="0" u="none" strike="noStrike" cap="none" normalizeH="0" baseline="0" dirty="0" smtClean="0">
              <a:ln>
                <a:noFill/>
              </a:ln>
              <a:solidFill>
                <a:srgbClr val="00000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sz="1400" b="1" i="0" u="none" strike="noStrike" cap="none" normalizeH="0" baseline="0" dirty="0" smtClean="0">
                <a:ln>
                  <a:noFill/>
                </a:ln>
                <a:solidFill>
                  <a:srgbClr val="FF0000"/>
                </a:solidFill>
                <a:effectLst/>
                <a:latin typeface="+mj-lt"/>
              </a:rPr>
              <a:t>      Intenzita slunečního záření</a:t>
            </a:r>
            <a:r>
              <a:rPr kumimoji="0" lang="cs-CZ" altLang="cs-CZ" sz="1400" b="1" i="0" u="none" strike="noStrike" cap="none" normalizeH="0" baseline="0" dirty="0" smtClean="0">
                <a:ln>
                  <a:noFill/>
                </a:ln>
                <a:solidFill>
                  <a:srgbClr val="000000"/>
                </a:solidFill>
                <a:effectLst/>
                <a:latin typeface="+mj-lt"/>
              </a:rPr>
              <a:t> - jedná se o denní resp. měsíční sumu globálního záření (viz wiki) na 		</a:t>
            </a:r>
            <a:r>
              <a:rPr kumimoji="0" lang="cs-CZ" altLang="cs-CZ" sz="1400" b="1" i="0" u="none" strike="noStrike" cap="none" normalizeH="0" dirty="0" smtClean="0">
                <a:ln>
                  <a:noFill/>
                </a:ln>
                <a:solidFill>
                  <a:srgbClr val="000000"/>
                </a:solidFill>
                <a:effectLst/>
                <a:latin typeface="+mj-lt"/>
              </a:rPr>
              <a:t>               </a:t>
            </a:r>
            <a:r>
              <a:rPr kumimoji="0" lang="cs-CZ" altLang="cs-CZ" sz="1400" b="1" i="0" u="none" strike="noStrike" cap="none" normalizeH="0" baseline="0" dirty="0" smtClean="0">
                <a:ln>
                  <a:noFill/>
                </a:ln>
                <a:solidFill>
                  <a:srgbClr val="000000"/>
                </a:solidFill>
                <a:effectLst/>
                <a:latin typeface="+mj-lt"/>
              </a:rPr>
              <a:t>jednotku</a:t>
            </a:r>
            <a:r>
              <a:rPr kumimoji="0" lang="cs-CZ" altLang="cs-CZ" sz="1400" b="1" i="0" u="none" strike="noStrike" cap="none" normalizeH="0" dirty="0" smtClean="0">
                <a:ln>
                  <a:noFill/>
                </a:ln>
                <a:solidFill>
                  <a:srgbClr val="000000"/>
                </a:solidFill>
                <a:effectLst/>
                <a:latin typeface="+mj-lt"/>
              </a:rPr>
              <a:t> </a:t>
            </a:r>
            <a:r>
              <a:rPr kumimoji="0" lang="cs-CZ" altLang="cs-CZ" sz="1400" b="1" i="0" u="none" strike="noStrike" cap="none" normalizeH="0" baseline="0" dirty="0" smtClean="0">
                <a:ln>
                  <a:noFill/>
                </a:ln>
                <a:solidFill>
                  <a:srgbClr val="000000"/>
                </a:solidFill>
                <a:effectLst/>
                <a:latin typeface="+mj-lt"/>
              </a:rPr>
              <a:t>vodorovné plochy. </a:t>
            </a:r>
          </a:p>
          <a:p>
            <a:pPr marL="0" marR="0" lvl="0" indent="0" algn="l" defTabSz="914400" rtl="0" eaLnBrk="0" fontAlgn="base" latinLnBrk="0" hangingPunct="0">
              <a:lnSpc>
                <a:spcPct val="100000"/>
              </a:lnSpc>
              <a:spcBef>
                <a:spcPct val="0"/>
              </a:spcBef>
              <a:spcAft>
                <a:spcPct val="0"/>
              </a:spcAft>
              <a:buClrTx/>
              <a:buSzTx/>
              <a:buNone/>
              <a:tabLst/>
            </a:pPr>
            <a:endParaRPr kumimoji="0" lang="cs-CZ" altLang="cs-CZ" sz="1400" i="1"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1" i="0" u="none" strike="noStrike" cap="none" normalizeH="0" baseline="0" dirty="0" smtClean="0">
                <a:ln>
                  <a:noFill/>
                </a:ln>
                <a:solidFill>
                  <a:srgbClr val="000000"/>
                </a:solidFill>
                <a:effectLst/>
                <a:latin typeface="+mj-lt"/>
              </a:rPr>
              <a:t>Obě hodnoty jsou dlouhodobě sledovány v meteorologických stanicích a důležitou roli pro ně hraje počasí.</a:t>
            </a:r>
            <a:r>
              <a:rPr kumimoji="0" lang="cs-CZ" altLang="cs-CZ" sz="1400" b="1" i="0" u="none" strike="noStrike" cap="none" normalizeH="0" baseline="0" dirty="0" smtClean="0">
                <a:ln>
                  <a:noFill/>
                </a:ln>
                <a:solidFill>
                  <a:schemeClr val="tx1"/>
                </a:solidFill>
                <a:effectLst/>
                <a:latin typeface="+mj-lt"/>
              </a:rPr>
              <a:t/>
            </a:r>
            <a:br>
              <a:rPr kumimoji="0" lang="cs-CZ" altLang="cs-CZ" sz="1400" b="1" i="0" u="none" strike="noStrike" cap="none" normalizeH="0" baseline="0" dirty="0" smtClean="0">
                <a:ln>
                  <a:noFill/>
                </a:ln>
                <a:solidFill>
                  <a:schemeClr val="tx1"/>
                </a:solidFill>
                <a:effectLst/>
                <a:latin typeface="+mj-lt"/>
              </a:rPr>
            </a:br>
            <a:endParaRPr kumimoji="0" lang="cs-CZ" altLang="cs-CZ" sz="1400" b="1" i="0" strike="noStrike" cap="none" normalizeH="0" baseline="0" dirty="0" smtClean="0">
              <a:ln>
                <a:noFill/>
              </a:ln>
              <a:effectLst/>
              <a:latin typeface="+mj-lt"/>
            </a:endParaRPr>
          </a:p>
        </p:txBody>
      </p:sp>
    </p:spTree>
    <p:extLst>
      <p:ext uri="{BB962C8B-B14F-4D97-AF65-F5344CB8AC3E}">
        <p14:creationId xmlns:p14="http://schemas.microsoft.com/office/powerpoint/2010/main" val="3246815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980728"/>
            <a:ext cx="8229600" cy="796950"/>
          </a:xfrm>
        </p:spPr>
        <p:txBody>
          <a:bodyPr>
            <a:normAutofit/>
          </a:bodyPr>
          <a:lstStyle/>
          <a:p>
            <a:r>
              <a:rPr lang="cs-CZ" sz="2800" b="1" dirty="0" smtClean="0"/>
              <a:t>Využití solární energie v ČR</a:t>
            </a:r>
            <a:endParaRPr lang="cs-CZ" sz="2800" b="1" dirty="0"/>
          </a:p>
        </p:txBody>
      </p:sp>
      <p:sp>
        <p:nvSpPr>
          <p:cNvPr id="3" name="Zástupný symbol pro obsah 2"/>
          <p:cNvSpPr>
            <a:spLocks noGrp="1"/>
          </p:cNvSpPr>
          <p:nvPr>
            <p:ph idx="1"/>
          </p:nvPr>
        </p:nvSpPr>
        <p:spPr>
          <a:xfrm>
            <a:off x="457200" y="1916832"/>
            <a:ext cx="8229600" cy="4209331"/>
          </a:xfrm>
        </p:spPr>
        <p:txBody>
          <a:bodyPr>
            <a:normAutofit fontScale="55000" lnSpcReduction="20000"/>
          </a:bodyPr>
          <a:lstStyle/>
          <a:p>
            <a:pPr marL="0" lvl="0" indent="0" defTabSz="914400" eaLnBrk="0" fontAlgn="base" hangingPunct="0">
              <a:spcBef>
                <a:spcPct val="0"/>
              </a:spcBef>
              <a:spcAft>
                <a:spcPct val="0"/>
              </a:spcAft>
              <a:buNone/>
            </a:pPr>
            <a:endParaRPr lang="cs-CZ" altLang="cs-CZ" b="1" i="1" dirty="0">
              <a:solidFill>
                <a:srgbClr val="000000"/>
              </a:solidFill>
              <a:latin typeface="+mj-lt"/>
            </a:endParaRPr>
          </a:p>
          <a:p>
            <a:pPr marL="0" lvl="0" indent="0" algn="just" defTabSz="914400" eaLnBrk="0" fontAlgn="base" hangingPunct="0">
              <a:spcBef>
                <a:spcPct val="0"/>
              </a:spcBef>
              <a:spcAft>
                <a:spcPct val="0"/>
              </a:spcAft>
              <a:buNone/>
            </a:pPr>
            <a:r>
              <a:rPr lang="cs-CZ" altLang="cs-CZ" b="1" dirty="0" smtClean="0">
                <a:solidFill>
                  <a:srgbClr val="000000"/>
                </a:solidFill>
                <a:latin typeface="+mj-lt"/>
              </a:rPr>
              <a:t>Údaj </a:t>
            </a:r>
            <a:r>
              <a:rPr lang="cs-CZ" altLang="cs-CZ" b="1" dirty="0">
                <a:solidFill>
                  <a:srgbClr val="000000"/>
                </a:solidFill>
                <a:latin typeface="+mj-lt"/>
              </a:rPr>
              <a:t>o ročním úhrnu globálního slunečního záření je velmi důležitý pro výpočty budoucí energetické bilance </a:t>
            </a:r>
            <a:r>
              <a:rPr lang="cs-CZ" altLang="cs-CZ" b="1" dirty="0" err="1">
                <a:solidFill>
                  <a:srgbClr val="000000"/>
                </a:solidFill>
                <a:latin typeface="+mj-lt"/>
              </a:rPr>
              <a:t>fotovoltaického</a:t>
            </a:r>
            <a:r>
              <a:rPr lang="cs-CZ" altLang="cs-CZ" b="1" dirty="0">
                <a:solidFill>
                  <a:srgbClr val="000000"/>
                </a:solidFill>
                <a:latin typeface="+mj-lt"/>
              </a:rPr>
              <a:t> systému a tedy i návratnosti investice. </a:t>
            </a:r>
            <a:endParaRPr lang="cs-CZ" altLang="cs-CZ" b="1" dirty="0" smtClean="0">
              <a:solidFill>
                <a:srgbClr val="000000"/>
              </a:solidFill>
              <a:latin typeface="+mj-lt"/>
            </a:endParaRPr>
          </a:p>
          <a:p>
            <a:pPr marL="0" lvl="0" indent="0" algn="just" defTabSz="914400" eaLnBrk="0" fontAlgn="base" hangingPunct="0">
              <a:spcBef>
                <a:spcPct val="0"/>
              </a:spcBef>
              <a:spcAft>
                <a:spcPct val="0"/>
              </a:spcAft>
              <a:buNone/>
            </a:pPr>
            <a:endParaRPr lang="cs-CZ" altLang="cs-CZ" b="1" dirty="0">
              <a:solidFill>
                <a:srgbClr val="000000"/>
              </a:solidFill>
              <a:latin typeface="+mj-lt"/>
            </a:endParaRPr>
          </a:p>
          <a:p>
            <a:pPr marL="0" lvl="0" indent="0" algn="just" defTabSz="914400" eaLnBrk="0" fontAlgn="base" hangingPunct="0">
              <a:spcBef>
                <a:spcPct val="0"/>
              </a:spcBef>
              <a:spcAft>
                <a:spcPct val="0"/>
              </a:spcAft>
              <a:buNone/>
            </a:pPr>
            <a:r>
              <a:rPr lang="cs-CZ" altLang="cs-CZ" b="1" dirty="0" smtClean="0">
                <a:solidFill>
                  <a:srgbClr val="000000"/>
                </a:solidFill>
                <a:latin typeface="+mj-lt"/>
              </a:rPr>
              <a:t>Známe-li</a:t>
            </a:r>
            <a:r>
              <a:rPr lang="cs-CZ" altLang="cs-CZ" b="1" dirty="0">
                <a:solidFill>
                  <a:srgbClr val="000000"/>
                </a:solidFill>
                <a:latin typeface="+mj-lt"/>
              </a:rPr>
              <a:t>, kolik slunečního záření ročně dopadne na 1m2 </a:t>
            </a:r>
            <a:r>
              <a:rPr lang="cs-CZ" altLang="cs-CZ" b="1" dirty="0" err="1">
                <a:solidFill>
                  <a:srgbClr val="000000"/>
                </a:solidFill>
                <a:latin typeface="+mj-lt"/>
              </a:rPr>
              <a:t>fotovoltaického</a:t>
            </a:r>
            <a:r>
              <a:rPr lang="cs-CZ" altLang="cs-CZ" b="1" dirty="0">
                <a:solidFill>
                  <a:srgbClr val="000000"/>
                </a:solidFill>
                <a:latin typeface="+mj-lt"/>
              </a:rPr>
              <a:t> systému a konverzní účinnost </a:t>
            </a:r>
            <a:r>
              <a:rPr lang="cs-CZ" altLang="cs-CZ" b="1" dirty="0" err="1">
                <a:solidFill>
                  <a:srgbClr val="000000"/>
                </a:solidFill>
                <a:latin typeface="+mj-lt"/>
              </a:rPr>
              <a:t>fotovoltaického</a:t>
            </a:r>
            <a:r>
              <a:rPr lang="cs-CZ" altLang="cs-CZ" b="1" dirty="0">
                <a:solidFill>
                  <a:srgbClr val="000000"/>
                </a:solidFill>
                <a:latin typeface="+mj-lt"/>
              </a:rPr>
              <a:t> panelu, která je přibližně 14%, dostaneme z této plochy asi 133 - 188kWh elektrické energie za rok</a:t>
            </a:r>
            <a:r>
              <a:rPr lang="cs-CZ" altLang="cs-CZ" b="1" dirty="0" smtClean="0">
                <a:solidFill>
                  <a:srgbClr val="000000"/>
                </a:solidFill>
                <a:latin typeface="+mj-lt"/>
              </a:rPr>
              <a:t>.</a:t>
            </a:r>
          </a:p>
          <a:p>
            <a:pPr marL="0" lvl="0" indent="0" defTabSz="914400" eaLnBrk="0" fontAlgn="base" hangingPunct="0">
              <a:spcBef>
                <a:spcPct val="0"/>
              </a:spcBef>
              <a:spcAft>
                <a:spcPct val="0"/>
              </a:spcAft>
              <a:buNone/>
            </a:pPr>
            <a:endParaRPr lang="cs-CZ" altLang="cs-CZ" i="1" dirty="0" smtClean="0">
              <a:solidFill>
                <a:srgbClr val="000000"/>
              </a:solidFill>
            </a:endParaRPr>
          </a:p>
          <a:p>
            <a:pPr marL="0" lvl="0" indent="0" defTabSz="914400" eaLnBrk="0" fontAlgn="base" hangingPunct="0">
              <a:spcBef>
                <a:spcPct val="0"/>
              </a:spcBef>
              <a:spcAft>
                <a:spcPct val="0"/>
              </a:spcAft>
              <a:buNone/>
            </a:pPr>
            <a:r>
              <a:rPr lang="cs-CZ" altLang="cs-CZ" i="1" dirty="0" smtClean="0">
                <a:solidFill>
                  <a:srgbClr val="000000"/>
                </a:solidFill>
              </a:rPr>
              <a:t>V</a:t>
            </a:r>
            <a:r>
              <a:rPr lang="cs-CZ" altLang="cs-CZ" i="1" dirty="0">
                <a:solidFill>
                  <a:srgbClr val="000000"/>
                </a:solidFill>
              </a:rPr>
              <a:t> České republice roční množství slunečního </a:t>
            </a:r>
            <a:r>
              <a:rPr lang="cs-CZ" altLang="cs-CZ" i="1" dirty="0" smtClean="0">
                <a:solidFill>
                  <a:srgbClr val="000000"/>
                </a:solidFill>
              </a:rPr>
              <a:t>záření </a:t>
            </a:r>
            <a:r>
              <a:rPr lang="cs-CZ" altLang="cs-CZ" i="1" dirty="0">
                <a:solidFill>
                  <a:srgbClr val="000000"/>
                </a:solidFill>
              </a:rPr>
              <a:t>kolísá mezi 950 a 1 250 kWh/m.</a:t>
            </a:r>
            <a:br>
              <a:rPr lang="cs-CZ" altLang="cs-CZ" i="1" dirty="0">
                <a:solidFill>
                  <a:srgbClr val="000000"/>
                </a:solidFill>
              </a:rPr>
            </a:br>
            <a:endParaRPr lang="cs-CZ" altLang="cs-CZ" b="1" dirty="0"/>
          </a:p>
          <a:p>
            <a:pPr marL="0" lvl="0" indent="0" defTabSz="914400" eaLnBrk="0" fontAlgn="base" hangingPunct="0">
              <a:spcBef>
                <a:spcPct val="0"/>
              </a:spcBef>
              <a:spcAft>
                <a:spcPct val="0"/>
              </a:spcAft>
              <a:buNone/>
            </a:pPr>
            <a:r>
              <a:rPr lang="cs-CZ" altLang="cs-CZ" b="1" dirty="0" smtClean="0"/>
              <a:t>Přestože </a:t>
            </a:r>
            <a:r>
              <a:rPr lang="cs-CZ" altLang="cs-CZ" b="1" dirty="0"/>
              <a:t>množství sluneční energie v průběhu </a:t>
            </a:r>
            <a:r>
              <a:rPr lang="cs-CZ" altLang="cs-CZ" b="1" dirty="0">
                <a:solidFill>
                  <a:srgbClr val="000000"/>
                </a:solidFill>
              </a:rPr>
              <a:t>roku kolísá a největší množství sluneční energie dopadá v období, kdy spotřeba tepla je nejnižší, lze hodnotit podmínky v České republice jako poměrně dobré pro její využití.</a:t>
            </a:r>
          </a:p>
          <a:p>
            <a:pPr marL="0" lvl="0" indent="0" defTabSz="914400" eaLnBrk="0" fontAlgn="base" hangingPunct="0">
              <a:spcBef>
                <a:spcPct val="0"/>
              </a:spcBef>
              <a:spcAft>
                <a:spcPct val="0"/>
              </a:spcAft>
              <a:buNone/>
            </a:pPr>
            <a:endParaRPr lang="cs-CZ" altLang="cs-CZ" b="1" dirty="0">
              <a:solidFill>
                <a:srgbClr val="000000"/>
              </a:solidFill>
            </a:endParaRPr>
          </a:p>
          <a:p>
            <a:pPr marL="0" indent="0" defTabSz="914400">
              <a:buNone/>
            </a:pPr>
            <a:r>
              <a:rPr lang="cs-CZ" altLang="cs-CZ" sz="2400" i="1" dirty="0"/>
              <a:t>Dobu slunečního záření v místě vašeho bydliště si můžete ověřit na stránkách Českého Hydrometeorologického Ústavu, průměrné měsíční a roční úhrny globálního záření ukazuje mapa slunečního záření.</a:t>
            </a:r>
          </a:p>
          <a:p>
            <a:pPr marL="0" indent="0" defTabSz="914400">
              <a:buNone/>
            </a:pPr>
            <a:r>
              <a:rPr lang="cs-CZ" altLang="cs-CZ" sz="2000" b="1" dirty="0">
                <a:cs typeface="Arial" panose="020B0604020202020204" pitchFamily="34" charset="0"/>
                <a:hlinkClick r:id="rId2"/>
              </a:rPr>
              <a:t>http://www.infomet.cz/index.php?id=read&amp;idd=1293892370</a:t>
            </a:r>
            <a:endParaRPr lang="cs-CZ" altLang="cs-CZ" sz="2000" b="1" dirty="0">
              <a:cs typeface="Arial" panose="020B0604020202020204" pitchFamily="34" charset="0"/>
            </a:endParaRPr>
          </a:p>
          <a:p>
            <a:pPr marL="0" indent="0">
              <a:buNone/>
            </a:pPr>
            <a:endParaRPr lang="cs-CZ" dirty="0"/>
          </a:p>
        </p:txBody>
      </p:sp>
    </p:spTree>
    <p:extLst>
      <p:ext uri="{BB962C8B-B14F-4D97-AF65-F5344CB8AC3E}">
        <p14:creationId xmlns:p14="http://schemas.microsoft.com/office/powerpoint/2010/main" val="17564094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980728"/>
            <a:ext cx="8229600" cy="648072"/>
          </a:xfrm>
        </p:spPr>
        <p:txBody>
          <a:bodyPr>
            <a:normAutofit fontScale="90000"/>
          </a:bodyPr>
          <a:lstStyle/>
          <a:p>
            <a:pPr lvl="0"/>
            <a:r>
              <a:rPr lang="cs-CZ" altLang="cs-CZ" sz="3600" b="1" dirty="0"/>
              <a:t>Mapa trvání slunečního svitu v </a:t>
            </a:r>
            <a:r>
              <a:rPr lang="cs-CZ" altLang="cs-CZ" sz="3600" b="1" dirty="0" smtClean="0"/>
              <a:t>ČR (doba)</a:t>
            </a:r>
            <a:r>
              <a:rPr lang="cs-CZ" altLang="cs-CZ" dirty="0">
                <a:solidFill>
                  <a:srgbClr val="000000"/>
                </a:solidFill>
                <a:latin typeface="Verdana" panose="020B0604030504040204" pitchFamily="34" charset="0"/>
              </a:rPr>
              <a:t/>
            </a:r>
            <a:br>
              <a:rPr lang="cs-CZ" altLang="cs-CZ" dirty="0">
                <a:solidFill>
                  <a:srgbClr val="000000"/>
                </a:solidFill>
                <a:latin typeface="Verdana" panose="020B0604030504040204" pitchFamily="34" charset="0"/>
              </a:rPr>
            </a:br>
            <a:endParaRPr lang="cs-CZ" dirty="0"/>
          </a:p>
        </p:txBody>
      </p:sp>
      <p:sp>
        <p:nvSpPr>
          <p:cNvPr id="3" name="Zástupný symbol pro obsah 2"/>
          <p:cNvSpPr>
            <a:spLocks noGrp="1"/>
          </p:cNvSpPr>
          <p:nvPr>
            <p:ph idx="1"/>
          </p:nvPr>
        </p:nvSpPr>
        <p:spPr>
          <a:xfrm>
            <a:off x="395536" y="1484784"/>
            <a:ext cx="8229600" cy="5040560"/>
          </a:xfrm>
        </p:spPr>
        <p:txBody>
          <a:bodyPr>
            <a:normAutofit fontScale="92500" lnSpcReduction="10000"/>
          </a:bodyPr>
          <a:lstStyle/>
          <a:p>
            <a:pPr marL="0" lvl="0" indent="0" algn="ctr">
              <a:buNone/>
            </a:pPr>
            <a:r>
              <a:rPr lang="cs-CZ" altLang="cs-CZ" sz="1200" b="1" dirty="0">
                <a:latin typeface="Verdana" panose="020B0604030504040204" pitchFamily="34" charset="0"/>
              </a:rPr>
              <a:t>Podmínky pro využití sluneční energie jsou na území České republiky poměrně dobré. Celková doba slunečního </a:t>
            </a:r>
            <a:r>
              <a:rPr lang="cs-CZ" altLang="cs-CZ" sz="1200" b="1" dirty="0">
                <a:solidFill>
                  <a:srgbClr val="000000"/>
                </a:solidFill>
                <a:latin typeface="Verdana" panose="020B0604030504040204" pitchFamily="34" charset="0"/>
              </a:rPr>
              <a:t>svitu (bez oblačnosti) je od 1 400 do 1 700 hodin za rok.</a:t>
            </a:r>
          </a:p>
          <a:p>
            <a:pPr marL="0" indent="0">
              <a:buNone/>
            </a:pPr>
            <a:endParaRPr lang="cs-CZ" altLang="cs-CZ" sz="1200" b="1" dirty="0" smtClean="0">
              <a:hlinkClick r:id="rId2"/>
            </a:endParaRPr>
          </a:p>
          <a:p>
            <a:pPr marL="0" indent="0">
              <a:buNone/>
            </a:pPr>
            <a:endParaRPr lang="cs-CZ" altLang="cs-CZ" sz="1200" b="1" dirty="0">
              <a:hlinkClick r:id="rId2"/>
            </a:endParaRPr>
          </a:p>
          <a:p>
            <a:pPr marL="0" indent="0">
              <a:buNone/>
            </a:pPr>
            <a:endParaRPr lang="cs-CZ" altLang="cs-CZ" sz="1200" b="1" dirty="0" smtClean="0">
              <a:hlinkClick r:id="rId2"/>
            </a:endParaRPr>
          </a:p>
          <a:p>
            <a:pPr marL="0" indent="0">
              <a:buNone/>
            </a:pPr>
            <a:endParaRPr lang="cs-CZ" altLang="cs-CZ" sz="1200" b="1" dirty="0" smtClean="0">
              <a:hlinkClick r:id="rId2"/>
            </a:endParaRPr>
          </a:p>
          <a:p>
            <a:pPr marL="0" indent="0">
              <a:buNone/>
            </a:pPr>
            <a:endParaRPr lang="cs-CZ" altLang="cs-CZ" sz="1200" b="1" dirty="0">
              <a:hlinkClick r:id="rId2"/>
            </a:endParaRPr>
          </a:p>
          <a:p>
            <a:pPr marL="0" indent="0">
              <a:buNone/>
            </a:pPr>
            <a:endParaRPr lang="cs-CZ" altLang="cs-CZ" sz="1200" b="1" dirty="0" smtClean="0">
              <a:hlinkClick r:id="rId2"/>
            </a:endParaRPr>
          </a:p>
          <a:p>
            <a:pPr marL="0" indent="0">
              <a:buNone/>
            </a:pPr>
            <a:endParaRPr lang="cs-CZ" altLang="cs-CZ" sz="1200" b="1" dirty="0">
              <a:hlinkClick r:id="rId2"/>
            </a:endParaRPr>
          </a:p>
          <a:p>
            <a:pPr marL="0" indent="0">
              <a:buNone/>
            </a:pPr>
            <a:endParaRPr lang="cs-CZ" altLang="cs-CZ" sz="1200" b="1" dirty="0" smtClean="0">
              <a:hlinkClick r:id="rId2"/>
            </a:endParaRPr>
          </a:p>
          <a:p>
            <a:pPr marL="0" indent="0">
              <a:buNone/>
            </a:pPr>
            <a:endParaRPr lang="cs-CZ" altLang="cs-CZ" sz="1200" b="1" dirty="0">
              <a:hlinkClick r:id="rId2"/>
            </a:endParaRPr>
          </a:p>
          <a:p>
            <a:pPr marL="0" indent="0">
              <a:buNone/>
            </a:pPr>
            <a:endParaRPr lang="cs-CZ" altLang="cs-CZ" sz="1200" b="1" dirty="0" smtClean="0">
              <a:hlinkClick r:id="rId2"/>
            </a:endParaRPr>
          </a:p>
          <a:p>
            <a:pPr marL="0" indent="0">
              <a:buNone/>
            </a:pPr>
            <a:endParaRPr lang="cs-CZ" altLang="cs-CZ" sz="1200" b="1" dirty="0">
              <a:hlinkClick r:id="rId2"/>
            </a:endParaRPr>
          </a:p>
          <a:p>
            <a:pPr marL="0" indent="0">
              <a:buNone/>
            </a:pPr>
            <a:endParaRPr lang="cs-CZ" altLang="cs-CZ" sz="1200" b="1" dirty="0" smtClean="0">
              <a:hlinkClick r:id="rId2"/>
            </a:endParaRPr>
          </a:p>
          <a:p>
            <a:pPr marL="0" indent="0">
              <a:buNone/>
            </a:pPr>
            <a:endParaRPr lang="cs-CZ" altLang="cs-CZ" sz="1200" b="1" dirty="0">
              <a:hlinkClick r:id="rId2"/>
            </a:endParaRPr>
          </a:p>
          <a:p>
            <a:pPr marL="0" indent="0">
              <a:buNone/>
            </a:pPr>
            <a:endParaRPr lang="cs-CZ" altLang="cs-CZ" sz="1200" b="1" dirty="0" smtClean="0">
              <a:hlinkClick r:id="rId2"/>
            </a:endParaRPr>
          </a:p>
          <a:p>
            <a:pPr marL="0" indent="0">
              <a:buNone/>
            </a:pPr>
            <a:endParaRPr lang="cs-CZ" altLang="cs-CZ" sz="1200" b="1" dirty="0" smtClean="0">
              <a:hlinkClick r:id="rId2"/>
            </a:endParaRPr>
          </a:p>
          <a:p>
            <a:pPr marL="0" indent="0">
              <a:buNone/>
            </a:pPr>
            <a:endParaRPr lang="cs-CZ" altLang="cs-CZ" sz="1200" b="1" dirty="0">
              <a:hlinkClick r:id="rId2"/>
            </a:endParaRPr>
          </a:p>
          <a:p>
            <a:pPr marL="0" indent="0">
              <a:buNone/>
            </a:pPr>
            <a:endParaRPr lang="cs-CZ" altLang="cs-CZ" sz="1200" b="1" dirty="0">
              <a:hlinkClick r:id="rId2"/>
            </a:endParaRPr>
          </a:p>
          <a:p>
            <a:pPr marL="0" indent="0">
              <a:buNone/>
            </a:pPr>
            <a:endParaRPr lang="cs-CZ" altLang="cs-CZ" sz="1200" b="1" dirty="0" smtClean="0">
              <a:hlinkClick r:id="rId2"/>
            </a:endParaRPr>
          </a:p>
          <a:p>
            <a:pPr marL="0" indent="0">
              <a:buNone/>
            </a:pPr>
            <a:endParaRPr lang="cs-CZ" altLang="cs-CZ" sz="1200" b="1" dirty="0">
              <a:hlinkClick r:id="rId2"/>
            </a:endParaRPr>
          </a:p>
          <a:p>
            <a:pPr marL="0" indent="0">
              <a:buNone/>
            </a:pPr>
            <a:endParaRPr lang="cs-CZ" altLang="cs-CZ" sz="1200" b="1" dirty="0" smtClean="0">
              <a:hlinkClick r:id="rId2"/>
            </a:endParaRPr>
          </a:p>
          <a:p>
            <a:pPr marL="0" indent="0">
              <a:buNone/>
            </a:pPr>
            <a:endParaRPr lang="cs-CZ" altLang="cs-CZ" sz="1200" b="1" dirty="0" smtClean="0">
              <a:hlinkClick r:id="rId2"/>
            </a:endParaRPr>
          </a:p>
          <a:p>
            <a:pPr marL="0" indent="0">
              <a:buNone/>
            </a:pPr>
            <a:endParaRPr lang="cs-CZ" altLang="cs-CZ" sz="1200" b="1" dirty="0">
              <a:hlinkClick r:id="rId2"/>
            </a:endParaRPr>
          </a:p>
          <a:p>
            <a:pPr marL="0" indent="0">
              <a:buNone/>
            </a:pPr>
            <a:endParaRPr lang="cs-CZ" altLang="cs-CZ" sz="1200" b="1" dirty="0" smtClean="0">
              <a:hlinkClick r:id="rId2"/>
            </a:endParaRPr>
          </a:p>
          <a:p>
            <a:pPr marL="0" indent="0">
              <a:buNone/>
            </a:pPr>
            <a:endParaRPr lang="cs-CZ" altLang="cs-CZ" sz="1200" b="1" dirty="0">
              <a:hlinkClick r:id="rId2"/>
            </a:endParaRPr>
          </a:p>
          <a:p>
            <a:pPr marL="0" indent="0">
              <a:buNone/>
            </a:pPr>
            <a:r>
              <a:rPr lang="cs-CZ" altLang="cs-CZ" sz="1200" b="1" dirty="0" smtClean="0">
                <a:hlinkClick r:id="rId2"/>
              </a:rPr>
              <a:t>Mapa </a:t>
            </a:r>
            <a:r>
              <a:rPr lang="cs-CZ" altLang="cs-CZ" sz="1200" b="1" dirty="0">
                <a:hlinkClick r:id="rId2"/>
              </a:rPr>
              <a:t>trvání slunečního svitu v ČR</a:t>
            </a:r>
            <a:endParaRPr lang="cs-CZ" sz="1200" dirty="0"/>
          </a:p>
        </p:txBody>
      </p:sp>
      <p:pic>
        <p:nvPicPr>
          <p:cNvPr id="4098" name="Picture 2" descr="C:\Users\pavlina.cvrckova\Desktop\mapa_slun_svit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916832"/>
            <a:ext cx="6192688" cy="4242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202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908720"/>
            <a:ext cx="7772400" cy="504056"/>
          </a:xfrm>
        </p:spPr>
        <p:txBody>
          <a:bodyPr>
            <a:normAutofit fontScale="90000"/>
          </a:bodyPr>
          <a:lstStyle/>
          <a:p>
            <a:r>
              <a:rPr lang="cs-CZ" sz="2800" b="1" dirty="0" smtClean="0"/>
              <a:t>Úvod a popis problematiky</a:t>
            </a:r>
            <a:endParaRPr lang="cs-CZ" sz="2800" b="1" dirty="0"/>
          </a:p>
        </p:txBody>
      </p:sp>
      <p:sp>
        <p:nvSpPr>
          <p:cNvPr id="3" name="Podnadpis 2"/>
          <p:cNvSpPr>
            <a:spLocks noGrp="1"/>
          </p:cNvSpPr>
          <p:nvPr>
            <p:ph type="subTitle" idx="1"/>
          </p:nvPr>
        </p:nvSpPr>
        <p:spPr>
          <a:xfrm>
            <a:off x="611560" y="1772816"/>
            <a:ext cx="7772400" cy="4392488"/>
          </a:xfrm>
        </p:spPr>
        <p:txBody>
          <a:bodyPr>
            <a:noAutofit/>
          </a:bodyPr>
          <a:lstStyle/>
          <a:p>
            <a:r>
              <a:rPr lang="cs-CZ" sz="1200" b="1" dirty="0" smtClean="0">
                <a:solidFill>
                  <a:schemeClr val="tx1"/>
                </a:solidFill>
                <a:latin typeface="+mj-lt"/>
                <a:cs typeface="Times New Roman" panose="02020603050405020304" pitchFamily="18" charset="0"/>
              </a:rPr>
              <a:t>Energetický management = energetické řízení</a:t>
            </a:r>
          </a:p>
          <a:p>
            <a:endParaRPr lang="cs-CZ" sz="1200" b="1" dirty="0">
              <a:solidFill>
                <a:schemeClr val="tx1"/>
              </a:solidFill>
              <a:latin typeface="+mj-lt"/>
              <a:cs typeface="Times New Roman" panose="02020603050405020304" pitchFamily="18" charset="0"/>
            </a:endParaRPr>
          </a:p>
          <a:p>
            <a:r>
              <a:rPr lang="cs-CZ" sz="1200" b="1" dirty="0">
                <a:solidFill>
                  <a:schemeClr val="tx1"/>
                </a:solidFill>
                <a:latin typeface="+mj-lt"/>
                <a:cs typeface="Times New Roman" panose="02020603050405020304" pitchFamily="18" charset="0"/>
              </a:rPr>
              <a:t>Energetický management je řídící proces, který zajišťuje energetické potřeby potřebné nejen pro podnikání. Jedná se o základní nástroj pro šetrné, hospodárné a ekologicky zaměřené nakládání s energiemi.</a:t>
            </a:r>
            <a:endParaRPr lang="cs-CZ" sz="1200" b="1" dirty="0" smtClean="0">
              <a:solidFill>
                <a:schemeClr val="tx1"/>
              </a:solidFill>
              <a:latin typeface="+mj-lt"/>
              <a:cs typeface="Times New Roman" panose="02020603050405020304" pitchFamily="18" charset="0"/>
            </a:endParaRPr>
          </a:p>
          <a:p>
            <a:endParaRPr lang="cs-CZ" sz="1200" dirty="0" smtClean="0">
              <a:solidFill>
                <a:schemeClr val="tx1"/>
              </a:solidFill>
              <a:latin typeface="+mj-lt"/>
              <a:cs typeface="Times New Roman" panose="02020603050405020304" pitchFamily="18" charset="0"/>
            </a:endParaRPr>
          </a:p>
          <a:p>
            <a:pPr algn="l"/>
            <a:r>
              <a:rPr lang="cs-CZ" sz="1200" b="1" dirty="0" smtClean="0">
                <a:solidFill>
                  <a:schemeClr val="tx1"/>
                </a:solidFill>
                <a:latin typeface="+mj-lt"/>
                <a:cs typeface="Times New Roman" panose="02020603050405020304" pitchFamily="18" charset="0"/>
              </a:rPr>
              <a:t>Cíle:</a:t>
            </a:r>
            <a:endParaRPr lang="cs-CZ" sz="1200" b="1" dirty="0">
              <a:solidFill>
                <a:schemeClr val="tx1"/>
              </a:solidFill>
              <a:latin typeface="+mj-lt"/>
              <a:cs typeface="Times New Roman" panose="02020603050405020304" pitchFamily="18" charset="0"/>
            </a:endParaRPr>
          </a:p>
          <a:p>
            <a:pPr marL="457200" indent="-457200" algn="l">
              <a:buFont typeface="Arial" panose="020B0604020202020204" pitchFamily="34" charset="0"/>
              <a:buChar char="•"/>
            </a:pPr>
            <a:r>
              <a:rPr lang="cs-CZ" sz="1200" b="1" dirty="0" smtClean="0">
                <a:solidFill>
                  <a:schemeClr val="tx1"/>
                </a:solidFill>
                <a:latin typeface="+mj-lt"/>
                <a:cs typeface="Times New Roman" panose="02020603050405020304" pitchFamily="18" charset="0"/>
              </a:rPr>
              <a:t>snižování spotřeby energií a vyšší efektivita využití</a:t>
            </a:r>
            <a:r>
              <a:rPr lang="cs-CZ" sz="1200" b="1" dirty="0">
                <a:solidFill>
                  <a:schemeClr val="tx1"/>
                </a:solidFill>
                <a:latin typeface="+mj-lt"/>
                <a:cs typeface="Times New Roman" panose="02020603050405020304" pitchFamily="18" charset="0"/>
              </a:rPr>
              <a:t>.</a:t>
            </a:r>
            <a:endParaRPr lang="cs-CZ" sz="1200" b="1" dirty="0" smtClean="0">
              <a:solidFill>
                <a:schemeClr val="tx1"/>
              </a:solidFill>
              <a:latin typeface="+mj-lt"/>
              <a:cs typeface="Times New Roman" panose="02020603050405020304" pitchFamily="18" charset="0"/>
            </a:endParaRPr>
          </a:p>
          <a:p>
            <a:pPr marL="457200" indent="-457200" algn="l">
              <a:buFont typeface="Arial" panose="020B0604020202020204" pitchFamily="34" charset="0"/>
              <a:buChar char="•"/>
            </a:pPr>
            <a:r>
              <a:rPr lang="cs-CZ" sz="1200" b="1" dirty="0" smtClean="0">
                <a:solidFill>
                  <a:schemeClr val="tx1"/>
                </a:solidFill>
                <a:latin typeface="+mj-lt"/>
                <a:cs typeface="Times New Roman" panose="02020603050405020304" pitchFamily="18" charset="0"/>
              </a:rPr>
              <a:t>úspora finančních prostředků, které mohou být využity ke spotřebě nebo investiční činnosti.</a:t>
            </a:r>
          </a:p>
          <a:p>
            <a:pPr marL="457200" indent="-457200" algn="l">
              <a:buFont typeface="Arial" panose="020B0604020202020204" pitchFamily="34" charset="0"/>
              <a:buChar char="•"/>
            </a:pPr>
            <a:endParaRPr lang="cs-CZ" sz="1200" b="1" dirty="0" smtClean="0">
              <a:solidFill>
                <a:schemeClr val="tx1"/>
              </a:solidFill>
              <a:latin typeface="+mj-lt"/>
              <a:cs typeface="Times New Roman" panose="02020603050405020304" pitchFamily="18" charset="0"/>
            </a:endParaRPr>
          </a:p>
          <a:p>
            <a:pPr algn="l"/>
            <a:r>
              <a:rPr lang="cs-CZ" sz="1200" b="1" dirty="0" smtClean="0">
                <a:solidFill>
                  <a:schemeClr val="tx1"/>
                </a:solidFill>
                <a:latin typeface="+mj-lt"/>
                <a:cs typeface="Times New Roman" panose="02020603050405020304" pitchFamily="18" charset="0"/>
              </a:rPr>
              <a:t>Přínosy:</a:t>
            </a:r>
          </a:p>
          <a:p>
            <a:pPr algn="just"/>
            <a:r>
              <a:rPr lang="cs-CZ" sz="1200" b="1" dirty="0">
                <a:solidFill>
                  <a:schemeClr val="tx1">
                    <a:lumMod val="95000"/>
                    <a:lumOff val="5000"/>
                  </a:schemeClr>
                </a:solidFill>
                <a:latin typeface="+mj-lt"/>
                <a:cs typeface="Times New Roman" panose="02020603050405020304" pitchFamily="18" charset="0"/>
              </a:rPr>
              <a:t>• </a:t>
            </a:r>
            <a:r>
              <a:rPr lang="cs-CZ" sz="1200" b="1" dirty="0" smtClean="0">
                <a:solidFill>
                  <a:schemeClr val="tx1">
                    <a:lumMod val="95000"/>
                    <a:lumOff val="5000"/>
                  </a:schemeClr>
                </a:solidFill>
                <a:latin typeface="+mj-lt"/>
                <a:cs typeface="Times New Roman" panose="02020603050405020304" pitchFamily="18" charset="0"/>
              </a:rPr>
              <a:t>	ekonomické přínosy</a:t>
            </a:r>
            <a:endParaRPr lang="cs-CZ" sz="1200" b="1" dirty="0">
              <a:solidFill>
                <a:schemeClr val="tx1">
                  <a:lumMod val="95000"/>
                  <a:lumOff val="5000"/>
                </a:schemeClr>
              </a:solidFill>
              <a:latin typeface="+mj-lt"/>
              <a:cs typeface="Times New Roman" panose="02020603050405020304" pitchFamily="18" charset="0"/>
            </a:endParaRPr>
          </a:p>
          <a:p>
            <a:pPr algn="just"/>
            <a:r>
              <a:rPr lang="cs-CZ" sz="1200" b="1" dirty="0" smtClean="0">
                <a:solidFill>
                  <a:schemeClr val="tx1">
                    <a:lumMod val="95000"/>
                    <a:lumOff val="5000"/>
                  </a:schemeClr>
                </a:solidFill>
                <a:latin typeface="+mj-lt"/>
                <a:cs typeface="Times New Roman" panose="02020603050405020304" pitchFamily="18" charset="0"/>
              </a:rPr>
              <a:t>• 	environmentální </a:t>
            </a:r>
            <a:r>
              <a:rPr lang="cs-CZ" sz="1200" b="1" dirty="0">
                <a:solidFill>
                  <a:schemeClr val="tx1">
                    <a:lumMod val="95000"/>
                    <a:lumOff val="5000"/>
                  </a:schemeClr>
                </a:solidFill>
                <a:latin typeface="+mj-lt"/>
                <a:cs typeface="Times New Roman" panose="02020603050405020304" pitchFamily="18" charset="0"/>
              </a:rPr>
              <a:t>přínosy</a:t>
            </a:r>
            <a:endParaRPr lang="cs-CZ" sz="1200" b="1" dirty="0" smtClean="0">
              <a:solidFill>
                <a:schemeClr val="tx1"/>
              </a:solidFill>
              <a:latin typeface="+mj-lt"/>
              <a:cs typeface="Times New Roman" panose="02020603050405020304" pitchFamily="18" charset="0"/>
            </a:endParaRPr>
          </a:p>
          <a:p>
            <a:endParaRPr lang="cs-CZ" sz="1400" dirty="0">
              <a:solidFill>
                <a:schemeClr val="tx1"/>
              </a:solidFill>
              <a:latin typeface="+mj-lt"/>
              <a:cs typeface="Times New Roman" panose="02020603050405020304" pitchFamily="18" charset="0"/>
            </a:endParaRPr>
          </a:p>
          <a:p>
            <a:pPr algn="just"/>
            <a:r>
              <a:rPr lang="cs-CZ" sz="1200" b="1" dirty="0" smtClean="0">
                <a:solidFill>
                  <a:schemeClr val="tx1"/>
                </a:solidFill>
                <a:latin typeface="+mj-lt"/>
                <a:cs typeface="Times New Roman" panose="02020603050405020304" pitchFamily="18" charset="0"/>
              </a:rPr>
              <a:t>Základní úroveň energetického managementu a jeho náklady jsou v porovnání s výhodami, které může přinést nesrovnatelně menší. Energetický management a jeho efektivně využitý systém vede k optimalizaci spotřeby energie a mimo jiné vytváří základní podmínky pro efektivní využívání obnovitelných zdrojů energie. Zvýšení využití obnovitelných zdrojů energie objektů je klíčové pro snížení energetické náročnosti. </a:t>
            </a:r>
            <a:r>
              <a:rPr lang="cs-CZ" sz="1200" b="1" dirty="0">
                <a:solidFill>
                  <a:schemeClr val="tx1">
                    <a:lumMod val="95000"/>
                    <a:lumOff val="5000"/>
                  </a:schemeClr>
                </a:solidFill>
                <a:latin typeface="+mj-lt"/>
                <a:cs typeface="Times New Roman" panose="02020603050405020304" pitchFamily="18" charset="0"/>
              </a:rPr>
              <a:t>Ekonomické přínosy jsou myšleny ve formě úspory nákladů na energie a paliva v důsledku sledování spotřeb, efektivnosti, nákladů, ale také v návaznosti na novely legislativy, jedná se především o možné sankce z neplnění nových nařízení apod. Environmentální přínosy se zde chápou jako snižování emisí znečisťujících látek, protože dochází k úspoře energií. </a:t>
            </a:r>
            <a:endParaRPr lang="cs-CZ" sz="1200" b="1" dirty="0" smtClean="0">
              <a:solidFill>
                <a:schemeClr val="tx1"/>
              </a:solidFill>
              <a:latin typeface="+mj-lt"/>
              <a:cs typeface="Times New Roman" panose="02020603050405020304" pitchFamily="18" charset="0"/>
            </a:endParaRPr>
          </a:p>
          <a:p>
            <a:pPr algn="just"/>
            <a:endParaRPr lang="cs-CZ" sz="1400" dirty="0" smtClean="0">
              <a:solidFill>
                <a:schemeClr val="tx1"/>
              </a:solidFill>
              <a:latin typeface="+mj-lt"/>
            </a:endParaRPr>
          </a:p>
        </p:txBody>
      </p:sp>
    </p:spTree>
    <p:extLst>
      <p:ext uri="{BB962C8B-B14F-4D97-AF65-F5344CB8AC3E}">
        <p14:creationId xmlns:p14="http://schemas.microsoft.com/office/powerpoint/2010/main" val="40484339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64704"/>
            <a:ext cx="8229600" cy="725284"/>
          </a:xfrm>
        </p:spPr>
        <p:txBody>
          <a:bodyPr>
            <a:noAutofit/>
          </a:bodyPr>
          <a:lstStyle/>
          <a:p>
            <a:pPr lvl="0" defTabSz="914400" eaLnBrk="0" fontAlgn="base" hangingPunct="0">
              <a:spcAft>
                <a:spcPct val="0"/>
              </a:spcAft>
            </a:pPr>
            <a:r>
              <a:rPr lang="cs-CZ" altLang="cs-CZ" sz="2800" b="1" dirty="0"/>
              <a:t>Roční úhrn globálního slunečního záření v ČR [W/m2</a:t>
            </a:r>
            <a:r>
              <a:rPr lang="cs-CZ" altLang="cs-CZ" sz="2800" b="1" dirty="0" smtClean="0"/>
              <a:t>] (intenzita)</a:t>
            </a:r>
            <a:endParaRPr lang="cs-CZ" altLang="cs-CZ" sz="2800" b="1" dirty="0"/>
          </a:p>
        </p:txBody>
      </p:sp>
      <p:pic>
        <p:nvPicPr>
          <p:cNvPr id="2050" name="Picture 2" descr="C:\Users\pavlina.cvrckova\Desktop\rocni_uhr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348880"/>
            <a:ext cx="5904656" cy="3457463"/>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457200" y="1412776"/>
            <a:ext cx="8219256" cy="5040560"/>
          </a:xfrm>
        </p:spPr>
        <p:txBody>
          <a:bodyPr>
            <a:normAutofit/>
          </a:bodyPr>
          <a:lstStyle/>
          <a:p>
            <a:pPr marL="0" lvl="0" indent="0">
              <a:buNone/>
            </a:pPr>
            <a:endParaRPr lang="cs-CZ" altLang="cs-CZ" sz="1100" i="1" u="sng" dirty="0">
              <a:solidFill>
                <a:srgbClr val="000000"/>
              </a:solidFill>
              <a:latin typeface="Verdana" panose="020B0604030504040204" pitchFamily="34" charset="0"/>
              <a:hlinkClick r:id="rId3"/>
            </a:endParaRPr>
          </a:p>
          <a:p>
            <a:pPr marL="0" indent="0" algn="ctr">
              <a:buNone/>
            </a:pPr>
            <a:r>
              <a:rPr lang="cs-CZ" altLang="cs-CZ" sz="1100" b="1" dirty="0">
                <a:solidFill>
                  <a:srgbClr val="000000"/>
                </a:solidFill>
                <a:latin typeface="Verdana" panose="020B0604030504040204" pitchFamily="34" charset="0"/>
              </a:rPr>
              <a:t>Vhodnost lokality pro využití sluneční energie </a:t>
            </a:r>
            <a:r>
              <a:rPr lang="cs-CZ" altLang="cs-CZ" sz="1100" b="1" dirty="0" smtClean="0">
                <a:solidFill>
                  <a:srgbClr val="000000"/>
                </a:solidFill>
                <a:latin typeface="Verdana" panose="020B0604030504040204" pitchFamily="34" charset="0"/>
              </a:rPr>
              <a:t>nejlépe </a:t>
            </a:r>
            <a:r>
              <a:rPr lang="cs-CZ" altLang="cs-CZ" sz="1100" b="1" dirty="0">
                <a:solidFill>
                  <a:srgbClr val="000000"/>
                </a:solidFill>
                <a:latin typeface="Verdana" panose="020B0604030504040204" pitchFamily="34" charset="0"/>
              </a:rPr>
              <a:t>vystihuje mapa globálního slunečního záření, která vychází z dlouhodobých meteorologických měření. V podmínkách České republiky dopadne na </a:t>
            </a:r>
            <a:r>
              <a:rPr lang="cs-CZ" altLang="cs-CZ" sz="1100" b="1" dirty="0" smtClean="0">
                <a:solidFill>
                  <a:srgbClr val="000000"/>
                </a:solidFill>
                <a:latin typeface="Verdana" panose="020B0604030504040204" pitchFamily="34" charset="0"/>
              </a:rPr>
              <a:t>jeden </a:t>
            </a:r>
            <a:r>
              <a:rPr lang="cs-CZ" altLang="cs-CZ" sz="1100" b="1" dirty="0">
                <a:solidFill>
                  <a:srgbClr val="000000"/>
                </a:solidFill>
                <a:latin typeface="Verdana" panose="020B0604030504040204" pitchFamily="34" charset="0"/>
              </a:rPr>
              <a:t>m2 zhruba 950 – 1340kWh sluneční energie z čehož největší část (asi 75%) v letním období.</a:t>
            </a:r>
          </a:p>
          <a:p>
            <a:pPr marL="0" lvl="0" indent="0">
              <a:buNone/>
            </a:pPr>
            <a:endParaRPr lang="cs-CZ" altLang="cs-CZ" sz="1100" i="1" u="sng" dirty="0">
              <a:solidFill>
                <a:srgbClr val="000000"/>
              </a:solidFill>
              <a:latin typeface="Verdana" panose="020B0604030504040204" pitchFamily="34" charset="0"/>
              <a:hlinkClick r:id="rId3"/>
            </a:endParaRPr>
          </a:p>
          <a:p>
            <a:pPr marL="0" lvl="0" indent="0">
              <a:buNone/>
            </a:pPr>
            <a:endParaRPr lang="cs-CZ" altLang="cs-CZ" sz="1100" i="1" u="sng" dirty="0" smtClean="0">
              <a:solidFill>
                <a:srgbClr val="000000"/>
              </a:solidFill>
              <a:latin typeface="Verdana" panose="020B0604030504040204" pitchFamily="34" charset="0"/>
              <a:hlinkClick r:id="rId3"/>
            </a:endParaRPr>
          </a:p>
          <a:p>
            <a:pPr marL="0" lvl="0" indent="0">
              <a:buNone/>
            </a:pPr>
            <a:endParaRPr lang="cs-CZ" altLang="cs-CZ" sz="1100" i="1" u="sng" dirty="0">
              <a:solidFill>
                <a:srgbClr val="000000"/>
              </a:solidFill>
              <a:latin typeface="Verdana" panose="020B0604030504040204" pitchFamily="34" charset="0"/>
              <a:hlinkClick r:id="rId3"/>
            </a:endParaRPr>
          </a:p>
          <a:p>
            <a:pPr marL="0" lvl="0" indent="0">
              <a:buNone/>
            </a:pPr>
            <a:endParaRPr lang="cs-CZ" altLang="cs-CZ" sz="1100" i="1" u="sng" dirty="0" smtClean="0">
              <a:solidFill>
                <a:srgbClr val="000000"/>
              </a:solidFill>
              <a:latin typeface="Verdana" panose="020B0604030504040204" pitchFamily="34" charset="0"/>
              <a:hlinkClick r:id="rId3"/>
            </a:endParaRPr>
          </a:p>
          <a:p>
            <a:pPr marL="0" lvl="0" indent="0">
              <a:buNone/>
            </a:pPr>
            <a:endParaRPr lang="cs-CZ" altLang="cs-CZ" sz="1100" i="1" u="sng" dirty="0">
              <a:solidFill>
                <a:srgbClr val="000000"/>
              </a:solidFill>
              <a:latin typeface="Verdana" panose="020B0604030504040204" pitchFamily="34" charset="0"/>
              <a:hlinkClick r:id="rId3"/>
            </a:endParaRPr>
          </a:p>
          <a:p>
            <a:pPr marL="0" lvl="0" indent="0">
              <a:buNone/>
            </a:pPr>
            <a:endParaRPr lang="cs-CZ" altLang="cs-CZ" sz="1100" i="1" u="sng" dirty="0" smtClean="0">
              <a:solidFill>
                <a:srgbClr val="000000"/>
              </a:solidFill>
              <a:latin typeface="Verdana" panose="020B0604030504040204" pitchFamily="34" charset="0"/>
              <a:hlinkClick r:id="rId3"/>
            </a:endParaRPr>
          </a:p>
          <a:p>
            <a:pPr marL="0" lvl="0" indent="0">
              <a:buNone/>
            </a:pPr>
            <a:endParaRPr lang="cs-CZ" altLang="cs-CZ" sz="1100" i="1" u="sng" dirty="0">
              <a:solidFill>
                <a:srgbClr val="000000"/>
              </a:solidFill>
              <a:latin typeface="Verdana" panose="020B0604030504040204" pitchFamily="34" charset="0"/>
              <a:hlinkClick r:id="rId3"/>
            </a:endParaRPr>
          </a:p>
          <a:p>
            <a:pPr marL="0" lvl="0" indent="0">
              <a:buNone/>
            </a:pPr>
            <a:endParaRPr lang="cs-CZ" altLang="cs-CZ" sz="1100" i="1" u="sng" dirty="0" smtClean="0">
              <a:solidFill>
                <a:srgbClr val="000000"/>
              </a:solidFill>
              <a:latin typeface="Verdana" panose="020B0604030504040204" pitchFamily="34" charset="0"/>
              <a:hlinkClick r:id="rId3"/>
            </a:endParaRPr>
          </a:p>
          <a:p>
            <a:pPr marL="0" lvl="0" indent="0">
              <a:buNone/>
            </a:pPr>
            <a:endParaRPr lang="cs-CZ" altLang="cs-CZ" sz="1100" i="1" u="sng" dirty="0">
              <a:solidFill>
                <a:srgbClr val="000000"/>
              </a:solidFill>
              <a:latin typeface="Verdana" panose="020B0604030504040204" pitchFamily="34" charset="0"/>
              <a:hlinkClick r:id="rId3"/>
            </a:endParaRPr>
          </a:p>
          <a:p>
            <a:pPr marL="0" lvl="0" indent="0">
              <a:buNone/>
            </a:pPr>
            <a:endParaRPr lang="cs-CZ" altLang="cs-CZ" sz="1100" i="1" u="sng" dirty="0" smtClean="0">
              <a:solidFill>
                <a:srgbClr val="000000"/>
              </a:solidFill>
              <a:latin typeface="Verdana" panose="020B0604030504040204" pitchFamily="34" charset="0"/>
              <a:hlinkClick r:id="rId3"/>
            </a:endParaRPr>
          </a:p>
          <a:p>
            <a:pPr marL="0" lvl="0" indent="0">
              <a:buNone/>
            </a:pPr>
            <a:endParaRPr lang="cs-CZ" altLang="cs-CZ" sz="1100" i="1" u="sng" dirty="0">
              <a:solidFill>
                <a:srgbClr val="000000"/>
              </a:solidFill>
              <a:latin typeface="Verdana" panose="020B0604030504040204" pitchFamily="34" charset="0"/>
              <a:hlinkClick r:id="rId3"/>
            </a:endParaRPr>
          </a:p>
          <a:p>
            <a:pPr marL="0" lvl="0" indent="0">
              <a:buNone/>
            </a:pPr>
            <a:endParaRPr lang="cs-CZ" altLang="cs-CZ" sz="1100" i="1" u="sng" dirty="0" smtClean="0">
              <a:solidFill>
                <a:srgbClr val="000000"/>
              </a:solidFill>
              <a:latin typeface="Verdana" panose="020B0604030504040204" pitchFamily="34" charset="0"/>
              <a:hlinkClick r:id="rId3"/>
            </a:endParaRPr>
          </a:p>
          <a:p>
            <a:pPr marL="0" lvl="0" indent="0">
              <a:buNone/>
            </a:pPr>
            <a:endParaRPr lang="cs-CZ" altLang="cs-CZ" sz="1100" i="1" u="sng" dirty="0">
              <a:solidFill>
                <a:srgbClr val="000000"/>
              </a:solidFill>
              <a:latin typeface="Verdana" panose="020B0604030504040204" pitchFamily="34" charset="0"/>
              <a:hlinkClick r:id="rId3"/>
            </a:endParaRPr>
          </a:p>
          <a:p>
            <a:pPr marL="0" lvl="0" indent="0">
              <a:buNone/>
            </a:pPr>
            <a:endParaRPr lang="cs-CZ" altLang="cs-CZ" sz="1100" i="1" u="sng" dirty="0" smtClean="0">
              <a:solidFill>
                <a:srgbClr val="000000"/>
              </a:solidFill>
              <a:latin typeface="Verdana" panose="020B0604030504040204" pitchFamily="34" charset="0"/>
              <a:hlinkClick r:id="rId3"/>
            </a:endParaRPr>
          </a:p>
          <a:p>
            <a:pPr marL="0" lvl="0" indent="0">
              <a:buNone/>
            </a:pPr>
            <a:endParaRPr lang="cs-CZ" altLang="cs-CZ" sz="1100" i="1" u="sng" dirty="0">
              <a:solidFill>
                <a:srgbClr val="000000"/>
              </a:solidFill>
              <a:latin typeface="Verdana" panose="020B0604030504040204" pitchFamily="34" charset="0"/>
              <a:hlinkClick r:id="rId3"/>
            </a:endParaRPr>
          </a:p>
          <a:p>
            <a:pPr marL="0" lvl="0" indent="0">
              <a:buNone/>
            </a:pPr>
            <a:endParaRPr lang="cs-CZ" altLang="cs-CZ" sz="1100" i="1" u="sng" dirty="0" smtClean="0">
              <a:solidFill>
                <a:srgbClr val="000000"/>
              </a:solidFill>
              <a:latin typeface="Verdana" panose="020B0604030504040204" pitchFamily="34" charset="0"/>
              <a:hlinkClick r:id="rId3"/>
            </a:endParaRPr>
          </a:p>
          <a:p>
            <a:pPr marL="0" lvl="0" indent="0">
              <a:buNone/>
            </a:pPr>
            <a:endParaRPr lang="cs-CZ" altLang="cs-CZ" sz="1100" i="1" u="sng" dirty="0">
              <a:solidFill>
                <a:srgbClr val="000000"/>
              </a:solidFill>
              <a:latin typeface="Verdana" panose="020B0604030504040204" pitchFamily="34" charset="0"/>
              <a:hlinkClick r:id="rId3"/>
            </a:endParaRPr>
          </a:p>
          <a:p>
            <a:pPr marL="0" lvl="0" indent="0">
              <a:buNone/>
            </a:pPr>
            <a:endParaRPr lang="cs-CZ" altLang="cs-CZ" sz="1100" i="1" u="sng" dirty="0" smtClean="0">
              <a:solidFill>
                <a:srgbClr val="000000"/>
              </a:solidFill>
              <a:latin typeface="Verdana" panose="020B0604030504040204" pitchFamily="34" charset="0"/>
              <a:hlinkClick r:id="rId3"/>
            </a:endParaRPr>
          </a:p>
          <a:p>
            <a:pPr marL="0" lvl="0" indent="0">
              <a:buNone/>
            </a:pPr>
            <a:endParaRPr lang="cs-CZ" altLang="cs-CZ" sz="1100" i="1" u="sng" dirty="0">
              <a:solidFill>
                <a:srgbClr val="000000"/>
              </a:solidFill>
              <a:latin typeface="Verdana" panose="020B0604030504040204" pitchFamily="34" charset="0"/>
              <a:hlinkClick r:id="rId3"/>
            </a:endParaRPr>
          </a:p>
          <a:p>
            <a:pPr marL="0" lvl="0" indent="0">
              <a:buNone/>
            </a:pPr>
            <a:r>
              <a:rPr lang="cs-CZ" altLang="cs-CZ" sz="1100" i="1" u="sng" dirty="0" smtClean="0">
                <a:solidFill>
                  <a:srgbClr val="000000"/>
                </a:solidFill>
                <a:latin typeface="Verdana" panose="020B0604030504040204" pitchFamily="34" charset="0"/>
                <a:hlinkClick r:id="rId3"/>
              </a:rPr>
              <a:t>Roční </a:t>
            </a:r>
            <a:r>
              <a:rPr lang="cs-CZ" altLang="cs-CZ" sz="1100" i="1" u="sng" dirty="0">
                <a:solidFill>
                  <a:srgbClr val="000000"/>
                </a:solidFill>
                <a:latin typeface="Verdana" panose="020B0604030504040204" pitchFamily="34" charset="0"/>
                <a:hlinkClick r:id="rId3"/>
              </a:rPr>
              <a:t>úhrn globálního slunečního záření v ČR [W/m2]</a:t>
            </a:r>
            <a:endParaRPr lang="cs-CZ" altLang="cs-CZ" sz="1100" dirty="0">
              <a:solidFill>
                <a:srgbClr val="000000"/>
              </a:solidFill>
              <a:latin typeface="Verdana" panose="020B0604030504040204" pitchFamily="34" charset="0"/>
            </a:endParaRPr>
          </a:p>
          <a:p>
            <a:pPr marL="0" indent="0">
              <a:buNone/>
            </a:pPr>
            <a:endParaRPr lang="cs-CZ" dirty="0"/>
          </a:p>
        </p:txBody>
      </p:sp>
    </p:spTree>
    <p:extLst>
      <p:ext uri="{BB962C8B-B14F-4D97-AF65-F5344CB8AC3E}">
        <p14:creationId xmlns:p14="http://schemas.microsoft.com/office/powerpoint/2010/main" val="31010815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92696"/>
            <a:ext cx="8229600" cy="1296144"/>
          </a:xfrm>
        </p:spPr>
        <p:txBody>
          <a:bodyPr>
            <a:normAutofit/>
          </a:bodyPr>
          <a:lstStyle/>
          <a:p>
            <a:r>
              <a:rPr lang="cs-CZ" altLang="cs-CZ" sz="2800" b="1" dirty="0" err="1">
                <a:solidFill>
                  <a:srgbClr val="000000"/>
                </a:solidFill>
                <a:latin typeface="Montserrat"/>
              </a:rPr>
              <a:t>Fotovoltaické</a:t>
            </a:r>
            <a:r>
              <a:rPr lang="cs-CZ" altLang="cs-CZ" sz="2800" b="1" dirty="0">
                <a:solidFill>
                  <a:srgbClr val="000000"/>
                </a:solidFill>
                <a:latin typeface="Montserrat"/>
              </a:rPr>
              <a:t> elektrárny v </a:t>
            </a:r>
            <a:r>
              <a:rPr lang="cs-CZ" altLang="cs-CZ" sz="2800" b="1" dirty="0" smtClean="0">
                <a:solidFill>
                  <a:srgbClr val="000000"/>
                </a:solidFill>
                <a:latin typeface="Montserrat"/>
              </a:rPr>
              <a:t>ČR</a:t>
            </a:r>
            <a:endParaRPr lang="cs-CZ" sz="2800" dirty="0"/>
          </a:p>
        </p:txBody>
      </p:sp>
      <p:sp>
        <p:nvSpPr>
          <p:cNvPr id="3" name="Zástupný symbol pro obsah 2"/>
          <p:cNvSpPr>
            <a:spLocks noGrp="1"/>
          </p:cNvSpPr>
          <p:nvPr>
            <p:ph idx="1"/>
          </p:nvPr>
        </p:nvSpPr>
        <p:spPr>
          <a:xfrm>
            <a:off x="457200" y="1772816"/>
            <a:ext cx="8229600" cy="4353347"/>
          </a:xfrm>
        </p:spPr>
        <p:txBody>
          <a:bodyPr>
            <a:normAutofit fontScale="62500" lnSpcReduction="20000"/>
          </a:bodyPr>
          <a:lstStyle/>
          <a:p>
            <a:pPr marL="0" lvl="0" indent="0" defTabSz="914400" eaLnBrk="0" fontAlgn="base" hangingPunct="0">
              <a:spcBef>
                <a:spcPct val="0"/>
              </a:spcBef>
              <a:spcAft>
                <a:spcPct val="0"/>
              </a:spcAft>
              <a:buNone/>
            </a:pPr>
            <a:r>
              <a:rPr lang="cs-CZ" altLang="cs-CZ" dirty="0" smtClean="0">
                <a:solidFill>
                  <a:srgbClr val="000000"/>
                </a:solidFill>
                <a:latin typeface="Montserrat"/>
              </a:rPr>
              <a:t>V </a:t>
            </a:r>
            <a:r>
              <a:rPr lang="cs-CZ" altLang="cs-CZ" dirty="0">
                <a:solidFill>
                  <a:srgbClr val="000000"/>
                </a:solidFill>
                <a:latin typeface="Montserrat"/>
              </a:rPr>
              <a:t>České republice bylo </a:t>
            </a:r>
            <a:r>
              <a:rPr lang="cs-CZ" altLang="cs-CZ" dirty="0">
                <a:latin typeface="Montserrat"/>
              </a:rPr>
              <a:t>podle Energetického regulačního úřadu</a:t>
            </a:r>
            <a:r>
              <a:rPr lang="cs-CZ" altLang="cs-CZ" dirty="0">
                <a:solidFill>
                  <a:srgbClr val="000000"/>
                </a:solidFill>
                <a:latin typeface="Montserrat"/>
              </a:rPr>
              <a:t> k 30. září 2016 v provozu </a:t>
            </a:r>
            <a:r>
              <a:rPr lang="cs-CZ" altLang="cs-CZ" b="1" dirty="0">
                <a:solidFill>
                  <a:srgbClr val="000000"/>
                </a:solidFill>
                <a:latin typeface="Montserrat"/>
              </a:rPr>
              <a:t>28 341 </a:t>
            </a:r>
            <a:r>
              <a:rPr lang="cs-CZ" altLang="cs-CZ" dirty="0">
                <a:solidFill>
                  <a:srgbClr val="000000"/>
                </a:solidFill>
                <a:latin typeface="Montserrat"/>
              </a:rPr>
              <a:t>solárních elektráren s celkovým instalovaným výkonem 2 127,1 MW. </a:t>
            </a:r>
            <a:endParaRPr lang="cs-CZ" altLang="cs-CZ" dirty="0" smtClean="0">
              <a:solidFill>
                <a:srgbClr val="000000"/>
              </a:solidFill>
              <a:latin typeface="Montserrat"/>
            </a:endParaRPr>
          </a:p>
          <a:p>
            <a:pPr marL="0" lvl="0" indent="0" defTabSz="914400" eaLnBrk="0" fontAlgn="base" hangingPunct="0">
              <a:spcBef>
                <a:spcPct val="0"/>
              </a:spcBef>
              <a:spcAft>
                <a:spcPct val="0"/>
              </a:spcAft>
              <a:buNone/>
            </a:pPr>
            <a:endParaRPr lang="cs-CZ" altLang="cs-CZ" dirty="0">
              <a:solidFill>
                <a:srgbClr val="000000"/>
              </a:solidFill>
              <a:latin typeface="Montserrat"/>
            </a:endParaRPr>
          </a:p>
          <a:p>
            <a:pPr marL="0" lvl="0" indent="0" defTabSz="914400" eaLnBrk="0" fontAlgn="base" hangingPunct="0">
              <a:spcBef>
                <a:spcPct val="0"/>
              </a:spcBef>
              <a:spcAft>
                <a:spcPct val="0"/>
              </a:spcAft>
              <a:buNone/>
            </a:pPr>
            <a:r>
              <a:rPr lang="cs-CZ" altLang="cs-CZ" dirty="0" smtClean="0">
                <a:solidFill>
                  <a:srgbClr val="000000"/>
                </a:solidFill>
                <a:latin typeface="Montserrat"/>
              </a:rPr>
              <a:t>Téměř </a:t>
            </a:r>
            <a:r>
              <a:rPr lang="cs-CZ" altLang="cs-CZ" dirty="0">
                <a:solidFill>
                  <a:srgbClr val="000000"/>
                </a:solidFill>
                <a:latin typeface="Montserrat"/>
              </a:rPr>
              <a:t>polovina uvedeného instalovaného výkonu je tvořena zdroji s instalovaným výkonem od 1 do 5 MW. České </a:t>
            </a:r>
            <a:r>
              <a:rPr lang="cs-CZ" altLang="cs-CZ" dirty="0" err="1">
                <a:solidFill>
                  <a:srgbClr val="000000"/>
                </a:solidFill>
                <a:latin typeface="Montserrat"/>
              </a:rPr>
              <a:t>fotovoltaické</a:t>
            </a:r>
            <a:r>
              <a:rPr lang="cs-CZ" altLang="cs-CZ" dirty="0">
                <a:solidFill>
                  <a:srgbClr val="000000"/>
                </a:solidFill>
                <a:latin typeface="Montserrat"/>
              </a:rPr>
              <a:t> elektrárny vyrobily v roce 2015 2,26 </a:t>
            </a:r>
            <a:r>
              <a:rPr lang="cs-CZ" altLang="cs-CZ" dirty="0" err="1">
                <a:solidFill>
                  <a:srgbClr val="000000"/>
                </a:solidFill>
                <a:latin typeface="Montserrat"/>
              </a:rPr>
              <a:t>TWh</a:t>
            </a:r>
            <a:r>
              <a:rPr lang="cs-CZ" altLang="cs-CZ" dirty="0">
                <a:solidFill>
                  <a:srgbClr val="000000"/>
                </a:solidFill>
                <a:latin typeface="Montserrat"/>
              </a:rPr>
              <a:t> elektřiny, což představovalo zhruba </a:t>
            </a:r>
            <a:r>
              <a:rPr lang="cs-CZ" altLang="cs-CZ" b="1" dirty="0">
                <a:solidFill>
                  <a:srgbClr val="000000"/>
                </a:solidFill>
                <a:latin typeface="Montserrat"/>
              </a:rPr>
              <a:t>2,7 %</a:t>
            </a:r>
            <a:r>
              <a:rPr lang="cs-CZ" altLang="cs-CZ" dirty="0">
                <a:solidFill>
                  <a:srgbClr val="000000"/>
                </a:solidFill>
                <a:latin typeface="Montserrat"/>
              </a:rPr>
              <a:t> celkové brutto výroby elektřiny v České republice.</a:t>
            </a:r>
            <a:endParaRPr lang="cs-CZ" altLang="cs-CZ" sz="1400" dirty="0"/>
          </a:p>
          <a:p>
            <a:pPr marL="0" lvl="0" indent="0" defTabSz="914400" eaLnBrk="0" fontAlgn="base" hangingPunct="0">
              <a:spcBef>
                <a:spcPct val="0"/>
              </a:spcBef>
              <a:spcAft>
                <a:spcPct val="0"/>
              </a:spcAft>
              <a:buNone/>
            </a:pPr>
            <a:endParaRPr lang="cs-CZ" altLang="cs-CZ" dirty="0" smtClean="0">
              <a:solidFill>
                <a:srgbClr val="000000"/>
              </a:solidFill>
              <a:latin typeface="Montserrat"/>
            </a:endParaRPr>
          </a:p>
          <a:p>
            <a:pPr marL="0" lvl="0" indent="0" defTabSz="914400" eaLnBrk="0" fontAlgn="base" hangingPunct="0">
              <a:spcBef>
                <a:spcPct val="0"/>
              </a:spcBef>
              <a:spcAft>
                <a:spcPct val="0"/>
              </a:spcAft>
              <a:buNone/>
            </a:pPr>
            <a:r>
              <a:rPr lang="cs-CZ" altLang="cs-CZ" dirty="0">
                <a:solidFill>
                  <a:srgbClr val="000000"/>
                </a:solidFill>
                <a:latin typeface="Montserrat"/>
              </a:rPr>
              <a:t>N</a:t>
            </a:r>
            <a:r>
              <a:rPr lang="cs-CZ" altLang="cs-CZ" dirty="0" smtClean="0">
                <a:solidFill>
                  <a:srgbClr val="000000"/>
                </a:solidFill>
                <a:latin typeface="Montserrat"/>
              </a:rPr>
              <a:t>ejvětší FVE v ČR je </a:t>
            </a:r>
            <a:r>
              <a:rPr lang="cs-CZ" altLang="cs-CZ" b="1" dirty="0">
                <a:solidFill>
                  <a:srgbClr val="000000"/>
                </a:solidFill>
                <a:latin typeface="Montserrat"/>
              </a:rPr>
              <a:t>Ralsko</a:t>
            </a:r>
            <a:r>
              <a:rPr lang="cs-CZ" altLang="cs-CZ" dirty="0">
                <a:solidFill>
                  <a:srgbClr val="000000"/>
                </a:solidFill>
                <a:latin typeface="Montserrat"/>
              </a:rPr>
              <a:t>, která zahrnuje skupinu </a:t>
            </a:r>
            <a:r>
              <a:rPr lang="cs-CZ" altLang="cs-CZ" dirty="0" err="1">
                <a:solidFill>
                  <a:srgbClr val="000000"/>
                </a:solidFill>
                <a:latin typeface="Montserrat"/>
              </a:rPr>
              <a:t>fotovoltaických</a:t>
            </a:r>
            <a:r>
              <a:rPr lang="cs-CZ" altLang="cs-CZ" dirty="0">
                <a:solidFill>
                  <a:srgbClr val="000000"/>
                </a:solidFill>
                <a:latin typeface="Montserrat"/>
              </a:rPr>
              <a:t> elektráren v lokalitách Ralsko a Mimoň. Soubor pěti elektráren vzdálených od sebe jednotky kilometrů zahrnuje FVE s instalovanými výkony 17,49 MW, 14,27 MW, 12,87 MW, 6,61 MW a 4,52 MW, celkový instalovaný výkon FVE Ralsko tedy činí 55,76 MW. FVE Ralsko byla uvedena do provozu v roce 2010 a jejím provozovatelem je společnost ČEZ Obnovitelné zdroje, s.r.o.</a:t>
            </a:r>
            <a:endParaRPr lang="cs-CZ" altLang="cs-CZ" sz="1400" dirty="0"/>
          </a:p>
          <a:p>
            <a:endParaRPr lang="cs-CZ" dirty="0"/>
          </a:p>
        </p:txBody>
      </p:sp>
    </p:spTree>
    <p:extLst>
      <p:ext uri="{BB962C8B-B14F-4D97-AF65-F5344CB8AC3E}">
        <p14:creationId xmlns:p14="http://schemas.microsoft.com/office/powerpoint/2010/main" val="3133210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124745"/>
            <a:ext cx="7772400" cy="2016223"/>
          </a:xfrm>
        </p:spPr>
        <p:txBody>
          <a:bodyPr>
            <a:normAutofit fontScale="90000"/>
          </a:bodyPr>
          <a:lstStyle/>
          <a:p>
            <a:r>
              <a:rPr lang="cs-CZ" dirty="0" smtClean="0">
                <a:hlinkClick r:id="rId2"/>
              </a:rPr>
              <a:t/>
            </a:r>
            <a:br>
              <a:rPr lang="cs-CZ" dirty="0" smtClean="0">
                <a:hlinkClick r:id="rId2"/>
              </a:rPr>
            </a:br>
            <a:r>
              <a:rPr lang="cs-CZ" dirty="0">
                <a:hlinkClick r:id="rId2"/>
              </a:rPr>
              <a:t/>
            </a:r>
            <a:br>
              <a:rPr lang="cs-CZ" dirty="0">
                <a:hlinkClick r:id="rId2"/>
              </a:rPr>
            </a:br>
            <a:r>
              <a:rPr lang="cs-CZ" dirty="0" smtClean="0">
                <a:hlinkClick r:id="rId2"/>
              </a:rPr>
              <a:t/>
            </a:r>
            <a:br>
              <a:rPr lang="cs-CZ" dirty="0" smtClean="0">
                <a:hlinkClick r:id="rId2"/>
              </a:rPr>
            </a:br>
            <a:r>
              <a:rPr lang="cs-CZ" sz="3600" b="1" dirty="0"/>
              <a:t>Jak v Česku přibývalo solárních </a:t>
            </a:r>
            <a:r>
              <a:rPr lang="cs-CZ" sz="3600" b="1" dirty="0" smtClean="0"/>
              <a:t>elektráren</a:t>
            </a:r>
            <a:r>
              <a:rPr lang="cs-CZ" dirty="0"/>
              <a:t/>
            </a:r>
            <a:br>
              <a:rPr lang="cs-CZ" dirty="0"/>
            </a:br>
            <a:r>
              <a:rPr lang="cs-CZ" dirty="0">
                <a:hlinkClick r:id="rId2"/>
              </a:rPr>
              <a:t/>
            </a:r>
            <a:br>
              <a:rPr lang="cs-CZ" dirty="0">
                <a:hlinkClick r:id="rId2"/>
              </a:rPr>
            </a:br>
            <a:r>
              <a:rPr lang="cs-CZ" dirty="0" smtClean="0">
                <a:hlinkClick r:id="rId2"/>
              </a:rPr>
              <a:t/>
            </a:r>
            <a:br>
              <a:rPr lang="cs-CZ" dirty="0" smtClean="0">
                <a:hlinkClick r:id="rId2"/>
              </a:rPr>
            </a:br>
            <a:r>
              <a:rPr lang="cs-CZ" sz="3100" dirty="0">
                <a:hlinkClick r:id="rId2"/>
              </a:rPr>
              <a:t>https://public.flourish.studio/visualisation/1033932/?utm_source=showcase&amp;utm_campaign=visualisation/1033932</a:t>
            </a:r>
            <a:endParaRPr lang="cs-CZ" sz="3100" dirty="0"/>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2210007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20688"/>
            <a:ext cx="8229600" cy="5832648"/>
          </a:xfrm>
        </p:spPr>
        <p:txBody>
          <a:bodyPr>
            <a:normAutofit fontScale="90000"/>
          </a:bodyPr>
          <a:lstStyle/>
          <a:p>
            <a:pPr algn="l"/>
            <a:r>
              <a:rPr lang="cs-CZ" sz="2400" b="1" dirty="0" smtClean="0"/>
              <a:t>	Vývoj </a:t>
            </a:r>
            <a:r>
              <a:rPr lang="cs-CZ" sz="2400" b="1" dirty="0"/>
              <a:t>celkového počtu instalací FVE a celkového instalovaného </a:t>
            </a:r>
            <a:r>
              <a:rPr lang="cs-CZ" sz="2400" b="1" dirty="0" smtClean="0"/>
              <a:t>								výkonu </a:t>
            </a:r>
            <a:r>
              <a:rPr lang="cs-CZ" sz="2400" b="1" dirty="0"/>
              <a:t>v </a:t>
            </a:r>
            <a:r>
              <a:rPr lang="cs-CZ" sz="2400" b="1" dirty="0" smtClean="0"/>
              <a:t>ČR</a:t>
            </a:r>
            <a:br>
              <a:rPr lang="cs-CZ" sz="2400" b="1" dirty="0" smtClean="0"/>
            </a:br>
            <a:r>
              <a:rPr lang="cs-CZ" sz="2400" b="1" dirty="0" smtClean="0"/>
              <a:t/>
            </a:r>
            <a:br>
              <a:rPr lang="cs-CZ" sz="2400" b="1" dirty="0" smtClean="0"/>
            </a:br>
            <a:r>
              <a:rPr lang="cs-CZ" sz="2400" b="1" dirty="0"/>
              <a:t/>
            </a:r>
            <a:br>
              <a:rPr lang="cs-CZ" sz="2400" b="1" dirty="0"/>
            </a:br>
            <a:r>
              <a:rPr lang="cs-CZ" sz="2400" b="1" dirty="0" smtClean="0"/>
              <a:t/>
            </a:r>
            <a:br>
              <a:rPr lang="cs-CZ" sz="2400" b="1" dirty="0" smtClean="0"/>
            </a:br>
            <a:r>
              <a:rPr lang="cs-CZ" sz="2400" b="1" dirty="0"/>
              <a:t/>
            </a:r>
            <a:br>
              <a:rPr lang="cs-CZ" sz="2400" b="1" dirty="0"/>
            </a:br>
            <a:r>
              <a:rPr lang="cs-CZ" sz="2400" b="1" dirty="0" smtClean="0"/>
              <a:t/>
            </a:r>
            <a:br>
              <a:rPr lang="cs-CZ" sz="2400" b="1" dirty="0" smtClean="0"/>
            </a:br>
            <a:r>
              <a:rPr lang="cs-CZ" sz="2400" b="1" dirty="0"/>
              <a:t/>
            </a:r>
            <a:br>
              <a:rPr lang="cs-CZ" sz="2400" b="1" dirty="0"/>
            </a:br>
            <a:r>
              <a:rPr lang="cs-CZ" sz="2400" b="1" dirty="0" smtClean="0"/>
              <a:t/>
            </a:r>
            <a:br>
              <a:rPr lang="cs-CZ" sz="2400" b="1" dirty="0" smtClean="0"/>
            </a:br>
            <a:r>
              <a:rPr lang="cs-CZ" sz="2400" b="1" dirty="0"/>
              <a:t/>
            </a:r>
            <a:br>
              <a:rPr lang="cs-CZ" sz="2400" b="1" dirty="0"/>
            </a:br>
            <a:r>
              <a:rPr lang="cs-CZ" sz="2400" b="1" dirty="0" smtClean="0"/>
              <a:t/>
            </a:r>
            <a:br>
              <a:rPr lang="cs-CZ" sz="2400" b="1" dirty="0" smtClean="0"/>
            </a:br>
            <a:r>
              <a:rPr lang="cs-CZ" sz="2400" b="1" dirty="0"/>
              <a:t/>
            </a:r>
            <a:br>
              <a:rPr lang="cs-CZ" sz="2400" b="1" dirty="0"/>
            </a:br>
            <a:r>
              <a:rPr lang="cs-CZ" sz="2400" b="1" dirty="0" smtClean="0"/>
              <a:t/>
            </a:r>
            <a:br>
              <a:rPr lang="cs-CZ" sz="2400" b="1" dirty="0" smtClean="0"/>
            </a:br>
            <a:r>
              <a:rPr lang="cs-CZ" sz="2400" b="1" dirty="0" smtClean="0"/>
              <a:t/>
            </a:r>
            <a:br>
              <a:rPr lang="cs-CZ" sz="2400" b="1" dirty="0" smtClean="0"/>
            </a:br>
            <a:r>
              <a:rPr lang="cs-CZ" sz="2400" b="1" dirty="0"/>
              <a:t/>
            </a:r>
            <a:br>
              <a:rPr lang="cs-CZ" sz="2400" b="1" dirty="0"/>
            </a:br>
            <a:r>
              <a:rPr lang="cs-CZ" sz="2400" b="1" dirty="0" smtClean="0"/>
              <a:t/>
            </a:r>
            <a:br>
              <a:rPr lang="cs-CZ" sz="2400" b="1" dirty="0" smtClean="0"/>
            </a:br>
            <a:r>
              <a:rPr lang="cs-CZ" sz="1300" b="1" dirty="0" smtClean="0"/>
              <a:t>Zdroj </a:t>
            </a:r>
            <a:r>
              <a:rPr lang="cs-CZ" sz="1300" b="1" dirty="0"/>
              <a:t>dat: </a:t>
            </a:r>
            <a:r>
              <a:rPr lang="cs-CZ" sz="1300" b="1" dirty="0" smtClean="0"/>
              <a:t>ERÚ</a:t>
            </a:r>
            <a:endParaRPr lang="cs-CZ" sz="1300" b="1"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6448" y="1916832"/>
            <a:ext cx="6851104" cy="4130813"/>
          </a:xfrm>
        </p:spPr>
      </p:pic>
    </p:spTree>
    <p:extLst>
      <p:ext uri="{BB962C8B-B14F-4D97-AF65-F5344CB8AC3E}">
        <p14:creationId xmlns:p14="http://schemas.microsoft.com/office/powerpoint/2010/main" val="31237572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836712"/>
            <a:ext cx="8229600" cy="5616624"/>
          </a:xfrm>
        </p:spPr>
        <p:txBody>
          <a:bodyPr>
            <a:normAutofit fontScale="90000"/>
          </a:bodyPr>
          <a:lstStyle/>
          <a:p>
            <a:pPr algn="l"/>
            <a:r>
              <a:rPr lang="cs-CZ" sz="2400" b="1" dirty="0" smtClean="0"/>
              <a:t/>
            </a:r>
            <a:br>
              <a:rPr lang="cs-CZ" sz="2400" b="1" dirty="0" smtClean="0"/>
            </a:br>
            <a:r>
              <a:rPr lang="cs-CZ" sz="2400" b="1" dirty="0"/>
              <a:t>	</a:t>
            </a:r>
            <a:r>
              <a:rPr lang="cs-CZ" sz="2400" b="1" dirty="0" smtClean="0"/>
              <a:t>Elektrická </a:t>
            </a:r>
            <a:r>
              <a:rPr lang="cs-CZ" sz="2400" b="1" dirty="0"/>
              <a:t>energie vyprodukovaná FVE u vybraných států </a:t>
            </a:r>
            <a:r>
              <a:rPr lang="cs-CZ" sz="2400" b="1" dirty="0" smtClean="0"/>
              <a:t>EU</a:t>
            </a:r>
            <a:br>
              <a:rPr lang="cs-CZ" sz="2400" b="1" dirty="0" smtClean="0"/>
            </a:br>
            <a:r>
              <a:rPr lang="cs-CZ" sz="2400" b="1" dirty="0"/>
              <a:t/>
            </a:r>
            <a:br>
              <a:rPr lang="cs-CZ" sz="2400" b="1" dirty="0"/>
            </a:br>
            <a:r>
              <a:rPr lang="cs-CZ" sz="2400" b="1" dirty="0" smtClean="0"/>
              <a:t/>
            </a:r>
            <a:br>
              <a:rPr lang="cs-CZ" sz="2400" b="1" dirty="0" smtClean="0"/>
            </a:br>
            <a:r>
              <a:rPr lang="cs-CZ" sz="2400" b="1" dirty="0"/>
              <a:t/>
            </a:r>
            <a:br>
              <a:rPr lang="cs-CZ" sz="2400" b="1" dirty="0"/>
            </a:br>
            <a:r>
              <a:rPr lang="cs-CZ" sz="2400" b="1" dirty="0" smtClean="0"/>
              <a:t/>
            </a:r>
            <a:br>
              <a:rPr lang="cs-CZ" sz="2400" b="1" dirty="0" smtClean="0"/>
            </a:br>
            <a:r>
              <a:rPr lang="cs-CZ" sz="2400" b="1" dirty="0"/>
              <a:t/>
            </a:r>
            <a:br>
              <a:rPr lang="cs-CZ" sz="2400" b="1" dirty="0"/>
            </a:br>
            <a:r>
              <a:rPr lang="cs-CZ" sz="2400" b="1" dirty="0"/>
              <a:t/>
            </a:r>
            <a:br>
              <a:rPr lang="cs-CZ" sz="2400" b="1" dirty="0"/>
            </a:br>
            <a:r>
              <a:rPr lang="cs-CZ" sz="2400" b="1" dirty="0" smtClean="0"/>
              <a:t/>
            </a:r>
            <a:br>
              <a:rPr lang="cs-CZ" sz="2400" b="1" dirty="0" smtClean="0"/>
            </a:br>
            <a:r>
              <a:rPr lang="cs-CZ" sz="2400" b="1" dirty="0"/>
              <a:t/>
            </a:r>
            <a:br>
              <a:rPr lang="cs-CZ" sz="2400" b="1" dirty="0"/>
            </a:br>
            <a:r>
              <a:rPr lang="cs-CZ" sz="2400" b="1" dirty="0" smtClean="0"/>
              <a:t/>
            </a:r>
            <a:br>
              <a:rPr lang="cs-CZ" sz="2400" b="1" dirty="0" smtClean="0"/>
            </a:br>
            <a:r>
              <a:rPr lang="cs-CZ" sz="2400" b="1" dirty="0"/>
              <a:t/>
            </a:r>
            <a:br>
              <a:rPr lang="cs-CZ" sz="2400" b="1" dirty="0"/>
            </a:br>
            <a:r>
              <a:rPr lang="cs-CZ" sz="2400" b="1" dirty="0" smtClean="0"/>
              <a:t/>
            </a:r>
            <a:br>
              <a:rPr lang="cs-CZ" sz="2400" b="1" dirty="0" smtClean="0"/>
            </a:br>
            <a:r>
              <a:rPr lang="cs-CZ" sz="2400" b="1" dirty="0"/>
              <a:t/>
            </a:r>
            <a:br>
              <a:rPr lang="cs-CZ" sz="2400" b="1" dirty="0"/>
            </a:br>
            <a:r>
              <a:rPr lang="cs-CZ" sz="2400" b="1" dirty="0" smtClean="0"/>
              <a:t/>
            </a:r>
            <a:br>
              <a:rPr lang="cs-CZ" sz="2400" b="1" dirty="0" smtClean="0"/>
            </a:br>
            <a:r>
              <a:rPr lang="cs-CZ" sz="2400" b="1" dirty="0" smtClean="0"/>
              <a:t/>
            </a:r>
            <a:br>
              <a:rPr lang="cs-CZ" sz="2400" b="1" dirty="0" smtClean="0"/>
            </a:br>
            <a:r>
              <a:rPr lang="cs-CZ" sz="2400" b="1" dirty="0"/>
              <a:t/>
            </a:r>
            <a:br>
              <a:rPr lang="cs-CZ" sz="2400" b="1" dirty="0"/>
            </a:br>
            <a:r>
              <a:rPr lang="cs-CZ" sz="1300" b="1" dirty="0"/>
              <a:t>Zdroj dat: </a:t>
            </a:r>
            <a:r>
              <a:rPr lang="cs-CZ" sz="1300" b="1" dirty="0" err="1"/>
              <a:t>Photovoltaic</a:t>
            </a:r>
            <a:r>
              <a:rPr lang="cs-CZ" sz="1300" b="1" dirty="0"/>
              <a:t> </a:t>
            </a:r>
            <a:r>
              <a:rPr lang="cs-CZ" sz="1300" b="1" dirty="0" err="1"/>
              <a:t>barometer</a:t>
            </a:r>
            <a:r>
              <a:rPr lang="cs-CZ" sz="1300" b="1" dirty="0"/>
              <a:t> 2017</a:t>
            </a:r>
            <a:r>
              <a:rPr lang="cs-CZ" sz="2400" b="1" dirty="0" smtClean="0"/>
              <a:t/>
            </a:r>
            <a:br>
              <a:rPr lang="cs-CZ" sz="2400" b="1" dirty="0" smtClean="0"/>
            </a:br>
            <a:endParaRPr lang="cs-CZ" sz="2400" b="1"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4804" y="1821440"/>
            <a:ext cx="6635080" cy="3983824"/>
          </a:xfrm>
        </p:spPr>
      </p:pic>
    </p:spTree>
    <p:extLst>
      <p:ext uri="{BB962C8B-B14F-4D97-AF65-F5344CB8AC3E}">
        <p14:creationId xmlns:p14="http://schemas.microsoft.com/office/powerpoint/2010/main" val="13906799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rotWithShape="1">
          <a:blip r:embed="rId2"/>
          <a:srcRect l="5113" t="9967" r="5113" b="7385"/>
          <a:stretch/>
        </p:blipFill>
        <p:spPr>
          <a:xfrm>
            <a:off x="1110851" y="1700808"/>
            <a:ext cx="6922298" cy="4129091"/>
          </a:xfrm>
          <a:prstGeom prst="rect">
            <a:avLst/>
          </a:prstGeom>
        </p:spPr>
      </p:pic>
    </p:spTree>
    <p:extLst>
      <p:ext uri="{BB962C8B-B14F-4D97-AF65-F5344CB8AC3E}">
        <p14:creationId xmlns:p14="http://schemas.microsoft.com/office/powerpoint/2010/main" val="3651724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908721"/>
            <a:ext cx="7772400" cy="648071"/>
          </a:xfrm>
        </p:spPr>
        <p:txBody>
          <a:bodyPr>
            <a:normAutofit/>
          </a:bodyPr>
          <a:lstStyle/>
          <a:p>
            <a:r>
              <a:rPr lang="cs-CZ" sz="2800" b="1" dirty="0"/>
              <a:t>Silné a slabé stránky</a:t>
            </a:r>
          </a:p>
        </p:txBody>
      </p:sp>
      <p:sp>
        <p:nvSpPr>
          <p:cNvPr id="3" name="Podnadpis 2"/>
          <p:cNvSpPr>
            <a:spLocks noGrp="1"/>
          </p:cNvSpPr>
          <p:nvPr>
            <p:ph type="subTitle" idx="1"/>
          </p:nvPr>
        </p:nvSpPr>
        <p:spPr/>
        <p:txBody>
          <a:bodyPr/>
          <a:lstStyle/>
          <a:p>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3223993093"/>
              </p:ext>
            </p:extLst>
          </p:nvPr>
        </p:nvGraphicFramePr>
        <p:xfrm>
          <a:off x="971600" y="2780928"/>
          <a:ext cx="7056784" cy="3384376"/>
        </p:xfrm>
        <a:graphic>
          <a:graphicData uri="http://schemas.openxmlformats.org/drawingml/2006/table">
            <a:tbl>
              <a:tblPr/>
              <a:tblGrid>
                <a:gridCol w="3420380"/>
                <a:gridCol w="3636404"/>
              </a:tblGrid>
              <a:tr h="3384376">
                <a:tc>
                  <a:txBody>
                    <a:bodyPr/>
                    <a:lstStyle/>
                    <a:p>
                      <a:pPr algn="ctr">
                        <a:buFont typeface="Arial" panose="020B0604020202020204" pitchFamily="34" charset="0"/>
                        <a:buNone/>
                      </a:pPr>
                      <a:r>
                        <a:rPr lang="cs-CZ" sz="1400" b="1" dirty="0" smtClean="0">
                          <a:solidFill>
                            <a:srgbClr val="FF0000"/>
                          </a:solidFill>
                        </a:rPr>
                        <a:t>Výhody</a:t>
                      </a:r>
                    </a:p>
                    <a:p>
                      <a:pPr algn="ctr">
                        <a:buFont typeface="Arial" panose="020B0604020202020204" pitchFamily="34" charset="0"/>
                        <a:buNone/>
                      </a:pPr>
                      <a:endParaRPr lang="cs-CZ" sz="1400" b="1" dirty="0" smtClean="0">
                        <a:solidFill>
                          <a:srgbClr val="FF0000"/>
                        </a:solidFill>
                      </a:endParaRPr>
                    </a:p>
                    <a:p>
                      <a:pPr marL="285750" indent="-285750" algn="l">
                        <a:buFont typeface="Arial" panose="020B0604020202020204" pitchFamily="34" charset="0"/>
                        <a:buChar char="•"/>
                      </a:pPr>
                      <a:r>
                        <a:rPr lang="cs-CZ" sz="1400" dirty="0" smtClean="0"/>
                        <a:t>Používá </a:t>
                      </a:r>
                      <a:r>
                        <a:rPr lang="cs-CZ" sz="1400" dirty="0"/>
                        <a:t>se prakticky nevyčerpatelný </a:t>
                      </a:r>
                      <a:r>
                        <a:rPr lang="cs-CZ" sz="1400" dirty="0" smtClean="0"/>
                        <a:t>zdroj</a:t>
                      </a:r>
                      <a:r>
                        <a:rPr lang="cs-CZ" sz="1400" baseline="0" dirty="0" smtClean="0"/>
                        <a:t> </a:t>
                      </a:r>
                      <a:r>
                        <a:rPr lang="cs-CZ" sz="1400" dirty="0" smtClean="0"/>
                        <a:t>energie</a:t>
                      </a:r>
                      <a:r>
                        <a:rPr lang="cs-CZ" sz="1400" dirty="0"/>
                        <a:t>.</a:t>
                      </a:r>
                    </a:p>
                    <a:p>
                      <a:pPr algn="l">
                        <a:buFont typeface="Arial" panose="020B0604020202020204" pitchFamily="34" charset="0"/>
                        <a:buChar char="•"/>
                      </a:pPr>
                      <a:r>
                        <a:rPr lang="cs-CZ" sz="1400" dirty="0" smtClean="0"/>
                        <a:t>    Při </a:t>
                      </a:r>
                      <a:r>
                        <a:rPr lang="cs-CZ" sz="1400" dirty="0"/>
                        <a:t>provozu nevznikají žádné emise nebo jiné škodlivé látky.</a:t>
                      </a:r>
                    </a:p>
                    <a:p>
                      <a:pPr algn="l">
                        <a:buFont typeface="Arial" panose="020B0604020202020204" pitchFamily="34" charset="0"/>
                        <a:buChar char="•"/>
                      </a:pPr>
                      <a:r>
                        <a:rPr lang="cs-CZ" sz="1400" dirty="0" smtClean="0"/>
                        <a:t>    Provoz </a:t>
                      </a:r>
                      <a:r>
                        <a:rPr lang="cs-CZ" sz="1400" dirty="0"/>
                        <a:t>je zcela bezhlučný, bez pohyblivých dílů.</a:t>
                      </a:r>
                    </a:p>
                    <a:p>
                      <a:pPr algn="l">
                        <a:buFont typeface="Arial" panose="020B0604020202020204" pitchFamily="34" charset="0"/>
                        <a:buChar char="•"/>
                      </a:pPr>
                      <a:r>
                        <a:rPr lang="cs-CZ" sz="1400" dirty="0" smtClean="0"/>
                        <a:t>    Jednoduchá </a:t>
                      </a:r>
                      <a:r>
                        <a:rPr lang="cs-CZ" sz="1400" dirty="0"/>
                        <a:t>instalace solárního systému</a:t>
                      </a:r>
                    </a:p>
                    <a:p>
                      <a:pPr algn="l">
                        <a:buFont typeface="Arial" panose="020B0604020202020204" pitchFamily="34" charset="0"/>
                        <a:buChar char="•"/>
                      </a:pPr>
                      <a:r>
                        <a:rPr lang="cs-CZ" sz="1400" dirty="0" smtClean="0"/>
                        <a:t>    Provoz </a:t>
                      </a:r>
                      <a:r>
                        <a:rPr lang="cs-CZ" sz="1400" dirty="0"/>
                        <a:t>zařízení prakticky nevyžaduje obsluhu, snadná elektronická regulace.</a:t>
                      </a:r>
                    </a:p>
                    <a:p>
                      <a:pPr algn="l">
                        <a:buFont typeface="Arial" panose="020B0604020202020204" pitchFamily="34" charset="0"/>
                        <a:buChar char="•"/>
                      </a:pPr>
                      <a:r>
                        <a:rPr lang="cs-CZ" sz="1400" dirty="0" smtClean="0"/>
                        <a:t>  Zařízení </a:t>
                      </a:r>
                      <a:r>
                        <a:rPr lang="cs-CZ" sz="1400" dirty="0"/>
                        <a:t>mají vysokou provozní spolehlivost.</a:t>
                      </a:r>
                    </a:p>
                  </a:txBody>
                  <a:tcPr marL="94134" marR="94134" marT="94134" marB="94134">
                    <a:lnL>
                      <a:noFill/>
                    </a:lnL>
                    <a:lnR>
                      <a:noFill/>
                    </a:lnR>
                    <a:lnT>
                      <a:noFill/>
                    </a:lnT>
                    <a:lnB>
                      <a:noFill/>
                    </a:lnB>
                    <a:solidFill>
                      <a:srgbClr val="F5F5DC"/>
                    </a:solidFill>
                  </a:tcPr>
                </a:tc>
                <a:tc>
                  <a:txBody>
                    <a:bodyPr/>
                    <a:lstStyle/>
                    <a:p>
                      <a:pPr algn="ctr">
                        <a:buFont typeface="Arial" panose="020B0604020202020204" pitchFamily="34" charset="0"/>
                        <a:buNone/>
                      </a:pPr>
                      <a:r>
                        <a:rPr lang="cs-CZ" sz="1400" b="1" dirty="0" smtClean="0">
                          <a:solidFill>
                            <a:srgbClr val="FF0000"/>
                          </a:solidFill>
                        </a:rPr>
                        <a:t>Nevýhody</a:t>
                      </a:r>
                    </a:p>
                    <a:p>
                      <a:pPr algn="ctr">
                        <a:buFont typeface="Arial" panose="020B0604020202020204" pitchFamily="34" charset="0"/>
                        <a:buNone/>
                      </a:pPr>
                      <a:endParaRPr lang="cs-CZ" sz="1400" b="1" dirty="0" smtClean="0">
                        <a:solidFill>
                          <a:srgbClr val="FF0000"/>
                        </a:solidFill>
                      </a:endParaRPr>
                    </a:p>
                    <a:p>
                      <a:pPr marL="285750" indent="-285750" algn="ctr">
                        <a:buFont typeface="Arial" panose="020B0604020202020204" pitchFamily="34" charset="0"/>
                        <a:buChar char="•"/>
                      </a:pPr>
                      <a:r>
                        <a:rPr lang="cs-CZ" sz="1400" dirty="0" smtClean="0"/>
                        <a:t>Poměrně </a:t>
                      </a:r>
                      <a:r>
                        <a:rPr lang="cs-CZ" sz="1400" dirty="0"/>
                        <a:t>nízká průměrná roční intenzita slunečního záření.</a:t>
                      </a:r>
                    </a:p>
                    <a:p>
                      <a:pPr marL="285750" indent="-285750" algn="ctr">
                        <a:buFont typeface="Arial" panose="020B0604020202020204" pitchFamily="34" charset="0"/>
                        <a:buChar char="•"/>
                      </a:pPr>
                      <a:r>
                        <a:rPr lang="cs-CZ" sz="1400" dirty="0"/>
                        <a:t>Krátká průměrná roční doba slunečního svitu.</a:t>
                      </a:r>
                    </a:p>
                    <a:p>
                      <a:pPr marL="285750" indent="-285750" algn="ctr">
                        <a:buFont typeface="Arial" panose="020B0604020202020204" pitchFamily="34" charset="0"/>
                        <a:buChar char="•"/>
                      </a:pPr>
                      <a:r>
                        <a:rPr lang="cs-CZ" sz="1400" dirty="0"/>
                        <a:t>Velké kolísání intenzity záření v průběhu roku.</a:t>
                      </a:r>
                    </a:p>
                    <a:p>
                      <a:pPr marL="285750" indent="-285750" algn="ctr">
                        <a:buFont typeface="Arial" panose="020B0604020202020204" pitchFamily="34" charset="0"/>
                        <a:buChar char="•"/>
                      </a:pPr>
                      <a:r>
                        <a:rPr lang="cs-CZ" sz="1400" dirty="0"/>
                        <a:t>Malá účinnost přeměny a z toho plynoucí nároky na plochu článků.</a:t>
                      </a:r>
                    </a:p>
                    <a:p>
                      <a:pPr marL="285750" indent="-285750" algn="ctr">
                        <a:buFont typeface="Arial" panose="020B0604020202020204" pitchFamily="34" charset="0"/>
                        <a:buChar char="•"/>
                      </a:pPr>
                      <a:r>
                        <a:rPr lang="cs-CZ" sz="1400" dirty="0"/>
                        <a:t>Vysoké investiční náklady na instalaci.</a:t>
                      </a:r>
                    </a:p>
                    <a:p>
                      <a:pPr marL="285750" indent="-285750" algn="ctr">
                        <a:buFont typeface="Arial" panose="020B0604020202020204" pitchFamily="34" charset="0"/>
                        <a:buChar char="•"/>
                      </a:pPr>
                      <a:r>
                        <a:rPr lang="cs-CZ" sz="1400" dirty="0"/>
                        <a:t>Poměrně malá životnost (20 let) v poměru k ceně.</a:t>
                      </a:r>
                    </a:p>
                    <a:p>
                      <a:pPr marL="285750" indent="-285750" algn="ctr">
                        <a:buFont typeface="Arial" panose="020B0604020202020204" pitchFamily="34" charset="0"/>
                        <a:buChar char="•"/>
                      </a:pPr>
                      <a:r>
                        <a:rPr lang="cs-CZ" sz="1400" dirty="0"/>
                        <a:t>Potřeba záložního zdroje elektřiny.</a:t>
                      </a:r>
                    </a:p>
                  </a:txBody>
                  <a:tcPr marL="94134" marR="94134" marT="94134" marB="94134">
                    <a:lnL>
                      <a:noFill/>
                    </a:lnL>
                    <a:lnR>
                      <a:noFill/>
                    </a:lnR>
                    <a:lnT>
                      <a:noFill/>
                    </a:lnT>
                    <a:lnB>
                      <a:noFill/>
                    </a:lnB>
                    <a:solidFill>
                      <a:srgbClr val="F5F5DC"/>
                    </a:solidFill>
                  </a:tcPr>
                </a:tc>
              </a:tr>
            </a:tbl>
          </a:graphicData>
        </a:graphic>
      </p:graphicFrame>
      <p:sp>
        <p:nvSpPr>
          <p:cNvPr id="5" name="Obdélník 4"/>
          <p:cNvSpPr/>
          <p:nvPr/>
        </p:nvSpPr>
        <p:spPr>
          <a:xfrm>
            <a:off x="652479" y="1628800"/>
            <a:ext cx="7632848" cy="1077218"/>
          </a:xfrm>
          <a:prstGeom prst="rect">
            <a:avLst/>
          </a:prstGeom>
        </p:spPr>
        <p:txBody>
          <a:bodyPr wrap="square">
            <a:spAutoFit/>
          </a:bodyPr>
          <a:lstStyle/>
          <a:p>
            <a:r>
              <a:rPr lang="cs-CZ" sz="1600" b="1" dirty="0"/>
              <a:t>Ve srovnání s jinými zdroji elektrické energie má provoz </a:t>
            </a:r>
            <a:r>
              <a:rPr lang="cs-CZ" sz="1600" b="1" dirty="0" err="1"/>
              <a:t>fotovoltaického</a:t>
            </a:r>
            <a:r>
              <a:rPr lang="cs-CZ" sz="1600" b="1" dirty="0"/>
              <a:t> zařízení celou řadu ekologických i provozních výhod. V našich klimatických podmínkách je však třeba počítat i s nevýhodami, které mohou omezit nebo zcela znemožnit efektivní využití </a:t>
            </a:r>
            <a:r>
              <a:rPr lang="cs-CZ" sz="1600" b="1" dirty="0" err="1"/>
              <a:t>fotovoltaických</a:t>
            </a:r>
            <a:r>
              <a:rPr lang="cs-CZ" sz="1600" b="1" dirty="0"/>
              <a:t> zařízení:</a:t>
            </a:r>
            <a:endParaRPr lang="cs-CZ" sz="1600" dirty="0"/>
          </a:p>
        </p:txBody>
      </p:sp>
    </p:spTree>
    <p:extLst>
      <p:ext uri="{BB962C8B-B14F-4D97-AF65-F5344CB8AC3E}">
        <p14:creationId xmlns:p14="http://schemas.microsoft.com/office/powerpoint/2010/main" val="33377136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196752"/>
            <a:ext cx="7772400" cy="504056"/>
          </a:xfrm>
        </p:spPr>
        <p:txBody>
          <a:bodyPr>
            <a:normAutofit fontScale="90000"/>
          </a:bodyPr>
          <a:lstStyle/>
          <a:p>
            <a:r>
              <a:rPr lang="cs-CZ" b="1" dirty="0"/>
              <a:t>Perspektivy do budoucnosti</a:t>
            </a:r>
            <a:br>
              <a:rPr lang="cs-CZ" b="1" dirty="0"/>
            </a:br>
            <a:endParaRPr lang="cs-CZ" dirty="0"/>
          </a:p>
        </p:txBody>
      </p:sp>
      <p:sp>
        <p:nvSpPr>
          <p:cNvPr id="3" name="Podnadpis 2"/>
          <p:cNvSpPr>
            <a:spLocks noGrp="1"/>
          </p:cNvSpPr>
          <p:nvPr>
            <p:ph type="subTitle" idx="1"/>
          </p:nvPr>
        </p:nvSpPr>
        <p:spPr>
          <a:xfrm>
            <a:off x="685800" y="1844824"/>
            <a:ext cx="7772400" cy="4032448"/>
          </a:xfrm>
        </p:spPr>
        <p:txBody>
          <a:bodyPr/>
          <a:lstStyle/>
          <a:p>
            <a:endParaRPr lang="cs-CZ" dirty="0"/>
          </a:p>
        </p:txBody>
      </p:sp>
      <p:pic>
        <p:nvPicPr>
          <p:cNvPr id="5122" name="Picture 2" descr="C:\Users\pavlina.cvrckova\Desktop\stažený soub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733" y="1844824"/>
            <a:ext cx="3051403" cy="181034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pavlina.cvrckova\Desktop\image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844824"/>
            <a:ext cx="2676525" cy="1810348"/>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pavlina.cvrckova\Desktop\images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797" y="3655172"/>
            <a:ext cx="2839747" cy="2552205"/>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pavlina.cvrckova\Desktop\unnam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5861" y="3655172"/>
            <a:ext cx="4876800" cy="243780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sers\pavlina.cvrckova\Desktop\stažený soubor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797" y="1864472"/>
            <a:ext cx="247650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8553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498178"/>
          </a:xfrm>
        </p:spPr>
        <p:txBody>
          <a:bodyPr/>
          <a:lstStyle/>
          <a:p>
            <a:r>
              <a:rPr lang="cs-CZ" b="1" dirty="0"/>
              <a:t>Perspektivy do </a:t>
            </a:r>
            <a:r>
              <a:rPr lang="cs-CZ" b="1" dirty="0" smtClean="0"/>
              <a:t>budoucnosti ?</a:t>
            </a:r>
            <a:endParaRPr lang="cs-CZ" b="1" dirty="0"/>
          </a:p>
        </p:txBody>
      </p:sp>
      <p:sp>
        <p:nvSpPr>
          <p:cNvPr id="3" name="Zástupný symbol pro obsah 2"/>
          <p:cNvSpPr>
            <a:spLocks noGrp="1"/>
          </p:cNvSpPr>
          <p:nvPr>
            <p:ph idx="1"/>
          </p:nvPr>
        </p:nvSpPr>
        <p:spPr>
          <a:xfrm>
            <a:off x="457200" y="1772816"/>
            <a:ext cx="8229600" cy="4353347"/>
          </a:xfrm>
        </p:spPr>
        <p:txBody>
          <a:bodyPr>
            <a:normAutofit fontScale="70000" lnSpcReduction="20000"/>
          </a:bodyPr>
          <a:lstStyle/>
          <a:p>
            <a:r>
              <a:rPr lang="cs-CZ" b="1" dirty="0" smtClean="0"/>
              <a:t>Výkon</a:t>
            </a:r>
            <a:r>
              <a:rPr lang="cs-CZ" dirty="0" smtClean="0"/>
              <a:t> – </a:t>
            </a:r>
            <a:r>
              <a:rPr lang="cs-CZ" dirty="0" err="1"/>
              <a:t>f</a:t>
            </a:r>
            <a:r>
              <a:rPr lang="cs-CZ" dirty="0" err="1" smtClean="0"/>
              <a:t>otovoltaické</a:t>
            </a:r>
            <a:r>
              <a:rPr lang="cs-CZ" dirty="0" smtClean="0"/>
              <a:t> </a:t>
            </a:r>
            <a:r>
              <a:rPr lang="cs-CZ" dirty="0"/>
              <a:t>panely dnes nejběžněji dostanete ve výkonnostních řadách od 270 </a:t>
            </a:r>
            <a:r>
              <a:rPr lang="cs-CZ" dirty="0" err="1" smtClean="0"/>
              <a:t>Wp</a:t>
            </a:r>
            <a:r>
              <a:rPr lang="cs-CZ" dirty="0" smtClean="0"/>
              <a:t> (watt-</a:t>
            </a:r>
            <a:r>
              <a:rPr lang="cs-CZ" dirty="0" err="1" smtClean="0"/>
              <a:t>peak</a:t>
            </a:r>
            <a:r>
              <a:rPr lang="cs-CZ" dirty="0" smtClean="0"/>
              <a:t>) </a:t>
            </a:r>
            <a:r>
              <a:rPr lang="cs-CZ" dirty="0"/>
              <a:t>do 450 </a:t>
            </a:r>
            <a:r>
              <a:rPr lang="cs-CZ" dirty="0" err="1"/>
              <a:t>Wp</a:t>
            </a:r>
            <a:r>
              <a:rPr lang="cs-CZ" dirty="0"/>
              <a:t>. Čtyři panely o špičkovém výkonu 270 </a:t>
            </a:r>
            <a:r>
              <a:rPr lang="cs-CZ" dirty="0" err="1"/>
              <a:t>Wp</a:t>
            </a:r>
            <a:r>
              <a:rPr lang="cs-CZ" dirty="0"/>
              <a:t> dají celkový výkon 1080 </a:t>
            </a:r>
            <a:r>
              <a:rPr lang="cs-CZ" dirty="0" err="1"/>
              <a:t>Wp</a:t>
            </a:r>
            <a:r>
              <a:rPr lang="cs-CZ" dirty="0"/>
              <a:t>. T</a:t>
            </a:r>
            <a:r>
              <a:rPr lang="cs-CZ" dirty="0" smtClean="0"/>
              <a:t>yto </a:t>
            </a:r>
            <a:r>
              <a:rPr lang="cs-CZ" dirty="0"/>
              <a:t>čtyři panely vyrobí energii v celkovém úhrnu 1058 kWh </a:t>
            </a:r>
            <a:r>
              <a:rPr lang="cs-CZ" dirty="0" smtClean="0"/>
              <a:t>(</a:t>
            </a:r>
            <a:r>
              <a:rPr lang="cs-CZ" dirty="0"/>
              <a:t>kilowatt-</a:t>
            </a:r>
            <a:r>
              <a:rPr lang="cs-CZ" dirty="0" err="1"/>
              <a:t>peak</a:t>
            </a:r>
            <a:r>
              <a:rPr lang="cs-CZ" dirty="0"/>
              <a:t> </a:t>
            </a:r>
            <a:r>
              <a:rPr lang="cs-CZ" dirty="0" smtClean="0"/>
              <a:t>) za </a:t>
            </a:r>
            <a:r>
              <a:rPr lang="cs-CZ" dirty="0"/>
              <a:t>rok</a:t>
            </a:r>
            <a:r>
              <a:rPr lang="cs-CZ" dirty="0" smtClean="0"/>
              <a:t>.</a:t>
            </a:r>
          </a:p>
          <a:p>
            <a:r>
              <a:rPr lang="cs-CZ" b="1" dirty="0" smtClean="0"/>
              <a:t>Dotační programy </a:t>
            </a:r>
            <a:r>
              <a:rPr lang="cs-CZ" dirty="0" smtClean="0"/>
              <a:t>- </a:t>
            </a:r>
            <a:r>
              <a:rPr lang="cs-CZ" i="1" dirty="0">
                <a:hlinkClick r:id="rId2"/>
              </a:rPr>
              <a:t>Dotační programy - Solární asociace (solarniasociace.cz</a:t>
            </a:r>
            <a:r>
              <a:rPr lang="cs-CZ" i="1" dirty="0" smtClean="0">
                <a:hlinkClick r:id="rId2"/>
              </a:rPr>
              <a:t>)</a:t>
            </a:r>
            <a:endParaRPr lang="cs-CZ" i="1" dirty="0" smtClean="0"/>
          </a:p>
          <a:p>
            <a:r>
              <a:rPr lang="cs-CZ" b="1" dirty="0" smtClean="0"/>
              <a:t>Návratnost investice </a:t>
            </a:r>
            <a:r>
              <a:rPr lang="cs-CZ" dirty="0" smtClean="0"/>
              <a:t>- </a:t>
            </a:r>
            <a:r>
              <a:rPr lang="cs-CZ" i="1" dirty="0">
                <a:hlinkClick r:id="rId3"/>
              </a:rPr>
              <a:t>Návratnost </a:t>
            </a:r>
            <a:r>
              <a:rPr lang="cs-CZ" i="1" dirty="0" err="1">
                <a:hlinkClick r:id="rId3"/>
              </a:rPr>
              <a:t>fotovoltaické</a:t>
            </a:r>
            <a:r>
              <a:rPr lang="cs-CZ" i="1" dirty="0">
                <a:hlinkClick r:id="rId3"/>
              </a:rPr>
              <a:t> elektrárny (isofenenergy.cz)</a:t>
            </a:r>
            <a:endParaRPr lang="cs-CZ" i="1" dirty="0" smtClean="0"/>
          </a:p>
          <a:p>
            <a:r>
              <a:rPr lang="cs-CZ" b="1" dirty="0" smtClean="0"/>
              <a:t>Životnost</a:t>
            </a:r>
            <a:r>
              <a:rPr lang="cs-CZ" dirty="0" smtClean="0"/>
              <a:t> </a:t>
            </a:r>
            <a:r>
              <a:rPr lang="cs-CZ" b="1" dirty="0" smtClean="0"/>
              <a:t>panelů</a:t>
            </a:r>
            <a:r>
              <a:rPr lang="cs-CZ" dirty="0" smtClean="0"/>
              <a:t> – 25 až 30 let</a:t>
            </a:r>
          </a:p>
          <a:p>
            <a:r>
              <a:rPr lang="cs-CZ" b="1" dirty="0" smtClean="0"/>
              <a:t>Recyklace a likvidace </a:t>
            </a:r>
            <a:r>
              <a:rPr lang="cs-CZ" dirty="0" smtClean="0"/>
              <a:t>- </a:t>
            </a:r>
            <a:r>
              <a:rPr lang="cs-CZ" i="1" dirty="0">
                <a:hlinkClick r:id="rId4"/>
              </a:rPr>
              <a:t>SOLÁRNÍ PANELY | TŘÍDĚNÍODPADU.CZ (</a:t>
            </a:r>
            <a:r>
              <a:rPr lang="cs-CZ" i="1" dirty="0" smtClean="0">
                <a:hlinkClick r:id="rId4"/>
              </a:rPr>
              <a:t>trideniodpadu.cz)</a:t>
            </a:r>
            <a:endParaRPr lang="cs-CZ" i="1" dirty="0"/>
          </a:p>
          <a:p>
            <a:r>
              <a:rPr lang="cs-CZ" b="1" dirty="0" smtClean="0"/>
              <a:t>Životnost slunce – 5 mld. let </a:t>
            </a:r>
            <a:r>
              <a:rPr lang="cs-CZ" dirty="0">
                <a:hlinkClick r:id="rId5"/>
              </a:rPr>
              <a:t>Slunce čeká neodvratitelný zánik. Co bude, až vyhasne? | Globe24.cz</a:t>
            </a:r>
            <a:endParaRPr lang="cs-CZ" b="1" dirty="0"/>
          </a:p>
        </p:txBody>
      </p:sp>
    </p:spTree>
    <p:extLst>
      <p:ext uri="{BB962C8B-B14F-4D97-AF65-F5344CB8AC3E}">
        <p14:creationId xmlns:p14="http://schemas.microsoft.com/office/powerpoint/2010/main" val="2918058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a:srcRect t="4851" b="1769"/>
          <a:stretch/>
        </p:blipFill>
        <p:spPr>
          <a:xfrm>
            <a:off x="4139952" y="620688"/>
            <a:ext cx="4601691" cy="5544616"/>
          </a:xfrm>
          <a:prstGeom prst="rect">
            <a:avLst/>
          </a:prstGeom>
        </p:spPr>
      </p:pic>
      <p:sp>
        <p:nvSpPr>
          <p:cNvPr id="3" name="Nadpis 2"/>
          <p:cNvSpPr>
            <a:spLocks noGrp="1"/>
          </p:cNvSpPr>
          <p:nvPr>
            <p:ph type="ctrTitle"/>
          </p:nvPr>
        </p:nvSpPr>
        <p:spPr>
          <a:xfrm>
            <a:off x="539552" y="783419"/>
            <a:ext cx="3454152" cy="2576277"/>
          </a:xfrm>
        </p:spPr>
        <p:txBody>
          <a:bodyPr>
            <a:normAutofit fontScale="90000"/>
          </a:bodyPr>
          <a:lstStyle/>
          <a:p>
            <a:r>
              <a:rPr lang="cs-CZ" dirty="0" smtClean="0"/>
              <a:t>Globální výroba elektřiny podle zdroje</a:t>
            </a:r>
            <a:endParaRPr lang="cs-CZ" dirty="0"/>
          </a:p>
        </p:txBody>
      </p:sp>
      <p:sp>
        <p:nvSpPr>
          <p:cNvPr id="4" name="Podnadpis 3"/>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2370463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764704"/>
            <a:ext cx="7772400" cy="866527"/>
          </a:xfrm>
        </p:spPr>
        <p:txBody>
          <a:bodyPr>
            <a:normAutofit/>
          </a:bodyPr>
          <a:lstStyle/>
          <a:p>
            <a:r>
              <a:rPr lang="cs-CZ" sz="2800" b="1" dirty="0" smtClean="0"/>
              <a:t>Druhy energie</a:t>
            </a:r>
            <a:endParaRPr lang="cs-CZ" sz="2800" b="1" dirty="0"/>
          </a:p>
        </p:txBody>
      </p:sp>
      <p:sp>
        <p:nvSpPr>
          <p:cNvPr id="3" name="Podnadpis 2"/>
          <p:cNvSpPr>
            <a:spLocks noGrp="1"/>
          </p:cNvSpPr>
          <p:nvPr>
            <p:ph type="subTitle" idx="1"/>
          </p:nvPr>
        </p:nvSpPr>
        <p:spPr/>
        <p:txBody>
          <a:bodyPr/>
          <a:lstStyle/>
          <a:p>
            <a:endParaRPr lang="cs-CZ" dirty="0"/>
          </a:p>
        </p:txBody>
      </p:sp>
      <p:pic>
        <p:nvPicPr>
          <p:cNvPr id="3074" name="Picture 2" descr="Energie LC. - ppt stáhn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600302"/>
            <a:ext cx="6480720" cy="4571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4837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908721"/>
            <a:ext cx="7772400" cy="1296143"/>
          </a:xfrm>
        </p:spPr>
        <p:txBody>
          <a:bodyPr/>
          <a:lstStyle/>
          <a:p>
            <a:r>
              <a:rPr lang="cs-CZ" b="1" dirty="0" smtClean="0"/>
              <a:t>Závěr</a:t>
            </a:r>
            <a:endParaRPr lang="cs-CZ" b="1" dirty="0"/>
          </a:p>
        </p:txBody>
      </p:sp>
      <p:sp>
        <p:nvSpPr>
          <p:cNvPr id="3" name="Podnadpis 2"/>
          <p:cNvSpPr>
            <a:spLocks noGrp="1"/>
          </p:cNvSpPr>
          <p:nvPr>
            <p:ph type="subTitle" idx="1"/>
          </p:nvPr>
        </p:nvSpPr>
        <p:spPr>
          <a:xfrm>
            <a:off x="685800" y="2564904"/>
            <a:ext cx="7772400" cy="3384376"/>
          </a:xfrm>
        </p:spPr>
        <p:txBody>
          <a:bodyPr>
            <a:normAutofit/>
          </a:bodyPr>
          <a:lstStyle/>
          <a:p>
            <a:pPr marL="457200" indent="-457200" algn="l">
              <a:buFont typeface="Arial" panose="020B0604020202020204" pitchFamily="34" charset="0"/>
              <a:buChar char="•"/>
            </a:pPr>
            <a:r>
              <a:rPr lang="cs-CZ" dirty="0" smtClean="0">
                <a:solidFill>
                  <a:schemeClr val="tx1"/>
                </a:solidFill>
              </a:rPr>
              <a:t>Rostoucí trend využívání</a:t>
            </a:r>
          </a:p>
          <a:p>
            <a:pPr marL="457200" indent="-457200" algn="l">
              <a:buFont typeface="Arial" panose="020B0604020202020204" pitchFamily="34" charset="0"/>
              <a:buChar char="•"/>
            </a:pPr>
            <a:r>
              <a:rPr lang="cs-CZ" dirty="0" smtClean="0">
                <a:solidFill>
                  <a:schemeClr val="tx1"/>
                </a:solidFill>
              </a:rPr>
              <a:t>Nízký poměr podílu na trhu s el. Energií</a:t>
            </a:r>
          </a:p>
          <a:p>
            <a:pPr marL="457200" indent="-457200" algn="l">
              <a:buFont typeface="Arial" panose="020B0604020202020204" pitchFamily="34" charset="0"/>
              <a:buChar char="•"/>
            </a:pPr>
            <a:r>
              <a:rPr lang="cs-CZ" dirty="0" smtClean="0">
                <a:solidFill>
                  <a:schemeClr val="tx1"/>
                </a:solidFill>
              </a:rPr>
              <a:t>Vývoj</a:t>
            </a:r>
          </a:p>
          <a:p>
            <a:pPr marL="457200" indent="-457200" algn="l">
              <a:buFont typeface="Arial" panose="020B0604020202020204" pitchFamily="34" charset="0"/>
              <a:buChar char="•"/>
            </a:pPr>
            <a:r>
              <a:rPr lang="cs-CZ" dirty="0" smtClean="0">
                <a:solidFill>
                  <a:schemeClr val="tx1"/>
                </a:solidFill>
              </a:rPr>
              <a:t>Vysoká pořizovací cena</a:t>
            </a:r>
            <a:endParaRPr lang="cs-CZ" dirty="0">
              <a:solidFill>
                <a:schemeClr val="tx1"/>
              </a:solidFill>
            </a:endParaRPr>
          </a:p>
        </p:txBody>
      </p:sp>
    </p:spTree>
    <p:extLst>
      <p:ext uri="{BB962C8B-B14F-4D97-AF65-F5344CB8AC3E}">
        <p14:creationId xmlns:p14="http://schemas.microsoft.com/office/powerpoint/2010/main" val="1429431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Děkuji za pozornost</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65012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908721"/>
            <a:ext cx="7772400" cy="720079"/>
          </a:xfrm>
        </p:spPr>
        <p:txBody>
          <a:bodyPr>
            <a:normAutofit fontScale="90000"/>
          </a:bodyPr>
          <a:lstStyle/>
          <a:p>
            <a:r>
              <a:rPr lang="cs-CZ" b="1" dirty="0" smtClean="0"/>
              <a:t>Elektrická energie</a:t>
            </a:r>
            <a:endParaRPr lang="cs-CZ" b="1" dirty="0"/>
          </a:p>
        </p:txBody>
      </p:sp>
      <p:sp>
        <p:nvSpPr>
          <p:cNvPr id="3" name="Podnadpis 2"/>
          <p:cNvSpPr>
            <a:spLocks noGrp="1"/>
          </p:cNvSpPr>
          <p:nvPr>
            <p:ph type="subTitle" idx="1"/>
          </p:nvPr>
        </p:nvSpPr>
        <p:spPr>
          <a:xfrm>
            <a:off x="685800" y="2132856"/>
            <a:ext cx="7772400" cy="3744416"/>
          </a:xfrm>
        </p:spPr>
        <p:txBody>
          <a:bodyPr>
            <a:noAutofit/>
          </a:bodyPr>
          <a:lstStyle/>
          <a:p>
            <a:pPr algn="just"/>
            <a:r>
              <a:rPr lang="cs-CZ" sz="1800" b="1" dirty="0" smtClean="0">
                <a:solidFill>
                  <a:schemeClr val="tx1">
                    <a:lumMod val="95000"/>
                    <a:lumOff val="5000"/>
                  </a:schemeClr>
                </a:solidFill>
                <a:latin typeface="+mj-lt"/>
                <a:cs typeface="Times New Roman" panose="02020603050405020304" pitchFamily="18" charset="0"/>
              </a:rPr>
              <a:t>Elektrická energie = </a:t>
            </a:r>
            <a:r>
              <a:rPr lang="cs-CZ" sz="1800" b="1" dirty="0">
                <a:solidFill>
                  <a:schemeClr val="tx1">
                    <a:lumMod val="95000"/>
                    <a:lumOff val="5000"/>
                  </a:schemeClr>
                </a:solidFill>
                <a:latin typeface="+mj-lt"/>
                <a:cs typeface="Times New Roman" panose="02020603050405020304" pitchFamily="18" charset="0"/>
              </a:rPr>
              <a:t>schopnost elektrostatického pole konat práci. </a:t>
            </a:r>
            <a:endParaRPr lang="cs-CZ" sz="1800" b="1" dirty="0" smtClean="0">
              <a:solidFill>
                <a:schemeClr val="tx1">
                  <a:lumMod val="95000"/>
                  <a:lumOff val="5000"/>
                </a:schemeClr>
              </a:solidFill>
              <a:latin typeface="+mj-lt"/>
              <a:cs typeface="Times New Roman" panose="02020603050405020304" pitchFamily="18" charset="0"/>
            </a:endParaRPr>
          </a:p>
          <a:p>
            <a:pPr algn="just"/>
            <a:endParaRPr lang="cs-CZ" sz="1800" b="1" dirty="0" smtClean="0">
              <a:solidFill>
                <a:schemeClr val="tx1">
                  <a:lumMod val="95000"/>
                  <a:lumOff val="5000"/>
                </a:schemeClr>
              </a:solidFill>
              <a:latin typeface="+mj-lt"/>
              <a:cs typeface="Times New Roman" panose="02020603050405020304" pitchFamily="18" charset="0"/>
            </a:endParaRPr>
          </a:p>
          <a:p>
            <a:pPr marL="457200" indent="-457200" algn="just">
              <a:buFont typeface="Arial" panose="020B0604020202020204" pitchFamily="34" charset="0"/>
              <a:buChar char="•"/>
            </a:pPr>
            <a:r>
              <a:rPr lang="cs-CZ" sz="1800" b="1" dirty="0">
                <a:solidFill>
                  <a:schemeClr val="tx1">
                    <a:lumMod val="95000"/>
                    <a:lumOff val="5000"/>
                  </a:schemeClr>
                </a:solidFill>
                <a:latin typeface="+mj-lt"/>
                <a:cs typeface="Times New Roman" panose="02020603050405020304" pitchFamily="18" charset="0"/>
              </a:rPr>
              <a:t>v</a:t>
            </a:r>
            <a:r>
              <a:rPr lang="cs-CZ" sz="1800" b="1" dirty="0" smtClean="0">
                <a:solidFill>
                  <a:schemeClr val="tx1">
                    <a:lumMod val="95000"/>
                    <a:lumOff val="5000"/>
                  </a:schemeClr>
                </a:solidFill>
                <a:latin typeface="+mj-lt"/>
                <a:cs typeface="Times New Roman" panose="02020603050405020304" pitchFamily="18" charset="0"/>
              </a:rPr>
              <a:t>zniká </a:t>
            </a:r>
            <a:r>
              <a:rPr lang="cs-CZ" sz="1800" b="1" dirty="0">
                <a:solidFill>
                  <a:schemeClr val="tx1">
                    <a:lumMod val="95000"/>
                    <a:lumOff val="5000"/>
                  </a:schemeClr>
                </a:solidFill>
                <a:latin typeface="+mj-lt"/>
                <a:cs typeface="Times New Roman" panose="02020603050405020304" pitchFamily="18" charset="0"/>
              </a:rPr>
              <a:t>v okolí pohybujících se </a:t>
            </a:r>
            <a:r>
              <a:rPr lang="cs-CZ" sz="1800" b="1" dirty="0" smtClean="0">
                <a:solidFill>
                  <a:schemeClr val="tx1">
                    <a:lumMod val="95000"/>
                    <a:lumOff val="5000"/>
                  </a:schemeClr>
                </a:solidFill>
                <a:latin typeface="+mj-lt"/>
                <a:cs typeface="Times New Roman" panose="02020603050405020304" pitchFamily="18" charset="0"/>
              </a:rPr>
              <a:t>nábojů,</a:t>
            </a:r>
          </a:p>
          <a:p>
            <a:pPr marL="457200" indent="-457200" algn="just">
              <a:buFont typeface="Arial" panose="020B0604020202020204" pitchFamily="34" charset="0"/>
              <a:buChar char="•"/>
            </a:pPr>
            <a:r>
              <a:rPr lang="cs-CZ" sz="1800" b="1" dirty="0" smtClean="0">
                <a:solidFill>
                  <a:schemeClr val="tx1">
                    <a:lumMod val="95000"/>
                    <a:lumOff val="5000"/>
                  </a:schemeClr>
                </a:solidFill>
                <a:latin typeface="+mj-lt"/>
                <a:cs typeface="Times New Roman" panose="02020603050405020304" pitchFamily="18" charset="0"/>
              </a:rPr>
              <a:t>získává se přeměnou </a:t>
            </a:r>
            <a:r>
              <a:rPr lang="cs-CZ" sz="1800" b="1" dirty="0">
                <a:solidFill>
                  <a:schemeClr val="tx1">
                    <a:lumMod val="95000"/>
                    <a:lumOff val="5000"/>
                  </a:schemeClr>
                </a:solidFill>
                <a:latin typeface="+mj-lt"/>
                <a:cs typeface="Times New Roman" panose="02020603050405020304" pitchFamily="18" charset="0"/>
              </a:rPr>
              <a:t>jiného druhu energie. </a:t>
            </a:r>
            <a:endParaRPr lang="cs-CZ" sz="1800" b="1" dirty="0" smtClean="0">
              <a:solidFill>
                <a:schemeClr val="tx1">
                  <a:lumMod val="95000"/>
                  <a:lumOff val="5000"/>
                </a:schemeClr>
              </a:solidFill>
              <a:latin typeface="+mj-lt"/>
              <a:cs typeface="Times New Roman" panose="02020603050405020304" pitchFamily="18" charset="0"/>
            </a:endParaRPr>
          </a:p>
          <a:p>
            <a:pPr marL="457200" indent="-457200" algn="just">
              <a:buFont typeface="Arial" panose="020B0604020202020204" pitchFamily="34" charset="0"/>
              <a:buChar char="•"/>
            </a:pPr>
            <a:endParaRPr lang="cs-CZ" sz="1800" b="1" dirty="0">
              <a:solidFill>
                <a:schemeClr val="tx1">
                  <a:lumMod val="95000"/>
                  <a:lumOff val="5000"/>
                </a:schemeClr>
              </a:solidFill>
              <a:latin typeface="+mj-lt"/>
              <a:cs typeface="Times New Roman" panose="02020603050405020304" pitchFamily="18" charset="0"/>
            </a:endParaRPr>
          </a:p>
          <a:p>
            <a:pPr algn="just"/>
            <a:r>
              <a:rPr lang="cs-CZ" sz="1800" dirty="0" smtClean="0">
                <a:solidFill>
                  <a:schemeClr val="tx1">
                    <a:lumMod val="95000"/>
                    <a:lumOff val="5000"/>
                  </a:schemeClr>
                </a:solidFill>
                <a:latin typeface="+mj-lt"/>
                <a:cs typeface="Times New Roman" panose="02020603050405020304" pitchFamily="18" charset="0"/>
              </a:rPr>
              <a:t>Pro </a:t>
            </a:r>
            <a:r>
              <a:rPr lang="cs-CZ" sz="1800" dirty="0">
                <a:solidFill>
                  <a:schemeClr val="tx1">
                    <a:lumMod val="95000"/>
                    <a:lumOff val="5000"/>
                  </a:schemeClr>
                </a:solidFill>
                <a:latin typeface="+mj-lt"/>
                <a:cs typeface="Times New Roman" panose="02020603050405020304" pitchFamily="18" charset="0"/>
              </a:rPr>
              <a:t>přeměnu mechanické energie na energii elektrickou se používají různé elektrické stroje. K výrobě elektřiny z dalších druhů energie se používají různé články. Chemickou energii na energii elektrickou mění články primární (palivové, galvanické) a sekundární (akumulátor). </a:t>
            </a:r>
            <a:r>
              <a:rPr lang="cs-CZ" sz="1800" b="1" dirty="0">
                <a:solidFill>
                  <a:schemeClr val="tx1">
                    <a:lumMod val="95000"/>
                    <a:lumOff val="5000"/>
                  </a:schemeClr>
                </a:solidFill>
                <a:latin typeface="+mj-lt"/>
                <a:cs typeface="Times New Roman" panose="02020603050405020304" pitchFamily="18" charset="0"/>
              </a:rPr>
              <a:t>Elektrická energie je získávána také z energie sluneční (</a:t>
            </a:r>
            <a:r>
              <a:rPr lang="cs-CZ" sz="1800" b="1" dirty="0" err="1">
                <a:solidFill>
                  <a:schemeClr val="tx1">
                    <a:lumMod val="95000"/>
                    <a:lumOff val="5000"/>
                  </a:schemeClr>
                </a:solidFill>
                <a:latin typeface="+mj-lt"/>
                <a:cs typeface="Times New Roman" panose="02020603050405020304" pitchFamily="18" charset="0"/>
              </a:rPr>
              <a:t>fotovoltaické</a:t>
            </a:r>
            <a:r>
              <a:rPr lang="cs-CZ" sz="1800" b="1" dirty="0">
                <a:solidFill>
                  <a:schemeClr val="tx1">
                    <a:lumMod val="95000"/>
                    <a:lumOff val="5000"/>
                  </a:schemeClr>
                </a:solidFill>
                <a:latin typeface="+mj-lt"/>
                <a:cs typeface="Times New Roman" panose="02020603050405020304" pitchFamily="18" charset="0"/>
              </a:rPr>
              <a:t> články) nebo z energie tepelné (termoelektrické články). </a:t>
            </a:r>
            <a:endParaRPr lang="cs-CZ" sz="1800" b="1" dirty="0" smtClean="0">
              <a:solidFill>
                <a:schemeClr val="tx1">
                  <a:lumMod val="95000"/>
                  <a:lumOff val="5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2214265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avlina.cvrckova\Desktop\012544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764704"/>
            <a:ext cx="7632848" cy="5342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980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764705"/>
            <a:ext cx="7772400" cy="936103"/>
          </a:xfrm>
        </p:spPr>
        <p:txBody>
          <a:bodyPr/>
          <a:lstStyle/>
          <a:p>
            <a:r>
              <a:rPr lang="cs-CZ" b="1" dirty="0" smtClean="0"/>
              <a:t>Solární energie</a:t>
            </a:r>
            <a:endParaRPr lang="cs-CZ" b="1" dirty="0"/>
          </a:p>
        </p:txBody>
      </p:sp>
      <p:sp>
        <p:nvSpPr>
          <p:cNvPr id="3" name="Podnadpis 2"/>
          <p:cNvSpPr>
            <a:spLocks noGrp="1"/>
          </p:cNvSpPr>
          <p:nvPr>
            <p:ph type="subTitle" idx="1"/>
          </p:nvPr>
        </p:nvSpPr>
        <p:spPr>
          <a:xfrm>
            <a:off x="539552" y="2060848"/>
            <a:ext cx="7918648" cy="4248472"/>
          </a:xfrm>
        </p:spPr>
        <p:txBody>
          <a:bodyPr>
            <a:normAutofit/>
          </a:bodyPr>
          <a:lstStyle/>
          <a:p>
            <a:r>
              <a:rPr lang="cs-CZ" sz="1600" b="1" dirty="0">
                <a:solidFill>
                  <a:schemeClr val="tx1">
                    <a:lumMod val="95000"/>
                    <a:lumOff val="5000"/>
                  </a:schemeClr>
                </a:solidFill>
              </a:rPr>
              <a:t>Solární elektrárny jsou zdrojem, který získává v posledních letech stále více na popularitě. Mnozí v nich vidí budoucnost světové energetiky, avšak jako každý zdroj mají své klady i zápory</a:t>
            </a:r>
            <a:r>
              <a:rPr lang="cs-CZ" sz="1600" b="1" dirty="0" smtClean="0">
                <a:solidFill>
                  <a:schemeClr val="tx1">
                    <a:lumMod val="95000"/>
                    <a:lumOff val="5000"/>
                  </a:schemeClr>
                </a:solidFill>
              </a:rPr>
              <a:t>.</a:t>
            </a:r>
          </a:p>
          <a:p>
            <a:pPr algn="just"/>
            <a:endParaRPr lang="cs-CZ" sz="1600" b="1" dirty="0">
              <a:solidFill>
                <a:schemeClr val="tx1">
                  <a:lumMod val="95000"/>
                  <a:lumOff val="5000"/>
                </a:schemeClr>
              </a:solidFill>
            </a:endParaRPr>
          </a:p>
          <a:p>
            <a:pPr algn="just"/>
            <a:r>
              <a:rPr lang="cs-CZ" sz="1600" b="1" dirty="0">
                <a:solidFill>
                  <a:schemeClr val="tx1">
                    <a:lumMod val="95000"/>
                    <a:lumOff val="5000"/>
                  </a:schemeClr>
                </a:solidFill>
              </a:rPr>
              <a:t>Elektrárny, využívající k výrobě elektrické energie sluneční záření, mohou být rozděleny do dvou základních skupin: </a:t>
            </a:r>
            <a:endParaRPr lang="cs-CZ" sz="1600" b="1" dirty="0" smtClean="0">
              <a:solidFill>
                <a:schemeClr val="tx1">
                  <a:lumMod val="95000"/>
                  <a:lumOff val="5000"/>
                </a:schemeClr>
              </a:solidFill>
            </a:endParaRPr>
          </a:p>
          <a:p>
            <a:pPr algn="just"/>
            <a:endParaRPr lang="cs-CZ" sz="1600" b="1" dirty="0" smtClean="0">
              <a:solidFill>
                <a:schemeClr val="tx1">
                  <a:lumMod val="95000"/>
                  <a:lumOff val="5000"/>
                </a:schemeClr>
              </a:solidFill>
            </a:endParaRPr>
          </a:p>
          <a:p>
            <a:pPr marL="285750" indent="-285750" algn="just">
              <a:buFont typeface="Arial" panose="020B0604020202020204" pitchFamily="34" charset="0"/>
              <a:buChar char="•"/>
            </a:pPr>
            <a:r>
              <a:rPr lang="cs-CZ" sz="1600" b="1" dirty="0" err="1" smtClean="0">
                <a:solidFill>
                  <a:srgbClr val="FF0000"/>
                </a:solidFill>
              </a:rPr>
              <a:t>Fotovoltaické</a:t>
            </a:r>
            <a:r>
              <a:rPr lang="cs-CZ" sz="1600" b="1" dirty="0">
                <a:solidFill>
                  <a:srgbClr val="FF0000"/>
                </a:solidFill>
              </a:rPr>
              <a:t> </a:t>
            </a:r>
            <a:r>
              <a:rPr lang="cs-CZ" sz="1600" b="1" dirty="0" smtClean="0">
                <a:solidFill>
                  <a:schemeClr val="tx1"/>
                </a:solidFill>
              </a:rPr>
              <a:t>-</a:t>
            </a:r>
            <a:r>
              <a:rPr lang="cs-CZ" sz="1600" b="1" dirty="0" smtClean="0">
                <a:solidFill>
                  <a:srgbClr val="FF0000"/>
                </a:solidFill>
              </a:rPr>
              <a:t> </a:t>
            </a:r>
            <a:r>
              <a:rPr lang="cs-CZ" sz="1600" b="1" dirty="0">
                <a:solidFill>
                  <a:schemeClr val="tx1">
                    <a:lumMod val="95000"/>
                    <a:lumOff val="5000"/>
                  </a:schemeClr>
                </a:solidFill>
              </a:rPr>
              <a:t>k přímě přeměně energie slunečního záření v elektrickou využívají články na bázi polovodičů</a:t>
            </a:r>
            <a:endParaRPr lang="cs-CZ" sz="1600" b="1" dirty="0" smtClean="0">
              <a:solidFill>
                <a:srgbClr val="FF0000"/>
              </a:solidFill>
            </a:endParaRPr>
          </a:p>
          <a:p>
            <a:pPr marL="285750" indent="-285750" algn="just">
              <a:buFont typeface="Arial" panose="020B0604020202020204" pitchFamily="34" charset="0"/>
              <a:buChar char="•"/>
            </a:pPr>
            <a:r>
              <a:rPr lang="cs-CZ" sz="1600" b="1" dirty="0">
                <a:solidFill>
                  <a:srgbClr val="FF0000"/>
                </a:solidFill>
              </a:rPr>
              <a:t>K</a:t>
            </a:r>
            <a:r>
              <a:rPr lang="cs-CZ" sz="1600" b="1" dirty="0" smtClean="0">
                <a:solidFill>
                  <a:srgbClr val="FF0000"/>
                </a:solidFill>
              </a:rPr>
              <a:t>oncentrační </a:t>
            </a:r>
            <a:r>
              <a:rPr lang="cs-CZ" sz="1600" b="1" dirty="0">
                <a:solidFill>
                  <a:srgbClr val="FF0000"/>
                </a:solidFill>
              </a:rPr>
              <a:t>solární </a:t>
            </a:r>
            <a:r>
              <a:rPr lang="cs-CZ" sz="1600" b="1" dirty="0" smtClean="0">
                <a:solidFill>
                  <a:srgbClr val="FF0000"/>
                </a:solidFill>
              </a:rPr>
              <a:t>elektrárny</a:t>
            </a:r>
            <a:r>
              <a:rPr lang="cs-CZ" sz="1600" b="1" dirty="0">
                <a:solidFill>
                  <a:srgbClr val="FF0000"/>
                </a:solidFill>
              </a:rPr>
              <a:t> </a:t>
            </a:r>
            <a:r>
              <a:rPr lang="cs-CZ" sz="1600" b="1" dirty="0" smtClean="0">
                <a:solidFill>
                  <a:schemeClr val="tx1"/>
                </a:solidFill>
              </a:rPr>
              <a:t>-</a:t>
            </a:r>
            <a:r>
              <a:rPr lang="cs-CZ" sz="1600" b="1" dirty="0">
                <a:solidFill>
                  <a:schemeClr val="tx1">
                    <a:lumMod val="95000"/>
                    <a:lumOff val="5000"/>
                  </a:schemeClr>
                </a:solidFill>
              </a:rPr>
              <a:t> ohřívají pomocí soustavy zrcadel teplonosné médium, často v podobě roztavených solí či syntetických olejů, které dále předává teplo do sekundárního okruhu a podobně jako běžná tepelná elektrárna vyrábí elektrickou energii pomocí páry pohánějící skrz turbínu generátor.</a:t>
            </a:r>
          </a:p>
          <a:p>
            <a:pPr algn="just"/>
            <a:endParaRPr lang="cs-CZ" sz="1600" b="1" dirty="0" smtClean="0">
              <a:solidFill>
                <a:srgbClr val="FF0000"/>
              </a:solidFill>
            </a:endParaRPr>
          </a:p>
          <a:p>
            <a:pPr algn="just"/>
            <a:endParaRPr lang="cs-CZ" sz="1600" b="1" dirty="0">
              <a:solidFill>
                <a:srgbClr val="FF0000"/>
              </a:solidFill>
            </a:endParaRPr>
          </a:p>
          <a:p>
            <a:pPr algn="just"/>
            <a:endParaRPr lang="cs-CZ" b="1" dirty="0">
              <a:solidFill>
                <a:schemeClr val="tx1">
                  <a:lumMod val="95000"/>
                  <a:lumOff val="5000"/>
                </a:schemeClr>
              </a:solidFill>
            </a:endParaRPr>
          </a:p>
        </p:txBody>
      </p:sp>
    </p:spTree>
    <p:extLst>
      <p:ext uri="{BB962C8B-B14F-4D97-AF65-F5344CB8AC3E}">
        <p14:creationId xmlns:p14="http://schemas.microsoft.com/office/powerpoint/2010/main" val="2127706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908720"/>
            <a:ext cx="7772400" cy="720080"/>
          </a:xfrm>
        </p:spPr>
        <p:txBody>
          <a:bodyPr>
            <a:normAutofit fontScale="90000"/>
          </a:bodyPr>
          <a:lstStyle/>
          <a:p>
            <a:r>
              <a:rPr lang="cs-CZ" b="1" dirty="0"/>
              <a:t>T</a:t>
            </a:r>
            <a:r>
              <a:rPr lang="cs-CZ" b="1" dirty="0" smtClean="0"/>
              <a:t>echnologie</a:t>
            </a:r>
            <a:endParaRPr lang="cs-CZ" b="1" dirty="0"/>
          </a:p>
        </p:txBody>
      </p:sp>
      <p:sp>
        <p:nvSpPr>
          <p:cNvPr id="3" name="Podnadpis 2"/>
          <p:cNvSpPr>
            <a:spLocks noGrp="1"/>
          </p:cNvSpPr>
          <p:nvPr>
            <p:ph type="subTitle" idx="1"/>
          </p:nvPr>
        </p:nvSpPr>
        <p:spPr>
          <a:xfrm>
            <a:off x="539552" y="1988840"/>
            <a:ext cx="8064896" cy="4248472"/>
          </a:xfrm>
        </p:spPr>
        <p:txBody>
          <a:bodyPr>
            <a:normAutofit fontScale="47500" lnSpcReduction="20000"/>
          </a:bodyPr>
          <a:lstStyle/>
          <a:p>
            <a:pPr algn="just"/>
            <a:r>
              <a:rPr lang="cs-CZ" b="1" dirty="0" err="1" smtClean="0">
                <a:solidFill>
                  <a:srgbClr val="FF0000"/>
                </a:solidFill>
              </a:rPr>
              <a:t>Fotovoltaika</a:t>
            </a:r>
            <a:r>
              <a:rPr lang="cs-CZ" dirty="0" smtClean="0">
                <a:solidFill>
                  <a:schemeClr val="tx1"/>
                </a:solidFill>
              </a:rPr>
              <a:t> = metoda přímé přeměny slunečního záření na elektřinu (stejnosměrný proud) s využitím fotoelektrického jevu na velkoplošných polovodičových fotodiodách. </a:t>
            </a:r>
          </a:p>
          <a:p>
            <a:pPr algn="just"/>
            <a:endParaRPr lang="cs-CZ" dirty="0" smtClean="0">
              <a:solidFill>
                <a:schemeClr val="tx1"/>
              </a:solidFill>
            </a:endParaRPr>
          </a:p>
          <a:p>
            <a:pPr algn="just"/>
            <a:r>
              <a:rPr lang="cs-CZ" dirty="0" smtClean="0">
                <a:solidFill>
                  <a:schemeClr val="tx1"/>
                </a:solidFill>
              </a:rPr>
              <a:t>Jednotlivé diody se nazývají </a:t>
            </a:r>
            <a:r>
              <a:rPr lang="cs-CZ" b="1" dirty="0" err="1" smtClean="0">
                <a:solidFill>
                  <a:schemeClr val="tx1"/>
                </a:solidFill>
              </a:rPr>
              <a:t>fotovoltaické</a:t>
            </a:r>
            <a:r>
              <a:rPr lang="cs-CZ" b="1" dirty="0" smtClean="0">
                <a:solidFill>
                  <a:schemeClr val="tx1"/>
                </a:solidFill>
              </a:rPr>
              <a:t> články </a:t>
            </a:r>
            <a:r>
              <a:rPr lang="cs-CZ" dirty="0" smtClean="0">
                <a:solidFill>
                  <a:schemeClr val="tx1"/>
                </a:solidFill>
              </a:rPr>
              <a:t>a jsou obvykle spojovány do větších celků - </a:t>
            </a:r>
            <a:r>
              <a:rPr lang="cs-CZ" dirty="0" err="1" smtClean="0">
                <a:solidFill>
                  <a:schemeClr val="tx1"/>
                </a:solidFill>
              </a:rPr>
              <a:t>fotovoltaických</a:t>
            </a:r>
            <a:r>
              <a:rPr lang="cs-CZ" dirty="0" smtClean="0">
                <a:solidFill>
                  <a:schemeClr val="tx1"/>
                </a:solidFill>
              </a:rPr>
              <a:t> panelů. </a:t>
            </a:r>
          </a:p>
          <a:p>
            <a:pPr algn="just"/>
            <a:endParaRPr lang="cs-CZ" dirty="0" smtClean="0">
              <a:solidFill>
                <a:schemeClr val="tx1"/>
              </a:solidFill>
            </a:endParaRPr>
          </a:p>
          <a:p>
            <a:pPr algn="just"/>
            <a:r>
              <a:rPr lang="cs-CZ" b="1" dirty="0" smtClean="0">
                <a:solidFill>
                  <a:srgbClr val="FF0000"/>
                </a:solidFill>
              </a:rPr>
              <a:t>Samotné články jsou dvojího typu: </a:t>
            </a:r>
          </a:p>
          <a:p>
            <a:pPr algn="just"/>
            <a:endParaRPr lang="cs-CZ" dirty="0" smtClean="0">
              <a:solidFill>
                <a:schemeClr val="tx1"/>
              </a:solidFill>
            </a:endParaRPr>
          </a:p>
          <a:p>
            <a:pPr marL="457200" indent="-457200" algn="just">
              <a:buFont typeface="Arial" panose="020B0604020202020204" pitchFamily="34" charset="0"/>
              <a:buChar char="•"/>
            </a:pPr>
            <a:r>
              <a:rPr lang="cs-CZ" b="1" dirty="0" smtClean="0">
                <a:solidFill>
                  <a:schemeClr val="tx1"/>
                </a:solidFill>
              </a:rPr>
              <a:t>Krystalické články </a:t>
            </a:r>
            <a:r>
              <a:rPr lang="cs-CZ" dirty="0" smtClean="0">
                <a:solidFill>
                  <a:schemeClr val="tx1"/>
                </a:solidFill>
              </a:rPr>
              <a:t>- jsou vytvořeny na tenkých deskách polovodičového materiálu, tenkovrstvé články jsou přímo nanášeny na sklo nebo jinou podložku. V krystalických technologiích převažuje křemík, a to monokrystalický nebo </a:t>
            </a:r>
            <a:r>
              <a:rPr lang="cs-CZ" dirty="0" err="1" smtClean="0">
                <a:solidFill>
                  <a:schemeClr val="tx1"/>
                </a:solidFill>
              </a:rPr>
              <a:t>multikrystalický</a:t>
            </a:r>
            <a:r>
              <a:rPr lang="cs-CZ" dirty="0" smtClean="0">
                <a:solidFill>
                  <a:schemeClr val="tx1"/>
                </a:solidFill>
              </a:rPr>
              <a:t>, jiné materiály jsou používány pouze ve speciálních aplikacích. </a:t>
            </a:r>
          </a:p>
          <a:p>
            <a:pPr marL="457200" indent="-457200" algn="just">
              <a:buFont typeface="Arial" panose="020B0604020202020204" pitchFamily="34" charset="0"/>
              <a:buChar char="•"/>
            </a:pPr>
            <a:r>
              <a:rPr lang="cs-CZ" b="1" dirty="0" smtClean="0">
                <a:solidFill>
                  <a:schemeClr val="tx1"/>
                </a:solidFill>
              </a:rPr>
              <a:t>Tenkovrstvých</a:t>
            </a:r>
            <a:r>
              <a:rPr lang="cs-CZ" dirty="0" smtClean="0">
                <a:solidFill>
                  <a:schemeClr val="tx1"/>
                </a:solidFill>
              </a:rPr>
              <a:t> </a:t>
            </a:r>
            <a:r>
              <a:rPr lang="cs-CZ" dirty="0">
                <a:solidFill>
                  <a:schemeClr val="tx1"/>
                </a:solidFill>
              </a:rPr>
              <a:t>technologií je celá řada, například amorfní křemík a mikrokrystalický křemík, jejichž kombinace se nazývá tandem, dále tellurid kadmia a CIGS sloučeniny. Díky rostoucímu zájmu o obnovitelné zdroje energie a dotacím se výroba </a:t>
            </a:r>
            <a:r>
              <a:rPr lang="cs-CZ" dirty="0" err="1">
                <a:solidFill>
                  <a:schemeClr val="tx1"/>
                </a:solidFill>
              </a:rPr>
              <a:t>fotovoltaických</a:t>
            </a:r>
            <a:r>
              <a:rPr lang="cs-CZ" dirty="0">
                <a:solidFill>
                  <a:schemeClr val="tx1"/>
                </a:solidFill>
              </a:rPr>
              <a:t> panelů a systémů v poslední době značně zdokonalila</a:t>
            </a:r>
            <a:r>
              <a:rPr lang="cs-CZ" dirty="0" smtClean="0">
                <a:solidFill>
                  <a:schemeClr val="tx1"/>
                </a:solidFill>
              </a:rPr>
              <a:t>.</a:t>
            </a:r>
            <a:endParaRPr lang="cs-CZ" dirty="0">
              <a:solidFill>
                <a:schemeClr val="tx1"/>
              </a:solidFill>
            </a:endParaRPr>
          </a:p>
          <a:p>
            <a:pPr algn="just"/>
            <a:endParaRPr lang="cs-CZ" dirty="0" smtClean="0">
              <a:solidFill>
                <a:schemeClr val="tx1"/>
              </a:solidFill>
            </a:endParaRPr>
          </a:p>
          <a:p>
            <a:pPr algn="just"/>
            <a:r>
              <a:rPr lang="cs-CZ" sz="2100" dirty="0" smtClean="0">
                <a:solidFill>
                  <a:schemeClr val="tx1"/>
                </a:solidFill>
              </a:rPr>
              <a:t>Celková </a:t>
            </a:r>
            <a:r>
              <a:rPr lang="cs-CZ" sz="2100" dirty="0">
                <a:solidFill>
                  <a:schemeClr val="tx1"/>
                </a:solidFill>
              </a:rPr>
              <a:t>instalovaná kapacita na světě ke konci roku 2016 činila 305 GW, za rok 2016 se rychle rostoucí kapacita zvýšila o 76 </a:t>
            </a:r>
            <a:r>
              <a:rPr lang="cs-CZ" sz="2100" dirty="0" smtClean="0">
                <a:solidFill>
                  <a:schemeClr val="tx1"/>
                </a:solidFill>
              </a:rPr>
              <a:t>GW</a:t>
            </a:r>
            <a:r>
              <a:rPr lang="cs-CZ" sz="2100" dirty="0">
                <a:solidFill>
                  <a:schemeClr val="tx1"/>
                </a:solidFill>
              </a:rPr>
              <a:t>,</a:t>
            </a:r>
            <a:r>
              <a:rPr lang="cs-CZ" sz="2100" dirty="0" smtClean="0">
                <a:solidFill>
                  <a:schemeClr val="tx1"/>
                </a:solidFill>
              </a:rPr>
              <a:t> </a:t>
            </a:r>
            <a:r>
              <a:rPr lang="cs-CZ" sz="2100" dirty="0">
                <a:solidFill>
                  <a:schemeClr val="tx1"/>
                </a:solidFill>
              </a:rPr>
              <a:t>což je o 50 % více, než v předchozím roce 2015, kdy došlo ke zvýšení o 50,6 GW (v roce 2014 došlo k e zvýšení o 40,2 GW). To je umožňuje roční produkci nejméně 275 </a:t>
            </a:r>
            <a:r>
              <a:rPr lang="cs-CZ" sz="2100" dirty="0" err="1">
                <a:solidFill>
                  <a:schemeClr val="tx1"/>
                </a:solidFill>
              </a:rPr>
              <a:t>terawatthodin</a:t>
            </a:r>
            <a:r>
              <a:rPr lang="cs-CZ" sz="2100" dirty="0">
                <a:solidFill>
                  <a:schemeClr val="tx1"/>
                </a:solidFill>
              </a:rPr>
              <a:t> (</a:t>
            </a:r>
            <a:r>
              <a:rPr lang="cs-CZ" sz="2100" dirty="0" err="1">
                <a:solidFill>
                  <a:schemeClr val="tx1"/>
                </a:solidFill>
              </a:rPr>
              <a:t>TWh</a:t>
            </a:r>
            <a:r>
              <a:rPr lang="cs-CZ" sz="2100" dirty="0">
                <a:solidFill>
                  <a:schemeClr val="tx1"/>
                </a:solidFill>
              </a:rPr>
              <a:t>) elektřiny</a:t>
            </a:r>
            <a:r>
              <a:rPr lang="cs-CZ" sz="2100" dirty="0" smtClean="0">
                <a:solidFill>
                  <a:schemeClr val="tx1"/>
                </a:solidFill>
              </a:rPr>
              <a:t>.</a:t>
            </a:r>
          </a:p>
        </p:txBody>
      </p:sp>
    </p:spTree>
    <p:extLst>
      <p:ext uri="{BB962C8B-B14F-4D97-AF65-F5344CB8AC3E}">
        <p14:creationId xmlns:p14="http://schemas.microsoft.com/office/powerpoint/2010/main" val="1482767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908720"/>
            <a:ext cx="7772400" cy="2160240"/>
          </a:xfrm>
        </p:spPr>
        <p:txBody>
          <a:bodyPr>
            <a:normAutofit/>
          </a:bodyPr>
          <a:lstStyle/>
          <a:p>
            <a:pPr algn="just"/>
            <a:r>
              <a:rPr lang="cs-CZ" altLang="cs-CZ" sz="1300" dirty="0" err="1">
                <a:solidFill>
                  <a:srgbClr val="000000"/>
                </a:solidFill>
                <a:cs typeface="Arial" panose="020B0604020202020204" pitchFamily="34" charset="0"/>
              </a:rPr>
              <a:t>Fotovoltaický</a:t>
            </a:r>
            <a:r>
              <a:rPr lang="cs-CZ" altLang="cs-CZ" sz="1300" dirty="0">
                <a:solidFill>
                  <a:srgbClr val="000000"/>
                </a:solidFill>
                <a:cs typeface="Arial" panose="020B0604020202020204" pitchFamily="34" charset="0"/>
              </a:rPr>
              <a:t> (sluneční, solární) článek je v podstatě </a:t>
            </a:r>
            <a:r>
              <a:rPr lang="cs-CZ" altLang="cs-CZ" sz="1300" b="1" dirty="0">
                <a:solidFill>
                  <a:srgbClr val="FF0000"/>
                </a:solidFill>
                <a:cs typeface="Arial" panose="020B0604020202020204" pitchFamily="34" charset="0"/>
              </a:rPr>
              <a:t>polovodičová dioda</a:t>
            </a:r>
            <a:r>
              <a:rPr lang="cs-CZ" altLang="cs-CZ" sz="1300" dirty="0">
                <a:solidFill>
                  <a:srgbClr val="000000"/>
                </a:solidFill>
                <a:cs typeface="Arial" panose="020B0604020202020204" pitchFamily="34" charset="0"/>
              </a:rPr>
              <a:t>. Jeho základem je tenká křemíková destička s vodivostí typu </a:t>
            </a:r>
            <a:r>
              <a:rPr lang="cs-CZ" altLang="cs-CZ" sz="1300" b="1" dirty="0">
                <a:solidFill>
                  <a:srgbClr val="000000"/>
                </a:solidFill>
                <a:cs typeface="Arial" panose="020B0604020202020204" pitchFamily="34" charset="0"/>
              </a:rPr>
              <a:t>P</a:t>
            </a:r>
            <a:r>
              <a:rPr lang="cs-CZ" altLang="cs-CZ" sz="1300" dirty="0">
                <a:solidFill>
                  <a:srgbClr val="000000"/>
                </a:solidFill>
                <a:cs typeface="Arial" panose="020B0604020202020204" pitchFamily="34" charset="0"/>
              </a:rPr>
              <a:t>. Na ní se </a:t>
            </a:r>
            <a:r>
              <a:rPr lang="cs-CZ" altLang="cs-CZ" sz="1300" b="1" dirty="0">
                <a:cs typeface="Arial" panose="020B0604020202020204" pitchFamily="34" charset="0"/>
              </a:rPr>
              <a:t>při výrobě</a:t>
            </a:r>
            <a:r>
              <a:rPr lang="cs-CZ" altLang="cs-CZ" sz="1300" dirty="0">
                <a:solidFill>
                  <a:srgbClr val="000000"/>
                </a:solidFill>
                <a:cs typeface="Arial" panose="020B0604020202020204" pitchFamily="34" charset="0"/>
              </a:rPr>
              <a:t> vytvoří tenká vrstva polovodiče typu </a:t>
            </a:r>
            <a:r>
              <a:rPr lang="cs-CZ" altLang="cs-CZ" sz="1300" b="1" dirty="0">
                <a:solidFill>
                  <a:srgbClr val="000000"/>
                </a:solidFill>
                <a:cs typeface="Arial" panose="020B0604020202020204" pitchFamily="34" charset="0"/>
              </a:rPr>
              <a:t>N</a:t>
            </a:r>
            <a:r>
              <a:rPr lang="cs-CZ" altLang="cs-CZ" sz="1300" dirty="0">
                <a:solidFill>
                  <a:srgbClr val="000000"/>
                </a:solidFill>
                <a:cs typeface="Arial" panose="020B0604020202020204" pitchFamily="34" charset="0"/>
              </a:rPr>
              <a:t>, obě vrstvy jsou odděleny tzv. přechodem </a:t>
            </a:r>
            <a:r>
              <a:rPr lang="cs-CZ" altLang="cs-CZ" sz="1300" b="1" dirty="0">
                <a:solidFill>
                  <a:srgbClr val="000000"/>
                </a:solidFill>
                <a:cs typeface="Arial" panose="020B0604020202020204" pitchFamily="34" charset="0"/>
              </a:rPr>
              <a:t>P-N</a:t>
            </a:r>
            <a:r>
              <a:rPr lang="cs-CZ" altLang="cs-CZ" sz="1300" dirty="0">
                <a:solidFill>
                  <a:srgbClr val="000000"/>
                </a:solidFill>
                <a:cs typeface="Arial" panose="020B0604020202020204" pitchFamily="34" charset="0"/>
              </a:rPr>
              <a:t>. Osvětlením článku vznikne v polovodiči vnitřní fotoelektrický jev a v polovodiči se z krystalové mřížky začnou uvolňovat záporné elektrony. Na přechodu P-N se vytvoří elektrické napětí, které dosahuje u křemíkových článků velikosti zhruba 0,5 V. Energie dopadajícího světla se v článku mění na elektrickou energii. Připojíme-li k článku pomocí vodičů spotřebič (například miniaturní elektromotorek), začnou se kladné a záporné náboje vyrovnávat a obvodem začne procházet elektrický proud. Je-li třeba větší napětí nebo proud, zapojují se jednotlivé články sériově či paralelně a sestavují se z nich </a:t>
            </a:r>
            <a:r>
              <a:rPr lang="cs-CZ" altLang="cs-CZ" sz="1300" b="1" dirty="0" err="1">
                <a:solidFill>
                  <a:srgbClr val="FF0000"/>
                </a:solidFill>
                <a:cs typeface="Arial" panose="020B0604020202020204" pitchFamily="34" charset="0"/>
              </a:rPr>
              <a:t>fotovoltaické</a:t>
            </a:r>
            <a:r>
              <a:rPr lang="cs-CZ" altLang="cs-CZ" sz="1300" b="1" dirty="0">
                <a:solidFill>
                  <a:srgbClr val="FF0000"/>
                </a:solidFill>
                <a:cs typeface="Arial" panose="020B0604020202020204" pitchFamily="34" charset="0"/>
              </a:rPr>
              <a:t> panely</a:t>
            </a:r>
            <a:r>
              <a:rPr lang="cs-CZ" altLang="cs-CZ" sz="1300" dirty="0" smtClean="0">
                <a:solidFill>
                  <a:srgbClr val="FF0000"/>
                </a:solidFill>
                <a:cs typeface="Arial" panose="020B0604020202020204" pitchFamily="34" charset="0"/>
              </a:rPr>
              <a:t>.</a:t>
            </a:r>
            <a:endParaRPr lang="cs-CZ" dirty="0">
              <a:solidFill>
                <a:srgbClr val="FF0000"/>
              </a:solidFill>
            </a:endParaRPr>
          </a:p>
        </p:txBody>
      </p:sp>
      <p:sp>
        <p:nvSpPr>
          <p:cNvPr id="3" name="Podnadpis 2"/>
          <p:cNvSpPr>
            <a:spLocks noGrp="1"/>
          </p:cNvSpPr>
          <p:nvPr>
            <p:ph type="subTitle" idx="1"/>
          </p:nvPr>
        </p:nvSpPr>
        <p:spPr>
          <a:xfrm>
            <a:off x="467544" y="3068960"/>
            <a:ext cx="8064896" cy="3096344"/>
          </a:xfrm>
        </p:spPr>
        <p:txBody>
          <a:bodyPr/>
          <a:lstStyle/>
          <a:p>
            <a:endParaRPr lang="cs-CZ" dirty="0"/>
          </a:p>
        </p:txBody>
      </p:sp>
      <p:pic>
        <p:nvPicPr>
          <p:cNvPr id="2051" name="Picture 3" descr="Fotočlánek border=0 he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518" y="3068960"/>
            <a:ext cx="7325497"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400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92696"/>
            <a:ext cx="8229600" cy="936104"/>
          </a:xfrm>
        </p:spPr>
        <p:txBody>
          <a:bodyPr>
            <a:normAutofit/>
          </a:bodyPr>
          <a:lstStyle/>
          <a:p>
            <a:r>
              <a:rPr lang="cs-CZ" b="1" dirty="0" err="1"/>
              <a:t>Fotovoltaické</a:t>
            </a:r>
            <a:r>
              <a:rPr lang="cs-CZ" b="1" dirty="0"/>
              <a:t> systémy</a:t>
            </a:r>
            <a:endParaRPr lang="cs-CZ" dirty="0"/>
          </a:p>
        </p:txBody>
      </p:sp>
      <p:sp>
        <p:nvSpPr>
          <p:cNvPr id="3" name="Zástupný symbol pro obsah 2"/>
          <p:cNvSpPr>
            <a:spLocks noGrp="1"/>
          </p:cNvSpPr>
          <p:nvPr>
            <p:ph idx="1"/>
          </p:nvPr>
        </p:nvSpPr>
        <p:spPr>
          <a:xfrm>
            <a:off x="457200" y="1916832"/>
            <a:ext cx="8229600" cy="4209331"/>
          </a:xfrm>
        </p:spPr>
        <p:txBody>
          <a:bodyPr>
            <a:normAutofit fontScale="85000" lnSpcReduction="20000"/>
          </a:bodyPr>
          <a:lstStyle/>
          <a:p>
            <a:r>
              <a:rPr lang="cs-CZ" dirty="0"/>
              <a:t>Jediný </a:t>
            </a:r>
            <a:r>
              <a:rPr lang="cs-CZ" dirty="0" err="1"/>
              <a:t>fotovoltaický</a:t>
            </a:r>
            <a:r>
              <a:rPr lang="cs-CZ" dirty="0"/>
              <a:t> </a:t>
            </a:r>
            <a:r>
              <a:rPr lang="cs-CZ" b="1" dirty="0"/>
              <a:t>článek</a:t>
            </a:r>
            <a:r>
              <a:rPr lang="cs-CZ" dirty="0"/>
              <a:t> má jen velmi malé využití. Výstupní napětí i výkon je pro většinu aplikací příliš malý. Proto se články podle požadovaného napětí a odebíraného proudu spojují a vytvářejí </a:t>
            </a:r>
            <a:r>
              <a:rPr lang="cs-CZ" dirty="0" err="1"/>
              <a:t>fotovoltaický</a:t>
            </a:r>
            <a:r>
              <a:rPr lang="cs-CZ" dirty="0"/>
              <a:t> </a:t>
            </a:r>
            <a:r>
              <a:rPr lang="cs-CZ" b="1" dirty="0">
                <a:solidFill>
                  <a:srgbClr val="FF0000"/>
                </a:solidFill>
              </a:rPr>
              <a:t>modul (panel)</a:t>
            </a:r>
            <a:r>
              <a:rPr lang="cs-CZ" dirty="0">
                <a:solidFill>
                  <a:srgbClr val="FF0000"/>
                </a:solidFill>
              </a:rPr>
              <a:t>. </a:t>
            </a:r>
            <a:r>
              <a:rPr lang="cs-CZ" dirty="0"/>
              <a:t>Spojením více modulů vzniká rozměrné </a:t>
            </a:r>
            <a:r>
              <a:rPr lang="cs-CZ" dirty="0" err="1"/>
              <a:t>fotovoltaické</a:t>
            </a:r>
            <a:r>
              <a:rPr lang="cs-CZ" dirty="0"/>
              <a:t> </a:t>
            </a:r>
            <a:r>
              <a:rPr lang="cs-CZ" b="1" dirty="0">
                <a:solidFill>
                  <a:srgbClr val="FF0000"/>
                </a:solidFill>
              </a:rPr>
              <a:t>pole</a:t>
            </a:r>
            <a:r>
              <a:rPr lang="cs-CZ" dirty="0"/>
              <a:t>, které se instaluje například na střechu nebo fasádu budovy. Pro dosažení vysoké životnosti se moduly ukládají do hermeticky uzavřených pouzder, která jsou opatřena vysoce průhledným tvrzeným sklem. Tato úprava chrání moduly před povětrnostními vlivy, udávaná životnost je 20 - 30 let.</a:t>
            </a:r>
          </a:p>
        </p:txBody>
      </p:sp>
    </p:spTree>
    <p:extLst>
      <p:ext uri="{BB962C8B-B14F-4D97-AF65-F5344CB8AC3E}">
        <p14:creationId xmlns:p14="http://schemas.microsoft.com/office/powerpoint/2010/main" val="33125721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68E3AA37E8DEB41B31787477A72E9DC" ma:contentTypeVersion="2" ma:contentTypeDescription="Vytvoří nový dokument" ma:contentTypeScope="" ma:versionID="4552cdd9839606551578b62b9bb5b21b">
  <xsd:schema xmlns:xsd="http://www.w3.org/2001/XMLSchema" xmlns:xs="http://www.w3.org/2001/XMLSchema" xmlns:p="http://schemas.microsoft.com/office/2006/metadata/properties" xmlns:ns2="5107821f-ac92-4e87-a0a0-a43d9dddf30c" targetNamespace="http://schemas.microsoft.com/office/2006/metadata/properties" ma:root="true" ma:fieldsID="8f06a9a190e4905e8e3d6ae18a36ed63" ns2:_="">
    <xsd:import namespace="5107821f-ac92-4e87-a0a0-a43d9dddf30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07821f-ac92-4e87-a0a0-a43d9dddf3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38FBF9-D08D-41CB-8995-8B6F06CB33C7}"/>
</file>

<file path=customXml/itemProps2.xml><?xml version="1.0" encoding="utf-8"?>
<ds:datastoreItem xmlns:ds="http://schemas.openxmlformats.org/officeDocument/2006/customXml" ds:itemID="{A648F2E1-2340-4F82-BD2E-31128A92CC8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4660319-35F8-43C2-9904-0F27ECEFCD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15164</TotalTime>
  <Words>1094</Words>
  <Application>Microsoft Office PowerPoint</Application>
  <PresentationFormat>Předvádění na obrazovce (4:3)</PresentationFormat>
  <Paragraphs>193</Paragraphs>
  <Slides>31</Slides>
  <Notes>2</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31</vt:i4>
      </vt:variant>
    </vt:vector>
  </HeadingPairs>
  <TitlesOfParts>
    <vt:vector size="38" baseType="lpstr">
      <vt:lpstr>Arial</vt:lpstr>
      <vt:lpstr>Arial</vt:lpstr>
      <vt:lpstr>Calibri</vt:lpstr>
      <vt:lpstr>Montserrat</vt:lpstr>
      <vt:lpstr>Times New Roman</vt:lpstr>
      <vt:lpstr>Verdana</vt:lpstr>
      <vt:lpstr>Office Theme</vt:lpstr>
      <vt:lpstr>Energetický management Solární energie  (fotovoltaické systémy)  </vt:lpstr>
      <vt:lpstr>Úvod a popis problematiky</vt:lpstr>
      <vt:lpstr>Druhy energie</vt:lpstr>
      <vt:lpstr>Elektrická energie</vt:lpstr>
      <vt:lpstr>Prezentace aplikace PowerPoint</vt:lpstr>
      <vt:lpstr>Solární energie</vt:lpstr>
      <vt:lpstr>Technologie</vt:lpstr>
      <vt:lpstr>Fotovoltaický (sluneční, solární) článek je v podstatě polovodičová dioda. Jeho základem je tenká křemíková destička s vodivostí typu P. Na ní se při výrobě vytvoří tenká vrstva polovodiče typu N, obě vrstvy jsou odděleny tzv. přechodem P-N. Osvětlením článku vznikne v polovodiči vnitřní fotoelektrický jev a v polovodiči se z krystalové mřížky začnou uvolňovat záporné elektrony. Na přechodu P-N se vytvoří elektrické napětí, které dosahuje u křemíkových článků velikosti zhruba 0,5 V. Energie dopadajícího světla se v článku mění na elektrickou energii. Připojíme-li k článku pomocí vodičů spotřebič (například miniaturní elektromotorek), začnou se kladné a záporné náboje vyrovnávat a obvodem začne procházet elektrický proud. Je-li třeba větší napětí nebo proud, zapojují se jednotlivé články sériově či paralelně a sestavují se z nich fotovoltaické panely.</vt:lpstr>
      <vt:lpstr>Fotovoltaické systémy</vt:lpstr>
      <vt:lpstr>Prezentace aplikace PowerPoint</vt:lpstr>
      <vt:lpstr>Nejjednodušší fotovoltaický systém</vt:lpstr>
      <vt:lpstr>Autonomní fotovoltaický systém</vt:lpstr>
      <vt:lpstr>Prezentace aplikace PowerPoint</vt:lpstr>
      <vt:lpstr>Fotovoltaický systém spojený se sítí:</vt:lpstr>
      <vt:lpstr>Prezentace aplikace PowerPoint</vt:lpstr>
      <vt:lpstr>Využití solární energie</vt:lpstr>
      <vt:lpstr>Využití solární energie</vt:lpstr>
      <vt:lpstr>Využití solární energie v ČR</vt:lpstr>
      <vt:lpstr>Mapa trvání slunečního svitu v ČR (doba) </vt:lpstr>
      <vt:lpstr>Roční úhrn globálního slunečního záření v ČR [W/m2] (intenzita)</vt:lpstr>
      <vt:lpstr>Fotovoltaické elektrárny v ČR</vt:lpstr>
      <vt:lpstr>   Jak v Česku přibývalo solárních elektráren   https://public.flourish.studio/visualisation/1033932/?utm_source=showcase&amp;utm_campaign=visualisation/1033932</vt:lpstr>
      <vt:lpstr> Vývoj celkového počtu instalací FVE a celkového instalovaného         výkonu v ČR               Zdroj dat: ERÚ</vt:lpstr>
      <vt:lpstr>  Elektrická energie vyprodukovaná FVE u vybraných států EU                Zdroj dat: Photovoltaic barometer 2017 </vt:lpstr>
      <vt:lpstr>Prezentace aplikace PowerPoint</vt:lpstr>
      <vt:lpstr>Silné a slabé stránky</vt:lpstr>
      <vt:lpstr>Perspektivy do budoucnosti </vt:lpstr>
      <vt:lpstr>Perspektivy do budoucnosti ?</vt:lpstr>
      <vt:lpstr>Globální výroba elektřiny podle zdroje</vt:lpstr>
      <vt:lpstr>Závěr</vt:lpstr>
      <vt:lpstr>Děkuji za pozornost</vt:lpstr>
    </vt:vector>
  </TitlesOfParts>
  <Company>Your Company Name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Logistický management</dc:title>
  <dc:creator>Your User Name</dc:creator>
  <cp:lastModifiedBy>Pavlínka</cp:lastModifiedBy>
  <cp:revision>322</cp:revision>
  <cp:lastPrinted>2018-09-11T09:44:43Z</cp:lastPrinted>
  <dcterms:created xsi:type="dcterms:W3CDTF">2012-02-25T13:45:29Z</dcterms:created>
  <dcterms:modified xsi:type="dcterms:W3CDTF">2021-04-12T19:01:16Z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0x010100868E3AA37E8DEB41B31787477A72E9DC</vt:lpwstr>
  </property>
</Properties>
</file>