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6"/>
  </p:notesMasterIdLst>
  <p:handoutMasterIdLst>
    <p:handoutMasterId r:id="rId17"/>
  </p:handoutMasterIdLst>
  <p:sldIdLst>
    <p:sldId id="256" r:id="rId5"/>
    <p:sldId id="361" r:id="rId6"/>
    <p:sldId id="345" r:id="rId7"/>
    <p:sldId id="362" r:id="rId8"/>
    <p:sldId id="350" r:id="rId9"/>
    <p:sldId id="360" r:id="rId10"/>
    <p:sldId id="366" r:id="rId11"/>
    <p:sldId id="364" r:id="rId12"/>
    <p:sldId id="363" r:id="rId13"/>
    <p:sldId id="365" r:id="rId14"/>
    <p:sldId id="367" r:id="rId15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49" autoAdjust="0"/>
  </p:normalViewPr>
  <p:slideViewPr>
    <p:cSldViewPr>
      <p:cViewPr>
        <p:scale>
          <a:sx n="85" d="100"/>
          <a:sy n="85" d="100"/>
        </p:scale>
        <p:origin x="-8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338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/>
          <a:lstStyle/>
          <a:p>
            <a:r>
              <a:rPr lang="cs-CZ" b="1" dirty="0" smtClean="0"/>
              <a:t>Jaderná energetika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Martin Kulda</a:t>
            </a:r>
          </a:p>
          <a:p>
            <a:r>
              <a:rPr lang="cs-CZ" dirty="0" smtClean="0"/>
              <a:t>M20099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Výhody/nevýhody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>
                <a:solidFill>
                  <a:srgbClr val="00B050"/>
                </a:solidFill>
              </a:rPr>
              <a:t>+</a:t>
            </a:r>
            <a:r>
              <a:rPr lang="cs-CZ" sz="2000" dirty="0" smtClean="0"/>
              <a:t> vysoká účinnost (IV generace bude mít účinnost přes 40%)</a:t>
            </a:r>
          </a:p>
          <a:p>
            <a:r>
              <a:rPr lang="cs-CZ" sz="2000" dirty="0" smtClean="0">
                <a:solidFill>
                  <a:srgbClr val="00B050"/>
                </a:solidFill>
              </a:rPr>
              <a:t>+</a:t>
            </a:r>
            <a:r>
              <a:rPr lang="cs-CZ" sz="2000" dirty="0" smtClean="0"/>
              <a:t> malá spotřeba paliva (zásoba na 86 let – nasazení rychlých reaktorů s recyklací až 2,5 tisíce let)</a:t>
            </a:r>
          </a:p>
          <a:p>
            <a:r>
              <a:rPr lang="cs-CZ" sz="2000" dirty="0" smtClean="0">
                <a:solidFill>
                  <a:srgbClr val="00B050"/>
                </a:solidFill>
              </a:rPr>
              <a:t>+</a:t>
            </a:r>
            <a:r>
              <a:rPr lang="cs-CZ" sz="2000" dirty="0" smtClean="0"/>
              <a:t> nulové CO</a:t>
            </a:r>
            <a:r>
              <a:rPr lang="cs-CZ" sz="2000" baseline="-25000" dirty="0" smtClean="0"/>
              <a:t>2 </a:t>
            </a:r>
            <a:r>
              <a:rPr lang="cs-CZ" sz="2000" dirty="0" smtClean="0"/>
              <a:t>emise</a:t>
            </a:r>
          </a:p>
          <a:p>
            <a:r>
              <a:rPr lang="cs-CZ" sz="2000" dirty="0" smtClean="0">
                <a:solidFill>
                  <a:srgbClr val="FF0000"/>
                </a:solidFill>
              </a:rPr>
              <a:t>-</a:t>
            </a:r>
            <a:r>
              <a:rPr lang="cs-CZ" sz="2000" dirty="0" smtClean="0"/>
              <a:t> riziko havárie (u moderních elektráren velmi nízké)</a:t>
            </a:r>
          </a:p>
          <a:p>
            <a:r>
              <a:rPr lang="cs-CZ" sz="2000" dirty="0" smtClean="0">
                <a:solidFill>
                  <a:srgbClr val="FF0000"/>
                </a:solidFill>
              </a:rPr>
              <a:t>-</a:t>
            </a:r>
            <a:r>
              <a:rPr lang="cs-CZ" sz="2000" dirty="0" smtClean="0"/>
              <a:t> jaderný odpad</a:t>
            </a:r>
          </a:p>
          <a:p>
            <a:r>
              <a:rPr lang="cs-CZ" sz="2000" dirty="0" smtClean="0">
                <a:solidFill>
                  <a:srgbClr val="FF0000"/>
                </a:solidFill>
              </a:rPr>
              <a:t>-</a:t>
            </a:r>
            <a:r>
              <a:rPr lang="cs-CZ" sz="2000" dirty="0" smtClean="0"/>
              <a:t> technologicky náročné získávání paliva</a:t>
            </a:r>
          </a:p>
          <a:p>
            <a:r>
              <a:rPr lang="cs-CZ" sz="2000" dirty="0" smtClean="0">
                <a:solidFill>
                  <a:srgbClr val="FF0000"/>
                </a:solidFill>
              </a:rPr>
              <a:t>-</a:t>
            </a:r>
            <a:r>
              <a:rPr lang="cs-CZ" sz="2000" dirty="0" smtClean="0"/>
              <a:t> vysoké počáteční náklady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049549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375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jaderná energie?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Je energie vázaná v jádře atomů, kterou leze uvolnit pomocí jaderných reakcí</a:t>
            </a:r>
          </a:p>
          <a:p>
            <a:r>
              <a:rPr lang="cs-CZ" sz="2000" dirty="0" smtClean="0"/>
              <a:t>Tento proces probíhá v </a:t>
            </a:r>
            <a:r>
              <a:rPr lang="cs-CZ" sz="2000" dirty="0" smtClean="0">
                <a:solidFill>
                  <a:srgbClr val="FF0000"/>
                </a:solidFill>
              </a:rPr>
              <a:t>jaderném reaktoru</a:t>
            </a:r>
            <a:r>
              <a:rPr lang="cs-CZ" sz="2000" dirty="0" smtClean="0"/>
              <a:t>, kde dochází k řízené štěpné reakci v palivu - </a:t>
            </a:r>
            <a:r>
              <a:rPr lang="cs-CZ" sz="2000" dirty="0" smtClean="0">
                <a:solidFill>
                  <a:srgbClr val="FF0000"/>
                </a:solidFill>
              </a:rPr>
              <a:t>jádra izotopu </a:t>
            </a:r>
            <a:r>
              <a:rPr lang="cs-CZ" sz="2000" baseline="-25000" dirty="0" smtClean="0">
                <a:solidFill>
                  <a:srgbClr val="FF0000"/>
                </a:solidFill>
              </a:rPr>
              <a:t>92</a:t>
            </a:r>
            <a:r>
              <a:rPr lang="cs-CZ" sz="2000" dirty="0" smtClean="0">
                <a:solidFill>
                  <a:srgbClr val="FF0000"/>
                </a:solidFill>
              </a:rPr>
              <a:t>U</a:t>
            </a:r>
            <a:r>
              <a:rPr lang="cs-CZ" sz="2000" baseline="30000" dirty="0" smtClean="0">
                <a:solidFill>
                  <a:srgbClr val="FF0000"/>
                </a:solidFill>
              </a:rPr>
              <a:t>235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smtClean="0"/>
              <a:t>zasažená pomalými neutrony se rozpadají na jádra lehčích prvků a současně uvolní 2 – 3 rychlé neutrony. Při srážkách s ostatními atomy paliva se </a:t>
            </a:r>
            <a:r>
              <a:rPr lang="cs-CZ" sz="2000" dirty="0" smtClean="0">
                <a:solidFill>
                  <a:srgbClr val="FF0000"/>
                </a:solidFill>
              </a:rPr>
              <a:t>kinetická energie mění na teplo </a:t>
            </a:r>
            <a:r>
              <a:rPr lang="cs-CZ" sz="2000" dirty="0" smtClean="0"/>
              <a:t>– materiál se silně zahřívá. Uvolněné neutrony mohou způsobit štěpení dalších uranových jader a jaderná reakce může probíhat jako řízená </a:t>
            </a:r>
            <a:r>
              <a:rPr lang="cs-CZ" sz="2000" dirty="0" smtClean="0">
                <a:solidFill>
                  <a:srgbClr val="FF0000"/>
                </a:solidFill>
              </a:rPr>
              <a:t>řetězová reakce</a:t>
            </a:r>
            <a:r>
              <a:rPr lang="cs-CZ" sz="2000" dirty="0" smtClean="0"/>
              <a:t>.</a:t>
            </a:r>
          </a:p>
        </p:txBody>
      </p:sp>
      <p:pic>
        <p:nvPicPr>
          <p:cNvPr id="2051" name="Picture 3" descr="C:\Users\martin\Downloads\jad_reakce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221087"/>
            <a:ext cx="2880320" cy="177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915816" y="5991776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Zdroj</a:t>
            </a:r>
            <a:r>
              <a:rPr lang="cs-CZ" sz="1200" dirty="0"/>
              <a:t>: </a:t>
            </a:r>
            <a:r>
              <a:rPr lang="cs-CZ" sz="1200" i="1" dirty="0"/>
              <a:t>https://www.cez.cz/edee/content/microsites/nuklearni/k35.htm</a:t>
            </a:r>
          </a:p>
        </p:txBody>
      </p:sp>
    </p:spTree>
    <p:extLst>
      <p:ext uri="{BB962C8B-B14F-4D97-AF65-F5344CB8AC3E}">
        <p14:creationId xmlns:p14="http://schemas.microsoft.com/office/powerpoint/2010/main" val="307858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Princip fungování jaderné elektrárny</a:t>
            </a:r>
            <a:endParaRPr lang="cs-CZ" b="1" dirty="0"/>
          </a:p>
        </p:txBody>
      </p:sp>
      <p:pic>
        <p:nvPicPr>
          <p:cNvPr id="1026" name="Picture 2" descr="C:\Users\martin\Downloads\jaderna_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1700808"/>
            <a:ext cx="7294047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755576" y="5661248"/>
            <a:ext cx="75100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Zdroj: </a:t>
            </a:r>
            <a:r>
              <a:rPr lang="cs-CZ" sz="1100" i="1" dirty="0"/>
              <a:t>http://fyzika.jreichl.com/main.article/view/822-jaderna-elektrarna</a:t>
            </a:r>
          </a:p>
        </p:txBody>
      </p:sp>
    </p:spTree>
    <p:extLst>
      <p:ext uri="{BB962C8B-B14F-4D97-AF65-F5344CB8AC3E}">
        <p14:creationId xmlns:p14="http://schemas.microsoft.com/office/powerpoint/2010/main" val="209285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>
                <a:solidFill>
                  <a:srgbClr val="FF0000"/>
                </a:solidFill>
              </a:rPr>
              <a:t>První úspěšný pokus </a:t>
            </a:r>
            <a:r>
              <a:rPr lang="cs-CZ" sz="2000" dirty="0"/>
              <a:t>s jaderným štěpením provedli v roce </a:t>
            </a:r>
            <a:r>
              <a:rPr lang="cs-CZ" sz="2000" b="1" dirty="0">
                <a:solidFill>
                  <a:srgbClr val="FF0000"/>
                </a:solidFill>
              </a:rPr>
              <a:t>1938 v Berlíně Otto Hahn, Lise </a:t>
            </a:r>
            <a:r>
              <a:rPr lang="cs-CZ" sz="2000" b="1" dirty="0" err="1">
                <a:solidFill>
                  <a:srgbClr val="FF0000"/>
                </a:solidFill>
              </a:rPr>
              <a:t>Meitner</a:t>
            </a:r>
            <a:r>
              <a:rPr lang="cs-CZ" sz="2000" b="1" dirty="0">
                <a:solidFill>
                  <a:srgbClr val="FF0000"/>
                </a:solidFill>
              </a:rPr>
              <a:t> a Fritz </a:t>
            </a:r>
            <a:r>
              <a:rPr lang="cs-CZ" sz="2000" b="1" dirty="0" err="1">
                <a:solidFill>
                  <a:srgbClr val="FF0000"/>
                </a:solidFill>
              </a:rPr>
              <a:t>Strassman</a:t>
            </a:r>
            <a:r>
              <a:rPr lang="cs-CZ" sz="2000" b="1" dirty="0">
                <a:solidFill>
                  <a:srgbClr val="FF0000"/>
                </a:solidFill>
              </a:rPr>
              <a:t>.</a:t>
            </a:r>
          </a:p>
          <a:p>
            <a:r>
              <a:rPr lang="cs-CZ" sz="2000" dirty="0"/>
              <a:t>2. světová válka – jaderný program v řadě zemí</a:t>
            </a:r>
          </a:p>
          <a:p>
            <a:r>
              <a:rPr lang="cs-CZ" sz="2000" b="1" dirty="0">
                <a:solidFill>
                  <a:srgbClr val="FF0000"/>
                </a:solidFill>
              </a:rPr>
              <a:t>2. prosince 1942 </a:t>
            </a:r>
            <a:r>
              <a:rPr lang="cs-CZ" sz="2000" dirty="0"/>
              <a:t>první řetězová štěpná reakce v reaktoru CP-1, který postavil </a:t>
            </a:r>
            <a:r>
              <a:rPr lang="cs-CZ" sz="2000" b="1" dirty="0">
                <a:solidFill>
                  <a:srgbClr val="FF0000"/>
                </a:solidFill>
              </a:rPr>
              <a:t>Enrico </a:t>
            </a:r>
            <a:r>
              <a:rPr lang="cs-CZ" sz="2000" b="1" dirty="0" err="1">
                <a:solidFill>
                  <a:srgbClr val="FF0000"/>
                </a:solidFill>
              </a:rPr>
              <a:t>Fermi</a:t>
            </a:r>
            <a:r>
              <a:rPr lang="cs-CZ" sz="2000" b="1" dirty="0">
                <a:solidFill>
                  <a:srgbClr val="FF0000"/>
                </a:solidFill>
              </a:rPr>
              <a:t> </a:t>
            </a:r>
            <a:r>
              <a:rPr lang="cs-CZ" sz="2000" dirty="0"/>
              <a:t>v podzemí Chicagské univerzity</a:t>
            </a:r>
          </a:p>
          <a:p>
            <a:r>
              <a:rPr lang="cs-CZ" sz="2000" b="1" dirty="0">
                <a:solidFill>
                  <a:srgbClr val="FF0000"/>
                </a:solidFill>
              </a:rPr>
              <a:t>1951</a:t>
            </a:r>
            <a:r>
              <a:rPr lang="cs-CZ" sz="2000" dirty="0"/>
              <a:t> – první </a:t>
            </a:r>
            <a:r>
              <a:rPr lang="cs-CZ" sz="2000" dirty="0" err="1"/>
              <a:t>výrobe</a:t>
            </a:r>
            <a:r>
              <a:rPr lang="cs-CZ" sz="2000" dirty="0"/>
              <a:t> el. proudu ve výzkumném reaktoru v </a:t>
            </a:r>
            <a:r>
              <a:rPr lang="cs-CZ" sz="2000" b="1" dirty="0">
                <a:solidFill>
                  <a:srgbClr val="FF0000"/>
                </a:solidFill>
              </a:rPr>
              <a:t>Idaho (USA)</a:t>
            </a:r>
          </a:p>
          <a:p>
            <a:r>
              <a:rPr lang="cs-CZ" sz="2000" b="1" dirty="0">
                <a:solidFill>
                  <a:srgbClr val="FF0000"/>
                </a:solidFill>
              </a:rPr>
              <a:t>1954</a:t>
            </a:r>
            <a:r>
              <a:rPr lang="cs-CZ" sz="2000" dirty="0"/>
              <a:t> – první elektrárna dodávající do veřejné sítě </a:t>
            </a:r>
            <a:r>
              <a:rPr lang="cs-CZ" sz="2000" b="1" dirty="0" err="1">
                <a:solidFill>
                  <a:srgbClr val="FF0000"/>
                </a:solidFill>
              </a:rPr>
              <a:t>Obninsk</a:t>
            </a:r>
            <a:r>
              <a:rPr lang="cs-CZ" sz="2000" b="1" dirty="0">
                <a:solidFill>
                  <a:srgbClr val="FF0000"/>
                </a:solidFill>
              </a:rPr>
              <a:t> (SSSR)</a:t>
            </a:r>
            <a:endParaRPr lang="cs-CZ" sz="2000" dirty="0"/>
          </a:p>
          <a:p>
            <a:r>
              <a:rPr lang="cs-CZ" sz="2000" b="1" dirty="0">
                <a:solidFill>
                  <a:srgbClr val="FF0000"/>
                </a:solidFill>
              </a:rPr>
              <a:t>24.10. 1972 </a:t>
            </a:r>
            <a:r>
              <a:rPr lang="cs-CZ" sz="2000" dirty="0"/>
              <a:t>– první jaderná elektrárna v </a:t>
            </a:r>
            <a:r>
              <a:rPr lang="cs-CZ" sz="2000" dirty="0">
                <a:solidFill>
                  <a:srgbClr val="FF0000"/>
                </a:solidFill>
              </a:rPr>
              <a:t>Československu</a:t>
            </a:r>
            <a:r>
              <a:rPr lang="cs-CZ" sz="2000" dirty="0"/>
              <a:t> v Jaslovských Bohunicích u Trnavy</a:t>
            </a:r>
          </a:p>
        </p:txBody>
      </p:sp>
    </p:spTree>
    <p:extLst>
      <p:ext uri="{BB962C8B-B14F-4D97-AF65-F5344CB8AC3E}">
        <p14:creationId xmlns:p14="http://schemas.microsoft.com/office/powerpoint/2010/main" val="252749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D669A6C-8B09-44A3-ABAB-C757BC87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Součastnost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9CB07722-8EF8-43F8-891B-DC54A6505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6054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000" b="1" dirty="0" smtClean="0"/>
              <a:t>v </a:t>
            </a:r>
            <a:r>
              <a:rPr lang="cs-CZ" sz="2000" b="1" dirty="0" smtClean="0"/>
              <a:t>roce  </a:t>
            </a:r>
            <a:r>
              <a:rPr lang="cs-CZ" sz="2000" b="1" dirty="0" smtClean="0">
                <a:solidFill>
                  <a:srgbClr val="FF0000"/>
                </a:solidFill>
              </a:rPr>
              <a:t>2020</a:t>
            </a:r>
            <a:r>
              <a:rPr lang="cs-CZ" sz="2000" b="1" dirty="0" smtClean="0"/>
              <a:t> bylo zprovozněno </a:t>
            </a:r>
            <a:r>
              <a:rPr lang="cs-CZ" sz="2000" b="1" dirty="0" smtClean="0">
                <a:solidFill>
                  <a:srgbClr val="FF0000"/>
                </a:solidFill>
              </a:rPr>
              <a:t>5 jaderných bloků </a:t>
            </a:r>
            <a:r>
              <a:rPr lang="cs-CZ" sz="2000" b="1" dirty="0" smtClean="0"/>
              <a:t>o celkovém výkonu </a:t>
            </a:r>
            <a:r>
              <a:rPr lang="cs-CZ" sz="2000" b="1" dirty="0" smtClean="0">
                <a:solidFill>
                  <a:srgbClr val="FF0000"/>
                </a:solidFill>
              </a:rPr>
              <a:t>5 5821 MW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 smtClean="0"/>
              <a:t>v provozu je 440 jaderných reaktorů s instalovanou kapacitou 390 382 MW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 smtClean="0"/>
              <a:t>Plánuje se výstavba 108 reaktorů/ předběžně se uvažuje o dalších 329 reaktorech</a:t>
            </a:r>
            <a:endParaRPr lang="cs-CZ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 smtClean="0"/>
              <a:t>v</a:t>
            </a:r>
            <a:r>
              <a:rPr lang="cs-CZ" sz="2000" b="1" dirty="0" smtClean="0">
                <a:solidFill>
                  <a:srgbClr val="FF0000"/>
                </a:solidFill>
              </a:rPr>
              <a:t> </a:t>
            </a:r>
            <a:r>
              <a:rPr lang="cs-CZ" sz="2000" b="1" dirty="0" smtClean="0"/>
              <a:t>roce</a:t>
            </a:r>
            <a:r>
              <a:rPr lang="cs-CZ" sz="2000" b="1" dirty="0" smtClean="0">
                <a:solidFill>
                  <a:srgbClr val="FF0000"/>
                </a:solidFill>
              </a:rPr>
              <a:t> 2021 </a:t>
            </a:r>
            <a:r>
              <a:rPr lang="cs-CZ" sz="2000" b="1" dirty="0" smtClean="0"/>
              <a:t>se očekává zprovoznění </a:t>
            </a:r>
            <a:r>
              <a:rPr lang="cs-CZ" sz="2000" b="1" dirty="0" smtClean="0">
                <a:solidFill>
                  <a:srgbClr val="FF0000"/>
                </a:solidFill>
              </a:rPr>
              <a:t>15</a:t>
            </a:r>
            <a:r>
              <a:rPr lang="cs-CZ" sz="2000" b="1" dirty="0" smtClean="0"/>
              <a:t> </a:t>
            </a:r>
            <a:r>
              <a:rPr lang="cs-CZ" sz="2000" b="1" dirty="0" smtClean="0">
                <a:solidFill>
                  <a:srgbClr val="FF0000"/>
                </a:solidFill>
              </a:rPr>
              <a:t>nových jaderných bloků </a:t>
            </a:r>
            <a:r>
              <a:rPr lang="cs-CZ" sz="2000" b="1" dirty="0" smtClean="0"/>
              <a:t>o souhrnném výkonu přes </a:t>
            </a:r>
            <a:r>
              <a:rPr lang="cs-CZ" sz="2000" b="1" dirty="0" smtClean="0">
                <a:solidFill>
                  <a:srgbClr val="FF0000"/>
                </a:solidFill>
              </a:rPr>
              <a:t>14 000 MW 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b="1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2000" b="1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0792"/>
              </p:ext>
            </p:extLst>
          </p:nvPr>
        </p:nvGraphicFramePr>
        <p:xfrm>
          <a:off x="611560" y="3969856"/>
          <a:ext cx="7848872" cy="212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2218"/>
                <a:gridCol w="1962218"/>
                <a:gridCol w="1962218"/>
                <a:gridCol w="196221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Země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Počet jaderných zdrojů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Země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Počet jaderných zdrojů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USA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Japonsko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33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Francie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Jižní</a:t>
                      </a:r>
                      <a:r>
                        <a:rPr lang="cs-CZ" baseline="0" dirty="0" smtClean="0"/>
                        <a:t> Korea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Čína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Ukrajina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Rusko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Velká Británie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35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5005D9C7-E5D3-4D79-A967-2F50B43CF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Svět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A80D17B9-DD3A-4422-8872-8285C00C7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endParaRPr lang="cs-CZ" sz="5600" b="1" dirty="0"/>
          </a:p>
          <a:p>
            <a:pPr marL="0" indent="0">
              <a:buNone/>
            </a:pPr>
            <a:endParaRPr lang="cs-CZ" sz="5600" b="1" dirty="0"/>
          </a:p>
        </p:txBody>
      </p:sp>
      <p:pic>
        <p:nvPicPr>
          <p:cNvPr id="1026" name="Picture 2" descr="C:\Users\martin\Desktop\stuktura_20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15" y="2003476"/>
            <a:ext cx="7426675" cy="250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890215" y="4489181"/>
            <a:ext cx="7200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Zdroj</a:t>
            </a:r>
            <a:r>
              <a:rPr lang="cs-CZ" sz="1100" dirty="0" smtClean="0"/>
              <a:t>: </a:t>
            </a:r>
            <a:r>
              <a:rPr lang="cs-CZ" sz="1100" i="1" dirty="0" smtClean="0"/>
              <a:t>https</a:t>
            </a:r>
            <a:r>
              <a:rPr lang="cs-CZ" sz="1100" i="1" dirty="0"/>
              <a:t>://www.cez.cz/cs/pro-media/cisla-a-statistiky/energetika-ve-svete</a:t>
            </a:r>
          </a:p>
        </p:txBody>
      </p:sp>
    </p:spTree>
    <p:extLst>
      <p:ext uri="{BB962C8B-B14F-4D97-AF65-F5344CB8AC3E}">
        <p14:creationId xmlns:p14="http://schemas.microsoft.com/office/powerpoint/2010/main" val="41518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artin\Downloads\svet_nu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92695"/>
            <a:ext cx="7128792" cy="5346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971600" y="5975702"/>
            <a:ext cx="77768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Zdroj: </a:t>
            </a:r>
            <a:r>
              <a:rPr lang="cs-CZ" sz="1100" i="1" dirty="0"/>
              <a:t>https://ct24.ceskatelevize.cz/svet/2955347-mapy-energetiky-ukazou-moznosti-do-budoucna-i-zdroje-mezinarodniho-napeti</a:t>
            </a:r>
          </a:p>
        </p:txBody>
      </p:sp>
    </p:spTree>
    <p:extLst>
      <p:ext uri="{BB962C8B-B14F-4D97-AF65-F5344CB8AC3E}">
        <p14:creationId xmlns:p14="http://schemas.microsoft.com/office/powerpoint/2010/main" val="302127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373216"/>
            <a:ext cx="8229600" cy="680939"/>
          </a:xfrm>
        </p:spPr>
        <p:txBody>
          <a:bodyPr>
            <a:noAutofit/>
          </a:bodyPr>
          <a:lstStyle/>
          <a:p>
            <a:r>
              <a:rPr lang="cs-CZ" sz="2000" dirty="0" smtClean="0"/>
              <a:t>Od roku 2006 se výroba elektřiny v EU </a:t>
            </a:r>
            <a:r>
              <a:rPr lang="cs-CZ" sz="2000" dirty="0" smtClean="0">
                <a:solidFill>
                  <a:srgbClr val="FF0000"/>
                </a:solidFill>
              </a:rPr>
              <a:t>snížila o 16,3 %</a:t>
            </a:r>
            <a:r>
              <a:rPr lang="cs-CZ" sz="2000" dirty="0" smtClean="0"/>
              <a:t>,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smtClean="0"/>
              <a:t>zejména v důsledku odstavení reaktorů v Německu</a:t>
            </a:r>
            <a:endParaRPr lang="cs-CZ" sz="2000" dirty="0"/>
          </a:p>
        </p:txBody>
      </p:sp>
      <p:pic>
        <p:nvPicPr>
          <p:cNvPr id="2051" name="Picture 3" descr="C:\Users\martin\Downloads\nu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764704"/>
            <a:ext cx="3756248" cy="3889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843808" y="4646862"/>
            <a:ext cx="3756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Zdroj</a:t>
            </a:r>
            <a:r>
              <a:rPr lang="cs-CZ" sz="1100" dirty="0" smtClean="0"/>
              <a:t>: </a:t>
            </a:r>
            <a:r>
              <a:rPr lang="cs-CZ" sz="1100" i="1" dirty="0" smtClean="0"/>
              <a:t>https</a:t>
            </a:r>
            <a:r>
              <a:rPr lang="cs-CZ" sz="1100" i="1" dirty="0"/>
              <a:t>://www.casopisczechindustry.cz/products/jaderne-elektrarny-poskytuji-priblizne-ctvrtinu-elektriny-v-eu/</a:t>
            </a:r>
          </a:p>
        </p:txBody>
      </p:sp>
    </p:spTree>
    <p:extLst>
      <p:ext uri="{BB962C8B-B14F-4D97-AF65-F5344CB8AC3E}">
        <p14:creationId xmlns:p14="http://schemas.microsoft.com/office/powerpoint/2010/main" val="255636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martin\Downloads\produkce_e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522" y="1153379"/>
            <a:ext cx="5074963" cy="3454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755576" y="47667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latin typeface="+mj-lt"/>
              </a:rPr>
              <a:t>ČR</a:t>
            </a:r>
            <a:endParaRPr lang="cs-CZ" dirty="0">
              <a:latin typeface="+mj-lt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2070522" y="4607384"/>
            <a:ext cx="60029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Zdroj: https://www.elektrina.cz/vyroba-elektriny-v-cr-rekord</a:t>
            </a:r>
            <a:endParaRPr lang="cs-CZ" sz="1100" i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466243" y="5301208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roce 2020 vyrobila ČR </a:t>
            </a:r>
            <a:r>
              <a:rPr lang="cs-CZ" dirty="0" smtClean="0">
                <a:solidFill>
                  <a:srgbClr val="FF0000"/>
                </a:solidFill>
              </a:rPr>
              <a:t>81,4 </a:t>
            </a:r>
            <a:r>
              <a:rPr lang="cs-CZ" dirty="0" err="1" smtClean="0">
                <a:solidFill>
                  <a:srgbClr val="FF0000"/>
                </a:solidFill>
              </a:rPr>
              <a:t>TWh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elektřiny (</a:t>
            </a:r>
            <a:r>
              <a:rPr lang="cs-CZ" dirty="0" smtClean="0">
                <a:solidFill>
                  <a:srgbClr val="FF0000"/>
                </a:solidFill>
              </a:rPr>
              <a:t>pokles o 6,4 % </a:t>
            </a:r>
            <a:r>
              <a:rPr lang="cs-CZ" dirty="0" smtClean="0"/>
              <a:t>oproti roku 2019)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spotřeba se snížila o </a:t>
            </a:r>
            <a:r>
              <a:rPr lang="cs-CZ" dirty="0" smtClean="0">
                <a:solidFill>
                  <a:srgbClr val="FF0000"/>
                </a:solidFill>
              </a:rPr>
              <a:t>3,5 %</a:t>
            </a:r>
            <a:r>
              <a:rPr lang="cs-CZ" dirty="0" smtClean="0"/>
              <a:t> na </a:t>
            </a:r>
            <a:r>
              <a:rPr lang="cs-CZ" dirty="0" smtClean="0">
                <a:solidFill>
                  <a:srgbClr val="FF0000"/>
                </a:solidFill>
              </a:rPr>
              <a:t>71,4 </a:t>
            </a:r>
            <a:r>
              <a:rPr lang="cs-CZ" dirty="0" err="1" smtClean="0">
                <a:solidFill>
                  <a:srgbClr val="FF0000"/>
                </a:solidFill>
              </a:rPr>
              <a:t>TWh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6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8E3AA37E8DEB41B31787477A72E9DC" ma:contentTypeVersion="2" ma:contentTypeDescription="Vytvoří nový dokument" ma:contentTypeScope="" ma:versionID="4552cdd9839606551578b62b9bb5b21b">
  <xsd:schema xmlns:xsd="http://www.w3.org/2001/XMLSchema" xmlns:xs="http://www.w3.org/2001/XMLSchema" xmlns:p="http://schemas.microsoft.com/office/2006/metadata/properties" xmlns:ns2="5107821f-ac92-4e87-a0a0-a43d9dddf30c" targetNamespace="http://schemas.microsoft.com/office/2006/metadata/properties" ma:root="true" ma:fieldsID="8f06a9a190e4905e8e3d6ae18a36ed63" ns2:_="">
    <xsd:import namespace="5107821f-ac92-4e87-a0a0-a43d9dddf3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07821f-ac92-4e87-a0a0-a43d9dddf3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48F2E1-2340-4F82-BD2E-31128A92CC82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terms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1126857-DAE1-45C7-9057-E9EE42F4246C}"/>
</file>

<file path=customXml/itemProps3.xml><?xml version="1.0" encoding="utf-8"?>
<ds:datastoreItem xmlns:ds="http://schemas.openxmlformats.org/officeDocument/2006/customXml" ds:itemID="{C4660319-35F8-43C2-9904-0F27ECEFCD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1801</TotalTime>
  <Words>418</Words>
  <Application>Microsoft Office PowerPoint</Application>
  <PresentationFormat>Předvádění na obrazovce (4:3)</PresentationFormat>
  <Paragraphs>61</Paragraphs>
  <Slides>11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Office Theme</vt:lpstr>
      <vt:lpstr>Jaderná energetika</vt:lpstr>
      <vt:lpstr>Co je jaderná energie?</vt:lpstr>
      <vt:lpstr>Princip fungování jaderné elektrárny</vt:lpstr>
      <vt:lpstr>Historie</vt:lpstr>
      <vt:lpstr>Součastnost</vt:lpstr>
      <vt:lpstr>Svět</vt:lpstr>
      <vt:lpstr>Prezentace aplikace PowerPoint</vt:lpstr>
      <vt:lpstr>Prezentace aplikace PowerPoint</vt:lpstr>
      <vt:lpstr>Prezentace aplikace PowerPoint</vt:lpstr>
      <vt:lpstr>Výhody/nevýhody</vt:lpstr>
      <vt:lpstr>Děkuji za pozornost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martin</cp:lastModifiedBy>
  <cp:revision>99</cp:revision>
  <cp:lastPrinted>2018-09-11T09:44:43Z</cp:lastPrinted>
  <dcterms:created xsi:type="dcterms:W3CDTF">2012-02-25T13:45:29Z</dcterms:created>
  <dcterms:modified xsi:type="dcterms:W3CDTF">2021-03-10T10:56:38Z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0x010100868E3AA37E8DEB41B31787477A72E9DC</vt:lpwstr>
  </property>
</Properties>
</file>