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82" r:id="rId4"/>
    <p:sldId id="277" r:id="rId5"/>
    <p:sldId id="261" r:id="rId6"/>
    <p:sldId id="262" r:id="rId7"/>
    <p:sldId id="278" r:id="rId8"/>
    <p:sldId id="260" r:id="rId9"/>
    <p:sldId id="266" r:id="rId10"/>
    <p:sldId id="269" r:id="rId11"/>
    <p:sldId id="270" r:id="rId12"/>
    <p:sldId id="271" r:id="rId13"/>
    <p:sldId id="272" r:id="rId14"/>
    <p:sldId id="263" r:id="rId15"/>
    <p:sldId id="281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tler Petr" initials="KP" lastIdx="2" clrIdx="0">
    <p:extLst>
      <p:ext uri="{19B8F6BF-5375-455C-9EA6-DF929625EA0E}">
        <p15:presenceInfo xmlns:p15="http://schemas.microsoft.com/office/powerpoint/2012/main" userId="S-1-5-21-3957833317-4123185636-1762158874-2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1" autoAdjust="0"/>
  </p:normalViewPr>
  <p:slideViewPr>
    <p:cSldViewPr snapToGrid="0" snapToObjects="1">
      <p:cViewPr varScale="1">
        <p:scale>
          <a:sx n="98" d="100"/>
          <a:sy n="98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30A0-8D9F-43EA-92E1-F633ABFABF05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83032-04D4-45AE-90CA-56687B7ED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8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B4A7C-1C2C-43A6-B975-57F473F771FB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39B8-CC53-40E4-A011-BE6162245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1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Obálka budovy (zóny)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soubor všech teplosměnných konstrukcí na systémové hranici celé budovy nebo zóny, které jsou vystaveny přilehlému prostředí, jež tvoří venkovní vzduch, přilehlá zemina, vnitřní vzduch v přilehlém nevytápěném prostoru, sousední nevytápěné budově nebo sousední zóně budovy vytápěné na nižší vnitřní návrhovou teplotu.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Bylo prokázáno, že pouze velmi málo nových budov se může vyhnout plnění požadavků zákona č. 406/2000 Sb., o hospodaření energií (dále jen Zákon).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 součinitel prostupu tepla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ovlivněn především tepelně-technickými vlastnostmi konstrukcí;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dodaná energie za rok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ovlivněna zejména účinností technických systémů budov;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neobnovitelná primární energie za rok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ovlivněna zejména volbou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energonositele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zjednodušeně paliva;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60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Díky střešní kopuli z křišťálového skla CRYSTAL proudí do interiéru čiré a nepozměněné světlo s maximální intenzitou.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Speciální vysoce reflexní tubus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Lightway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vede světlo do interiéru. Vnitřní stěny tubusu tvoří vysoce výkonná zrcadla s maximální odrazivostí. Do interiéru tak světlo proudí s minimálními ztrátami.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91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Rozhodování podle: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dostupnosti paliva na trhu,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možnosti jeho skladování,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 paliva, s níž přímo souvisí ekonomická efektivita,      Temelín jako zdroj tepla pro Č.B.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768" y="2719137"/>
            <a:ext cx="7808495" cy="1419726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3200" b="1" dirty="0"/>
              <a:t>Energetický management – Energetická náročnost budov a její snižování</a:t>
            </a:r>
            <a:br>
              <a:rPr lang="cs-CZ" sz="2800" b="1" dirty="0"/>
            </a:br>
            <a:endParaRPr lang="en-US" sz="2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768" y="5117627"/>
            <a:ext cx="7808495" cy="10701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Au</a:t>
            </a:r>
            <a:r>
              <a:rPr lang="cs-CZ" sz="2000" b="1" dirty="0"/>
              <a:t>tor</a:t>
            </a:r>
            <a:r>
              <a:rPr lang="en-US" sz="2000" b="1" dirty="0"/>
              <a:t>:</a:t>
            </a:r>
            <a:r>
              <a:rPr lang="cs-CZ" sz="2000" b="1" dirty="0"/>
              <a:t> 						Petr Kestler Bc.</a:t>
            </a:r>
            <a:br>
              <a:rPr lang="en-US" sz="2000" b="1" dirty="0"/>
            </a:br>
            <a:r>
              <a:rPr lang="cs-CZ" sz="2000" b="1" dirty="0"/>
              <a:t>Osobní číslo</a:t>
            </a:r>
            <a:r>
              <a:rPr lang="en-US" sz="2000" b="1" dirty="0"/>
              <a:t>:</a:t>
            </a:r>
            <a:r>
              <a:rPr lang="cs-CZ" sz="2000" b="1" dirty="0"/>
              <a:t> 				M20107</a:t>
            </a:r>
            <a:br>
              <a:rPr lang="en-US" sz="2000" b="1" dirty="0"/>
            </a:br>
            <a:r>
              <a:rPr lang="cs-CZ" sz="2000" b="1" dirty="0"/>
              <a:t>Akademický rok</a:t>
            </a:r>
            <a:r>
              <a:rPr lang="en-US" sz="2000" b="1" dirty="0"/>
              <a:t>:</a:t>
            </a:r>
            <a:r>
              <a:rPr lang="cs-CZ" sz="2000" b="1" dirty="0"/>
              <a:t> 				</a:t>
            </a:r>
            <a:r>
              <a:rPr lang="en-US" sz="2000" b="1" dirty="0"/>
              <a:t>20</a:t>
            </a:r>
            <a:r>
              <a:rPr lang="cs-CZ" sz="2000" b="1" dirty="0"/>
              <a:t>20</a:t>
            </a:r>
            <a:r>
              <a:rPr lang="en-US" sz="2000" b="1" dirty="0"/>
              <a:t>/202</a:t>
            </a:r>
            <a:r>
              <a:rPr lang="cs-CZ" sz="2000" b="1" dirty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elektřiny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Spotřebiče</a:t>
            </a:r>
          </a:p>
          <a:p>
            <a:pPr lvl="1" algn="just"/>
            <a:r>
              <a:rPr lang="cs-CZ" sz="2400" dirty="0"/>
              <a:t>Výběr energeticky úsporných zařízení</a:t>
            </a:r>
          </a:p>
          <a:p>
            <a:pPr algn="just"/>
            <a:r>
              <a:rPr lang="cs-CZ" sz="2800" dirty="0"/>
              <a:t>Svícení</a:t>
            </a:r>
          </a:p>
          <a:p>
            <a:pPr lvl="1" algn="just"/>
            <a:r>
              <a:rPr lang="cs-CZ" sz="2400" dirty="0"/>
              <a:t>Úsporné zařízení, přírodní zdroje</a:t>
            </a:r>
          </a:p>
          <a:p>
            <a:pPr algn="just"/>
            <a:r>
              <a:rPr lang="cs-CZ" sz="2800" dirty="0"/>
              <a:t>Zdroj vytápění</a:t>
            </a:r>
          </a:p>
          <a:p>
            <a:pPr lvl="1" algn="just"/>
            <a:r>
              <a:rPr lang="cs-CZ" sz="2400" dirty="0"/>
              <a:t>Přírodní zdroje, udržitelné zdroje </a:t>
            </a:r>
          </a:p>
          <a:p>
            <a:pPr algn="just"/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B5CE47-A51F-4CF9-9661-7AE961A17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6" y="1216241"/>
            <a:ext cx="6485438" cy="50114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AF69FF-DC3C-4DA2-A182-2C7FCC725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35" y="1327967"/>
            <a:ext cx="8250709" cy="4202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2D14C-EF13-4307-9B08-87D68469D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5" y="1327967"/>
            <a:ext cx="7238922" cy="48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tepla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Interní zdroj</a:t>
            </a:r>
          </a:p>
          <a:p>
            <a:pPr lvl="1" algn="just"/>
            <a:r>
              <a:rPr lang="cs-CZ" sz="2400" dirty="0"/>
              <a:t>Kotle plynové, elektrické</a:t>
            </a:r>
          </a:p>
          <a:p>
            <a:pPr algn="just"/>
            <a:r>
              <a:rPr lang="cs-CZ" sz="2800" dirty="0"/>
              <a:t>Dálkový zdroj</a:t>
            </a:r>
          </a:p>
          <a:p>
            <a:pPr lvl="1" algn="just"/>
            <a:r>
              <a:rPr lang="cs-CZ" sz="2400" dirty="0"/>
              <a:t>Teplárny, kotelny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0F8D89-DD2E-43D4-A2E8-11BE71CC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6" y="1242477"/>
            <a:ext cx="7731744" cy="49297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72955E-ADC5-4C43-A6F2-6D3E60CA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56" y="1216241"/>
            <a:ext cx="6777267" cy="4952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07FDFA-2438-40D2-AAD0-E36AF10F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6" y="1242477"/>
            <a:ext cx="6628481" cy="4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vody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Pitná voda</a:t>
            </a:r>
          </a:p>
          <a:p>
            <a:pPr lvl="1" algn="just"/>
            <a:r>
              <a:rPr lang="cs-CZ" sz="2400" dirty="0"/>
              <a:t>Výběr úsporných zařízení</a:t>
            </a:r>
          </a:p>
          <a:p>
            <a:pPr algn="just"/>
            <a:r>
              <a:rPr lang="cs-CZ" sz="2800" dirty="0"/>
              <a:t>Užitková voda</a:t>
            </a:r>
          </a:p>
          <a:p>
            <a:pPr lvl="1" algn="just"/>
            <a:r>
              <a:rPr lang="cs-CZ" sz="2400" dirty="0"/>
              <a:t>Zdroj dešťová voda</a:t>
            </a:r>
          </a:p>
          <a:p>
            <a:pPr lvl="1" algn="just"/>
            <a:r>
              <a:rPr lang="cs-CZ" sz="2400" dirty="0"/>
              <a:t>Zdroj šedá voda</a:t>
            </a:r>
          </a:p>
          <a:p>
            <a:pPr marL="0" indent="0" algn="just">
              <a:buNone/>
            </a:pP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66534A-5CE1-42C1-AB7E-BDDC6CE1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7" y="1216241"/>
            <a:ext cx="6641080" cy="44350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98C5EF-C7D9-4323-A275-45435424C5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7" y="1238272"/>
            <a:ext cx="6209665" cy="43910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C0A208-8F8F-4E01-82E1-7A9E7E00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57" y="1329784"/>
            <a:ext cx="6730772" cy="42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– užitkové šedé vody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591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1" dirty="0"/>
              <a:t>Skanska šedé vody na bytovém projektu Čertův vršek v Praze 8</a:t>
            </a:r>
          </a:p>
          <a:p>
            <a:pPr marL="0" indent="0" algn="just">
              <a:buNone/>
            </a:pPr>
            <a:r>
              <a:rPr lang="cs-CZ" sz="2400" dirty="0"/>
              <a:t>V projektu </a:t>
            </a:r>
            <a:r>
              <a:rPr lang="cs-CZ" sz="2400" dirty="0" err="1"/>
              <a:t>Botanica</a:t>
            </a:r>
            <a:r>
              <a:rPr lang="cs-CZ" sz="2400" dirty="0"/>
              <a:t> K bylo v roce 2018 znovu využito 26 % z celkové spotřeby pitné vody.</a:t>
            </a:r>
          </a:p>
          <a:p>
            <a:pPr lvl="1" algn="just"/>
            <a:r>
              <a:rPr lang="cs-CZ" sz="2400" dirty="0"/>
              <a:t>Podíl produkce šedé vody z celkového nátoku pitné vody do domu činí 48,30 %.</a:t>
            </a:r>
          </a:p>
          <a:p>
            <a:pPr lvl="1" algn="just"/>
            <a:r>
              <a:rPr lang="cs-CZ" sz="2400" dirty="0"/>
              <a:t>Takový objem vody by byl spotřebován, kdybyste si každý den po dobu 22,5 let napouštěli vanu o standardním objemu 150 l. Ušetřená pitná voda představuje 75 plných cisteren každá o objemu 16 kubíků.</a:t>
            </a:r>
          </a:p>
          <a:p>
            <a:pPr marL="0" indent="0" algn="just">
              <a:buNone/>
            </a:pP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D053DD-2BA1-47BE-B926-FF48C2A5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7" y="746128"/>
            <a:ext cx="8703344" cy="4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Zdroje: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http://www.koprivnice.cz/urad/predpisy/pravidla/Pravidla_System_energetickeho_managementu.pdf</a:t>
            </a:r>
          </a:p>
          <a:p>
            <a:pPr algn="just"/>
            <a:r>
              <a:rPr lang="cs-CZ" sz="2800" dirty="0"/>
              <a:t>https://www.asekol.cz/data/uploads/2021/01/Label_Guide_Retailer_FINAL_CZ.pdf</a:t>
            </a:r>
          </a:p>
          <a:p>
            <a:pPr algn="just"/>
            <a:r>
              <a:rPr lang="en-US" sz="2800" dirty="0"/>
              <a:t>https://engineer.decorexpro.com/cs/eco-energy/eko-dom/alternativnoe-otoplenie-chastnogo-doma.html</a:t>
            </a:r>
            <a:endParaRPr lang="cs-CZ" sz="2800" dirty="0"/>
          </a:p>
          <a:p>
            <a:pPr algn="just"/>
            <a:r>
              <a:rPr lang="cs-CZ" sz="2800" dirty="0"/>
              <a:t>http://fotovoltaika.nwt.cz/reference/oblast/prumyslove-instalace-tepelne-cerpadla/</a:t>
            </a:r>
          </a:p>
          <a:p>
            <a:pPr algn="just"/>
            <a:r>
              <a:rPr lang="cs-CZ" sz="2800" dirty="0"/>
              <a:t>https://reality.skanska.cz/files/22-03-2019-tz-skanska-reality-a-seda-voda.pdf</a:t>
            </a:r>
          </a:p>
          <a:p>
            <a:pPr algn="just"/>
            <a:r>
              <a:rPr lang="cs-CZ" sz="2800" dirty="0"/>
              <a:t>https://www.mpo-efekt.cz/cz/programy-podpory/dalsi-programy</a:t>
            </a:r>
          </a:p>
          <a:p>
            <a:pPr algn="just"/>
            <a:r>
              <a:rPr lang="cs-CZ" sz="2800" dirty="0"/>
              <a:t>https://www.eon.cz/radce/energeticky-stitek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94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892994-2C7F-40EA-897F-DD4765FA8D78}"/>
              </a:ext>
            </a:extLst>
          </p:cNvPr>
          <p:cNvSpPr txBox="1"/>
          <p:nvPr/>
        </p:nvSpPr>
        <p:spPr>
          <a:xfrm>
            <a:off x="1422219" y="2921168"/>
            <a:ext cx="6299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961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Průkaz energetické náročnosti budov (PENB)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je certifikační dokument sloužící k srozumitelnému vyhodnocení budovy z hlediska její energetické náročnosti na provoz vytápění a chlazení, přípravy teplé vody, osvětlení a případně nuceného větrání. </a:t>
            </a:r>
          </a:p>
          <a:p>
            <a:pPr marL="0" indent="0" algn="just">
              <a:buNone/>
            </a:pPr>
            <a:r>
              <a:rPr lang="cs-CZ" sz="2800" dirty="0"/>
              <a:t>Povinnost opatřit si PENB ze zákona č. 406/2000 Sb., o hospodaření energií platí v těchto případech:</a:t>
            </a:r>
          </a:p>
          <a:p>
            <a:pPr marL="0" indent="0" algn="just">
              <a:buNone/>
            </a:pPr>
            <a:r>
              <a:rPr lang="cs-CZ" sz="2800" dirty="0"/>
              <a:t>•	výstavba nové budovy</a:t>
            </a:r>
          </a:p>
          <a:p>
            <a:pPr marL="0" indent="0" algn="just">
              <a:buNone/>
            </a:pPr>
            <a:r>
              <a:rPr lang="cs-CZ" sz="2800" dirty="0"/>
              <a:t>•	rozsáhlejší rekonstrukce stávající budovy</a:t>
            </a:r>
          </a:p>
          <a:p>
            <a:pPr marL="0" indent="0" algn="just">
              <a:buNone/>
            </a:pPr>
            <a:r>
              <a:rPr lang="cs-CZ" sz="2800" dirty="0"/>
              <a:t>•	prodeji budovy nebo ucelené části (např. bytu)</a:t>
            </a:r>
          </a:p>
          <a:p>
            <a:pPr marL="0" indent="0" algn="just">
              <a:buNone/>
            </a:pPr>
            <a:r>
              <a:rPr lang="cs-CZ" sz="2800" dirty="0"/>
              <a:t>•	pronájem budovy nebo ucelené části (např. bytu)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3532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Průkaz energetické náročnosti budovy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altLang="cs-CZ" sz="2800" dirty="0"/>
              <a:t>lidově nazývaný energetický štítek domu</a:t>
            </a:r>
          </a:p>
          <a:p>
            <a:pPr algn="just"/>
            <a:r>
              <a:rPr lang="cs-CZ" altLang="cs-CZ" sz="2800" dirty="0"/>
              <a:t>smějí vyhotovit jenom certifikovaní specialisté.</a:t>
            </a:r>
          </a:p>
          <a:p>
            <a:pPr algn="just"/>
            <a:r>
              <a:rPr lang="cs-CZ" altLang="cs-CZ" sz="2800" dirty="0"/>
              <a:t>seznam energetických specialistů – na stránkách ministerstva průmyslu a obchodu</a:t>
            </a:r>
          </a:p>
          <a:p>
            <a:pPr algn="just"/>
            <a:r>
              <a:rPr lang="cs-CZ" altLang="cs-CZ" sz="2800" dirty="0"/>
              <a:t>Energetický štítek – cena</a:t>
            </a:r>
          </a:p>
          <a:p>
            <a:pPr lvl="1" algn="just"/>
            <a:r>
              <a:rPr lang="cs-CZ" altLang="cs-CZ" sz="2400" dirty="0"/>
              <a:t>Rodinný dům – 2 000 až 5 000 Kč</a:t>
            </a:r>
          </a:p>
          <a:p>
            <a:pPr lvl="1" algn="just"/>
            <a:r>
              <a:rPr lang="cs-CZ" altLang="cs-CZ" sz="2400" dirty="0"/>
              <a:t>Bytový dům – 5 000 až 10 000 Kč</a:t>
            </a:r>
          </a:p>
          <a:p>
            <a:pPr lvl="1" algn="just"/>
            <a:r>
              <a:rPr lang="cs-CZ" altLang="cs-CZ" sz="2400" dirty="0"/>
              <a:t>Hotely, restaurace, kancelářské budovy, nákupní centra, školy – kolem 20 000 Kč</a:t>
            </a:r>
          </a:p>
          <a:p>
            <a:pPr lvl="1" algn="just"/>
            <a:r>
              <a:rPr lang="cs-CZ" altLang="cs-CZ" sz="2400" dirty="0"/>
              <a:t>Nemocnice – kolem 40 000 Kč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606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Postihy za nesplnění povinnosti předložit PENB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Jedná se o správní deliktem, za který může být udělena pokuta až 200.000 Kč.</a:t>
            </a:r>
          </a:p>
          <a:p>
            <a:pPr marL="0" indent="0" algn="just">
              <a:buNone/>
            </a:pPr>
            <a:r>
              <a:rPr lang="cs-CZ" sz="2800" dirty="0"/>
              <a:t>Pokuta až 100.000 Kč hrozí tomu, kdo průkaz nevyvěsí v budově přístupné veřejnosti. Nejvyšší pokuta, která může být udělena za porušení povinnosti vyplývající ze zákona je 5.000.000. Uděluje Státní energetická inspekce jejímž zřizovatelem je Ministerstvo průmyslu a obchodu.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69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Vzor průkazu energetické náročnosti budovy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E44947-40DC-4C84-8324-E567D8CD4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0" r="2483"/>
          <a:stretch/>
        </p:blipFill>
        <p:spPr>
          <a:xfrm>
            <a:off x="440656" y="1144084"/>
            <a:ext cx="3545418" cy="50281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396D2E-2AE4-4493-BA95-26B166272E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86074" y="3506680"/>
            <a:ext cx="4949964" cy="266552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DEFAB80-82BA-4328-A84D-C50D0D1A25CC}"/>
              </a:ext>
            </a:extLst>
          </p:cNvPr>
          <p:cNvSpPr/>
          <p:nvPr/>
        </p:nvSpPr>
        <p:spPr>
          <a:xfrm>
            <a:off x="6066378" y="1206797"/>
            <a:ext cx="2869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od 1. 1. 2016. platí povinnost.</a:t>
            </a:r>
          </a:p>
          <a:p>
            <a:endParaRPr lang="cs-CZ" dirty="0"/>
          </a:p>
          <a:p>
            <a:r>
              <a:rPr lang="cs-CZ" dirty="0"/>
              <a:t>zákon č. 406/2000 Sb., o hospodaření energií. vyhláška č. 264/2020 Sb., o energetické náročnosti budov  </a:t>
            </a:r>
          </a:p>
        </p:txBody>
      </p:sp>
    </p:spTree>
    <p:extLst>
      <p:ext uri="{BB962C8B-B14F-4D97-AF65-F5344CB8AC3E}">
        <p14:creationId xmlns:p14="http://schemas.microsoft.com/office/powerpoint/2010/main" val="8047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Nový energetický štítek spotřebiče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254602-EF6D-46AD-97CF-0CA29241F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1" y="1216241"/>
            <a:ext cx="5582429" cy="49559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892994-2C7F-40EA-897F-DD4765FA8D78}"/>
              </a:ext>
            </a:extLst>
          </p:cNvPr>
          <p:cNvSpPr txBox="1"/>
          <p:nvPr/>
        </p:nvSpPr>
        <p:spPr>
          <a:xfrm>
            <a:off x="6023085" y="1216241"/>
            <a:ext cx="2748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1. března 2021 platí nové štítky v celé EU. </a:t>
            </a:r>
          </a:p>
          <a:p>
            <a:endParaRPr lang="cs-CZ" dirty="0"/>
          </a:p>
          <a:p>
            <a:r>
              <a:rPr lang="cs-CZ" dirty="0"/>
              <a:t>NAŘÍZENÍ KOMISE V PŘENESENÉ PRAVOMOCI (EU) ze dne 11. března 2019, kterým se doplňuje nařízení Evropského parlamentu a Rady (EU) 2017/1369.</a:t>
            </a:r>
          </a:p>
        </p:txBody>
      </p:sp>
    </p:spTree>
    <p:extLst>
      <p:ext uri="{BB962C8B-B14F-4D97-AF65-F5344CB8AC3E}">
        <p14:creationId xmlns:p14="http://schemas.microsoft.com/office/powerpoint/2010/main" val="5486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724711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Dotační programy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410511"/>
            <a:ext cx="8330365" cy="463167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800" dirty="0"/>
              <a:t>Státní program na podporu úspor energie (program EFEKT) Na podporu přípravy energeticky úsporného projektu  – Ministerstvo průmyslu a obchodu</a:t>
            </a:r>
          </a:p>
          <a:p>
            <a:pPr algn="just"/>
            <a:r>
              <a:rPr lang="cs-CZ" sz="2800" dirty="0"/>
              <a:t>programu ENERG napomáhají malým, středním i velkým podnikatelům financovat projekty zaměřené na úsporu energie – Českomoravská záruční a rozvojová banka, a.s.</a:t>
            </a:r>
          </a:p>
          <a:p>
            <a:pPr algn="just"/>
            <a:r>
              <a:rPr lang="cs-CZ" sz="2800" dirty="0"/>
              <a:t>Nová zelená úsporám podporuje renovace rodinných a bytových domů (zateplení fasády, střechy, stropů, výměna oken a dveří). Stavbu rodinných a bytových domů v tzv. pasivním standardu. Nákup rodinných domů a bytů s velmi nízkou energetickou náročností. Solární termické a </a:t>
            </a:r>
            <a:r>
              <a:rPr lang="cs-CZ" sz="2800" dirty="0" err="1"/>
              <a:t>fotovoltaické</a:t>
            </a:r>
            <a:r>
              <a:rPr lang="cs-CZ" sz="2800" dirty="0"/>
              <a:t> systémy. Zelené střechy. Využití tepla z odpadní vody. Systémy řízeného větrání se zpětným získáváním tepla (ZZT) – rekuperace. Výměnu zdrojů tepla za tepelná čerpadla, kotle na biomasu. Pořízení a instalaci dobíjecích stanic pro osobní vozidla u bytových domů – Státní fond životního prostředí</a:t>
            </a:r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980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897509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Procentuální vyjádření nákladů životního cyklu stavebních objektů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6299" y="2780930"/>
            <a:ext cx="3204722" cy="1296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2800" b="1" dirty="0"/>
              <a:t>Náklady na provoz = náklady na energie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0FFC74-4616-4C50-9BCC-84535227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6" y="1690775"/>
            <a:ext cx="4333747" cy="42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a médií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800" dirty="0"/>
              <a:t>Spotřeba energií a médií je závislá od návrhu obálky budovy. Tvar budovy, průsvitné konstrukce, zóny s odlišnou návrhovou teplotou a atypické části obálky pak mají přímý vliv na energetické potřeby</a:t>
            </a:r>
          </a:p>
          <a:p>
            <a:pPr algn="just"/>
            <a:r>
              <a:rPr lang="cs-CZ" sz="2800" dirty="0"/>
              <a:t>elektřiny</a:t>
            </a:r>
          </a:p>
          <a:p>
            <a:pPr algn="just"/>
            <a:r>
              <a:rPr lang="cs-CZ" sz="2800" dirty="0"/>
              <a:t>tepla</a:t>
            </a:r>
          </a:p>
          <a:p>
            <a:pPr algn="just"/>
            <a:r>
              <a:rPr lang="cs-CZ" sz="2800" dirty="0"/>
              <a:t>Vody</a:t>
            </a:r>
          </a:p>
          <a:p>
            <a:pPr marL="0" indent="0" algn="just">
              <a:buNone/>
            </a:pPr>
            <a:r>
              <a:rPr lang="cs-CZ" sz="2800" dirty="0"/>
              <a:t>V rámci cíle o</a:t>
            </a:r>
            <a:r>
              <a:rPr lang="pt-BR" sz="2800" dirty="0"/>
              <a:t>ptimalizace spotřeb energií a médií</a:t>
            </a:r>
            <a:r>
              <a:rPr lang="cs-CZ" sz="2800" dirty="0"/>
              <a:t> je snaha například o zlepšování tepelně technických vlastností budov, efektivnější provozy, využití obnovitelných zdrojů</a:t>
            </a:r>
          </a:p>
        </p:txBody>
      </p:sp>
    </p:spTree>
    <p:extLst>
      <p:ext uri="{BB962C8B-B14F-4D97-AF65-F5344CB8AC3E}">
        <p14:creationId xmlns:p14="http://schemas.microsoft.com/office/powerpoint/2010/main" val="35448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E3AA37E8DEB41B31787477A72E9DC" ma:contentTypeVersion="2" ma:contentTypeDescription="Vytvoří nový dokument" ma:contentTypeScope="" ma:versionID="4552cdd9839606551578b62b9bb5b21b">
  <xsd:schema xmlns:xsd="http://www.w3.org/2001/XMLSchema" xmlns:xs="http://www.w3.org/2001/XMLSchema" xmlns:p="http://schemas.microsoft.com/office/2006/metadata/properties" xmlns:ns2="5107821f-ac92-4e87-a0a0-a43d9dddf30c" targetNamespace="http://schemas.microsoft.com/office/2006/metadata/properties" ma:root="true" ma:fieldsID="8f06a9a190e4905e8e3d6ae18a36ed63" ns2:_="">
    <xsd:import namespace="5107821f-ac92-4e87-a0a0-a43d9dddf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821f-ac92-4e87-a0a0-a43d9ddd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00F3F0-A19F-4B20-AA80-80EA4E99B166}"/>
</file>

<file path=customXml/itemProps2.xml><?xml version="1.0" encoding="utf-8"?>
<ds:datastoreItem xmlns:ds="http://schemas.openxmlformats.org/officeDocument/2006/customXml" ds:itemID="{12E879B7-3738-4C51-9606-9B16CD4AF208}"/>
</file>

<file path=customXml/itemProps3.xml><?xml version="1.0" encoding="utf-8"?>
<ds:datastoreItem xmlns:ds="http://schemas.openxmlformats.org/officeDocument/2006/customXml" ds:itemID="{9B9652F1-BF71-4E04-B3B0-B4ACCCBBD909}"/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1052</Words>
  <Application>Microsoft Office PowerPoint</Application>
  <PresentationFormat>Předvádění na obrazovce (4:3)</PresentationFormat>
  <Paragraphs>89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Energetický management – Energetická náročnost budov a její snižování </vt:lpstr>
      <vt:lpstr>Průkaz energetické náročnosti budov (PENB)</vt:lpstr>
      <vt:lpstr>Průkaz energetické náročnosti budovy </vt:lpstr>
      <vt:lpstr>Postihy za nesplnění povinnosti předložit PENB</vt:lpstr>
      <vt:lpstr>Vzor průkazu energetické náročnosti budovy </vt:lpstr>
      <vt:lpstr>Nový energetický štítek spotřebiče</vt:lpstr>
      <vt:lpstr>Dotační programy </vt:lpstr>
      <vt:lpstr>Procentuální vyjádření nákladů životního cyklu stavebních objektů </vt:lpstr>
      <vt:lpstr>Optimalizace spotřeb energií a médií</vt:lpstr>
      <vt:lpstr>Optimalizace spotřeb energií - elektřiny</vt:lpstr>
      <vt:lpstr>Optimalizace spotřeb energií - tepla</vt:lpstr>
      <vt:lpstr>Optimalizace spotřeb energií - vody</vt:lpstr>
      <vt:lpstr>Optimalizace spotřeb energií – užitkové šedé vody</vt:lpstr>
      <vt:lpstr>Zdroje: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Kestler Petr</cp:lastModifiedBy>
  <cp:revision>207</cp:revision>
  <cp:lastPrinted>2018-10-10T13:43:49Z</cp:lastPrinted>
  <dcterms:created xsi:type="dcterms:W3CDTF">2012-07-19T22:32:54Z</dcterms:created>
  <dcterms:modified xsi:type="dcterms:W3CDTF">2021-04-05T17:11:55Z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0x010100868E3AA37E8DEB41B31787477A72E9DC</vt:lpwstr>
  </property>
</Properties>
</file>