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02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099CB-32F7-44E2-8439-319E99A2A41E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2D7B2-5479-4238-A74B-16A71535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21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Zaplacené</a:t>
            </a:r>
            <a:r>
              <a:rPr lang="cs-CZ" baseline="0" dirty="0"/>
              <a:t> zálohy 22 500 </a:t>
            </a:r>
          </a:p>
          <a:p>
            <a:r>
              <a:rPr lang="cs-CZ" baseline="0" dirty="0"/>
              <a:t>Přeplatek 527 Kč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B156E-043E-46D2-AF11-7126B102D0C6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72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275B7-CD44-4A33-B0BF-C58D767A0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60C4AA-80F0-4AE8-A277-B58870A15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B62597-A034-43F3-9790-1B0DEF6D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47F076-46B7-4A67-9EB7-BFD667C8F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64DA7E-A9D7-497D-BA78-F42888AF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76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3383C-D92C-4F9C-9EC9-6FE436C0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D80084-EE67-437B-BB24-080801C82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D976A-D2A9-4EB8-B103-D6B022466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59404E-6DB7-4229-8D47-9C4FE2D3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5B3546-362A-4151-A254-D505F98C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13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B29E20-1FF1-4ED8-AFB0-9191F442E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2AEE05-1289-407A-B72C-9B4E86345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4054EC-2B63-4140-8F01-967D4DAF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FCD1C-B2F7-4035-9ED6-0FAAF6F0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964322-4F1F-4032-9B15-144E64E4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319A8-3029-417A-86BB-3C4115259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E4821-7FC1-4B4D-A32F-27FB96200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98F745-3E13-4654-8182-3C5E435A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B8A749-079D-4A05-9107-AF116B68B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5008DF-8FD8-4C1A-A43A-5A14ADB9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64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63344-8C5F-454B-9AA7-B6669BE8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FA887F-1AB6-461B-ABB1-1F57E8E76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1C0FED-B2E4-4D3A-AFED-8270153C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5D7F2-54EF-4D5B-A05D-24036B75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89FE48-1955-4627-9BB4-795182C12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22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13565-076B-4D67-BC0A-27377112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DAD6F-F74E-4407-8F77-EA0A017C7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D2C2C4-5DDF-46DE-9F41-205904DE8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E6EB7F-452B-413C-987E-F9893B04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A69221-C66C-4187-AA6A-DDB5D7AF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A48C47-790F-4E22-A974-5C042DA0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56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DF037-F7B2-4A0B-8D3F-E3D8EB0D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8BA10B-B85D-46FD-8FC0-429B3AFBA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5ADDC0-67C6-4468-B14E-B7AECBD29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7C38DB-3741-481E-925A-0F3FCFCD4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DDE002-3A5B-403D-9F42-57A13692A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60DC817-7037-4B5E-AFE5-E9A03D31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9F02C0-16A4-4885-9308-78E6460A9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4AB993-83DB-437C-9AC2-5BA8A2130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7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90A24-C0FB-4EE2-90BD-0C12ED3F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824BF4-C2FF-4BCF-BED5-F90C15C6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798CB-FB31-4042-A510-0E69357C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C6BB5E-4575-44CB-AC25-645B6E89D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8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0224B3-143B-4256-BFA5-E6983369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E1DED0-E16E-44C3-8394-A81F7BE3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48FEC0-022B-418E-8B00-E0821270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8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998DC-FD85-4AF5-9110-5A4AF92C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5E8F26-30A8-443C-8C85-998950328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C4EA21-5D72-4C26-ADB8-B46B16DFD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13137F-CA0B-4EBE-8FB3-969E13FE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60EB1E-6C7D-447D-8696-06562E650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A122A7-5F78-41AA-A747-3120A8A6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04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A7201-114C-4927-9A09-DF0BA076E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DDB91B-9588-404E-8CC9-51FE33224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8A74A-8A5B-4590-8696-355EA5CFA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C60328-059C-4F8E-8015-C354E105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75080B-6E3A-41E1-8BB0-0C5F015B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9790F6-9A4E-49E8-BDC2-F3D35AB7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0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BFE242-8FC6-42A9-8F2E-225AB55A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5C727B-8D84-4EF0-916B-1D7BC05C1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AD2E0-5E4A-41C8-8BCC-57D35A027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36E9E-2DE2-4CFF-A604-ADEA74051E0C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AA5C4A-502C-4415-99F3-03B7B774B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F44D8C-C034-48A5-9C9A-9A35D89E8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7BFF-07B5-40EA-AE5E-5D862FC03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85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693D-1D78-4B74-BECF-1F71B7E9A4C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1981200" y="1052737"/>
            <a:ext cx="6563072" cy="49685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dirty="0">
                <a:solidFill>
                  <a:prstClr val="black"/>
                </a:solidFill>
              </a:rPr>
              <a:t>Položka</a:t>
            </a:r>
            <a:endParaRPr lang="cs-CZ" sz="200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b="1" dirty="0">
                <a:solidFill>
                  <a:prstClr val="black"/>
                </a:solidFill>
              </a:rPr>
              <a:t>Hrubá mzda</a:t>
            </a:r>
            <a:endParaRPr lang="cs-CZ" sz="240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Základ daně 1 dle § 6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cs-CZ" sz="2400" dirty="0">
                <a:solidFill>
                  <a:prstClr val="black"/>
                </a:solidFill>
              </a:rPr>
              <a:t>Nezdanitelné části ZD (§ 15)</a:t>
            </a:r>
          </a:p>
          <a:p>
            <a:pPr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Základ daně 2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Sazba daně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D</a:t>
            </a:r>
            <a:r>
              <a:rPr lang="cs-CZ" sz="2400" dirty="0" err="1">
                <a:solidFill>
                  <a:prstClr val="black"/>
                </a:solidFill>
              </a:rPr>
              <a:t>aň</a:t>
            </a:r>
            <a:r>
              <a:rPr lang="cs-CZ" sz="2400" dirty="0">
                <a:solidFill>
                  <a:prstClr val="black"/>
                </a:solidFill>
              </a:rPr>
              <a:t> před slevami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-  sleva na poplatníka (§ 35ba/1/a)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dirty="0">
                <a:solidFill>
                  <a:prstClr val="black"/>
                </a:solidFill>
              </a:rPr>
              <a:t>-  daň. </a:t>
            </a:r>
            <a:r>
              <a:rPr lang="cs-CZ" sz="2400" dirty="0" err="1">
                <a:solidFill>
                  <a:prstClr val="black"/>
                </a:solidFill>
              </a:rPr>
              <a:t>zvýhodnění</a:t>
            </a:r>
            <a:r>
              <a:rPr lang="cs-CZ" sz="2400" dirty="0">
                <a:solidFill>
                  <a:prstClr val="black"/>
                </a:solidFill>
              </a:rPr>
              <a:t> (§ 35c/1)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2400" b="1" dirty="0">
                <a:solidFill>
                  <a:prstClr val="black"/>
                </a:solidFill>
              </a:rPr>
              <a:t>Daň po slevě</a:t>
            </a:r>
            <a:endParaRPr lang="cs-CZ" sz="2400" dirty="0">
              <a:solidFill>
                <a:prstClr val="black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063552" y="155679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991544" y="2924944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991544" y="4221088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1991544" y="5085184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6805736" y="1124744"/>
            <a:ext cx="2890664" cy="45365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     Částka</a:t>
            </a:r>
          </a:p>
          <a:p>
            <a:pPr>
              <a:buNone/>
            </a:pPr>
            <a:r>
              <a:rPr lang="cs-CZ" b="1" dirty="0"/>
              <a:t>   300 000</a:t>
            </a:r>
            <a:endParaRPr lang="cs-CZ" dirty="0"/>
          </a:p>
          <a:p>
            <a:pPr>
              <a:buNone/>
            </a:pPr>
            <a:r>
              <a:rPr lang="cs-CZ" dirty="0"/>
              <a:t>	300 000</a:t>
            </a:r>
          </a:p>
          <a:p>
            <a:pPr>
              <a:buNone/>
            </a:pPr>
            <a:r>
              <a:rPr lang="cs-CZ" dirty="0"/>
              <a:t>  	   3 000 + 5 000</a:t>
            </a:r>
          </a:p>
          <a:p>
            <a:pPr>
              <a:buNone/>
            </a:pPr>
            <a:r>
              <a:rPr lang="cs-CZ" dirty="0"/>
              <a:t>     292 000</a:t>
            </a:r>
          </a:p>
          <a:p>
            <a:pPr>
              <a:buNone/>
            </a:pPr>
            <a:r>
              <a:rPr lang="cs-CZ" dirty="0"/>
              <a:t>           15 %</a:t>
            </a:r>
          </a:p>
          <a:p>
            <a:pPr>
              <a:buNone/>
            </a:pPr>
            <a:r>
              <a:rPr lang="cs-CZ" dirty="0"/>
              <a:t>  	   43 800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  	   </a:t>
            </a:r>
            <a:r>
              <a:rPr lang="cs-CZ" dirty="0"/>
              <a:t>27 840  </a:t>
            </a:r>
          </a:p>
          <a:p>
            <a:pPr>
              <a:buNone/>
            </a:pPr>
            <a:r>
              <a:rPr lang="cs-CZ" b="1" dirty="0"/>
              <a:t>   	</a:t>
            </a:r>
            <a:r>
              <a:rPr lang="cs-CZ" dirty="0"/>
              <a:t>   13 937</a:t>
            </a:r>
          </a:p>
          <a:p>
            <a:pPr>
              <a:buNone/>
            </a:pPr>
            <a:r>
              <a:rPr lang="cs-CZ" b="1" dirty="0"/>
              <a:t>          2 023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29407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Širokoúhlá obrazovka</PresentationFormat>
  <Paragraphs>24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Krajňák Michal</dc:creator>
  <cp:lastModifiedBy>Krajňák Michal</cp:lastModifiedBy>
  <cp:revision>1</cp:revision>
  <dcterms:created xsi:type="dcterms:W3CDTF">2021-10-09T09:45:06Z</dcterms:created>
  <dcterms:modified xsi:type="dcterms:W3CDTF">2021-10-09T09:45:41Z</dcterms:modified>
</cp:coreProperties>
</file>