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502" r:id="rId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C099CB-32F7-44E2-8439-319E99A2A41E}" type="datetimeFigureOut">
              <a:rPr lang="cs-CZ" smtClean="0"/>
              <a:t>09.10.2021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B2D7B2-5479-4238-A74B-16A71535FD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8212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Zaplacené</a:t>
            </a:r>
            <a:r>
              <a:rPr lang="cs-CZ" baseline="0" dirty="0"/>
              <a:t> zálohy 22 500 </a:t>
            </a:r>
          </a:p>
          <a:p>
            <a:r>
              <a:rPr lang="cs-CZ" baseline="0" dirty="0"/>
              <a:t>Přeplatek 527 Kč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8B156E-043E-46D2-AF11-7126B102D0C6}" type="slidenum">
              <a:rPr lang="cs-CZ" smtClean="0">
                <a:solidFill>
                  <a:prstClr val="black"/>
                </a:solidFill>
              </a:rPr>
              <a:pPr/>
              <a:t>1</a:t>
            </a:fld>
            <a:endParaRPr 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725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ED275B7-CD44-4A33-B0BF-C58D767A0A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B60C4AA-80F0-4AE8-A277-B58870A154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DB62597-A034-43F3-9790-1B0DEF6D5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6E9E-2DE2-4CFF-A604-ADEA74051E0C}" type="datetimeFigureOut">
              <a:rPr lang="cs-CZ" smtClean="0"/>
              <a:t>09.10.2021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747F076-46B7-4A67-9EB7-BFD667C8FA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664DA7E-A9D7-497D-BA78-F42888AF4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7BFF-07B5-40EA-AE5E-5D862FC03CB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1768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63383C-D92C-4F9C-9EC9-6FE436C0B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ED80084-EE67-437B-BB24-080801C82C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CBD976A-D2A9-4EB8-B103-D6B022466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6E9E-2DE2-4CFF-A604-ADEA74051E0C}" type="datetimeFigureOut">
              <a:rPr lang="cs-CZ" smtClean="0"/>
              <a:t>09.10.2021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359404E-6DB7-4229-8D47-9C4FE2D3A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05B3546-362A-4151-A254-D505F98C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7BFF-07B5-40EA-AE5E-5D862FC03CB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0134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7FB29E20-1FF1-4ED8-AFB0-9191F442E0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52AEE05-1289-407A-B72C-9B4E863457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E4054EC-2B63-4140-8F01-967D4DAFF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6E9E-2DE2-4CFF-A604-ADEA74051E0C}" type="datetimeFigureOut">
              <a:rPr lang="cs-CZ" smtClean="0"/>
              <a:t>09.10.2021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88FCD1C-B2F7-4035-9ED6-0FAAF6F06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C964322-4F1F-4032-9B15-144E64E4D8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7BFF-07B5-40EA-AE5E-5D862FC03CB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5103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3319A8-3029-417A-86BB-3C4115259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2E4821-7FC1-4B4D-A32F-27FB962009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998F745-3E13-4654-8182-3C5E435AC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6E9E-2DE2-4CFF-A604-ADEA74051E0C}" type="datetimeFigureOut">
              <a:rPr lang="cs-CZ" smtClean="0"/>
              <a:t>09.10.2021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AB8A749-079D-4A05-9107-AF116B68B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25008DF-8FD8-4C1A-A43A-5A14ADB92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7BFF-07B5-40EA-AE5E-5D862FC03CB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1648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A63344-8C5F-454B-9AA7-B6669BE89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6FA887F-1AB6-461B-ABB1-1F57E8E76F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31C0FED-B2E4-4D3A-AFED-8270153C1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6E9E-2DE2-4CFF-A604-ADEA74051E0C}" type="datetimeFigureOut">
              <a:rPr lang="cs-CZ" smtClean="0"/>
              <a:t>09.10.2021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805D7F2-54EF-4D5B-A05D-24036B751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889FE48-1955-4627-9BB4-795182C12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7BFF-07B5-40EA-AE5E-5D862FC03CB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8223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913565-076B-4D67-BC0A-27377112C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ABDAD6F-F74E-4407-8F77-EA0A017C76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CD2C2C4-5DDF-46DE-9F41-205904DE89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5E6EB7F-452B-413C-987E-F9893B040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6E9E-2DE2-4CFF-A604-ADEA74051E0C}" type="datetimeFigureOut">
              <a:rPr lang="cs-CZ" smtClean="0"/>
              <a:t>09.10.2021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3A69221-C66C-4187-AA6A-DDB5D7AF3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8A48C47-790F-4E22-A974-5C042DA0B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7BFF-07B5-40EA-AE5E-5D862FC03CB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4561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CDF037-F7B2-4A0B-8D3F-E3D8EB0D8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AB8BA10B-B85D-46FD-8FC0-429B3AFBA3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45ADDC0-67C6-4468-B14E-B7AECBD29A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717C38DB-3741-481E-925A-0F3FCFCD49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1BDDE002-3A5B-403D-9F42-57A13692A1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360DC817-7037-4B5E-AFE5-E9A03D31A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6E9E-2DE2-4CFF-A604-ADEA74051E0C}" type="datetimeFigureOut">
              <a:rPr lang="cs-CZ" smtClean="0"/>
              <a:t>09.10.2021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CA9F02C0-16A4-4885-9308-78E6460A9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604AB993-83DB-437C-9AC2-5BA8A2130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7BFF-07B5-40EA-AE5E-5D862FC03CB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371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C90A24-C0FB-4EE2-90BD-0C12ED3FD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D0824BF4-C2FF-4BCF-BED5-F90C15C6DD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6E9E-2DE2-4CFF-A604-ADEA74051E0C}" type="datetimeFigureOut">
              <a:rPr lang="cs-CZ" smtClean="0"/>
              <a:t>09.10.2021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F8798CB-FB31-4042-A510-0E69357CE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66C6BB5E-4575-44CB-AC25-645B6E89D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7BFF-07B5-40EA-AE5E-5D862FC03CB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887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590224B3-143B-4256-BFA5-E69833696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6E9E-2DE2-4CFF-A604-ADEA74051E0C}" type="datetimeFigureOut">
              <a:rPr lang="cs-CZ" smtClean="0"/>
              <a:t>09.10.2021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95E1DED0-E16E-44C3-8394-A81F7BE3F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D48FEC0-022B-418E-8B00-E08212709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7BFF-07B5-40EA-AE5E-5D862FC03CB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2983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4998DC-FD85-4AF5-9110-5A4AF92C1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25E8F26-30A8-443C-8C85-998950328B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6C4EA21-5D72-4C26-ADB8-B46B16DFD8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5313137F-CA0B-4EBE-8FB3-969E13FE6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6E9E-2DE2-4CFF-A604-ADEA74051E0C}" type="datetimeFigureOut">
              <a:rPr lang="cs-CZ" smtClean="0"/>
              <a:t>09.10.2021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960EB1E-6C7D-447D-8696-06562E650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AA122A7-5F78-41AA-A747-3120A8A61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7BFF-07B5-40EA-AE5E-5D862FC03CB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044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FAA7201-114C-4927-9A09-DF0BA076E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95DDB91B-9588-404E-8CC9-51FE33224A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498A74A-8A5B-4590-8696-355EA5CFA6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6C60328-059C-4F8E-8015-C354E1053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36E9E-2DE2-4CFF-A604-ADEA74051E0C}" type="datetimeFigureOut">
              <a:rPr lang="cs-CZ" smtClean="0"/>
              <a:t>09.10.2021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475080B-6E3A-41E1-8BB0-0C5F015B9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C9790F6-9A4E-49E8-BDC2-F3D35AB71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1B7BFF-07B5-40EA-AE5E-5D862FC03CB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509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3FBFE242-8FC6-42A9-8F2E-225AB55AE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C5C727B-8D84-4EF0-916B-1D7BC05C1F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55AD2E0-5E4A-41C8-8BCC-57D35A0271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036E9E-2DE2-4CFF-A604-ADEA74051E0C}" type="datetimeFigureOut">
              <a:rPr lang="cs-CZ" smtClean="0"/>
              <a:t>09.10.2021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5AA5C4A-502C-4415-99F3-03B7B774B6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F44D8C-C034-48A5-9C9A-9A35D89E85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B7BFF-07B5-40EA-AE5E-5D862FC03CB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5855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C693D-1D78-4B74-BECF-1F71B7E9A4C8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obsah 3"/>
          <p:cNvSpPr txBox="1">
            <a:spLocks/>
          </p:cNvSpPr>
          <p:nvPr/>
        </p:nvSpPr>
        <p:spPr>
          <a:xfrm>
            <a:off x="1981200" y="1052737"/>
            <a:ext cx="6563072" cy="49685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>
              <a:spcBef>
                <a:spcPct val="20000"/>
              </a:spcBef>
              <a:defRPr/>
            </a:pPr>
            <a:r>
              <a:rPr lang="cs-CZ" sz="3200" dirty="0">
                <a:solidFill>
                  <a:prstClr val="black"/>
                </a:solidFill>
              </a:rPr>
              <a:t>Položka</a:t>
            </a:r>
            <a:endParaRPr lang="cs-CZ" sz="2000" dirty="0">
              <a:solidFill>
                <a:prstClr val="black"/>
              </a:solidFill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cs-CZ" sz="2400" b="1" dirty="0">
                <a:solidFill>
                  <a:prstClr val="black"/>
                </a:solidFill>
              </a:rPr>
              <a:t>Hrubá mzda</a:t>
            </a:r>
            <a:endParaRPr lang="cs-CZ" sz="2400" dirty="0">
              <a:solidFill>
                <a:prstClr val="black"/>
              </a:solidFill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cs-CZ" sz="2400" dirty="0">
                <a:solidFill>
                  <a:prstClr val="black"/>
                </a:solidFill>
              </a:rPr>
              <a:t>Základ daně 1 dle § 6</a:t>
            </a:r>
          </a:p>
          <a:p>
            <a:pPr marL="342900" indent="-342900">
              <a:spcBef>
                <a:spcPct val="20000"/>
              </a:spcBef>
              <a:buFontTx/>
              <a:buChar char="-"/>
              <a:defRPr/>
            </a:pPr>
            <a:r>
              <a:rPr lang="cs-CZ" sz="2400" dirty="0">
                <a:solidFill>
                  <a:prstClr val="black"/>
                </a:solidFill>
              </a:rPr>
              <a:t>Nezdanitelné části ZD (§ 15)</a:t>
            </a:r>
          </a:p>
          <a:p>
            <a:pPr>
              <a:spcBef>
                <a:spcPct val="20000"/>
              </a:spcBef>
              <a:defRPr/>
            </a:pPr>
            <a:r>
              <a:rPr lang="cs-CZ" sz="2400" dirty="0">
                <a:solidFill>
                  <a:prstClr val="black"/>
                </a:solidFill>
              </a:rPr>
              <a:t>Základ daně 2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cs-CZ" sz="2400" dirty="0">
                <a:solidFill>
                  <a:prstClr val="black"/>
                </a:solidFill>
              </a:rPr>
              <a:t>Sazba daně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cs-CZ" sz="2400" dirty="0">
                <a:solidFill>
                  <a:prstClr val="black"/>
                </a:solidFill>
              </a:rPr>
              <a:t>D</a:t>
            </a:r>
            <a:r>
              <a:rPr lang="cs-CZ" sz="2400" dirty="0" err="1">
                <a:solidFill>
                  <a:prstClr val="black"/>
                </a:solidFill>
              </a:rPr>
              <a:t>aň</a:t>
            </a:r>
            <a:r>
              <a:rPr lang="cs-CZ" sz="2400" dirty="0">
                <a:solidFill>
                  <a:prstClr val="black"/>
                </a:solidFill>
              </a:rPr>
              <a:t> před slevami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cs-CZ" sz="2400" dirty="0">
                <a:solidFill>
                  <a:prstClr val="black"/>
                </a:solidFill>
              </a:rPr>
              <a:t>-  sleva na poplatníka (§ 35ba/1/a)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cs-CZ" sz="2400" dirty="0">
                <a:solidFill>
                  <a:prstClr val="black"/>
                </a:solidFill>
              </a:rPr>
              <a:t>-  daň. </a:t>
            </a:r>
            <a:r>
              <a:rPr lang="cs-CZ" sz="2400" dirty="0" err="1">
                <a:solidFill>
                  <a:prstClr val="black"/>
                </a:solidFill>
              </a:rPr>
              <a:t>zvýhodnění</a:t>
            </a:r>
            <a:r>
              <a:rPr lang="cs-CZ" sz="2400" dirty="0">
                <a:solidFill>
                  <a:prstClr val="black"/>
                </a:solidFill>
              </a:rPr>
              <a:t> (§ 35c/1)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cs-CZ" sz="2400" b="1" dirty="0">
                <a:solidFill>
                  <a:prstClr val="black"/>
                </a:solidFill>
              </a:rPr>
              <a:t>Daň po slevě</a:t>
            </a:r>
            <a:endParaRPr lang="cs-CZ" sz="2400" dirty="0">
              <a:solidFill>
                <a:prstClr val="black"/>
              </a:solidFill>
            </a:endParaRPr>
          </a:p>
        </p:txBody>
      </p:sp>
      <p:cxnSp>
        <p:nvCxnSpPr>
          <p:cNvPr id="9" name="Přímá spojovací čára 8"/>
          <p:cNvCxnSpPr/>
          <p:nvPr/>
        </p:nvCxnSpPr>
        <p:spPr>
          <a:xfrm>
            <a:off x="2063552" y="1556792"/>
            <a:ext cx="81369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ovací čára 9"/>
          <p:cNvCxnSpPr/>
          <p:nvPr/>
        </p:nvCxnSpPr>
        <p:spPr>
          <a:xfrm>
            <a:off x="1991544" y="2924944"/>
            <a:ext cx="81369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ovací čára 10"/>
          <p:cNvCxnSpPr/>
          <p:nvPr/>
        </p:nvCxnSpPr>
        <p:spPr>
          <a:xfrm>
            <a:off x="1991544" y="4221088"/>
            <a:ext cx="81369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ovací čára 13"/>
          <p:cNvCxnSpPr/>
          <p:nvPr/>
        </p:nvCxnSpPr>
        <p:spPr>
          <a:xfrm>
            <a:off x="1991544" y="5085184"/>
            <a:ext cx="813690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ástupný symbol pro obsah 5"/>
          <p:cNvSpPr>
            <a:spLocks noGrp="1"/>
          </p:cNvSpPr>
          <p:nvPr>
            <p:ph sz="quarter" idx="4294967295"/>
          </p:nvPr>
        </p:nvSpPr>
        <p:spPr>
          <a:xfrm>
            <a:off x="6805736" y="1124744"/>
            <a:ext cx="2890664" cy="4536504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cs-CZ" dirty="0"/>
              <a:t>     Částka</a:t>
            </a:r>
          </a:p>
          <a:p>
            <a:pPr>
              <a:buNone/>
            </a:pPr>
            <a:r>
              <a:rPr lang="cs-CZ" b="1" dirty="0"/>
              <a:t>   300 000</a:t>
            </a:r>
            <a:endParaRPr lang="cs-CZ" dirty="0"/>
          </a:p>
          <a:p>
            <a:pPr>
              <a:buNone/>
            </a:pPr>
            <a:r>
              <a:rPr lang="cs-CZ" dirty="0"/>
              <a:t>	300 000</a:t>
            </a:r>
          </a:p>
          <a:p>
            <a:pPr>
              <a:buNone/>
            </a:pPr>
            <a:r>
              <a:rPr lang="cs-CZ" dirty="0"/>
              <a:t>  	   3 000 + 5 000</a:t>
            </a:r>
          </a:p>
          <a:p>
            <a:pPr>
              <a:buNone/>
            </a:pPr>
            <a:r>
              <a:rPr lang="cs-CZ" dirty="0"/>
              <a:t>     292 000</a:t>
            </a:r>
          </a:p>
          <a:p>
            <a:pPr>
              <a:buNone/>
            </a:pPr>
            <a:r>
              <a:rPr lang="cs-CZ" dirty="0"/>
              <a:t>           15 %</a:t>
            </a:r>
          </a:p>
          <a:p>
            <a:pPr>
              <a:buNone/>
            </a:pPr>
            <a:r>
              <a:rPr lang="cs-CZ" dirty="0"/>
              <a:t>  	   43 800</a:t>
            </a:r>
          </a:p>
          <a:p>
            <a:pPr>
              <a:buNone/>
            </a:pPr>
            <a:r>
              <a:rPr lang="cs-CZ" dirty="0">
                <a:solidFill>
                  <a:srgbClr val="FFFF00"/>
                </a:solidFill>
              </a:rPr>
              <a:t>  	   </a:t>
            </a:r>
            <a:r>
              <a:rPr lang="cs-CZ" dirty="0"/>
              <a:t>27 840  </a:t>
            </a:r>
          </a:p>
          <a:p>
            <a:pPr>
              <a:buNone/>
            </a:pPr>
            <a:r>
              <a:rPr lang="cs-CZ" b="1" dirty="0"/>
              <a:t>   	</a:t>
            </a:r>
            <a:r>
              <a:rPr lang="cs-CZ" dirty="0"/>
              <a:t>   13 937</a:t>
            </a:r>
          </a:p>
          <a:p>
            <a:pPr>
              <a:buNone/>
            </a:pPr>
            <a:r>
              <a:rPr lang="cs-CZ" b="1" dirty="0"/>
              <a:t>          2 023</a:t>
            </a:r>
            <a:endParaRPr lang="cs-CZ" dirty="0"/>
          </a:p>
          <a:p>
            <a:pPr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2294070"/>
      </p:ext>
    </p:extLst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10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10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4" dur="10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9" dur="10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4" dur="10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9" dur="10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4" dur="1000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99" dur="1000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4" dur="1000"/>
                                        <p:tgtEl>
                                          <p:spTgt spid="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09" dur="1000"/>
                                        <p:tgtEl>
                                          <p:spTgt spid="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95</Words>
  <Application>Microsoft Office PowerPoint</Application>
  <PresentationFormat>Širokoúhlá obrazovka</PresentationFormat>
  <Paragraphs>24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Motiv Office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Krajňák Michal</dc:creator>
  <cp:lastModifiedBy>Krajňák Michal</cp:lastModifiedBy>
  <cp:revision>1</cp:revision>
  <dcterms:created xsi:type="dcterms:W3CDTF">2021-10-09T09:45:06Z</dcterms:created>
  <dcterms:modified xsi:type="dcterms:W3CDTF">2021-10-09T09:45:41Z</dcterms:modified>
</cp:coreProperties>
</file>