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2" r:id="rId3"/>
    <p:sldId id="309" r:id="rId4"/>
    <p:sldId id="310" r:id="rId5"/>
    <p:sldId id="306" r:id="rId6"/>
    <p:sldId id="307" r:id="rId7"/>
    <p:sldId id="329" r:id="rId8"/>
    <p:sldId id="328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313" r:id="rId18"/>
    <p:sldId id="314" r:id="rId19"/>
    <p:sldId id="315" r:id="rId20"/>
    <p:sldId id="317" r:id="rId21"/>
    <p:sldId id="318" r:id="rId22"/>
    <p:sldId id="275" r:id="rId23"/>
    <p:sldId id="319" r:id="rId24"/>
    <p:sldId id="320" r:id="rId25"/>
    <p:sldId id="322" r:id="rId26"/>
    <p:sldId id="323" r:id="rId27"/>
    <p:sldId id="324" r:id="rId28"/>
    <p:sldId id="321" r:id="rId29"/>
    <p:sldId id="280" r:id="rId30"/>
    <p:sldId id="278" r:id="rId31"/>
    <p:sldId id="279" r:id="rId32"/>
    <p:sldId id="281" r:id="rId33"/>
    <p:sldId id="284" r:id="rId34"/>
    <p:sldId id="288" r:id="rId35"/>
    <p:sldId id="285" r:id="rId36"/>
    <p:sldId id="294" r:id="rId37"/>
    <p:sldId id="297" r:id="rId38"/>
    <p:sldId id="290" r:id="rId39"/>
    <p:sldId id="292" r:id="rId40"/>
    <p:sldId id="293" r:id="rId41"/>
    <p:sldId id="295" r:id="rId42"/>
    <p:sldId id="296" r:id="rId43"/>
    <p:sldId id="298" r:id="rId44"/>
    <p:sldId id="299" r:id="rId45"/>
    <p:sldId id="325" r:id="rId46"/>
    <p:sldId id="301" r:id="rId4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202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306" autoAdjust="0"/>
  </p:normalViewPr>
  <p:slideViewPr>
    <p:cSldViewPr snapToGrid="0" snapToObjects="1">
      <p:cViewPr varScale="1">
        <p:scale>
          <a:sx n="130" d="100"/>
          <a:sy n="130" d="100"/>
        </p:scale>
        <p:origin x="10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vypadá domovská stránka </a:t>
            </a:r>
            <a:r>
              <a:rPr lang="cs-CZ" dirty="0" err="1"/>
              <a:t>Theses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01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vypadá domovská</a:t>
            </a:r>
            <a:r>
              <a:rPr lang="cs-CZ" baseline="0" dirty="0"/>
              <a:t> stránka odevzdej.cz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71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Moje</a:t>
            </a:r>
            <a:r>
              <a:rPr lang="cs-CZ" baseline="0" dirty="0"/>
              <a:t> nahraná disertace – </a:t>
            </a:r>
          </a:p>
          <a:p>
            <a:r>
              <a:rPr lang="cs-CZ" baseline="0" dirty="0"/>
              <a:t>Podobnost 100 % - práce je vložena na </a:t>
            </a:r>
            <a:r>
              <a:rPr lang="cs-CZ" baseline="0" dirty="0" err="1"/>
              <a:t>theses</a:t>
            </a:r>
            <a:r>
              <a:rPr lang="cs-CZ" baseline="0" dirty="0"/>
              <a:t> – povinnost univerzity</a:t>
            </a:r>
          </a:p>
          <a:p>
            <a:r>
              <a:rPr lang="cs-CZ" baseline="0" dirty="0"/>
              <a:t>Podobnost 86 % - práce je uložena v archivu </a:t>
            </a:r>
            <a:r>
              <a:rPr lang="cs-CZ" baseline="0" dirty="0" err="1"/>
              <a:t>PdF</a:t>
            </a:r>
            <a:r>
              <a:rPr lang="cs-CZ" baseline="0" dirty="0"/>
              <a:t> UP, mojí domovské fakulty, a je z ní vytažen autoreferát k obhajobě a seznam publikační činnosti, proto není shoda 100%</a:t>
            </a:r>
          </a:p>
          <a:p>
            <a:r>
              <a:rPr lang="cs-CZ" baseline="0" dirty="0"/>
              <a:t>Všechny následující shody 11%, jako přílohu jsem měla vloženou Chartu učitelů, má přes 30 stran, a na internetu se objevuje na několika místech, proto tolik odkazů se stejným procentem podobnosti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28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Pokračuje charta učitelů, je to vidět i v tom URL odkazu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29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méně</a:t>
            </a:r>
            <a:r>
              <a:rPr lang="cs-CZ" baseline="0" dirty="0"/>
              <a:t> jak 5 %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45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tady už k samotnému</a:t>
            </a:r>
            <a:r>
              <a:rPr lang="cs-CZ" baseline="0" dirty="0"/>
              <a:t> citování zdroje – jak?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548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Rozdíl</a:t>
            </a:r>
            <a:r>
              <a:rPr lang="cs-CZ" baseline="0" dirty="0"/>
              <a:t> mezi citací a bibliografickou citací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80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Nejčastěji</a:t>
            </a:r>
            <a:r>
              <a:rPr lang="cs-CZ" baseline="0" dirty="0"/>
              <a:t> používaná citační norma, i my ji doporučujeme.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9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Odtud</a:t>
            </a:r>
            <a:r>
              <a:rPr lang="cs-CZ" baseline="0" dirty="0"/>
              <a:t> jsou uváděny jednotlivé příklady citací, tohle vždy jen prolétnu, aby studenti viděli, jak taková citace v textu vypadá, nemá smysl se jí věnovat podrobněji v úvodu, protože nejsou schopni to pobrat, je to příliš informací – nejspíš je tedy odkázat na opory..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661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Odkaz</a:t>
            </a:r>
            <a:r>
              <a:rPr lang="cs-CZ" baseline="0" dirty="0"/>
              <a:t> na stránky, kde se dá publikace vyhledat už přímo ve správné citaci, ale je jen česká a v její databázi ani zdaleka není vše.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20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Osnova celé prezentace:</a:t>
            </a:r>
            <a:r>
              <a:rPr lang="cs-CZ" baseline="0" dirty="0"/>
              <a:t> jakým tématům se v následující hodině budeme zabývat?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018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vypadá vyhledávání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3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Lze hledat</a:t>
            </a:r>
            <a:r>
              <a:rPr lang="cs-CZ" baseline="0" dirty="0"/>
              <a:t> i na stránkách vědecké knihovny v Olomouci, a to dokonce i bez přihlášení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5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58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tvorbě jakékoliv seminární či jiné</a:t>
            </a:r>
            <a:r>
              <a:rPr lang="cs-CZ" baseline="0" dirty="0"/>
              <a:t> práce je nutná práce ze zdroji informací. Ne všechny zdroje jsou ovšem vhodnými zdroji – základní rozdělení je na primární a sekundární zdroje – vysvětlení ve </a:t>
            </a:r>
            <a:r>
              <a:rPr lang="cs-CZ" baseline="0" dirty="0" err="1"/>
              <a:t>slidu</a:t>
            </a:r>
            <a:r>
              <a:rPr lang="cs-CZ" baseline="0" dirty="0"/>
              <a:t> (nabíhá postupně – je prostor pro diskuzi nad zdroji) – jakou mají studenti zkušenost se psaním prací; vyžadoval po nich někdo na střední škole uvádění zdrojů např. do referátů?; pokud ano, jak uváděli citace; ví, jaké jsou základní typy citací (citace X parafráze) apod.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3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Konkrétní příklady.</a:t>
            </a:r>
          </a:p>
          <a:p>
            <a:endParaRPr lang="cs-CZ" dirty="0"/>
          </a:p>
          <a:p>
            <a:r>
              <a:rPr lang="cs-CZ" dirty="0"/>
              <a:t>Zpravidla</a:t>
            </a:r>
            <a:r>
              <a:rPr lang="cs-CZ" baseline="0" dirty="0"/>
              <a:t> vzniká debata nad encyklopediemi – proč je uvedena jako sekundární zdroj, který považujeme za méně vhodný – encyklopedii někdo musel kompletovat, tedy výklad termínu už je ovlivněn autorem encyklopedie, je tedy lepší se podívat do několika encyklopedií a výklad termínu porovnat, případně do práce rovnou uvést výklad termínu od různých autorů stylem: „Novák termín marketing vysvětluje jako…., Hanák na něj pohlíží jako na …, zatímco Svoboda se k němu vyjadřuje takto.</a:t>
            </a:r>
          </a:p>
          <a:p>
            <a:r>
              <a:rPr lang="cs-CZ" baseline="0" dirty="0"/>
              <a:t>Dneska je naprosto běžné, že výklad nějakého termínu je nejednotný, každý autor na něj pohlíží k hlediska svého zaměření – např. termín </a:t>
            </a:r>
            <a:r>
              <a:rPr lang="cs-CZ" i="1" baseline="0" dirty="0"/>
              <a:t>motivace</a:t>
            </a:r>
            <a:r>
              <a:rPr lang="cs-CZ" baseline="0" dirty="0"/>
              <a:t> bude vysvětlen jinak psychologem, jinak pedagogem, jinak sociologem a úplně jinak, mnohem praktičtěji, na něj bude nahlížet např. profesionální kouč.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6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Poslední</a:t>
            </a:r>
            <a:r>
              <a:rPr lang="cs-CZ" baseline="0" dirty="0"/>
              <a:t> kauzy o plagiátorství – Taťána Malá, jmenována ministryní spravedlnosti v </a:t>
            </a:r>
            <a:r>
              <a:rPr lang="cs-CZ" baseline="0" dirty="0" err="1"/>
              <a:t>Babišově</a:t>
            </a:r>
            <a:r>
              <a:rPr lang="cs-CZ" baseline="0" dirty="0"/>
              <a:t> vládě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74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7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Plagiátorství není</a:t>
            </a:r>
            <a:r>
              <a:rPr lang="cs-CZ" baseline="0" dirty="0"/>
              <a:t> vždy 100% úmyslem, může vzniknout také nedbalostí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12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dalších </a:t>
            </a:r>
            <a:r>
              <a:rPr lang="cs-CZ" dirty="0" err="1"/>
              <a:t>slidech</a:t>
            </a:r>
            <a:r>
              <a:rPr lang="cs-CZ" dirty="0"/>
              <a:t> vysvětleno</a:t>
            </a:r>
            <a:r>
              <a:rPr lang="cs-CZ" baseline="0" dirty="0"/>
              <a:t> každý zvlášť…</a:t>
            </a:r>
            <a:endParaRPr lang="cs-CZ" dirty="0"/>
          </a:p>
          <a:p>
            <a:endParaRPr lang="cs-CZ" dirty="0"/>
          </a:p>
          <a:p>
            <a:r>
              <a:rPr lang="cs-CZ" dirty="0"/>
              <a:t>Vylepšování</a:t>
            </a:r>
            <a:r>
              <a:rPr lang="cs-CZ" baseline="0" dirty="0"/>
              <a:t> literatury – do seznamu použité literatury napíšu i zdroje, které jsem v práci vůbec nepoužila, jen aby seznam byl lepší/ aktuálnější vydání publikací/ seznam byl delší apod.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89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Řešily jsme</a:t>
            </a:r>
            <a:r>
              <a:rPr lang="cs-CZ" baseline="0" dirty="0"/>
              <a:t> spolu v mailu…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19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158836"/>
            <a:ext cx="7199415" cy="171334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Úvod do studia</a:t>
            </a:r>
            <a:br>
              <a:rPr lang="cs-CZ" sz="32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200" b="1" dirty="0">
                <a:solidFill>
                  <a:srgbClr val="D10202"/>
                </a:solidFill>
                <a:cs typeface="Arial"/>
              </a:rPr>
              <a:t>Seminární práce na MVŠO (Jak správně citovat)</a:t>
            </a:r>
            <a:br>
              <a:rPr lang="cs-CZ" sz="2200" b="1" dirty="0">
                <a:solidFill>
                  <a:srgbClr val="D10202"/>
                </a:solidFill>
                <a:cs typeface="Arial"/>
              </a:rPr>
            </a:br>
            <a:endParaRPr lang="en-US" sz="22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07082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Nejčastější druhy plagiátorství:</a:t>
            </a:r>
          </a:p>
          <a:p>
            <a:pPr marL="514350" indent="-514350">
              <a:buAutoNum type="arabicPeriod"/>
            </a:pPr>
            <a:r>
              <a:rPr lang="cs-CZ" sz="2800" dirty="0"/>
              <a:t>Klonování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Kopírování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Drobné úpravy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17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KLONOVÁNÍ:</a:t>
            </a:r>
          </a:p>
          <a:p>
            <a:r>
              <a:rPr lang="cs-CZ" dirty="0"/>
              <a:t>doslovné zkopírování dokumentu, úplné převzetí cizího textu, kdy jej vydáváme            za vlastní</a:t>
            </a:r>
          </a:p>
          <a:p>
            <a:r>
              <a:rPr lang="cs-CZ" dirty="0"/>
              <a:t>př. zkopírovaný článek z Wikipedie, cizí bakalářka, stáhnutí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170002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660626"/>
            <a:ext cx="60960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50043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KOPÍROVÁNÍ (CTRL+C):</a:t>
            </a:r>
          </a:p>
          <a:p>
            <a:r>
              <a:rPr lang="cs-CZ" dirty="0"/>
              <a:t>závažností srovnatelné s klonováním</a:t>
            </a:r>
          </a:p>
          <a:p>
            <a:r>
              <a:rPr lang="cs-CZ" dirty="0"/>
              <a:t>dochází ke zkopírování částí práce</a:t>
            </a:r>
          </a:p>
          <a:p>
            <a:r>
              <a:rPr lang="cs-CZ" dirty="0"/>
              <a:t>necitování u kopírování může být </a:t>
            </a:r>
            <a:r>
              <a:rPr lang="cs-CZ" b="1" dirty="0"/>
              <a:t>vědomé</a:t>
            </a:r>
            <a:r>
              <a:rPr lang="cs-CZ" dirty="0"/>
              <a:t> nebo </a:t>
            </a:r>
            <a:r>
              <a:rPr lang="cs-CZ" b="1" dirty="0"/>
              <a:t>nevědomé</a:t>
            </a:r>
          </a:p>
        </p:txBody>
      </p:sp>
    </p:spTree>
    <p:extLst>
      <p:ext uri="{BB962C8B-B14F-4D97-AF65-F5344CB8AC3E}">
        <p14:creationId xmlns:p14="http://schemas.microsoft.com/office/powerpoint/2010/main" val="32774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8" y="696686"/>
            <a:ext cx="6049798" cy="53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27852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3. DROBNÉ ÚPRAVY:</a:t>
            </a:r>
          </a:p>
          <a:p>
            <a:r>
              <a:rPr lang="cs-CZ" dirty="0"/>
              <a:t>převzetí části textu jiného autora, kdy v něm změníme některé formulace, nahradíme některá slova, změníme pořadí vět, použijeme synonyma atd.</a:t>
            </a:r>
          </a:p>
        </p:txBody>
      </p:sp>
    </p:spTree>
    <p:extLst>
      <p:ext uri="{BB962C8B-B14F-4D97-AF65-F5344CB8AC3E}">
        <p14:creationId xmlns:p14="http://schemas.microsoft.com/office/powerpoint/2010/main" val="298990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729893"/>
            <a:ext cx="7225076" cy="51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15718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Další druhy plagiátorství: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práce na zakázku, tzv. „komerční plagiátorství“</a:t>
            </a:r>
          </a:p>
          <a:p>
            <a:r>
              <a:rPr lang="cs-CZ" sz="2800" dirty="0"/>
              <a:t>jeden zdroj</a:t>
            </a:r>
          </a:p>
          <a:p>
            <a:r>
              <a:rPr lang="cs-CZ" sz="2800" dirty="0"/>
              <a:t>kompilace</a:t>
            </a:r>
          </a:p>
          <a:p>
            <a:r>
              <a:rPr lang="cs-CZ" sz="2800" dirty="0"/>
              <a:t>vylepšování literatury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8864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„Komerční“ plagiátorství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sz="2800" dirty="0"/>
              <a:t>trend posledních let</a:t>
            </a:r>
          </a:p>
          <a:p>
            <a:pPr>
              <a:buFontTx/>
              <a:buChar char="-"/>
            </a:pPr>
            <a:r>
              <a:rPr lang="cs-CZ" sz="2800" dirty="0"/>
              <a:t>jedná se o kupování a psaní prací na zakázku </a:t>
            </a:r>
          </a:p>
          <a:p>
            <a:pPr>
              <a:buFontTx/>
              <a:buChar char="-"/>
            </a:pPr>
            <a:r>
              <a:rPr lang="cs-CZ" sz="2800" dirty="0"/>
              <a:t>autorství se nelze zřeknout, nelze jej zdědit nebo darovat, takže ani koupit → nejedná se tedy jen           o plagiátorství, ale také o podvod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89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Jeden zdroj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= přepisování a upravování informací pouze z jednoho zdroje → </a:t>
            </a:r>
          </a:p>
          <a:p>
            <a:r>
              <a:rPr lang="cs-CZ" sz="2800" dirty="0"/>
              <a:t>nedostatečné množství informací o problematice nebo jen jednostranně</a:t>
            </a:r>
          </a:p>
          <a:p>
            <a:r>
              <a:rPr lang="cs-CZ" sz="2800" dirty="0"/>
              <a:t>jedná se jen o upravenou kopii původního textu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5756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OSNOVA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95994"/>
            <a:ext cx="8229600" cy="4525963"/>
          </a:xfrm>
        </p:spPr>
        <p:txBody>
          <a:bodyPr>
            <a:normAutofit/>
          </a:bodyPr>
          <a:lstStyle/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směrnice k seminárním a jiným studentským pracím</a:t>
            </a:r>
          </a:p>
          <a:p>
            <a:r>
              <a:rPr lang="cs-CZ" sz="2400" b="1" dirty="0"/>
              <a:t>vhodné a nevhodné zdroje</a:t>
            </a:r>
          </a:p>
          <a:p>
            <a:r>
              <a:rPr lang="cs-CZ" sz="2400" b="1" dirty="0"/>
              <a:t>plagiátorství</a:t>
            </a:r>
          </a:p>
          <a:p>
            <a:r>
              <a:rPr lang="cs-CZ" sz="2400" b="1" dirty="0"/>
              <a:t>citace</a:t>
            </a:r>
          </a:p>
        </p:txBody>
      </p:sp>
    </p:spTree>
    <p:extLst>
      <p:ext uri="{BB962C8B-B14F-4D97-AF65-F5344CB8AC3E}">
        <p14:creationId xmlns:p14="http://schemas.microsoft.com/office/powerpoint/2010/main" val="479700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Kompilace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vytváření nového skládáním několika zdrojů, zpravidla bez vnitřních návazností, bez invence a vlastního přispění</a:t>
            </a:r>
          </a:p>
          <a:p>
            <a:pPr marL="0" indent="0">
              <a:buNone/>
            </a:pPr>
            <a:r>
              <a:rPr lang="cs-CZ" sz="2800" dirty="0"/>
              <a:t>- i přesto, že jsou dané zdroje řádně odcitovány! </a:t>
            </a:r>
          </a:p>
        </p:txBody>
      </p:sp>
    </p:spTree>
    <p:extLst>
      <p:ext uri="{BB962C8B-B14F-4D97-AF65-F5344CB8AC3E}">
        <p14:creationId xmlns:p14="http://schemas.microsoft.com/office/powerpoint/2010/main" val="109481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Vylepšování literatury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- přidávání dalších titulů do seznamu literatury, nejčastěji v případě, kdy seznam literatury není dostatečný, nebo kvalitní</a:t>
            </a:r>
          </a:p>
        </p:txBody>
      </p:sp>
    </p:spTree>
    <p:extLst>
      <p:ext uri="{BB962C8B-B14F-4D97-AF65-F5344CB8AC3E}">
        <p14:creationId xmlns:p14="http://schemas.microsoft.com/office/powerpoint/2010/main" val="2369186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Kontrola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STUDENTI:</a:t>
            </a:r>
          </a:p>
          <a:p>
            <a:r>
              <a:rPr lang="cs-CZ" sz="2800" b="1" dirty="0"/>
              <a:t>Odevzdej.cz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VYUČUJÍCÍ:</a:t>
            </a:r>
          </a:p>
          <a:p>
            <a:r>
              <a:rPr lang="cs-CZ" sz="2800" b="1" dirty="0" err="1"/>
              <a:t>Theses</a:t>
            </a:r>
            <a:r>
              <a:rPr lang="cs-CZ" sz="2800" b="1" dirty="0"/>
              <a:t> (STAG), Plag.cz, </a:t>
            </a:r>
            <a:r>
              <a:rPr lang="cs-CZ" sz="2800" b="1" dirty="0" err="1"/>
              <a:t>Scan</a:t>
            </a:r>
            <a:r>
              <a:rPr lang="cs-CZ" sz="2800" b="1" dirty="0"/>
              <a:t> my </a:t>
            </a:r>
            <a:r>
              <a:rPr lang="cs-CZ" sz="2800" b="1" dirty="0" err="1"/>
              <a:t>essay</a:t>
            </a:r>
            <a:r>
              <a:rPr lang="cs-CZ" sz="2800" b="1" dirty="0"/>
              <a:t>, </a:t>
            </a:r>
            <a:r>
              <a:rPr lang="cs-CZ" sz="2800" b="1" dirty="0" err="1"/>
              <a:t>copyscape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77839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2580"/>
            <a:ext cx="8732520" cy="3872185"/>
          </a:xfrm>
        </p:spPr>
      </p:pic>
    </p:spTree>
    <p:extLst>
      <p:ext uri="{BB962C8B-B14F-4D97-AF65-F5344CB8AC3E}">
        <p14:creationId xmlns:p14="http://schemas.microsoft.com/office/powerpoint/2010/main" val="186545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" y="617220"/>
            <a:ext cx="6776929" cy="5493511"/>
          </a:xfrm>
        </p:spPr>
      </p:pic>
    </p:spTree>
    <p:extLst>
      <p:ext uri="{BB962C8B-B14F-4D97-AF65-F5344CB8AC3E}">
        <p14:creationId xmlns:p14="http://schemas.microsoft.com/office/powerpoint/2010/main" val="510916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" y="696218"/>
            <a:ext cx="7947532" cy="5429945"/>
          </a:xfrm>
        </p:spPr>
      </p:pic>
    </p:spTree>
    <p:extLst>
      <p:ext uri="{BB962C8B-B14F-4D97-AF65-F5344CB8AC3E}">
        <p14:creationId xmlns:p14="http://schemas.microsoft.com/office/powerpoint/2010/main" val="288969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32" y="578840"/>
            <a:ext cx="5846935" cy="5524463"/>
          </a:xfrm>
        </p:spPr>
      </p:pic>
    </p:spTree>
    <p:extLst>
      <p:ext uri="{BB962C8B-B14F-4D97-AF65-F5344CB8AC3E}">
        <p14:creationId xmlns:p14="http://schemas.microsoft.com/office/powerpoint/2010/main" val="4058511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06" y="586740"/>
            <a:ext cx="5295187" cy="5621547"/>
          </a:xfrm>
        </p:spPr>
      </p:pic>
    </p:spTree>
    <p:extLst>
      <p:ext uri="{BB962C8B-B14F-4D97-AF65-F5344CB8AC3E}">
        <p14:creationId xmlns:p14="http://schemas.microsoft.com/office/powerpoint/2010/main" val="2566426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102"/>
            <a:ext cx="8229600" cy="54133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46760"/>
            <a:ext cx="8229600" cy="5379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Ke statistikám plagiátorství…</a:t>
            </a:r>
          </a:p>
          <a:p>
            <a:pPr marL="0" indent="0">
              <a:buNone/>
            </a:pPr>
            <a:r>
              <a:rPr lang="cs-CZ" sz="2400" dirty="0"/>
              <a:t>… v Evropě: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nejnižší míra plagiátorství: Dánsko – 4,7%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nejvyšší míra plagiátorství: Rumunsko – 26,1%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průměr v Evropě: 15,4%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míra plagiátorství se nejvíce odvíjí od:</a:t>
            </a:r>
          </a:p>
          <a:p>
            <a:r>
              <a:rPr lang="cs-CZ" sz="2400" dirty="0"/>
              <a:t>bohatství země</a:t>
            </a:r>
          </a:p>
          <a:p>
            <a:r>
              <a:rPr lang="cs-CZ" sz="2400" dirty="0"/>
              <a:t>klimatických podmínek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1800" dirty="0"/>
              <a:t>... v USA: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nejnižší míra plagiátorství: 6,4% - Vermont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nejvyšší míra plagiátorství: 24,2% - Louisiana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0" y="2407782"/>
            <a:ext cx="2932619" cy="37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8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63583" y="2232685"/>
            <a:ext cx="692549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CITÁT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PARAFRÁZE</a:t>
            </a:r>
          </a:p>
        </p:txBody>
      </p:sp>
    </p:spTree>
    <p:extLst>
      <p:ext uri="{BB962C8B-B14F-4D97-AF65-F5344CB8AC3E}">
        <p14:creationId xmlns:p14="http://schemas.microsoft.com/office/powerpoint/2010/main" val="8752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7977"/>
            <a:ext cx="8229600" cy="72966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Doporučená struktura seminární (kvalifikační)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Titulní strana</a:t>
            </a:r>
          </a:p>
          <a:p>
            <a:r>
              <a:rPr lang="cs-CZ" dirty="0"/>
              <a:t>Obsah</a:t>
            </a:r>
          </a:p>
          <a:p>
            <a:r>
              <a:rPr lang="cs-CZ" dirty="0"/>
              <a:t>Úvod, vymezení tématu, cíle</a:t>
            </a:r>
          </a:p>
          <a:p>
            <a:r>
              <a:rPr lang="cs-CZ" dirty="0"/>
              <a:t>Vlastní text, kapitoly a podkapitoly</a:t>
            </a:r>
          </a:p>
          <a:p>
            <a:r>
              <a:rPr lang="cs-CZ" dirty="0"/>
              <a:t>Závěr</a:t>
            </a:r>
          </a:p>
          <a:p>
            <a:r>
              <a:rPr lang="cs-CZ" dirty="0"/>
              <a:t>Seznam tabulek, grafů, obrázků, příloh</a:t>
            </a:r>
          </a:p>
          <a:p>
            <a:r>
              <a:rPr lang="cs-CZ" dirty="0"/>
              <a:t>Přílohy</a:t>
            </a:r>
          </a:p>
        </p:txBody>
      </p:sp>
    </p:spTree>
    <p:extLst>
      <p:ext uri="{BB962C8B-B14F-4D97-AF65-F5344CB8AC3E}">
        <p14:creationId xmlns:p14="http://schemas.microsoft.com/office/powerpoint/2010/main" val="2315903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CITÁT:</a:t>
            </a:r>
          </a:p>
          <a:p>
            <a:r>
              <a:rPr lang="cs-CZ" sz="2800" b="1" dirty="0"/>
              <a:t>doslovné převzetí textu – text přepíšeme v takové podobě, v jaké původně byl</a:t>
            </a:r>
          </a:p>
          <a:p>
            <a:r>
              <a:rPr lang="cs-CZ" sz="2800" b="1" dirty="0"/>
              <a:t>používá se u definic a v případě, kdy chceme výrok autora uvést co nejpodrobněji</a:t>
            </a:r>
          </a:p>
          <a:p>
            <a:r>
              <a:rPr lang="cs-CZ" sz="2800" b="1" dirty="0"/>
              <a:t>ve vašem textu je uveden v uvozovkách</a:t>
            </a:r>
          </a:p>
          <a:p>
            <a:r>
              <a:rPr lang="cs-CZ" sz="2800" b="1"/>
              <a:t>množství citátů </a:t>
            </a:r>
            <a:r>
              <a:rPr lang="cs-CZ" sz="2800" b="1" dirty="0"/>
              <a:t>v práci obvykle </a:t>
            </a:r>
            <a:r>
              <a:rPr lang="cs-CZ" sz="2800" b="1"/>
              <a:t>nepřesahuje 10 %!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15658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PARAFRÁZE:</a:t>
            </a:r>
          </a:p>
          <a:p>
            <a:r>
              <a:rPr lang="cs-CZ" sz="2800" b="1" dirty="0"/>
              <a:t>přepsání původního textu vlastními slovy</a:t>
            </a:r>
          </a:p>
          <a:p>
            <a:r>
              <a:rPr lang="cs-CZ" sz="2800" b="1" dirty="0"/>
              <a:t>původní myšlenka nesmí být upravena nebo vytržena z 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2764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BIBLIOGRAFICKÁ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509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= souhrn údajů o citované publikaci, který umožňuje její identifikaci</a:t>
            </a:r>
          </a:p>
          <a:p>
            <a:r>
              <a:rPr lang="cs-CZ" sz="2800" dirty="0"/>
              <a:t>součástí každé citace v textu jsou odkazy na zdroje,           ze kterých čerpáme</a:t>
            </a:r>
          </a:p>
          <a:p>
            <a:r>
              <a:rPr lang="cs-CZ" sz="2800" dirty="0"/>
              <a:t>u nás se obvykle používá forma poznámek pod čarou dle normy </a:t>
            </a:r>
            <a:r>
              <a:rPr lang="cs-CZ" sz="2800" dirty="0">
                <a:solidFill>
                  <a:srgbClr val="FF0000"/>
                </a:solidFill>
              </a:rPr>
              <a:t>ČSN ISO 690, </a:t>
            </a:r>
            <a:r>
              <a:rPr lang="cs-CZ" sz="2800" dirty="0"/>
              <a:t>poslední verze z roku 2011, příp. tzv.</a:t>
            </a:r>
            <a:r>
              <a:rPr lang="cs-CZ" sz="2800" dirty="0">
                <a:solidFill>
                  <a:srgbClr val="D10202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harvardský styl</a:t>
            </a:r>
          </a:p>
          <a:p>
            <a:r>
              <a:rPr lang="cs-CZ" sz="2800" dirty="0"/>
              <a:t>další citační styly: APA, AMA, CSE, IEEE, ACS, AIP, …</a:t>
            </a:r>
          </a:p>
        </p:txBody>
      </p:sp>
    </p:spTree>
    <p:extLst>
      <p:ext uri="{BB962C8B-B14F-4D97-AF65-F5344CB8AC3E}">
        <p14:creationId xmlns:p14="http://schemas.microsoft.com/office/powerpoint/2010/main" val="4159763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1" y="3562708"/>
            <a:ext cx="8397239" cy="2156965"/>
          </a:xfrm>
        </p:spPr>
        <p:txBody>
          <a:bodyPr/>
          <a:lstStyle/>
          <a:p>
            <a:r>
              <a:rPr lang="cs-CZ" sz="2000" i="1" dirty="0"/>
              <a:t>v textu: </a:t>
            </a:r>
            <a:r>
              <a:rPr lang="cs-CZ" sz="2000" dirty="0"/>
              <a:t>první údaj záznamu a datum vydání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r>
              <a:rPr lang="cs-CZ" sz="2000" dirty="0"/>
              <a:t>v seznamu použitých zdrojů se bezprostředně za prvním prvkem citace uvádí datum vydání</a:t>
            </a:r>
          </a:p>
          <a:p>
            <a:r>
              <a:rPr lang="cs-CZ" sz="2000" dirty="0"/>
              <a:t>mají-li dva dokumenty stejný první prvek a rok, rozlišují se malými písmeny (a, b, c, …)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02686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5801" y="1390426"/>
            <a:ext cx="8397239" cy="215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v textu: </a:t>
            </a:r>
            <a:r>
              <a:rPr lang="cs-CZ" sz="2000" dirty="0"/>
              <a:t>číslice v horním indexu nebo v kulaté závorce na řádku</a:t>
            </a:r>
          </a:p>
          <a:p>
            <a:r>
              <a:rPr lang="cs-CZ" sz="2000" i="1" dirty="0"/>
              <a:t>v poznámce pod čarou: </a:t>
            </a:r>
            <a:r>
              <a:rPr lang="cs-CZ" sz="2000" dirty="0"/>
              <a:t>jméno autora (autorů), název dokumentu, stránka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endParaRPr lang="cs-CZ" sz="2000" dirty="0"/>
          </a:p>
          <a:p>
            <a:pPr marL="0" indent="0">
              <a:buFont typeface="Arial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10753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1470" r="26282" b="57410"/>
          <a:stretch>
            <a:fillRect/>
          </a:stretch>
        </p:blipFill>
        <p:spPr bwMode="auto">
          <a:xfrm>
            <a:off x="459558" y="1976573"/>
            <a:ext cx="814387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66139" r="28432" b="18518"/>
          <a:stretch>
            <a:fillRect/>
          </a:stretch>
        </p:blipFill>
        <p:spPr bwMode="auto">
          <a:xfrm>
            <a:off x="459558" y="3447142"/>
            <a:ext cx="81375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314" y="5293025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Pozor na správný formát v poznámkách pod čarou!</a:t>
            </a:r>
          </a:p>
        </p:txBody>
      </p:sp>
    </p:spTree>
    <p:extLst>
      <p:ext uri="{BB962C8B-B14F-4D97-AF65-F5344CB8AC3E}">
        <p14:creationId xmlns:p14="http://schemas.microsoft.com/office/powerpoint/2010/main" val="14826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" y="2071687"/>
            <a:ext cx="8066313" cy="2526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Wingdings" panose="05000000000000000000" pitchFamily="2" charset="2"/>
              <a:buChar char="!"/>
            </a:pPr>
            <a:r>
              <a:rPr lang="cs-CZ" altLang="cs-CZ" sz="2400" dirty="0"/>
              <a:t>Někteří autoři poukazují na sociální důsledky rozvoje digitálních knihoven (</a:t>
            </a:r>
            <a:r>
              <a:rPr lang="cs-CZ" altLang="cs-CZ" sz="2400" dirty="0" err="1"/>
              <a:t>Rowlands</a:t>
            </a:r>
            <a:r>
              <a:rPr lang="cs-CZ" altLang="cs-CZ" sz="2400" dirty="0"/>
              <a:t>, 1999, s. 195). Někteří označili termín „digitální knihovna“ za </a:t>
            </a:r>
            <a:r>
              <a:rPr lang="cs-CZ" altLang="cs-CZ" sz="2400" dirty="0" err="1"/>
              <a:t>oxymorón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Greenberg</a:t>
            </a:r>
            <a:r>
              <a:rPr lang="cs-CZ" altLang="cs-CZ" sz="2400" dirty="0"/>
              <a:t>, 1998, s. 106; Lynch, 2005). Problematikou digitálních knihoven se podrobně ve své monografii zabývala CH. </a:t>
            </a:r>
            <a:r>
              <a:rPr lang="cs-CZ" altLang="cs-CZ" sz="2400" dirty="0" err="1"/>
              <a:t>Borgmanová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Borgman</a:t>
            </a:r>
            <a:r>
              <a:rPr lang="cs-CZ" altLang="cs-CZ" sz="2400" dirty="0"/>
              <a:t>, 2003).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331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105568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odpovědnost. </a:t>
            </a:r>
            <a:r>
              <a:rPr lang="cs-CZ" sz="2400" i="1" dirty="0"/>
              <a:t>Název: podnázev</a:t>
            </a:r>
            <a:r>
              <a:rPr lang="cs-CZ" sz="2400" dirty="0"/>
              <a:t>. Vydání. Místo vydání: Vydavatel, rok vydání, počet stran. Edice: </a:t>
            </a:r>
            <a:r>
              <a:rPr lang="cs-CZ" sz="2400" dirty="0" err="1"/>
              <a:t>Subedice</a:t>
            </a:r>
            <a:r>
              <a:rPr lang="cs-CZ" sz="2400" dirty="0"/>
              <a:t>, číslo edice. ISBN. Dostupnost. Poznámky.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570678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Monografie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86538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377552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</a:t>
            </a:r>
            <a:r>
              <a:rPr lang="cs-CZ" sz="2400" dirty="0"/>
              <a:t>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6175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74920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1" y="2285047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 </a:t>
            </a:r>
            <a:r>
              <a:rPr lang="cs-CZ" sz="2400" dirty="0"/>
              <a:t>[nosič].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149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6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BARŠA, Pavel. </a:t>
            </a:r>
            <a:r>
              <a:rPr lang="cs-CZ" sz="2400" i="1" dirty="0"/>
              <a:t>Cesty k emancipaci</a:t>
            </a:r>
            <a:r>
              <a:rPr lang="cs-CZ" sz="2400" dirty="0"/>
              <a:t>. Vydání 1. Praha: Academia, 2015, 270 stran. ISBN 978-80-200-2466-4.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jeden autor: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0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3336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TOMEK, Václav a Ondřej SLAČÁLEK. </a:t>
            </a:r>
            <a:r>
              <a:rPr lang="cs-CZ" sz="2400" i="1" dirty="0"/>
              <a:t>Anarchismus: svoboda proti moci</a:t>
            </a:r>
            <a:r>
              <a:rPr lang="cs-CZ" sz="2400" dirty="0"/>
              <a:t>. Vyd. 1. Praha: Vyšehrad, 2006, 669 s. Dějiny idejí. ISBN 80-7021-781-2.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CHOMSKY, </a:t>
            </a:r>
            <a:r>
              <a:rPr lang="cs-CZ" sz="2400" dirty="0" err="1"/>
              <a:t>Noam</a:t>
            </a:r>
            <a:r>
              <a:rPr lang="cs-CZ" sz="2400" dirty="0"/>
              <a:t>, Michel FOUCAULT a </a:t>
            </a:r>
            <a:r>
              <a:rPr lang="cs-CZ" sz="2400" dirty="0" err="1"/>
              <a:t>Fons</a:t>
            </a:r>
            <a:r>
              <a:rPr lang="cs-CZ" sz="2400" dirty="0"/>
              <a:t> ELDERS. </a:t>
            </a:r>
            <a:r>
              <a:rPr lang="cs-CZ" sz="2400" i="1" dirty="0"/>
              <a:t>Člověk, moc a spravedlnost</a:t>
            </a:r>
            <a:r>
              <a:rPr lang="cs-CZ" sz="2400" dirty="0"/>
              <a:t>. Praha: </a:t>
            </a:r>
            <a:r>
              <a:rPr lang="cs-CZ" sz="2400" dirty="0" err="1"/>
              <a:t>Intu</a:t>
            </a:r>
            <a:r>
              <a:rPr lang="cs-CZ" sz="2400" dirty="0"/>
              <a:t>, 2005, 110 s. ISBN 80-903355-3-5.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více autorů: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5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9378"/>
            <a:ext cx="8229600" cy="89825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Formální náležitosti seminárních prací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A4, jednostranný tisk</a:t>
            </a:r>
          </a:p>
          <a:p>
            <a:r>
              <a:rPr lang="cs-CZ" dirty="0"/>
              <a:t>okraje 2,5cm (v případě vazby vlevo 3,5cm, vpravo 1,5cm).</a:t>
            </a:r>
          </a:p>
          <a:p>
            <a:r>
              <a:rPr lang="cs-CZ" dirty="0"/>
              <a:t>písmo patkové (např. </a:t>
            </a:r>
            <a:r>
              <a:rPr lang="cs-CZ" dirty="0" err="1"/>
              <a:t>Times</a:t>
            </a:r>
            <a:r>
              <a:rPr lang="cs-CZ" dirty="0"/>
              <a:t> New Roman, </a:t>
            </a:r>
            <a:r>
              <a:rPr lang="cs-CZ" dirty="0" err="1"/>
              <a:t>Palatino</a:t>
            </a:r>
            <a:r>
              <a:rPr lang="cs-CZ" dirty="0"/>
              <a:t>, Georgia vel. 12b).</a:t>
            </a:r>
          </a:p>
          <a:p>
            <a:r>
              <a:rPr lang="cs-CZ" dirty="0"/>
              <a:t>řádkování 1,5násobek velikosti písma</a:t>
            </a:r>
          </a:p>
          <a:p>
            <a:r>
              <a:rPr lang="cs-CZ" dirty="0"/>
              <a:t>zarovnání textu do bloku</a:t>
            </a:r>
          </a:p>
          <a:p>
            <a:r>
              <a:rPr lang="cs-CZ" dirty="0"/>
              <a:t>odsazení – odstavcová zarážka 0,8cm</a:t>
            </a:r>
          </a:p>
        </p:txBody>
      </p:sp>
    </p:spTree>
    <p:extLst>
      <p:ext uri="{BB962C8B-B14F-4D97-AF65-F5344CB8AC3E}">
        <p14:creationId xmlns:p14="http://schemas.microsoft.com/office/powerpoint/2010/main" val="4212818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2300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COMITTEE ON THE ROLE OF INSTITUTIONAL REVIEW BOARDS IN HEALTH SERVICES RESEARCH DATA PRIVACY PROTECTION. </a:t>
            </a:r>
            <a:r>
              <a:rPr lang="cs-CZ" sz="2400" i="1" dirty="0" err="1"/>
              <a:t>Protection</a:t>
            </a:r>
            <a:r>
              <a:rPr lang="cs-CZ" sz="2400" i="1" dirty="0"/>
              <a:t> data </a:t>
            </a:r>
            <a:r>
              <a:rPr lang="cs-CZ" sz="2400" i="1" dirty="0" err="1"/>
              <a:t>privacy</a:t>
            </a:r>
            <a:r>
              <a:rPr lang="cs-CZ" sz="2400" i="1" dirty="0"/>
              <a:t> in </a:t>
            </a:r>
            <a:r>
              <a:rPr lang="cs-CZ" sz="2400" i="1" dirty="0" err="1"/>
              <a:t>health</a:t>
            </a:r>
            <a:r>
              <a:rPr lang="cs-CZ" sz="2400" i="1" dirty="0"/>
              <a:t> </a:t>
            </a:r>
            <a:r>
              <a:rPr lang="cs-CZ" sz="2400" i="1" dirty="0" err="1"/>
              <a:t>services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dirty="0"/>
              <a:t>. Washington: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Academy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2000, 192 s. ISBN 0309071879.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autorem je organizace: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DASGUPTA, </a:t>
            </a:r>
            <a:r>
              <a:rPr lang="cs-CZ" sz="2400" dirty="0" err="1"/>
              <a:t>Partha</a:t>
            </a:r>
            <a:r>
              <a:rPr lang="cs-CZ" sz="2400" dirty="0"/>
              <a:t> a </a:t>
            </a:r>
            <a:r>
              <a:rPr lang="cs-CZ" sz="2400" dirty="0" err="1"/>
              <a:t>Eric</a:t>
            </a:r>
            <a:r>
              <a:rPr lang="cs-CZ" sz="2400" dirty="0"/>
              <a:t> MASKIN. </a:t>
            </a:r>
            <a:r>
              <a:rPr lang="cs-CZ" sz="2400" dirty="0" err="1"/>
              <a:t>Efficient</a:t>
            </a:r>
            <a:r>
              <a:rPr lang="cs-CZ" sz="2400" dirty="0"/>
              <a:t> </a:t>
            </a:r>
            <a:r>
              <a:rPr lang="cs-CZ" sz="2400" dirty="0" err="1"/>
              <a:t>Auctions</a:t>
            </a:r>
            <a:r>
              <a:rPr lang="cs-CZ" sz="2400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Quarterly</a:t>
            </a:r>
            <a:r>
              <a:rPr lang="cs-CZ" sz="2400" i="1" dirty="0"/>
              <a:t> </a:t>
            </a:r>
            <a:r>
              <a:rPr lang="cs-CZ" sz="2400" i="1" dirty="0" err="1"/>
              <a:t>Journal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Economics</a:t>
            </a:r>
            <a:r>
              <a:rPr lang="cs-CZ" sz="2400" dirty="0"/>
              <a:t>. 2000, vol. 115, </a:t>
            </a:r>
            <a:r>
              <a:rPr lang="cs-CZ" sz="2400" dirty="0" err="1"/>
              <a:t>issue</a:t>
            </a:r>
            <a:r>
              <a:rPr lang="cs-CZ" sz="2400" dirty="0"/>
              <a:t> 2, s. 341 – 388.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04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SKLÁDANÁ, Jana. Země světa Na křižovatce. </a:t>
            </a:r>
            <a:r>
              <a:rPr lang="cs-CZ" sz="2400" i="1" u="sng" dirty="0" err="1"/>
              <a:t>Inflow</a:t>
            </a:r>
            <a:r>
              <a:rPr lang="cs-CZ" sz="2400" dirty="0"/>
              <a:t> [online]. 12. 2. 2014 [cit. 2014-03-20]. Dostupné z: http://www.inflow.cz/zeme-sveta-na-krizovatce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5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" y="807720"/>
            <a:ext cx="8621913" cy="4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079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" y="739629"/>
            <a:ext cx="8051252" cy="5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304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0" y="533729"/>
            <a:ext cx="6007020" cy="5866755"/>
          </a:xfrm>
        </p:spPr>
      </p:pic>
    </p:spTree>
    <p:extLst>
      <p:ext uri="{BB962C8B-B14F-4D97-AF65-F5344CB8AC3E}">
        <p14:creationId xmlns:p14="http://schemas.microsoft.com/office/powerpoint/2010/main" val="983281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1" y="678180"/>
            <a:ext cx="6794886" cy="12766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DOPORUČENÁ LITERATURA K TÉMATU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1961" y="1516380"/>
            <a:ext cx="82481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KRČÁL, Martin a Zuzana TEPLÍKOVÁ. </a:t>
            </a:r>
            <a:r>
              <a:rPr lang="cs-CZ" sz="1600" b="1" i="1" dirty="0"/>
              <a:t>Naučte (se) citovat</a:t>
            </a:r>
            <a:r>
              <a:rPr lang="cs-CZ" sz="1600" b="1" dirty="0"/>
              <a:t>. 1. vyd. Blansko: Citace.com, 2014, </a:t>
            </a:r>
            <a:br>
              <a:rPr lang="cs-CZ" sz="1600" b="1" dirty="0"/>
            </a:br>
            <a:r>
              <a:rPr lang="cs-CZ" sz="1600" b="1" dirty="0"/>
              <a:t>156 s. ISBN 978-80-260-6074-1.</a:t>
            </a:r>
          </a:p>
          <a:p>
            <a:endParaRPr lang="cs-CZ" sz="1600" dirty="0"/>
          </a:p>
          <a:p>
            <a:r>
              <a:rPr lang="cs-CZ" sz="1600" b="1" dirty="0"/>
              <a:t>JURÍČKOVÁ, </a:t>
            </a:r>
            <a:r>
              <a:rPr lang="cs-CZ" sz="1600" b="1" dirty="0" err="1"/>
              <a:t>Lubica</a:t>
            </a:r>
            <a:r>
              <a:rPr lang="cs-CZ" sz="1600" b="1" dirty="0"/>
              <a:t> a Michaela VANĚČKOVÁ. </a:t>
            </a:r>
            <a:r>
              <a:rPr lang="cs-CZ" sz="1600" b="1" i="1" dirty="0"/>
              <a:t>Bakalářské práce na Moravské vysoké škole Olomouc</a:t>
            </a:r>
            <a:r>
              <a:rPr lang="cs-CZ" sz="1600" b="1" dirty="0"/>
              <a:t>. 1. vyd. Olomouc: Moravská vysoká škola Olomouc, 2010, 62 s. ISBN </a:t>
            </a:r>
            <a:br>
              <a:rPr lang="cs-CZ" sz="1600" b="1" dirty="0"/>
            </a:br>
            <a:r>
              <a:rPr lang="cs-CZ" sz="1600" b="1" dirty="0"/>
              <a:t>978-80-87240-11-3.</a:t>
            </a:r>
          </a:p>
          <a:p>
            <a:endParaRPr lang="cs-CZ" sz="1600" dirty="0"/>
          </a:p>
          <a:p>
            <a:r>
              <a:rPr lang="cs-CZ" sz="1600" dirty="0"/>
              <a:t>ŠIROKÝ, Jan. </a:t>
            </a:r>
            <a:r>
              <a:rPr lang="cs-CZ" sz="1600" i="1" dirty="0"/>
              <a:t>Tvoříme a publikujeme odborné texty</a:t>
            </a:r>
            <a:r>
              <a:rPr lang="cs-CZ" sz="1600" dirty="0"/>
              <a:t>. Vyd. 1. Brno: </a:t>
            </a:r>
            <a:r>
              <a:rPr lang="cs-CZ" sz="1600" dirty="0" err="1"/>
              <a:t>Computer</a:t>
            </a:r>
            <a:r>
              <a:rPr lang="cs-CZ" sz="1600" dirty="0"/>
              <a:t> </a:t>
            </a:r>
            <a:r>
              <a:rPr lang="cs-CZ" sz="1600" dirty="0" err="1"/>
              <a:t>Press</a:t>
            </a:r>
            <a:r>
              <a:rPr lang="cs-CZ" sz="1600" dirty="0"/>
              <a:t>, 2011, 208 s. ISBN 978-80-251-3510-5.</a:t>
            </a:r>
          </a:p>
          <a:p>
            <a:endParaRPr lang="cs-CZ" sz="1600" dirty="0"/>
          </a:p>
          <a:p>
            <a:r>
              <a:rPr lang="cs-CZ" sz="1600" dirty="0"/>
              <a:t>KUBÁTOVÁ, Helena. </a:t>
            </a:r>
            <a:r>
              <a:rPr lang="cs-CZ" sz="1600" i="1" dirty="0"/>
              <a:t>Rukověť autora diplomky</a:t>
            </a:r>
            <a:r>
              <a:rPr lang="cs-CZ" sz="1600" dirty="0"/>
              <a:t>. 1. vyd. Olomouc: Univerzita Palackého v Olomouci, Filozofická fakulta, 2009, 121 s. ISBN 978-80-244-2314-2.</a:t>
            </a:r>
          </a:p>
          <a:p>
            <a:endParaRPr lang="cs-CZ" sz="1600" dirty="0"/>
          </a:p>
          <a:p>
            <a:r>
              <a:rPr lang="cs-CZ" sz="1600" dirty="0"/>
              <a:t>KATUŠČÁK Dušan, Barbora DROBÍKOVÁ a Richard PAPÍK. </a:t>
            </a:r>
            <a:r>
              <a:rPr lang="cs-CZ" sz="1600" i="1" dirty="0"/>
              <a:t>Jak psát závěrečné a kvalifikační práce</a:t>
            </a:r>
            <a:r>
              <a:rPr lang="cs-CZ" sz="1600" dirty="0"/>
              <a:t>: </a:t>
            </a:r>
            <a:r>
              <a:rPr lang="cs-CZ" sz="1600" i="1" dirty="0"/>
              <a:t>jak psát bakalářské práce, diplomové práce, dizertační práce, specializační práce, habilitační práce, seminární a ročníkové práce, práce studentské vědecké a odborné činnosti, jak vytvořit bibliografické citace a odkazy a citovat tradiční a elektronické dokumenty</a:t>
            </a:r>
            <a:r>
              <a:rPr lang="cs-CZ" sz="1600" dirty="0"/>
              <a:t>. Nitra: Enigma, 2008, 161 s. ISBN 978-80-89132-70-6.</a:t>
            </a:r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55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VHODNÉ vs. NEVHODNÉ ZDROJE INFORMACÍ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90172" y="1847253"/>
            <a:ext cx="4643365" cy="1569660"/>
          </a:xfrm>
          <a:prstGeom prst="rect">
            <a:avLst/>
          </a:prstGeom>
          <a:noFill/>
          <a:ln w="2540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</a:t>
            </a:r>
          </a:p>
          <a:p>
            <a:pPr algn="ctr"/>
            <a:r>
              <a:rPr lang="cs-CZ" sz="2400" b="1" dirty="0"/>
              <a:t>= původní zdroj informací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290172" y="3797860"/>
            <a:ext cx="4643365" cy="1569660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S</a:t>
            </a:r>
            <a:r>
              <a:rPr lang="cs-CZ" sz="2400" b="1" dirty="0">
                <a:solidFill>
                  <a:schemeClr val="tx1"/>
                </a:solidFill>
              </a:rPr>
              <a:t>EKUNDÁRNÍ ZDROJ</a:t>
            </a:r>
          </a:p>
          <a:p>
            <a:pPr algn="ctr"/>
            <a:r>
              <a:rPr lang="cs-CZ" sz="2400" b="1" dirty="0"/>
              <a:t>= již jednou zpracovaný zdroj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VHODNÉ vs. NEVHODNÉ ZDROJE INFORMACÍ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95094" y="1685677"/>
            <a:ext cx="3182699" cy="4170307"/>
          </a:xfrm>
          <a:prstGeom prst="rect">
            <a:avLst/>
          </a:prstGeom>
          <a:noFill/>
          <a:ln w="2540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původní zdroje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informací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knihy, monografie</a:t>
            </a:r>
          </a:p>
          <a:p>
            <a:pPr marL="357188" indent="-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odborné časopisy</a:t>
            </a:r>
          </a:p>
          <a:p>
            <a:pPr marL="357188" indent="-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zákony</a:t>
            </a:r>
          </a:p>
          <a:p>
            <a:pPr marL="357188" indent="-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normy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50287" y="1673528"/>
            <a:ext cx="3143173" cy="4170307"/>
          </a:xfrm>
          <a:prstGeom prst="rect">
            <a:avLst/>
          </a:prstGeom>
          <a:noFill/>
          <a:ln w="2540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SEKUNDÁRNÍ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již zpracované informace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Wikipedia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encyklopedia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učebnice </a:t>
            </a:r>
            <a:r>
              <a:rPr lang="cs-CZ" sz="1600" b="1" dirty="0">
                <a:solidFill>
                  <a:schemeClr val="tx1"/>
                </a:solidFill>
              </a:rPr>
              <a:t>(Odmaturuj, …)</a:t>
            </a:r>
          </a:p>
          <a:p>
            <a:pPr marL="357188" indent="-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blogy</a:t>
            </a:r>
          </a:p>
        </p:txBody>
      </p:sp>
    </p:spTree>
    <p:extLst>
      <p:ext uri="{BB962C8B-B14F-4D97-AF65-F5344CB8AC3E}">
        <p14:creationId xmlns:p14="http://schemas.microsoft.com/office/powerpoint/2010/main" val="412486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40" y="690771"/>
            <a:ext cx="6781232" cy="5476458"/>
          </a:xfrm>
        </p:spPr>
      </p:pic>
    </p:spTree>
    <p:extLst>
      <p:ext uri="{BB962C8B-B14F-4D97-AF65-F5344CB8AC3E}">
        <p14:creationId xmlns:p14="http://schemas.microsoft.com/office/powerpoint/2010/main" val="78697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5864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Nejznámější případy plagiátorství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600" b="1" dirty="0"/>
              <a:t>Taťána Malá </a:t>
            </a:r>
            <a:r>
              <a:rPr lang="cs-CZ" sz="1600" dirty="0"/>
              <a:t>– jmenována ministryní spravedlnosti (6/2018), opisovala v obou svých diplomových pracích (Ing. i Mgr.), donucena rezignovat na post ministryně po 13 dnech ve funkci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600" b="1" dirty="0"/>
              <a:t>Petr Krčál </a:t>
            </a:r>
            <a:r>
              <a:rPr lang="cs-CZ" sz="1600" dirty="0"/>
              <a:t>– jmenován ministrem práce a sociálních věcí (6/2018), opisoval jak v bakalářské, tak v diplomové práci, rezignoval po 20 dnech ve funkci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600" b="1" dirty="0"/>
              <a:t>Lubomír </a:t>
            </a:r>
            <a:r>
              <a:rPr lang="cs-CZ" sz="1600" b="1" dirty="0" err="1"/>
              <a:t>Metnar</a:t>
            </a:r>
            <a:r>
              <a:rPr lang="cs-CZ" sz="1600" b="1" dirty="0"/>
              <a:t> </a:t>
            </a:r>
            <a:r>
              <a:rPr lang="cs-CZ" sz="1600" dirty="0"/>
              <a:t>– ministr obrany (6/2018), podezření z plagiátorství, v diplomové práci na 73 stran má uvedeno 10 zdrojů; setrvává ve funkci ministra obrany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600" b="1" dirty="0"/>
              <a:t>Milan Chovanec </a:t>
            </a:r>
            <a:r>
              <a:rPr lang="cs-CZ" sz="1600" dirty="0"/>
              <a:t>– část bakalářské práce okopíroval z internetu, část z vypracované maturitní otázky z přeloučského gymnázia; hájil se tím, že titul neužívá, když ale v r. 2016 chtěl nastoupit na Policejní akademii na Mgr. studia, případ byl medializován a od studia upustil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600" b="1" dirty="0"/>
              <a:t>Stanislav Gross</a:t>
            </a:r>
            <a:r>
              <a:rPr lang="cs-CZ" sz="1600" dirty="0"/>
              <a:t> – v diplomové práci na 33 stránkách opsal několik zpráv České národní banky, práci v archivu školy ale zničila povodeň v roce 2002. Pochybnosti se objevily i o jeho rigorózní práci z plzeňských práv. Vyšetřování nedošlo k závěru, Gross v roce 2005 odešel z politiky, v roce 2015 zemřel.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1560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 je to plagiátorství?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56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použití cizí myšlenky ve vlastním textu bez uvedení zdroje </a:t>
            </a:r>
          </a:p>
          <a:p>
            <a:pPr marL="0" indent="0">
              <a:buNone/>
            </a:pPr>
            <a:r>
              <a:rPr lang="cs-CZ" sz="2800" b="1" dirty="0"/>
              <a:t>POZOR! </a:t>
            </a:r>
            <a:r>
              <a:rPr lang="cs-CZ" sz="2800" dirty="0"/>
              <a:t>Za plagiátorství považujeme také nedbalé nebo nepřesné citování použité literatury, opomenutí citace (byť neúmyslné) některého využitého zdroje.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Citovat se tedy musí nejen </a:t>
            </a:r>
            <a:r>
              <a:rPr lang="cs-CZ" sz="2800" u="sng" dirty="0"/>
              <a:t>texty,</a:t>
            </a:r>
            <a:r>
              <a:rPr lang="cs-CZ" sz="2800" dirty="0"/>
              <a:t> ale i </a:t>
            </a:r>
            <a:r>
              <a:rPr lang="cs-CZ" sz="2800" u="sng" dirty="0"/>
              <a:t>obrázky</a:t>
            </a:r>
            <a:r>
              <a:rPr lang="cs-CZ" sz="2800" dirty="0"/>
              <a:t>, </a:t>
            </a:r>
            <a:r>
              <a:rPr lang="cs-CZ" sz="2800" u="sng" dirty="0"/>
              <a:t>fotografie</a:t>
            </a:r>
            <a:r>
              <a:rPr lang="cs-CZ" sz="2800" dirty="0"/>
              <a:t>, </a:t>
            </a:r>
            <a:r>
              <a:rPr lang="cs-CZ" sz="2800" u="sng" dirty="0"/>
              <a:t>tabulky</a:t>
            </a:r>
            <a:r>
              <a:rPr lang="cs-CZ" sz="2800" dirty="0"/>
              <a:t>, </a:t>
            </a:r>
            <a:r>
              <a:rPr lang="cs-CZ" sz="2800" u="sng" dirty="0"/>
              <a:t>grafy</a:t>
            </a:r>
            <a:r>
              <a:rPr lang="cs-CZ" sz="2800" dirty="0"/>
              <a:t>,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07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</TotalTime>
  <Words>2239</Words>
  <Application>Microsoft Office PowerPoint</Application>
  <PresentationFormat>Předvádění na obrazovce (4:3)</PresentationFormat>
  <Paragraphs>239</Paragraphs>
  <Slides>46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Úvod do studia Seminární práce na MVŠO (Jak správně citovat) </vt:lpstr>
      <vt:lpstr>Prezentace aplikace PowerPoint</vt:lpstr>
      <vt:lpstr>Doporučená struktura seminární (kvalifikační) práce</vt:lpstr>
      <vt:lpstr>Formální náležitosti seminárních prací</vt:lpstr>
      <vt:lpstr>Prezentace aplikace PowerPoint</vt:lpstr>
      <vt:lpstr>Prezentace aplikace PowerPoint</vt:lpstr>
      <vt:lpstr>Prezentace aplikace PowerPoint</vt:lpstr>
      <vt:lpstr>Nejznámější případy plagiátorství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Pavlíčková Renáta</cp:lastModifiedBy>
  <cp:revision>189</cp:revision>
  <cp:lastPrinted>2017-09-14T07:22:07Z</cp:lastPrinted>
  <dcterms:created xsi:type="dcterms:W3CDTF">2012-07-19T22:32:54Z</dcterms:created>
  <dcterms:modified xsi:type="dcterms:W3CDTF">2021-11-03T10:59:56Z</dcterms:modified>
</cp:coreProperties>
</file>