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301" r:id="rId4"/>
    <p:sldId id="302" r:id="rId5"/>
    <p:sldId id="260" r:id="rId6"/>
    <p:sldId id="261" r:id="rId7"/>
    <p:sldId id="298" r:id="rId8"/>
    <p:sldId id="262" r:id="rId9"/>
    <p:sldId id="299" r:id="rId10"/>
    <p:sldId id="300" r:id="rId11"/>
    <p:sldId id="263" r:id="rId12"/>
    <p:sldId id="264" r:id="rId13"/>
    <p:sldId id="303" r:id="rId14"/>
    <p:sldId id="265" r:id="rId15"/>
    <p:sldId id="266" r:id="rId16"/>
    <p:sldId id="267" r:id="rId17"/>
    <p:sldId id="268" r:id="rId18"/>
    <p:sldId id="269" r:id="rId19"/>
    <p:sldId id="304" r:id="rId20"/>
    <p:sldId id="305" r:id="rId21"/>
    <p:sldId id="270" r:id="rId22"/>
    <p:sldId id="271" r:id="rId23"/>
    <p:sldId id="297" r:id="rId24"/>
    <p:sldId id="272" r:id="rId25"/>
    <p:sldId id="273" r:id="rId26"/>
    <p:sldId id="274" r:id="rId27"/>
    <p:sldId id="275" r:id="rId28"/>
    <p:sldId id="276" r:id="rId29"/>
    <p:sldId id="306" r:id="rId30"/>
    <p:sldId id="277" r:id="rId31"/>
    <p:sldId id="278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307" r:id="rId42"/>
    <p:sldId id="289" r:id="rId43"/>
    <p:sldId id="290" r:id="rId44"/>
    <p:sldId id="291" r:id="rId45"/>
    <p:sldId id="292" r:id="rId46"/>
    <p:sldId id="293" r:id="rId47"/>
    <p:sldId id="294" r:id="rId48"/>
    <p:sldId id="295" r:id="rId49"/>
    <p:sldId id="308" r:id="rId50"/>
    <p:sldId id="309" r:id="rId51"/>
    <p:sldId id="296" r:id="rId5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1F28"/>
    <a:srgbClr val="313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1915" autoAdjust="0"/>
    <p:restoredTop sz="94660"/>
  </p:normalViewPr>
  <p:slideViewPr>
    <p:cSldViewPr snapToGrid="0" showGuides="1">
      <p:cViewPr varScale="1">
        <p:scale>
          <a:sx n="127" d="100"/>
          <a:sy n="127" d="100"/>
        </p:scale>
        <p:origin x="896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 userDrawn="1"/>
        </p:nvSpPr>
        <p:spPr>
          <a:xfrm>
            <a:off x="4371278" y="6138250"/>
            <a:ext cx="4776297" cy="6337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16" b="5584"/>
          <a:stretch/>
        </p:blipFill>
        <p:spPr>
          <a:xfrm>
            <a:off x="5187843" y="1423285"/>
            <a:ext cx="3964866" cy="544777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28650" y="2362672"/>
            <a:ext cx="7886700" cy="2387600"/>
          </a:xfrm>
        </p:spPr>
        <p:txBody>
          <a:bodyPr anchor="b">
            <a:normAutofit/>
          </a:bodyPr>
          <a:lstStyle>
            <a:lvl1pPr algn="l">
              <a:defRPr sz="6000" b="0" cap="all" baseline="0">
                <a:solidFill>
                  <a:srgbClr val="CF1F28"/>
                </a:solidFill>
                <a:latin typeface="+mn-lt"/>
              </a:defRPr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28650" y="4762110"/>
            <a:ext cx="7886700" cy="821602"/>
          </a:xfrm>
        </p:spPr>
        <p:txBody>
          <a:bodyPr/>
          <a:lstStyle>
            <a:lvl1pPr marL="53999" indent="0" algn="l">
              <a:buNone/>
              <a:defRPr sz="1800">
                <a:solidFill>
                  <a:srgbClr val="313131"/>
                </a:solidFill>
                <a:latin typeface="+mj-lt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cs-CZ"/>
              <a:t>Klepnutím lze upravit styl předlohy podnadpisů.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557" y="6267816"/>
            <a:ext cx="4571343" cy="2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36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180721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054251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4712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628650" y="2362672"/>
            <a:ext cx="7886700" cy="2387600"/>
          </a:xfrm>
        </p:spPr>
        <p:txBody>
          <a:bodyPr anchor="b">
            <a:normAutofit/>
          </a:bodyPr>
          <a:lstStyle>
            <a:lvl1pPr algn="l">
              <a:defRPr sz="4125" b="0" cap="all" baseline="0">
                <a:solidFill>
                  <a:srgbClr val="CF1F28"/>
                </a:solidFill>
                <a:latin typeface="+mn-lt"/>
              </a:defRPr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628650" y="4762110"/>
            <a:ext cx="7886700" cy="821602"/>
          </a:xfrm>
        </p:spPr>
        <p:txBody>
          <a:bodyPr/>
          <a:lstStyle>
            <a:lvl1pPr marL="53999" indent="0" algn="l">
              <a:buNone/>
              <a:defRPr sz="1800">
                <a:solidFill>
                  <a:srgbClr val="313131"/>
                </a:solidFill>
                <a:latin typeface="+mj-lt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cs-CZ"/>
              <a:t>Klepnutím lze upravit styl předlohy podnadpisů.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2308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632573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694159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518170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3792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638602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cs-CZ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986417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919" y="6267815"/>
            <a:ext cx="3846981" cy="230400"/>
          </a:xfrm>
          <a:prstGeom prst="rect">
            <a:avLst/>
          </a:prstGeom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540000" y="365129"/>
            <a:ext cx="8064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0000" y="1825625"/>
            <a:ext cx="8064000" cy="40812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5"/>
            <a:ext cx="9144000" cy="123825"/>
          </a:xfrm>
          <a:prstGeom prst="rect">
            <a:avLst/>
          </a:prstGeom>
          <a:solidFill>
            <a:srgbClr val="CF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1350"/>
          </a:p>
        </p:txBody>
      </p:sp>
    </p:spTree>
    <p:extLst>
      <p:ext uri="{BB962C8B-B14F-4D97-AF65-F5344CB8AC3E}">
        <p14:creationId xmlns:p14="http://schemas.microsoft.com/office/powerpoint/2010/main" val="2531905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4125" b="0" kern="1200" cap="none" baseline="0">
          <a:solidFill>
            <a:srgbClr val="CF1F28"/>
          </a:solidFill>
          <a:latin typeface="+mn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100000"/>
        </a:lnSpc>
        <a:spcBef>
          <a:spcPts val="750"/>
        </a:spcBef>
        <a:buClr>
          <a:srgbClr val="CF1F28"/>
        </a:buClr>
        <a:buSzPct val="75000"/>
        <a:buFont typeface="Arial" panose="020B0604020202020204" pitchFamily="34" charset="0"/>
        <a:buChar char="•"/>
        <a:defRPr sz="2100" kern="1200">
          <a:solidFill>
            <a:srgbClr val="313131"/>
          </a:solidFill>
          <a:latin typeface="+mj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100000"/>
        </a:lnSpc>
        <a:spcBef>
          <a:spcPts val="750"/>
        </a:spcBef>
        <a:buClr>
          <a:srgbClr val="CF1F28"/>
        </a:buClr>
        <a:buSzPct val="75000"/>
        <a:buFont typeface="Arial" panose="020B0604020202020204" pitchFamily="34" charset="0"/>
        <a:buChar char="•"/>
        <a:defRPr sz="1800" kern="1200">
          <a:solidFill>
            <a:srgbClr val="313131"/>
          </a:solidFill>
          <a:latin typeface="+mj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100000"/>
        </a:lnSpc>
        <a:spcBef>
          <a:spcPts val="750"/>
        </a:spcBef>
        <a:buClr>
          <a:srgbClr val="CF1F28"/>
        </a:buClr>
        <a:buSzPct val="75000"/>
        <a:buFont typeface="Arial" panose="020B0604020202020204" pitchFamily="34" charset="0"/>
        <a:buChar char="•"/>
        <a:defRPr sz="1800" kern="1200">
          <a:solidFill>
            <a:srgbClr val="313131"/>
          </a:solidFill>
          <a:latin typeface="+mj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100000"/>
        </a:lnSpc>
        <a:spcBef>
          <a:spcPts val="750"/>
        </a:spcBef>
        <a:buClr>
          <a:srgbClr val="CF1F28"/>
        </a:buClr>
        <a:buSzPct val="75000"/>
        <a:buFont typeface="Arial" panose="020B0604020202020204" pitchFamily="34" charset="0"/>
        <a:buChar char="•"/>
        <a:defRPr sz="1500" kern="1200">
          <a:solidFill>
            <a:srgbClr val="313131"/>
          </a:solidFill>
          <a:latin typeface="+mj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100000"/>
        </a:lnSpc>
        <a:spcBef>
          <a:spcPts val="750"/>
        </a:spcBef>
        <a:buClr>
          <a:srgbClr val="CF1F28"/>
        </a:buClr>
        <a:buSzPct val="75000"/>
        <a:buFont typeface="Arial" panose="020B0604020202020204" pitchFamily="34" charset="0"/>
        <a:buChar char="•"/>
        <a:defRPr sz="1500" kern="1200">
          <a:solidFill>
            <a:srgbClr val="313131"/>
          </a:solidFill>
          <a:latin typeface="+mj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>Statistika – úvod, metody sběru dat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Paulína Jašková</a:t>
            </a:r>
          </a:p>
        </p:txBody>
      </p:sp>
      <p:pic>
        <p:nvPicPr>
          <p:cNvPr id="4" name="Picture 2" descr="VÃ½sledek obrÃ¡zku pro statisti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5585" y="470017"/>
            <a:ext cx="2953397" cy="22150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0530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FA9BDA-6DF0-0E47-AA61-E43D4BABF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CZ" dirty="0"/>
              <a:t>Metrická škála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D5F1287-3882-5140-ADB0-69A4362F7C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/>
              <a:t>kvantitativní</a:t>
            </a:r>
            <a:endParaRPr lang="sk-SK" dirty="0"/>
          </a:p>
          <a:p>
            <a:r>
              <a:rPr lang="sk-SK" dirty="0"/>
              <a:t>S</a:t>
            </a:r>
            <a:r>
              <a:rPr lang="sk-CZ" dirty="0"/>
              <a:t>tupnice kde je zavedena jednotka měření = jsou známé intervaly mezi jednotlivými hodnotami</a:t>
            </a:r>
          </a:p>
          <a:p>
            <a:r>
              <a:rPr lang="sk-CZ" dirty="0"/>
              <a:t>Rozdělení: - intervalová stupnice</a:t>
            </a:r>
          </a:p>
          <a:p>
            <a:pPr marL="0" indent="0">
              <a:buNone/>
            </a:pPr>
            <a:r>
              <a:rPr lang="sk-CZ" dirty="0"/>
              <a:t>		 - poměrová stupnice</a:t>
            </a:r>
          </a:p>
        </p:txBody>
      </p:sp>
    </p:spTree>
    <p:extLst>
      <p:ext uri="{BB962C8B-B14F-4D97-AF65-F5344CB8AC3E}">
        <p14:creationId xmlns:p14="http://schemas.microsoft.com/office/powerpoint/2010/main" val="3601804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Intervalová stupnice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err="1"/>
              <a:t>Lze</a:t>
            </a:r>
            <a:r>
              <a:rPr lang="sk-SK" dirty="0"/>
              <a:t> </a:t>
            </a:r>
            <a:r>
              <a:rPr lang="sk-SK" dirty="0" err="1"/>
              <a:t>určit</a:t>
            </a:r>
            <a:r>
              <a:rPr lang="sk-SK" dirty="0"/>
              <a:t> </a:t>
            </a:r>
            <a:r>
              <a:rPr lang="sk-SK" dirty="0" err="1"/>
              <a:t>velikost</a:t>
            </a:r>
            <a:r>
              <a:rPr lang="sk-SK" dirty="0"/>
              <a:t> </a:t>
            </a:r>
            <a:r>
              <a:rPr lang="sk-SK" dirty="0" err="1"/>
              <a:t>rozdílu</a:t>
            </a:r>
            <a:r>
              <a:rPr lang="sk-SK" dirty="0"/>
              <a:t> </a:t>
            </a:r>
            <a:r>
              <a:rPr lang="sk-SK" dirty="0" err="1"/>
              <a:t>mezi</a:t>
            </a:r>
            <a:r>
              <a:rPr lang="sk-SK" dirty="0"/>
              <a:t> </a:t>
            </a:r>
            <a:r>
              <a:rPr lang="sk-SK" dirty="0" err="1"/>
              <a:t>libovolnými</a:t>
            </a:r>
            <a:r>
              <a:rPr lang="sk-SK" dirty="0"/>
              <a:t> </a:t>
            </a:r>
            <a:r>
              <a:rPr lang="sk-SK" dirty="0" err="1"/>
              <a:t>dvěma</a:t>
            </a:r>
            <a:r>
              <a:rPr lang="sk-SK" dirty="0"/>
              <a:t> hodnotami znaku, ale nemá význam </a:t>
            </a:r>
            <a:r>
              <a:rPr lang="sk-SK" dirty="0" err="1"/>
              <a:t>určovat</a:t>
            </a:r>
            <a:r>
              <a:rPr lang="sk-SK" dirty="0"/>
              <a:t> </a:t>
            </a:r>
            <a:r>
              <a:rPr lang="sk-SK" dirty="0" err="1"/>
              <a:t>jejich</a:t>
            </a:r>
            <a:r>
              <a:rPr lang="sk-SK" dirty="0"/>
              <a:t> </a:t>
            </a:r>
            <a:r>
              <a:rPr lang="sk-SK" dirty="0" err="1"/>
              <a:t>podíl</a:t>
            </a:r>
            <a:r>
              <a:rPr lang="sk-SK" dirty="0"/>
              <a:t>.</a:t>
            </a:r>
            <a:endParaRPr lang="cs-CZ" dirty="0"/>
          </a:p>
          <a:p>
            <a:r>
              <a:rPr lang="cs-CZ" dirty="0"/>
              <a:t>Možno aplikovat aritmetický průměr, směrodatnou odchylku atd.</a:t>
            </a:r>
          </a:p>
          <a:p>
            <a:r>
              <a:rPr lang="cs-CZ" dirty="0"/>
              <a:t>Nula je zvolená (nemá přirozenou nulu)</a:t>
            </a:r>
          </a:p>
          <a:p>
            <a:endParaRPr lang="cs-CZ" dirty="0"/>
          </a:p>
          <a:p>
            <a:r>
              <a:rPr lang="cs-CZ" u="sng" dirty="0"/>
              <a:t>Příklad: </a:t>
            </a:r>
          </a:p>
          <a:p>
            <a:r>
              <a:rPr lang="cs-CZ" dirty="0"/>
              <a:t>měření úrovně vědomostí didaktickým testem, IQ, letopočet, teplota ve stupních Celsia </a:t>
            </a:r>
          </a:p>
          <a:p>
            <a:r>
              <a:rPr lang="sk-SK" dirty="0" err="1"/>
              <a:t>mezi</a:t>
            </a:r>
            <a:r>
              <a:rPr lang="sk-SK" dirty="0"/>
              <a:t> teplotou -10 °C a teplotou +10 °C je </a:t>
            </a:r>
            <a:r>
              <a:rPr lang="sk-SK" dirty="0" err="1"/>
              <a:t>rozdíl</a:t>
            </a:r>
            <a:r>
              <a:rPr lang="sk-SK" dirty="0"/>
              <a:t> 20 °C, ale </a:t>
            </a:r>
          </a:p>
          <a:p>
            <a:pPr marL="0" indent="0">
              <a:buNone/>
            </a:pPr>
            <a:r>
              <a:rPr lang="sk-SK" dirty="0"/>
              <a:t>   </a:t>
            </a:r>
            <a:r>
              <a:rPr lang="sk-SK" dirty="0" err="1"/>
              <a:t>podíl</a:t>
            </a:r>
            <a:r>
              <a:rPr lang="sk-SK" dirty="0"/>
              <a:t> </a:t>
            </a:r>
            <a:r>
              <a:rPr lang="sk-SK" dirty="0" err="1"/>
              <a:t>teplot</a:t>
            </a:r>
            <a:r>
              <a:rPr lang="sk-SK" dirty="0"/>
              <a:t> = -1 nemá </a:t>
            </a:r>
            <a:r>
              <a:rPr lang="sk-SK" dirty="0" err="1"/>
              <a:t>žádný</a:t>
            </a:r>
            <a:r>
              <a:rPr lang="sk-SK" dirty="0"/>
              <a:t> </a:t>
            </a:r>
            <a:r>
              <a:rPr lang="sk-SK" dirty="0" err="1"/>
              <a:t>smysl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Poměrová stupnice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Přiřazené hodnoty vyjadřují množství vlastností, kterou měří.</a:t>
            </a:r>
          </a:p>
          <a:p>
            <a:r>
              <a:rPr lang="sk-SK" dirty="0" err="1"/>
              <a:t>Podíl</a:t>
            </a:r>
            <a:r>
              <a:rPr lang="sk-SK" dirty="0"/>
              <a:t> </a:t>
            </a:r>
            <a:r>
              <a:rPr lang="sk-SK" dirty="0" err="1"/>
              <a:t>dvou</a:t>
            </a:r>
            <a:r>
              <a:rPr lang="sk-SK" dirty="0"/>
              <a:t> </a:t>
            </a:r>
            <a:r>
              <a:rPr lang="sk-SK" dirty="0" err="1"/>
              <a:t>různých</a:t>
            </a:r>
            <a:r>
              <a:rPr lang="sk-SK" dirty="0"/>
              <a:t> </a:t>
            </a:r>
            <a:r>
              <a:rPr lang="sk-SK" dirty="0" err="1"/>
              <a:t>hodnot</a:t>
            </a:r>
            <a:r>
              <a:rPr lang="sk-SK" dirty="0"/>
              <a:t> má </a:t>
            </a:r>
            <a:r>
              <a:rPr lang="sk-SK" dirty="0" err="1"/>
              <a:t>reálný</a:t>
            </a:r>
            <a:r>
              <a:rPr lang="sk-SK" dirty="0"/>
              <a:t> význam.</a:t>
            </a:r>
            <a:endParaRPr lang="cs-CZ" dirty="0"/>
          </a:p>
          <a:p>
            <a:r>
              <a:rPr lang="cs-CZ" dirty="0"/>
              <a:t>Přirozený počátek (nula)</a:t>
            </a:r>
          </a:p>
          <a:p>
            <a:endParaRPr lang="cs-CZ" dirty="0"/>
          </a:p>
          <a:p>
            <a:r>
              <a:rPr lang="cs-CZ" u="sng" dirty="0"/>
              <a:t>Příklad: </a:t>
            </a:r>
          </a:p>
          <a:p>
            <a:r>
              <a:rPr lang="cs-CZ" dirty="0"/>
              <a:t>určování věku, hmotnosti, času, výška, fyzikální veličiny SI, atd.</a:t>
            </a:r>
          </a:p>
          <a:p>
            <a:r>
              <a:rPr lang="sk-SK" dirty="0"/>
              <a:t>osoba s hmotností 100 kg je </a:t>
            </a:r>
            <a:r>
              <a:rPr lang="sk-SK" dirty="0" err="1"/>
              <a:t>dvojnásobně</a:t>
            </a:r>
            <a:r>
              <a:rPr lang="sk-SK" dirty="0"/>
              <a:t> </a:t>
            </a:r>
            <a:r>
              <a:rPr lang="sk-SK" dirty="0" err="1"/>
              <a:t>těžká</a:t>
            </a:r>
            <a:r>
              <a:rPr lang="sk-SK" dirty="0"/>
              <a:t> než osoba s hmotností 50 kg.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0B8B58-AA53-F047-94EB-FFF62EBEE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CZ"/>
          </a:p>
        </p:txBody>
      </p:sp>
      <p:pic>
        <p:nvPicPr>
          <p:cNvPr id="5" name="Zástupný objekt pre obsah 4" descr="Obrázok, na ktorom je text&#10;&#10;Automaticky generovaný popis">
            <a:extLst>
              <a:ext uri="{FF2B5EF4-FFF2-40B4-BE49-F238E27FC236}">
                <a16:creationId xmlns:a16="http://schemas.microsoft.com/office/drawing/2014/main" id="{EAC1FAE1-707B-3E4C-8D34-70B1244552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37" y="2628900"/>
            <a:ext cx="8374413" cy="2078781"/>
          </a:xfrm>
        </p:spPr>
      </p:pic>
    </p:spTree>
    <p:extLst>
      <p:ext uri="{BB962C8B-B14F-4D97-AF65-F5344CB8AC3E}">
        <p14:creationId xmlns:p14="http://schemas.microsoft.com/office/powerpoint/2010/main" val="2090461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Vlastnosti dobrého měření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Validita</a:t>
            </a:r>
          </a:p>
          <a:p>
            <a:r>
              <a:rPr lang="cs-CZ"/>
              <a:t>Reliabilita</a:t>
            </a:r>
          </a:p>
          <a:p>
            <a:r>
              <a:rPr lang="cs-CZ"/>
              <a:t>Praktičnost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Validita měření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Platnost měření – zda měří skutečně to, co podle předpokladu měřit má;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Reliabilita měření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Spolehlivost, stabilita, homogenita, přesnost, konzistence, stálost</a:t>
            </a:r>
          </a:p>
          <a:p>
            <a:r>
              <a:rPr lang="cs-CZ" dirty="0"/>
              <a:t>Opakování za stejných podmínek →zhruba stejné výsledky</a:t>
            </a:r>
          </a:p>
          <a:p>
            <a:r>
              <a:rPr lang="sk-SK" dirty="0"/>
              <a:t>= </a:t>
            </a:r>
            <a:r>
              <a:rPr lang="sk-SK" dirty="0" err="1"/>
              <a:t>znamena</a:t>
            </a:r>
            <a:r>
              <a:rPr lang="sk-SK" dirty="0"/>
              <a:t>́ </a:t>
            </a:r>
            <a:r>
              <a:rPr lang="sk-SK" dirty="0" err="1"/>
              <a:t>stupen</a:t>
            </a:r>
            <a:r>
              <a:rPr lang="sk-SK" dirty="0"/>
              <a:t>̌ </a:t>
            </a:r>
            <a:r>
              <a:rPr lang="sk-SK" dirty="0" err="1"/>
              <a:t>shody</a:t>
            </a:r>
            <a:r>
              <a:rPr lang="sk-SK" dirty="0"/>
              <a:t> (</a:t>
            </a:r>
            <a:r>
              <a:rPr lang="sk-SK" dirty="0" err="1"/>
              <a:t>konzistence</a:t>
            </a:r>
            <a:r>
              <a:rPr lang="sk-SK" dirty="0"/>
              <a:t>) </a:t>
            </a:r>
            <a:r>
              <a:rPr lang="sk-SK" dirty="0" err="1"/>
              <a:t>výsledku</a:t>
            </a:r>
            <a:r>
              <a:rPr lang="sk-SK" dirty="0"/>
              <a:t>̊ </a:t>
            </a:r>
            <a:r>
              <a:rPr lang="sk-SK" dirty="0" err="1"/>
              <a:t>měřeni</a:t>
            </a:r>
            <a:r>
              <a:rPr lang="sk-SK" dirty="0"/>
              <a:t>́ </a:t>
            </a:r>
            <a:r>
              <a:rPr lang="sk-SK" dirty="0" err="1"/>
              <a:t>jedne</a:t>
            </a:r>
            <a:r>
              <a:rPr lang="sk-SK" dirty="0"/>
              <a:t>́ osoby nebo objektu </a:t>
            </a:r>
            <a:r>
              <a:rPr lang="sk-SK" dirty="0" err="1"/>
              <a:t>provedeného</a:t>
            </a:r>
            <a:r>
              <a:rPr lang="sk-SK" dirty="0"/>
              <a:t> za </a:t>
            </a:r>
            <a:r>
              <a:rPr lang="sk-SK" dirty="0" err="1"/>
              <a:t>stejných</a:t>
            </a:r>
            <a:r>
              <a:rPr lang="sk-SK" dirty="0"/>
              <a:t> </a:t>
            </a:r>
            <a:r>
              <a:rPr lang="sk-SK" dirty="0" err="1"/>
              <a:t>podmínek</a:t>
            </a:r>
            <a:r>
              <a:rPr lang="sk-SK" dirty="0"/>
              <a:t> 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Koeficient reliability – 0 až 1</a:t>
            </a:r>
          </a:p>
          <a:p>
            <a:pPr lvl="1"/>
            <a:r>
              <a:rPr lang="cs-CZ" dirty="0"/>
              <a:t>1 = ideální stupeň reliability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Reliabilita měření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Často používané postupy určení koeficientu reliability:</a:t>
            </a:r>
          </a:p>
          <a:p>
            <a:pPr lvl="1"/>
            <a:r>
              <a:rPr lang="cs-CZ" dirty="0"/>
              <a:t>Metoda opakovaného měření (test-</a:t>
            </a:r>
            <a:r>
              <a:rPr lang="cs-CZ" dirty="0" err="1"/>
              <a:t>retest</a:t>
            </a:r>
            <a:r>
              <a:rPr lang="cs-CZ" dirty="0"/>
              <a:t>)</a:t>
            </a:r>
          </a:p>
          <a:p>
            <a:pPr lvl="2"/>
            <a:r>
              <a:rPr lang="cs-CZ" dirty="0"/>
              <a:t>obtížné</a:t>
            </a:r>
          </a:p>
          <a:p>
            <a:pPr lvl="1"/>
            <a:r>
              <a:rPr lang="cs-CZ" dirty="0"/>
              <a:t>Metoda paralelního měření</a:t>
            </a:r>
          </a:p>
          <a:p>
            <a:pPr lvl="2"/>
            <a:r>
              <a:rPr lang="cs-CZ" dirty="0"/>
              <a:t>dva různé ekvivalentní nástroje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Praktičnost měření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jednoduchost</a:t>
            </a:r>
          </a:p>
          <a:p>
            <a:r>
              <a:rPr lang="cs-CZ" dirty="0"/>
              <a:t>úspornost</a:t>
            </a:r>
          </a:p>
          <a:p>
            <a:r>
              <a:rPr lang="cs-CZ" dirty="0"/>
              <a:t>snadná proveditelnost</a:t>
            </a:r>
          </a:p>
          <a:p>
            <a:r>
              <a:rPr lang="cs-CZ" dirty="0"/>
              <a:t>malá časová náročnost</a:t>
            </a:r>
          </a:p>
          <a:p>
            <a:r>
              <a:rPr lang="cs-CZ" dirty="0"/>
              <a:t>malé nároky na kvalifikaci osoby, která měření realizuje</a:t>
            </a:r>
          </a:p>
          <a:p>
            <a:r>
              <a:rPr lang="cs-CZ" dirty="0"/>
              <a:t>atd.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F8E6AE-EF7C-564F-9C2C-035AD9D56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err="1"/>
              <a:t>Sběr</a:t>
            </a:r>
            <a:r>
              <a:rPr lang="sk-SK" dirty="0"/>
              <a:t> </a:t>
            </a:r>
            <a:r>
              <a:rPr lang="sk-SK" dirty="0" err="1"/>
              <a:t>dat</a:t>
            </a:r>
            <a:endParaRPr lang="sk-CZ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3EC3601-53A7-C349-9F68-E52744D97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J</a:t>
            </a:r>
            <a:r>
              <a:rPr lang="sk-CZ" dirty="0"/>
              <a:t>edna z částí výzkumného projektu</a:t>
            </a:r>
          </a:p>
          <a:p>
            <a:r>
              <a:rPr lang="sk-SK" dirty="0"/>
              <a:t>M</a:t>
            </a:r>
            <a:r>
              <a:rPr lang="sk-CZ" dirty="0"/>
              <a:t>etody sběru dat lze zhruba rozdělit do 3 kategorií:</a:t>
            </a:r>
          </a:p>
          <a:p>
            <a:pPr marL="457200" indent="-457200">
              <a:buFont typeface="+mj-lt"/>
              <a:buAutoNum type="arabicPeriod"/>
            </a:pPr>
            <a:r>
              <a:rPr lang="sk-CZ" dirty="0"/>
              <a:t>Observační metody</a:t>
            </a:r>
          </a:p>
          <a:p>
            <a:pPr marL="457200" indent="-457200">
              <a:buFont typeface="+mj-lt"/>
              <a:buAutoNum type="arabicPeriod"/>
            </a:pPr>
            <a:r>
              <a:rPr lang="sk-CZ" dirty="0"/>
              <a:t>Rozhovor a dotazník</a:t>
            </a:r>
          </a:p>
          <a:p>
            <a:pPr marL="457200" indent="-457200">
              <a:buFont typeface="+mj-lt"/>
              <a:buAutoNum type="arabicPeriod"/>
            </a:pPr>
            <a:r>
              <a:rPr lang="sk-CZ" dirty="0"/>
              <a:t>Dokumentace</a:t>
            </a:r>
          </a:p>
        </p:txBody>
      </p:sp>
    </p:spTree>
    <p:extLst>
      <p:ext uri="{BB962C8B-B14F-4D97-AF65-F5344CB8AC3E}">
        <p14:creationId xmlns:p14="http://schemas.microsoft.com/office/powerpoint/2010/main" val="73395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to statistika?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Věda jak rozvíjet lidské znalosti využitím empirických dat.</a:t>
            </a:r>
          </a:p>
          <a:p>
            <a:r>
              <a:rPr lang="cs-CZ" dirty="0"/>
              <a:t>Popisuje soubory dat pomocí charakteristických čísel (popisná statistika)</a:t>
            </a:r>
          </a:p>
          <a:p>
            <a:r>
              <a:rPr lang="cs-CZ" dirty="0"/>
              <a:t>Ověřuje platnost hypotéz (pomocí teorie pravděpodobnosti)</a:t>
            </a:r>
          </a:p>
          <a:p>
            <a:r>
              <a:rPr lang="cs-CZ" dirty="0"/>
              <a:t>Hledá skryté zákonitosti v souborech dat.</a:t>
            </a:r>
          </a:p>
        </p:txBody>
      </p:sp>
      <p:pic>
        <p:nvPicPr>
          <p:cNvPr id="19458" name="Picture 2" descr="VÃ½sledek obrÃ¡zku pro statisti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7240" y="4467334"/>
            <a:ext cx="2878485" cy="18336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884745-4F80-4E4E-8E61-B6CDCF2A2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CZ" dirty="0"/>
              <a:t>Observační metody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44A7D3D-045E-2642-9569-86268361E5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/>
              <a:t>patří</a:t>
            </a:r>
            <a:r>
              <a:rPr lang="sk-SK" dirty="0"/>
              <a:t> k nim jak </a:t>
            </a:r>
            <a:r>
              <a:rPr lang="sk-SK" dirty="0" err="1"/>
              <a:t>přímé</a:t>
            </a:r>
            <a:r>
              <a:rPr lang="sk-SK" dirty="0"/>
              <a:t> </a:t>
            </a:r>
            <a:r>
              <a:rPr lang="sk-SK" dirty="0" err="1"/>
              <a:t>vizuální</a:t>
            </a:r>
            <a:r>
              <a:rPr lang="sk-SK" dirty="0"/>
              <a:t> </a:t>
            </a:r>
            <a:r>
              <a:rPr lang="sk-SK" dirty="0" err="1"/>
              <a:t>pozorování</a:t>
            </a:r>
            <a:r>
              <a:rPr lang="sk-SK" dirty="0"/>
              <a:t>, tak i </a:t>
            </a:r>
            <a:r>
              <a:rPr lang="sk-SK" dirty="0" err="1"/>
              <a:t>složitější</a:t>
            </a:r>
            <a:r>
              <a:rPr lang="sk-SK" dirty="0"/>
              <a:t> </a:t>
            </a:r>
            <a:r>
              <a:rPr lang="sk-SK" dirty="0" err="1"/>
              <a:t>metody</a:t>
            </a:r>
            <a:r>
              <a:rPr lang="sk-SK" dirty="0"/>
              <a:t>, </a:t>
            </a:r>
            <a:r>
              <a:rPr lang="sk-SK" dirty="0" err="1"/>
              <a:t>které</a:t>
            </a:r>
            <a:r>
              <a:rPr lang="sk-SK" dirty="0"/>
              <a:t> </a:t>
            </a:r>
            <a:r>
              <a:rPr lang="sk-SK" dirty="0" err="1"/>
              <a:t>vyžadují</a:t>
            </a:r>
            <a:r>
              <a:rPr lang="sk-SK" dirty="0"/>
              <a:t> </a:t>
            </a:r>
            <a:r>
              <a:rPr lang="sk-SK" dirty="0" err="1"/>
              <a:t>speciální</a:t>
            </a:r>
            <a:r>
              <a:rPr lang="sk-SK" dirty="0"/>
              <a:t> znalosti a techniku, </a:t>
            </a:r>
          </a:p>
          <a:p>
            <a:r>
              <a:rPr lang="sk-SK" dirty="0" err="1"/>
              <a:t>např</a:t>
            </a:r>
            <a:r>
              <a:rPr lang="sk-SK" dirty="0"/>
              <a:t>. klinické </a:t>
            </a:r>
            <a:r>
              <a:rPr lang="sk-SK" dirty="0" err="1"/>
              <a:t>vyšetření</a:t>
            </a:r>
            <a:r>
              <a:rPr lang="sk-SK" dirty="0"/>
              <a:t>, biochemické </a:t>
            </a:r>
            <a:r>
              <a:rPr lang="sk-SK" dirty="0" err="1"/>
              <a:t>vyšetření</a:t>
            </a:r>
            <a:r>
              <a:rPr lang="sk-SK" dirty="0"/>
              <a:t> nebo mikrobiologické </a:t>
            </a:r>
            <a:r>
              <a:rPr lang="sk-SK" dirty="0" err="1"/>
              <a:t>vyšetření</a:t>
            </a:r>
            <a:r>
              <a:rPr lang="sk-SK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5907957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Vědecký výzkum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„Vědecký výzkum je systematické, kontrolované, empirické a kritické zkoumání hypotetických výroků o předpokládaných vztazích mezi přirozenými jevy.“ </a:t>
            </a:r>
          </a:p>
          <a:p>
            <a:r>
              <a:rPr lang="cs-CZ"/>
              <a:t>(Kerlinger, 1972)</a:t>
            </a:r>
          </a:p>
          <a:p>
            <a:endParaRPr lang="cs-CZ"/>
          </a:p>
          <a:p>
            <a:endParaRPr lang="cs-CZ"/>
          </a:p>
          <a:p>
            <a:r>
              <a:rPr lang="cs-CZ"/>
              <a:t>kvantitativní výzkum</a:t>
            </a:r>
          </a:p>
          <a:p>
            <a:r>
              <a:rPr lang="cs-CZ"/>
              <a:t>kvalitativní výzkum</a:t>
            </a:r>
          </a:p>
          <a:p>
            <a:r>
              <a:rPr lang="cs-CZ"/>
              <a:t>experimenty</a:t>
            </a:r>
            <a:endParaRPr lang="cs-CZ" dirty="0"/>
          </a:p>
        </p:txBody>
      </p:sp>
      <p:pic>
        <p:nvPicPr>
          <p:cNvPr id="8194" name="Picture 2" descr="VÃ½sledek obrÃ¡zku pro resear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6712" y="3121521"/>
            <a:ext cx="3307295" cy="22048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Kvantitativní vs. kvalitativní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1025525" y="1835150"/>
          <a:ext cx="7200000" cy="3600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3416">
                <a:tc>
                  <a:txBody>
                    <a:bodyPr/>
                    <a:lstStyle/>
                    <a:p>
                      <a:r>
                        <a:rPr lang="cs-CZ" dirty="0"/>
                        <a:t>Kvantitativně</a:t>
                      </a:r>
                      <a:r>
                        <a:rPr lang="cs-CZ" baseline="0" dirty="0"/>
                        <a:t> orientovaný výzkum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Hledisko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Kvalitativně orientovaný výzkum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3889">
                <a:tc>
                  <a:txBody>
                    <a:bodyPr/>
                    <a:lstStyle/>
                    <a:p>
                      <a:r>
                        <a:rPr lang="cs-CZ" dirty="0"/>
                        <a:t>pozitivismus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filosofická</a:t>
                      </a:r>
                      <a:r>
                        <a:rPr lang="cs-CZ" baseline="0" dirty="0"/>
                        <a:t> východiska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fenomenologie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3889">
                <a:tc>
                  <a:txBody>
                    <a:bodyPr/>
                    <a:lstStyle/>
                    <a:p>
                      <a:r>
                        <a:rPr lang="cs-CZ" dirty="0"/>
                        <a:t>jedna realita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existence reality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více realit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3889">
                <a:tc>
                  <a:txBody>
                    <a:bodyPr/>
                    <a:lstStyle/>
                    <a:p>
                      <a:r>
                        <a:rPr lang="cs-CZ" dirty="0"/>
                        <a:t>vysvětlení jevu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cíle výzkumu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porozumění smyslu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54918">
                <a:tc>
                  <a:txBody>
                    <a:bodyPr/>
                    <a:lstStyle/>
                    <a:p>
                      <a:r>
                        <a:rPr lang="cs-CZ" dirty="0"/>
                        <a:t>číslo</a:t>
                      </a:r>
                    </a:p>
                    <a:p>
                      <a:r>
                        <a:rPr lang="cs-CZ" dirty="0"/>
                        <a:t>velké skupiny osob</a:t>
                      </a:r>
                    </a:p>
                    <a:p>
                      <a:r>
                        <a:rPr lang="cs-CZ" dirty="0"/>
                        <a:t>zobecnění</a:t>
                      </a:r>
                    </a:p>
                    <a:p>
                      <a:r>
                        <a:rPr lang="cs-CZ" dirty="0"/>
                        <a:t>odstup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přístup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slovo, význam</a:t>
                      </a:r>
                    </a:p>
                    <a:p>
                      <a:pPr algn="r"/>
                      <a:r>
                        <a:rPr lang="cs-CZ" dirty="0"/>
                        <a:t>malé skupiny osob</a:t>
                      </a:r>
                    </a:p>
                    <a:p>
                      <a:pPr algn="r"/>
                      <a:r>
                        <a:rPr lang="cs-CZ" dirty="0"/>
                        <a:t>jedinečnost</a:t>
                      </a:r>
                    </a:p>
                    <a:p>
                      <a:pPr algn="r"/>
                      <a:r>
                        <a:rPr lang="cs-CZ" dirty="0"/>
                        <a:t>vcítění 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Proměnné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nezávisle proměnná – </a:t>
            </a:r>
            <a:r>
              <a:rPr lang="cs-CZ" dirty="0" err="1"/>
              <a:t>proměnná</a:t>
            </a:r>
            <a:r>
              <a:rPr lang="cs-CZ" dirty="0"/>
              <a:t>, která je příčinou změny</a:t>
            </a:r>
          </a:p>
          <a:p>
            <a:r>
              <a:rPr lang="cs-CZ" dirty="0"/>
              <a:t>závisle proměnná – </a:t>
            </a:r>
            <a:r>
              <a:rPr lang="cs-CZ" dirty="0" err="1"/>
              <a:t>proměnná</a:t>
            </a:r>
            <a:r>
              <a:rPr lang="cs-CZ" dirty="0"/>
              <a:t>, jejíž hodnoty se změnily vlivem nezávisle proměnné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Experiment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Vztah mezi přirozenými jevy, tj. vztahy mezi proměnnými</a:t>
            </a:r>
          </a:p>
          <a:p>
            <a:r>
              <a:rPr lang="cs-CZ" dirty="0"/>
              <a:t>Experiment</a:t>
            </a:r>
          </a:p>
          <a:p>
            <a:pPr lvl="1"/>
            <a:r>
              <a:rPr lang="cs-CZ" dirty="0"/>
              <a:t>manipulace s nezávislou proměnnou</a:t>
            </a:r>
          </a:p>
          <a:p>
            <a:pPr lvl="1"/>
            <a:r>
              <a:rPr lang="cs-CZ" dirty="0"/>
              <a:t>sledování změn závislé proměnné</a:t>
            </a:r>
          </a:p>
        </p:txBody>
      </p:sp>
      <p:pic>
        <p:nvPicPr>
          <p:cNvPr id="3074" name="Picture 2" descr="VÃ½sledek obrÃ¡zku pro experim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3553" y="4023717"/>
            <a:ext cx="3194004" cy="15453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Experiment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laboratorní (in vitro) vs. přirozený (in </a:t>
            </a:r>
            <a:r>
              <a:rPr lang="cs-CZ" dirty="0" err="1"/>
              <a:t>vivo</a:t>
            </a:r>
            <a:r>
              <a:rPr lang="cs-CZ" dirty="0"/>
              <a:t>)</a:t>
            </a:r>
          </a:p>
          <a:p>
            <a:r>
              <a:rPr lang="cs-CZ" dirty="0" err="1"/>
              <a:t>jednofaktorový</a:t>
            </a:r>
            <a:r>
              <a:rPr lang="cs-CZ" dirty="0"/>
              <a:t> vs. </a:t>
            </a:r>
            <a:r>
              <a:rPr lang="cs-CZ" dirty="0" err="1"/>
              <a:t>vícefaktorový</a:t>
            </a:r>
            <a:endParaRPr lang="cs-CZ" dirty="0"/>
          </a:p>
          <a:p>
            <a:r>
              <a:rPr lang="cs-CZ" dirty="0"/>
              <a:t>technika jedné skupiny</a:t>
            </a:r>
          </a:p>
          <a:p>
            <a:pPr lvl="1"/>
            <a:r>
              <a:rPr lang="cs-CZ" dirty="0"/>
              <a:t>vliv v jedné skupině</a:t>
            </a:r>
          </a:p>
          <a:p>
            <a:pPr lvl="1"/>
            <a:r>
              <a:rPr lang="cs-CZ" dirty="0"/>
              <a:t>jedna skupina „před – po“</a:t>
            </a:r>
          </a:p>
          <a:p>
            <a:r>
              <a:rPr lang="cs-CZ" dirty="0"/>
              <a:t>technika paralelních skupin</a:t>
            </a:r>
          </a:p>
          <a:p>
            <a:pPr lvl="1"/>
            <a:r>
              <a:rPr lang="cs-CZ" dirty="0"/>
              <a:t>experimentální a kontrolní skupina 					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Experiment – technika rotace faktorů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835025" y="1816100"/>
          <a:ext cx="7499350" cy="25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6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13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61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4848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skupina 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skupina 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7576"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lang="cs-CZ" dirty="0"/>
                        <a:t>1. fáze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počáteční měření </a:t>
                      </a:r>
                      <a:r>
                        <a:rPr kumimoji="0" lang="cs-CZ" sz="18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kumimoji="0" lang="cs-CZ" sz="1800" i="1" kern="1200" baseline="-25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A1</a:t>
                      </a:r>
                      <a:endParaRPr kumimoji="0" lang="cs-CZ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experimentální zásah</a:t>
                      </a:r>
                    </a:p>
                    <a:p>
                      <a:pPr algn="ctr"/>
                      <a:r>
                        <a:rPr kumimoji="0" 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měření </a:t>
                      </a:r>
                      <a:r>
                        <a:rPr kumimoji="0" lang="cs-CZ" sz="18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kumimoji="0" lang="cs-CZ" sz="1800" i="1" kern="1200" baseline="-25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A2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počáteční měření </a:t>
                      </a:r>
                      <a:r>
                        <a:rPr kumimoji="0" lang="cs-CZ" sz="18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kumimoji="0" lang="cs-CZ" sz="1800" i="1" kern="1200" baseline="-25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B1</a:t>
                      </a:r>
                      <a:endParaRPr kumimoji="0" lang="cs-CZ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-----</a:t>
                      </a:r>
                    </a:p>
                    <a:p>
                      <a:pPr algn="ctr"/>
                      <a:r>
                        <a:rPr kumimoji="0" 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měření </a:t>
                      </a:r>
                      <a:r>
                        <a:rPr kumimoji="0" lang="cs-CZ" sz="18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kumimoji="0" lang="cs-CZ" sz="1800" i="1" kern="1200" baseline="-25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B2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7576">
                <a:tc>
                  <a:txBody>
                    <a:bodyPr/>
                    <a:lstStyle/>
                    <a:p>
                      <a:r>
                        <a:rPr lang="cs-CZ" dirty="0"/>
                        <a:t>2. fáze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počáteční měření </a:t>
                      </a:r>
                      <a:r>
                        <a:rPr kumimoji="0" lang="cs-CZ" sz="18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kumimoji="0" lang="cs-CZ" sz="1800" i="1" kern="1200" baseline="-25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A3</a:t>
                      </a:r>
                      <a:endParaRPr kumimoji="0" lang="cs-CZ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-----</a:t>
                      </a:r>
                    </a:p>
                    <a:p>
                      <a:pPr algn="ctr"/>
                      <a:r>
                        <a:rPr kumimoji="0" 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konečné měření </a:t>
                      </a:r>
                      <a:r>
                        <a:rPr kumimoji="0" lang="cs-CZ" sz="18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kumimoji="0" lang="cs-CZ" sz="1800" i="1" kern="1200" baseline="-25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A4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počáteční měření </a:t>
                      </a:r>
                      <a:r>
                        <a:rPr kumimoji="0" lang="cs-CZ" sz="18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kumimoji="0" lang="cs-CZ" sz="1800" i="1" kern="1200" baseline="-25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B3</a:t>
                      </a:r>
                      <a:endParaRPr kumimoji="0" lang="cs-CZ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experimentální zásah</a:t>
                      </a:r>
                    </a:p>
                    <a:p>
                      <a:pPr algn="ctr"/>
                      <a:r>
                        <a:rPr kumimoji="0" 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konečné měření </a:t>
                      </a:r>
                      <a:r>
                        <a:rPr kumimoji="0" lang="cs-CZ" sz="18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kumimoji="0" lang="cs-CZ" sz="1800" i="1" kern="1200" baseline="-25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B4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870248" y="5078710"/>
          <a:ext cx="7462647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Rovnice" r:id="rId3" imgW="3403600" imgH="228600" progId="">
                  <p:embed/>
                </p:oleObj>
              </mc:Choice>
              <mc:Fallback>
                <p:oleObj name="Rovnice" r:id="rId3" imgW="3403600" imgH="2286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0248" y="5078710"/>
                        <a:ext cx="7462647" cy="5760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Experiment - rizika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nepřirozené chování</a:t>
            </a:r>
          </a:p>
        </p:txBody>
      </p:sp>
      <p:pic>
        <p:nvPicPr>
          <p:cNvPr id="23554" name="Picture 2" descr="VÃ½sledek obrÃ¡zku pro hawthorne experim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6775" y="3026569"/>
            <a:ext cx="2974975" cy="29979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Vědecký výzkum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Fáze:</a:t>
            </a:r>
          </a:p>
          <a:p>
            <a:pPr lvl="1"/>
            <a:r>
              <a:rPr lang="cs-CZ"/>
              <a:t>stanovení problému</a:t>
            </a:r>
          </a:p>
          <a:p>
            <a:pPr lvl="1"/>
            <a:r>
              <a:rPr lang="cs-CZ"/>
              <a:t>formulace hypotéz</a:t>
            </a:r>
          </a:p>
          <a:p>
            <a:pPr lvl="1"/>
            <a:r>
              <a:rPr lang="cs-CZ"/>
              <a:t>testování hypotéz</a:t>
            </a:r>
          </a:p>
          <a:p>
            <a:pPr lvl="1"/>
            <a:r>
              <a:rPr lang="cs-CZ"/>
              <a:t>statistické zpracování</a:t>
            </a:r>
          </a:p>
          <a:p>
            <a:pPr lvl="1"/>
            <a:r>
              <a:rPr lang="cs-CZ"/>
              <a:t>vyvození závěrů</a:t>
            </a:r>
          </a:p>
          <a:p>
            <a:r>
              <a:rPr lang="cs-CZ"/>
              <a:t>Úrovně výzkumu:</a:t>
            </a:r>
          </a:p>
          <a:p>
            <a:pPr lvl="1"/>
            <a:r>
              <a:rPr lang="cs-CZ"/>
              <a:t>pilotáž</a:t>
            </a:r>
          </a:p>
          <a:p>
            <a:pPr lvl="1"/>
            <a:r>
              <a:rPr lang="cs-CZ"/>
              <a:t>předvýzkum</a:t>
            </a:r>
          </a:p>
          <a:p>
            <a:pPr lvl="1"/>
            <a:r>
              <a:rPr lang="cs-CZ"/>
              <a:t>vlastní výzkum</a:t>
            </a:r>
            <a:endParaRPr lang="cs-CZ" dirty="0"/>
          </a:p>
        </p:txBody>
      </p:sp>
      <p:pic>
        <p:nvPicPr>
          <p:cNvPr id="22530" name="Picture 2" descr="VÃ½sledek obrÃ¡zku pro hypothes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0450" y="1885950"/>
            <a:ext cx="3581400" cy="238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F2595E-9A0D-D44B-93ED-805BAF059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CZ" dirty="0"/>
              <a:t>Rozhovor a dotazník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825A54D-25CA-B342-81D7-E72DC4D51E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/>
              <a:t>Shromažďují</a:t>
            </a:r>
            <a:r>
              <a:rPr lang="sk-SK" dirty="0"/>
              <a:t> údaje </a:t>
            </a:r>
            <a:r>
              <a:rPr lang="sk-SK" dirty="0" err="1"/>
              <a:t>prostřednictvím</a:t>
            </a:r>
            <a:r>
              <a:rPr lang="sk-SK" dirty="0"/>
              <a:t> </a:t>
            </a:r>
            <a:r>
              <a:rPr lang="sk-SK" dirty="0" err="1"/>
              <a:t>záměrně</a:t>
            </a:r>
            <a:r>
              <a:rPr lang="sk-SK" dirty="0"/>
              <a:t> </a:t>
            </a:r>
            <a:r>
              <a:rPr lang="sk-SK" dirty="0" err="1"/>
              <a:t>cílených</a:t>
            </a:r>
            <a:r>
              <a:rPr lang="sk-SK" dirty="0"/>
              <a:t> </a:t>
            </a:r>
            <a:r>
              <a:rPr lang="sk-SK" dirty="0" err="1"/>
              <a:t>otázek</a:t>
            </a:r>
            <a:r>
              <a:rPr lang="sk-SK" dirty="0"/>
              <a:t>. </a:t>
            </a:r>
          </a:p>
          <a:p>
            <a:r>
              <a:rPr lang="sk-SK" dirty="0"/>
              <a:t>Získané </a:t>
            </a:r>
            <a:r>
              <a:rPr lang="sk-SK" dirty="0" err="1"/>
              <a:t>informace</a:t>
            </a:r>
            <a:r>
              <a:rPr lang="sk-SK" dirty="0"/>
              <a:t> </a:t>
            </a:r>
            <a:r>
              <a:rPr lang="sk-SK" dirty="0" err="1"/>
              <a:t>mohou</a:t>
            </a:r>
            <a:r>
              <a:rPr lang="sk-SK" dirty="0"/>
              <a:t> však </a:t>
            </a:r>
            <a:r>
              <a:rPr lang="sk-SK" dirty="0" err="1"/>
              <a:t>být</a:t>
            </a:r>
            <a:r>
              <a:rPr lang="sk-SK" dirty="0"/>
              <a:t> </a:t>
            </a:r>
            <a:r>
              <a:rPr lang="sk-SK" dirty="0" err="1"/>
              <a:t>zkresleny</a:t>
            </a:r>
            <a:r>
              <a:rPr lang="sk-SK" dirty="0"/>
              <a:t> nepochopením </a:t>
            </a:r>
            <a:r>
              <a:rPr lang="sk-SK" dirty="0" err="1"/>
              <a:t>otázek</a:t>
            </a:r>
            <a:r>
              <a:rPr lang="sk-SK" dirty="0"/>
              <a:t>, špatným </a:t>
            </a:r>
            <a:r>
              <a:rPr lang="sk-SK" dirty="0" err="1"/>
              <a:t>záznamem</a:t>
            </a:r>
            <a:r>
              <a:rPr lang="sk-SK" dirty="0"/>
              <a:t> </a:t>
            </a:r>
            <a:r>
              <a:rPr lang="sk-SK" dirty="0" err="1"/>
              <a:t>odpovědi</a:t>
            </a:r>
            <a:r>
              <a:rPr lang="sk-SK" dirty="0"/>
              <a:t> a </a:t>
            </a:r>
            <a:r>
              <a:rPr lang="sk-SK" dirty="0" err="1"/>
              <a:t>při</a:t>
            </a:r>
            <a:r>
              <a:rPr lang="sk-SK" dirty="0"/>
              <a:t> rozhovoru </a:t>
            </a:r>
            <a:r>
              <a:rPr lang="sk-SK" dirty="0" err="1"/>
              <a:t>rovněž</a:t>
            </a:r>
            <a:r>
              <a:rPr lang="sk-SK" dirty="0"/>
              <a:t> </a:t>
            </a:r>
            <a:r>
              <a:rPr lang="sk-SK" dirty="0" err="1"/>
              <a:t>vlivem</a:t>
            </a:r>
            <a:r>
              <a:rPr lang="sk-SK" dirty="0"/>
              <a:t> </a:t>
            </a:r>
            <a:r>
              <a:rPr lang="sk-SK" dirty="0" err="1"/>
              <a:t>sociální</a:t>
            </a:r>
            <a:r>
              <a:rPr lang="sk-SK" dirty="0"/>
              <a:t> </a:t>
            </a:r>
            <a:r>
              <a:rPr lang="sk-SK" dirty="0" err="1"/>
              <a:t>interakce</a:t>
            </a:r>
            <a:r>
              <a:rPr lang="sk-SK" dirty="0"/>
              <a:t>. </a:t>
            </a:r>
          </a:p>
          <a:p>
            <a:r>
              <a:rPr lang="sk-SK" dirty="0"/>
              <a:t>Dotazník, interview</a:t>
            </a:r>
            <a:endParaRPr lang="sk-CZ" dirty="0"/>
          </a:p>
        </p:txBody>
      </p:sp>
    </p:spTree>
    <p:extLst>
      <p:ext uri="{BB962C8B-B14F-4D97-AF65-F5344CB8AC3E}">
        <p14:creationId xmlns:p14="http://schemas.microsoft.com/office/powerpoint/2010/main" val="3211321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238955-01E1-B441-91E6-179CAC033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Dělení</a:t>
            </a:r>
            <a:r>
              <a:rPr lang="sk-SK" dirty="0"/>
              <a:t> </a:t>
            </a:r>
            <a:r>
              <a:rPr lang="sk-SK" dirty="0" err="1"/>
              <a:t>znaků</a:t>
            </a:r>
            <a:endParaRPr lang="sk-CZ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3677A31-4AD0-794D-A45F-C7126CBE1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825624"/>
            <a:ext cx="8064000" cy="4152265"/>
          </a:xfrm>
        </p:spPr>
        <p:txBody>
          <a:bodyPr/>
          <a:lstStyle/>
          <a:p>
            <a:r>
              <a:rPr lang="sk-SK" dirty="0" err="1"/>
              <a:t>Při</a:t>
            </a:r>
            <a:r>
              <a:rPr lang="sk-SK" dirty="0"/>
              <a:t> </a:t>
            </a:r>
            <a:r>
              <a:rPr lang="sk-SK" dirty="0" err="1"/>
              <a:t>získávání</a:t>
            </a:r>
            <a:r>
              <a:rPr lang="sk-SK" dirty="0"/>
              <a:t> </a:t>
            </a:r>
            <a:r>
              <a:rPr lang="sk-SK" dirty="0" err="1"/>
              <a:t>dat</a:t>
            </a:r>
            <a:r>
              <a:rPr lang="sk-SK" dirty="0"/>
              <a:t> často </a:t>
            </a:r>
            <a:r>
              <a:rPr lang="sk-SK" dirty="0" err="1"/>
              <a:t>provádíme</a:t>
            </a:r>
            <a:r>
              <a:rPr lang="sk-SK" dirty="0"/>
              <a:t> </a:t>
            </a:r>
            <a:r>
              <a:rPr lang="sk-SK" dirty="0" err="1"/>
              <a:t>tyto</a:t>
            </a:r>
            <a:r>
              <a:rPr lang="sk-SK" dirty="0"/>
              <a:t> činnosti:</a:t>
            </a:r>
          </a:p>
          <a:p>
            <a:pPr marL="0" indent="0">
              <a:buNone/>
            </a:pPr>
            <a:r>
              <a:rPr lang="sk-SK" b="1" dirty="0"/>
              <a:t> </a:t>
            </a:r>
            <a:r>
              <a:rPr lang="sk-SK" b="1" dirty="0" err="1"/>
              <a:t>Klasifikaci</a:t>
            </a:r>
            <a:r>
              <a:rPr lang="sk-SK" b="1" dirty="0"/>
              <a:t>:</a:t>
            </a:r>
            <a:r>
              <a:rPr lang="sk-CZ" b="1" dirty="0"/>
              <a:t> </a:t>
            </a:r>
            <a:r>
              <a:rPr lang="sk-CZ" dirty="0"/>
              <a:t>- z</a:t>
            </a:r>
            <a:r>
              <a:rPr lang="sk-SK" dirty="0" err="1"/>
              <a:t>ařazení</a:t>
            </a:r>
            <a:r>
              <a:rPr lang="sk-SK" dirty="0"/>
              <a:t> prvku do </a:t>
            </a:r>
            <a:r>
              <a:rPr lang="sk-SK" dirty="0" err="1"/>
              <a:t>jedné</a:t>
            </a:r>
            <a:r>
              <a:rPr lang="sk-SK" dirty="0"/>
              <a:t> </a:t>
            </a:r>
            <a:r>
              <a:rPr lang="sk-SK" dirty="0" err="1"/>
              <a:t>ze</a:t>
            </a:r>
            <a:r>
              <a:rPr lang="sk-SK" dirty="0"/>
              <a:t> </a:t>
            </a:r>
            <a:r>
              <a:rPr lang="sk-SK" dirty="0" err="1"/>
              <a:t>dvou</a:t>
            </a:r>
            <a:r>
              <a:rPr lang="sk-SK" dirty="0"/>
              <a:t> nebo </a:t>
            </a:r>
            <a:r>
              <a:rPr lang="sk-SK" dirty="0" err="1"/>
              <a:t>více</a:t>
            </a:r>
            <a:r>
              <a:rPr lang="sk-SK" dirty="0"/>
              <a:t> </a:t>
            </a:r>
            <a:r>
              <a:rPr lang="sk-SK" dirty="0" err="1"/>
              <a:t>podskupin</a:t>
            </a:r>
            <a:r>
              <a:rPr lang="sk-SK" dirty="0"/>
              <a:t> </a:t>
            </a:r>
            <a:r>
              <a:rPr lang="sk-SK" dirty="0" err="1"/>
              <a:t>podle</a:t>
            </a:r>
            <a:r>
              <a:rPr lang="sk-SK" dirty="0"/>
              <a:t>    		hodnoty zvoleného znaku </a:t>
            </a:r>
          </a:p>
          <a:p>
            <a:pPr marL="0" indent="0">
              <a:buNone/>
            </a:pPr>
            <a:r>
              <a:rPr lang="sk-SK" dirty="0"/>
              <a:t>	Ex: znak: rodinný stav</a:t>
            </a:r>
          </a:p>
          <a:p>
            <a:pPr marL="0" indent="0">
              <a:buNone/>
            </a:pPr>
            <a:r>
              <a:rPr lang="sk-SK" dirty="0"/>
              <a:t>	      podskupiny: </a:t>
            </a:r>
            <a:r>
              <a:rPr lang="sk-SK" dirty="0" err="1"/>
              <a:t>svobodný</a:t>
            </a:r>
            <a:r>
              <a:rPr lang="sk-SK" dirty="0"/>
              <a:t>, ženatý (</a:t>
            </a:r>
            <a:r>
              <a:rPr lang="sk-SK" dirty="0" err="1"/>
              <a:t>vdaná</a:t>
            </a:r>
            <a:r>
              <a:rPr lang="sk-SK" dirty="0"/>
              <a:t>), rozvedený, vdovec 				     (vdova)</a:t>
            </a:r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b="1" dirty="0" err="1"/>
              <a:t>Uspořádání</a:t>
            </a:r>
            <a:r>
              <a:rPr lang="sk-SK" b="1" dirty="0"/>
              <a:t>: </a:t>
            </a:r>
            <a:r>
              <a:rPr lang="sk-SK" dirty="0"/>
              <a:t>- </a:t>
            </a:r>
            <a:r>
              <a:rPr lang="sk-SK" dirty="0" err="1"/>
              <a:t>vyjádření</a:t>
            </a:r>
            <a:r>
              <a:rPr lang="sk-SK" dirty="0"/>
              <a:t> hodnoty znaku </a:t>
            </a:r>
            <a:r>
              <a:rPr lang="sk-SK" dirty="0" err="1"/>
              <a:t>ve</a:t>
            </a:r>
            <a:r>
              <a:rPr lang="sk-SK" dirty="0"/>
              <a:t> stupnici </a:t>
            </a:r>
            <a:r>
              <a:rPr lang="sk-SK" dirty="0" err="1"/>
              <a:t>vytvořené</a:t>
            </a:r>
            <a:r>
              <a:rPr lang="sk-SK" dirty="0"/>
              <a:t> </a:t>
            </a:r>
            <a:r>
              <a:rPr lang="sk-SK" dirty="0" err="1"/>
              <a:t>podle</a:t>
            </a:r>
            <a:r>
              <a:rPr lang="sk-SK" dirty="0"/>
              <a:t> 			    </a:t>
            </a:r>
            <a:r>
              <a:rPr lang="sk-SK" dirty="0" err="1"/>
              <a:t>předem</a:t>
            </a:r>
            <a:r>
              <a:rPr lang="sk-SK" dirty="0"/>
              <a:t> dohodnutých </a:t>
            </a:r>
            <a:r>
              <a:rPr lang="sk-SK" dirty="0" err="1"/>
              <a:t>pravidel</a:t>
            </a:r>
            <a:r>
              <a:rPr lang="sk-SK" dirty="0"/>
              <a:t> </a:t>
            </a:r>
          </a:p>
          <a:p>
            <a:pPr marL="0" indent="0">
              <a:buNone/>
            </a:pPr>
            <a:r>
              <a:rPr lang="sk-SK" b="1" dirty="0"/>
              <a:t>	</a:t>
            </a:r>
            <a:r>
              <a:rPr lang="sk-SK" dirty="0"/>
              <a:t>Ex</a:t>
            </a:r>
            <a:r>
              <a:rPr lang="sk-SK" i="1" dirty="0"/>
              <a:t>.:</a:t>
            </a:r>
            <a:r>
              <a:rPr lang="sk-SK" dirty="0"/>
              <a:t> bodové </a:t>
            </a:r>
            <a:r>
              <a:rPr lang="sk-SK" dirty="0" err="1"/>
              <a:t>ohodnocení</a:t>
            </a:r>
            <a:r>
              <a:rPr lang="sk-SK" dirty="0"/>
              <a:t> závažnosti </a:t>
            </a:r>
            <a:r>
              <a:rPr lang="sk-SK" dirty="0" err="1"/>
              <a:t>poranění</a:t>
            </a:r>
            <a:r>
              <a:rPr lang="sk-SK" dirty="0"/>
              <a:t> </a:t>
            </a:r>
            <a:br>
              <a:rPr lang="sk-SK" dirty="0"/>
            </a:br>
            <a:r>
              <a:rPr lang="sk-SK" dirty="0"/>
              <a:t>Stupnice </a:t>
            </a:r>
            <a:r>
              <a:rPr lang="sk-SK" dirty="0" err="1"/>
              <a:t>může</a:t>
            </a:r>
            <a:r>
              <a:rPr lang="sk-SK" dirty="0"/>
              <a:t> </a:t>
            </a:r>
            <a:r>
              <a:rPr lang="sk-SK" dirty="0" err="1"/>
              <a:t>být</a:t>
            </a:r>
            <a:r>
              <a:rPr lang="sk-SK" dirty="0"/>
              <a:t> </a:t>
            </a:r>
            <a:r>
              <a:rPr lang="sk-SK" dirty="0" err="1"/>
              <a:t>tvořena</a:t>
            </a:r>
            <a:r>
              <a:rPr lang="sk-SK" dirty="0"/>
              <a:t> </a:t>
            </a:r>
            <a:r>
              <a:rPr lang="sk-SK" dirty="0" err="1"/>
              <a:t>čísly</a:t>
            </a:r>
            <a:r>
              <a:rPr lang="sk-SK" dirty="0"/>
              <a:t>, </a:t>
            </a:r>
            <a:r>
              <a:rPr lang="sk-SK" dirty="0" err="1"/>
              <a:t>písmeny</a:t>
            </a:r>
            <a:r>
              <a:rPr lang="sk-SK" dirty="0"/>
              <a:t> abecedy nebo </a:t>
            </a:r>
            <a:r>
              <a:rPr lang="sk-SK" dirty="0" err="1"/>
              <a:t>počtem</a:t>
            </a:r>
            <a:r>
              <a:rPr lang="sk-SK" dirty="0"/>
              <a:t> </a:t>
            </a:r>
            <a:r>
              <a:rPr lang="sk-SK" dirty="0" err="1"/>
              <a:t>křížků</a:t>
            </a:r>
            <a:r>
              <a:rPr lang="sk-SK" dirty="0"/>
              <a:t> (+)</a:t>
            </a:r>
            <a:endParaRPr lang="sk-SK" b="1" dirty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961287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Metody sběru dat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pozorování</a:t>
            </a:r>
          </a:p>
          <a:p>
            <a:r>
              <a:rPr lang="cs-CZ" dirty="0"/>
              <a:t>dotazník</a:t>
            </a:r>
          </a:p>
          <a:p>
            <a:r>
              <a:rPr lang="cs-CZ" dirty="0"/>
              <a:t>interview</a:t>
            </a:r>
          </a:p>
          <a:p>
            <a:r>
              <a:rPr lang="cs-CZ" dirty="0"/>
              <a:t>testy</a:t>
            </a:r>
          </a:p>
          <a:p>
            <a:r>
              <a:rPr lang="cs-CZ" dirty="0" err="1"/>
              <a:t>sociometrie</a:t>
            </a:r>
            <a:endParaRPr lang="cs-CZ" dirty="0"/>
          </a:p>
          <a:p>
            <a:r>
              <a:rPr lang="cs-CZ" dirty="0"/>
              <a:t>sémantický diferenciál</a:t>
            </a:r>
          </a:p>
          <a:p>
            <a:endParaRPr lang="cs-CZ" dirty="0"/>
          </a:p>
        </p:txBody>
      </p:sp>
      <p:pic>
        <p:nvPicPr>
          <p:cNvPr id="5122" name="Picture 2" descr="VÃ½sledek obrÃ¡zku pro sbÄr da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556792"/>
            <a:ext cx="2880320" cy="2161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Pozorování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krátkodobé, dlouhodobé</a:t>
            </a:r>
          </a:p>
          <a:p>
            <a:r>
              <a:rPr lang="cs-CZ"/>
              <a:t>vlastní (přímé, bezprostřední), nevlastní (nepřímé zprostředkované)</a:t>
            </a:r>
          </a:p>
          <a:p>
            <a:r>
              <a:rPr lang="cs-CZ"/>
              <a:t>specifikace objektu pozorování „Co se má pozorovat.“</a:t>
            </a:r>
          </a:p>
          <a:p>
            <a:r>
              <a:rPr lang="cs-CZ"/>
              <a:t>zaměřenost pozorování na cíl „Co je třeba zjistit.“</a:t>
            </a:r>
          </a:p>
          <a:p>
            <a:r>
              <a:rPr lang="cs-CZ"/>
              <a:t>organizovanost pozorování „Jak toho dosáhnout.“</a:t>
            </a:r>
          </a:p>
          <a:p>
            <a:r>
              <a:rPr lang="cs-CZ"/>
              <a:t>přesný záznam pozorování „Jak to zachytit.“</a:t>
            </a:r>
            <a:endParaRPr lang="cs-CZ" dirty="0"/>
          </a:p>
        </p:txBody>
      </p:sp>
      <p:pic>
        <p:nvPicPr>
          <p:cNvPr id="4098" name="Picture 2" descr="VÃ½sledek obrÃ¡zku pro pozorovÃ¡nÃ­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3384" y="257175"/>
            <a:ext cx="2915816" cy="164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Dotazník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„způsob písemného kladení otázek a získávání písemných odpovědí“ (Gavora, 2000)</a:t>
            </a:r>
          </a:p>
          <a:p>
            <a:r>
              <a:rPr lang="cs-CZ"/>
              <a:t>soustava předem připravených a pečlivě formulovaných otázek, které jsou promyšleně seřazeny a na které dotazovaná osoba (respondent) odpovídá písemně</a:t>
            </a:r>
          </a:p>
          <a:p>
            <a:r>
              <a:rPr lang="cs-CZ"/>
              <a:t>dotazy na vnější vs. vnitřní jevy</a:t>
            </a:r>
            <a:endParaRPr lang="cs-CZ" dirty="0"/>
          </a:p>
        </p:txBody>
      </p:sp>
      <p:pic>
        <p:nvPicPr>
          <p:cNvPr id="50178" name="Picture 2" descr="VÃ½sledek obrÃ¡zku pro dotaznÃ­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9112" y="4762500"/>
            <a:ext cx="3563888" cy="12539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Dotazník – druhy položek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cíl, pro který je položka určena</a:t>
            </a:r>
          </a:p>
          <a:p>
            <a:r>
              <a:rPr lang="cs-CZ"/>
              <a:t>forma požadované odpovědi</a:t>
            </a:r>
          </a:p>
          <a:p>
            <a:r>
              <a:rPr lang="cs-CZ"/>
              <a:t>obsah, který položka zjišťuje</a:t>
            </a:r>
            <a:endParaRPr lang="cs-CZ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Dotazník – druhy položek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cíl, pro který je položka určena:</a:t>
            </a:r>
          </a:p>
          <a:p>
            <a:pPr lvl="1"/>
            <a:r>
              <a:rPr lang="cs-CZ"/>
              <a:t>kontaktní položky – vytvoření kontaktu mezi respondentem a výzkumníkem, snadné, nenáročné, plní funkci úvodu k dotazování</a:t>
            </a:r>
          </a:p>
          <a:p>
            <a:pPr lvl="1"/>
            <a:r>
              <a:rPr lang="cs-CZ"/>
              <a:t>funkcionálně psychologické položky – odstranění napětí u respondenta</a:t>
            </a:r>
          </a:p>
          <a:p>
            <a:pPr lvl="1"/>
            <a:r>
              <a:rPr lang="cs-CZ"/>
              <a:t>kontrolní položky – ověření věrohodnosti zjišťovaných údajů</a:t>
            </a:r>
          </a:p>
          <a:p>
            <a:pPr lvl="1"/>
            <a:r>
              <a:rPr lang="cs-CZ"/>
              <a:t>filtrační položky</a:t>
            </a:r>
            <a:endParaRPr lang="cs-CZ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Dotazník – druhy položek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forma požadované odpovědi</a:t>
            </a:r>
          </a:p>
          <a:p>
            <a:pPr lvl="1"/>
            <a:r>
              <a:rPr lang="cs-CZ"/>
              <a:t>otevřené (nestrukturované) položky</a:t>
            </a:r>
          </a:p>
          <a:p>
            <a:pPr lvl="1"/>
            <a:r>
              <a:rPr lang="cs-CZ"/>
              <a:t>uzavřené (strukturované) položky</a:t>
            </a:r>
          </a:p>
          <a:p>
            <a:pPr lvl="2"/>
            <a:r>
              <a:rPr lang="cs-CZ"/>
              <a:t>dichotomické (ANO-NE)</a:t>
            </a:r>
          </a:p>
          <a:p>
            <a:pPr lvl="2"/>
            <a:r>
              <a:rPr lang="cs-CZ"/>
              <a:t>polytomické</a:t>
            </a:r>
          </a:p>
          <a:p>
            <a:pPr lvl="3"/>
            <a:r>
              <a:rPr lang="cs-CZ"/>
              <a:t>výběrové – vyčerpávající, ale ne příliš početné</a:t>
            </a:r>
          </a:p>
          <a:p>
            <a:pPr lvl="4"/>
            <a:r>
              <a:rPr lang="cs-CZ"/>
              <a:t>uzavřené vs. polouzavřené (jiné…)</a:t>
            </a:r>
          </a:p>
          <a:p>
            <a:pPr lvl="4"/>
            <a:r>
              <a:rPr lang="cs-CZ"/>
              <a:t>škálové (škála Likertova typu – míra souhlasu s tvrzením)</a:t>
            </a:r>
          </a:p>
          <a:p>
            <a:pPr lvl="3"/>
            <a:r>
              <a:rPr lang="cs-CZ"/>
              <a:t>výčtové – možno více možností (např. „Jaké moderní technologie využíváte?“)</a:t>
            </a:r>
          </a:p>
          <a:p>
            <a:pPr lvl="3"/>
            <a:r>
              <a:rPr lang="cs-CZ"/>
              <a:t>stupnicové – např. „Seřaďte následující položky podle obliby.“</a:t>
            </a:r>
            <a:endParaRPr lang="cs-CZ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Dotazník – druhy položek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obsah, který položka dotazníku zjišťuje</a:t>
            </a:r>
          </a:p>
          <a:p>
            <a:pPr lvl="1"/>
            <a:r>
              <a:rPr lang="cs-CZ"/>
              <a:t>zjišťující fakta</a:t>
            </a:r>
          </a:p>
          <a:p>
            <a:pPr lvl="2"/>
            <a:r>
              <a:rPr lang="cs-CZ"/>
              <a:t>„odpočinkové“, např. demografické údaje</a:t>
            </a:r>
          </a:p>
          <a:p>
            <a:pPr lvl="1"/>
            <a:r>
              <a:rPr lang="cs-CZ"/>
              <a:t>zjišťující znalosti nebo vědomosti</a:t>
            </a:r>
          </a:p>
          <a:p>
            <a:pPr lvl="2"/>
            <a:r>
              <a:rPr lang="cs-CZ"/>
              <a:t>nutná opatrnost, aby se respondent necítil kompromitován neznalostí</a:t>
            </a:r>
          </a:p>
          <a:p>
            <a:pPr lvl="1"/>
            <a:r>
              <a:rPr lang="cs-CZ"/>
              <a:t>zjišťující mínění, postoje, motivy</a:t>
            </a:r>
          </a:p>
          <a:p>
            <a:pPr lvl="2"/>
            <a:r>
              <a:rPr lang="cs-CZ"/>
              <a:t>v případě citlivých otázek je třeba přistupovat opatrně k formulaci, případně užít zobecnění</a:t>
            </a:r>
            <a:endParaRPr lang="cs-CZ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Požadavky na konstrukci dotazníku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jasnost a srozumitelnost (zejména s přihlédnutím na cílovou skupinu)</a:t>
            </a:r>
          </a:p>
          <a:p>
            <a:r>
              <a:rPr lang="cs-CZ" dirty="0"/>
              <a:t>jednoznačnost</a:t>
            </a:r>
          </a:p>
          <a:p>
            <a:r>
              <a:rPr lang="cs-CZ" dirty="0"/>
              <a:t>problémové položky „proč“</a:t>
            </a:r>
          </a:p>
          <a:p>
            <a:r>
              <a:rPr lang="cs-CZ" dirty="0"/>
              <a:t>rozsah a jen nutné údaje</a:t>
            </a:r>
          </a:p>
          <a:p>
            <a:r>
              <a:rPr lang="cs-CZ" dirty="0"/>
              <a:t>nesmí být sugestivní</a:t>
            </a:r>
          </a:p>
          <a:p>
            <a:r>
              <a:rPr lang="cs-CZ" dirty="0"/>
              <a:t>nutnost ochoty respondentů spolupracovat</a:t>
            </a:r>
          </a:p>
          <a:p>
            <a:r>
              <a:rPr lang="cs-CZ" dirty="0"/>
              <a:t>jasné pokyny k vyplňování</a:t>
            </a:r>
          </a:p>
          <a:p>
            <a:r>
              <a:rPr lang="cs-CZ" dirty="0"/>
              <a:t>snadné zpracování, třídění</a:t>
            </a:r>
          </a:p>
          <a:p>
            <a:r>
              <a:rPr lang="cs-CZ" dirty="0"/>
              <a:t>vhodné řazení položek v dotazníku</a:t>
            </a:r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Interview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bezprostřední verbální komunikace</a:t>
            </a:r>
          </a:p>
          <a:p>
            <a:r>
              <a:rPr lang="cs-CZ"/>
              <a:t>navázání osobního kontaktu</a:t>
            </a:r>
          </a:p>
          <a:p>
            <a:r>
              <a:rPr lang="cs-CZ"/>
              <a:t>výhoda – hlubší proniknutí do motivů a postojů respondentů</a:t>
            </a:r>
          </a:p>
          <a:p>
            <a:r>
              <a:rPr lang="cs-CZ"/>
              <a:t>výhoda – možnost sledovat reakce respondenta a podle těchto reakcí usměrňovat další průběh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Interview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strukturované</a:t>
            </a:r>
          </a:p>
          <a:p>
            <a:r>
              <a:rPr lang="cs-CZ"/>
              <a:t>nestrukturované</a:t>
            </a:r>
          </a:p>
          <a:p>
            <a:r>
              <a:rPr lang="cs-CZ"/>
              <a:t>polostrukturované</a:t>
            </a:r>
          </a:p>
          <a:p>
            <a:r>
              <a:rPr lang="cs-CZ"/>
              <a:t>skupinové</a:t>
            </a:r>
            <a:endParaRPr lang="cs-CZ" dirty="0"/>
          </a:p>
        </p:txBody>
      </p:sp>
      <p:pic>
        <p:nvPicPr>
          <p:cNvPr id="43010" name="Picture 2" descr="VÃ½sledek obrÃ¡zku pro intervi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7966" y="3631307"/>
            <a:ext cx="3678555" cy="24555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4FD9C1-4731-1445-9AE6-4E8571FE1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CZ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D3BAD67-B3AB-B648-916D-709A5F223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b="1" dirty="0" err="1"/>
              <a:t>Měření</a:t>
            </a:r>
            <a:r>
              <a:rPr lang="sk-SK" b="1" dirty="0"/>
              <a:t>: </a:t>
            </a:r>
            <a:r>
              <a:rPr lang="sk-SK" dirty="0"/>
              <a:t>- </a:t>
            </a:r>
            <a:r>
              <a:rPr lang="sk-SK" dirty="0" err="1"/>
              <a:t>Hodnotě</a:t>
            </a:r>
            <a:r>
              <a:rPr lang="sk-SK" dirty="0"/>
              <a:t> znaku </a:t>
            </a:r>
            <a:r>
              <a:rPr lang="sk-SK" dirty="0" err="1"/>
              <a:t>se</a:t>
            </a:r>
            <a:r>
              <a:rPr lang="sk-SK" dirty="0"/>
              <a:t> </a:t>
            </a:r>
            <a:r>
              <a:rPr lang="sk-SK" dirty="0" err="1"/>
              <a:t>přiřadí</a:t>
            </a:r>
            <a:r>
              <a:rPr lang="sk-SK" dirty="0"/>
              <a:t> </a:t>
            </a:r>
            <a:r>
              <a:rPr lang="sk-SK" dirty="0" err="1"/>
              <a:t>odpovídající</a:t>
            </a:r>
            <a:r>
              <a:rPr lang="sk-SK" dirty="0"/>
              <a:t> hodnota na číselné ose </a:t>
            </a:r>
          </a:p>
          <a:p>
            <a:pPr marL="0" indent="0">
              <a:buNone/>
            </a:pPr>
            <a:r>
              <a:rPr lang="sk-SK" i="1" dirty="0"/>
              <a:t>	</a:t>
            </a:r>
            <a:r>
              <a:rPr lang="sk-SK" i="1" dirty="0" err="1"/>
              <a:t>Př</a:t>
            </a:r>
            <a:r>
              <a:rPr lang="sk-SK" i="1" dirty="0"/>
              <a:t>.:</a:t>
            </a:r>
            <a:r>
              <a:rPr lang="sk-SK" dirty="0"/>
              <a:t> teplota, tlak </a:t>
            </a:r>
            <a:r>
              <a:rPr lang="sk-SK" dirty="0" err="1"/>
              <a:t>krve</a:t>
            </a:r>
            <a:r>
              <a:rPr lang="sk-SK" dirty="0"/>
              <a:t> </a:t>
            </a:r>
          </a:p>
          <a:p>
            <a:pPr marL="0" indent="0">
              <a:buNone/>
            </a:pPr>
            <a:br>
              <a:rPr lang="sk-SK" dirty="0"/>
            </a:br>
            <a:r>
              <a:rPr lang="sk-SK" u="sng" dirty="0" err="1"/>
              <a:t>Klasifikace</a:t>
            </a:r>
            <a:r>
              <a:rPr lang="sk-SK" u="sng" dirty="0"/>
              <a:t>, </a:t>
            </a:r>
            <a:r>
              <a:rPr lang="sk-SK" u="sng" dirty="0" err="1"/>
              <a:t>uspořádání</a:t>
            </a:r>
            <a:r>
              <a:rPr lang="sk-SK" u="sng" dirty="0"/>
              <a:t> </a:t>
            </a:r>
            <a:r>
              <a:rPr lang="sk-SK" dirty="0"/>
              <a:t>a </a:t>
            </a:r>
            <a:r>
              <a:rPr lang="sk-SK" u="sng" dirty="0" err="1"/>
              <a:t>měření</a:t>
            </a:r>
            <a:r>
              <a:rPr lang="sk-SK" dirty="0"/>
              <a:t> je proces </a:t>
            </a:r>
            <a:r>
              <a:rPr lang="sk-SK" dirty="0" err="1"/>
              <a:t>přiřazování</a:t>
            </a:r>
            <a:r>
              <a:rPr lang="sk-SK" dirty="0"/>
              <a:t> určitého kódu (</a:t>
            </a:r>
            <a:r>
              <a:rPr lang="sk-SK" dirty="0" err="1"/>
              <a:t>většinou</a:t>
            </a:r>
            <a:r>
              <a:rPr lang="sk-SK" dirty="0"/>
              <a:t> čísla) </a:t>
            </a:r>
            <a:r>
              <a:rPr lang="sk-SK" dirty="0" err="1"/>
              <a:t>nějakému</a:t>
            </a:r>
            <a:r>
              <a:rPr lang="sk-SK" dirty="0"/>
              <a:t> znaku, </a:t>
            </a:r>
            <a:r>
              <a:rPr lang="sk-SK" dirty="0" err="1"/>
              <a:t>tj</a:t>
            </a:r>
            <a:r>
              <a:rPr lang="sk-SK" dirty="0"/>
              <a:t>. vlastnosti sledovaného </a:t>
            </a:r>
            <a:r>
              <a:rPr lang="sk-SK" dirty="0" err="1"/>
              <a:t>děje</a:t>
            </a:r>
            <a:r>
              <a:rPr lang="sk-SK" dirty="0"/>
              <a:t> nebo pozorovaných </a:t>
            </a:r>
            <a:r>
              <a:rPr lang="sk-SK" dirty="0" err="1"/>
              <a:t>objektů</a:t>
            </a:r>
            <a:r>
              <a:rPr lang="sk-SK" dirty="0"/>
              <a:t>. </a:t>
            </a:r>
          </a:p>
          <a:p>
            <a:pPr marL="0" indent="0">
              <a:buNone/>
            </a:pPr>
            <a:r>
              <a:rPr lang="sk-SK" dirty="0" err="1"/>
              <a:t>Podle</a:t>
            </a:r>
            <a:r>
              <a:rPr lang="sk-SK" dirty="0"/>
              <a:t> toho, </a:t>
            </a:r>
            <a:r>
              <a:rPr lang="sk-SK" dirty="0" err="1"/>
              <a:t>jaká</a:t>
            </a:r>
            <a:r>
              <a:rPr lang="sk-SK" dirty="0"/>
              <a:t> pravidla pro </a:t>
            </a:r>
            <a:r>
              <a:rPr lang="sk-SK" dirty="0" err="1"/>
              <a:t>přiřazení</a:t>
            </a:r>
            <a:r>
              <a:rPr lang="sk-SK" dirty="0"/>
              <a:t> kódu </a:t>
            </a:r>
            <a:r>
              <a:rPr lang="sk-SK" dirty="0" err="1"/>
              <a:t>výsledkům</a:t>
            </a:r>
            <a:r>
              <a:rPr lang="sk-SK" dirty="0"/>
              <a:t> </a:t>
            </a:r>
            <a:r>
              <a:rPr lang="sk-SK" dirty="0" err="1"/>
              <a:t>měření</a:t>
            </a:r>
            <a:r>
              <a:rPr lang="sk-SK" dirty="0"/>
              <a:t> nebo </a:t>
            </a:r>
            <a:r>
              <a:rPr lang="sk-SK" dirty="0" err="1"/>
              <a:t>pozorování</a:t>
            </a:r>
            <a:r>
              <a:rPr lang="sk-SK" dirty="0"/>
              <a:t> použijeme, je </a:t>
            </a:r>
            <a:r>
              <a:rPr lang="sk-SK" dirty="0" err="1"/>
              <a:t>můžeme</a:t>
            </a:r>
            <a:r>
              <a:rPr lang="sk-SK" dirty="0"/>
              <a:t> </a:t>
            </a:r>
            <a:r>
              <a:rPr lang="sk-SK" dirty="0" err="1"/>
              <a:t>zobrazit</a:t>
            </a:r>
            <a:r>
              <a:rPr lang="sk-SK" dirty="0"/>
              <a:t> na </a:t>
            </a:r>
            <a:r>
              <a:rPr lang="sk-SK" dirty="0" err="1"/>
              <a:t>různých</a:t>
            </a:r>
            <a:r>
              <a:rPr lang="sk-SK" dirty="0"/>
              <a:t> </a:t>
            </a:r>
            <a:r>
              <a:rPr lang="sk-SK" dirty="0" err="1"/>
              <a:t>měrných</a:t>
            </a:r>
            <a:r>
              <a:rPr lang="sk-SK" dirty="0"/>
              <a:t> </a:t>
            </a:r>
            <a:r>
              <a:rPr lang="sk-SK" dirty="0" err="1"/>
              <a:t>stupnicích</a:t>
            </a:r>
            <a:r>
              <a:rPr lang="sk-SK" dirty="0"/>
              <a:t> (</a:t>
            </a:r>
            <a:r>
              <a:rPr lang="sk-SK" dirty="0" err="1"/>
              <a:t>škálách</a:t>
            </a:r>
            <a:r>
              <a:rPr lang="sk-SK" dirty="0"/>
              <a:t>).</a:t>
            </a:r>
            <a:endParaRPr lang="sk-CZ" b="1" dirty="0"/>
          </a:p>
        </p:txBody>
      </p:sp>
    </p:spTree>
    <p:extLst>
      <p:ext uri="{BB962C8B-B14F-4D97-AF65-F5344CB8AC3E}">
        <p14:creationId xmlns:p14="http://schemas.microsoft.com/office/powerpoint/2010/main" val="17005514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Interview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Pravidla pro realizaci:</a:t>
            </a:r>
          </a:p>
          <a:p>
            <a:pPr lvl="1"/>
            <a:r>
              <a:rPr lang="cs-CZ"/>
              <a:t>vhodná situace (prostředí, čas, nepřítomnost osob, …)</a:t>
            </a:r>
          </a:p>
          <a:p>
            <a:pPr lvl="1"/>
            <a:r>
              <a:rPr lang="cs-CZ"/>
              <a:t>začínat nejobecnějšími otázkami</a:t>
            </a:r>
          </a:p>
          <a:p>
            <a:pPr lvl="1"/>
            <a:r>
              <a:rPr lang="cs-CZ"/>
              <a:t>působení psychologických faktorů (viz. pozorování)</a:t>
            </a:r>
          </a:p>
          <a:p>
            <a:pPr lvl="1"/>
            <a:r>
              <a:rPr lang="cs-CZ"/>
              <a:t>navázání kontaktu (zájem tazatele, taktní a nevtíravý, …)</a:t>
            </a:r>
          </a:p>
          <a:p>
            <a:pPr lvl="1"/>
            <a:r>
              <a:rPr lang="cs-CZ"/>
              <a:t>přesný záznam průběhu</a:t>
            </a:r>
          </a:p>
          <a:p>
            <a:pPr lvl="1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A78EB7-9F92-604F-B686-880CB37B4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CZ" dirty="0"/>
              <a:t>Dokumentace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34A7372-0B6B-A647-A98B-E6B1F30C5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je </a:t>
            </a:r>
            <a:r>
              <a:rPr lang="sk-SK" dirty="0" err="1"/>
              <a:t>poměrně</a:t>
            </a:r>
            <a:r>
              <a:rPr lang="sk-SK" dirty="0"/>
              <a:t> jednoduchý </a:t>
            </a:r>
            <a:r>
              <a:rPr lang="sk-SK" dirty="0" err="1"/>
              <a:t>způsob</a:t>
            </a:r>
            <a:r>
              <a:rPr lang="sk-SK" dirty="0"/>
              <a:t> </a:t>
            </a:r>
            <a:r>
              <a:rPr lang="sk-SK" dirty="0" err="1"/>
              <a:t>sběru</a:t>
            </a:r>
            <a:r>
              <a:rPr lang="sk-SK" dirty="0"/>
              <a:t> </a:t>
            </a:r>
            <a:r>
              <a:rPr lang="sk-SK" dirty="0" err="1"/>
              <a:t>dat</a:t>
            </a:r>
            <a:r>
              <a:rPr lang="sk-SK" dirty="0"/>
              <a:t> a často jediný, </a:t>
            </a:r>
            <a:r>
              <a:rPr lang="sk-SK" dirty="0" err="1"/>
              <a:t>který</a:t>
            </a:r>
            <a:r>
              <a:rPr lang="sk-SK" dirty="0"/>
              <a:t> umožňuje </a:t>
            </a:r>
            <a:r>
              <a:rPr lang="sk-SK" dirty="0" err="1"/>
              <a:t>získat</a:t>
            </a:r>
            <a:r>
              <a:rPr lang="sk-SK" dirty="0"/>
              <a:t> </a:t>
            </a:r>
            <a:r>
              <a:rPr lang="sk-SK" dirty="0" err="1"/>
              <a:t>informace</a:t>
            </a:r>
            <a:r>
              <a:rPr lang="sk-SK" dirty="0"/>
              <a:t> z minulosti. </a:t>
            </a:r>
          </a:p>
          <a:p>
            <a:r>
              <a:rPr lang="cs-CZ" dirty="0"/>
              <a:t>testy</a:t>
            </a:r>
          </a:p>
          <a:p>
            <a:r>
              <a:rPr lang="cs-CZ" dirty="0" err="1"/>
              <a:t>sociometrie</a:t>
            </a:r>
            <a:endParaRPr lang="cs-CZ" dirty="0"/>
          </a:p>
          <a:p>
            <a:r>
              <a:rPr lang="cs-CZ" dirty="0"/>
              <a:t>sémantický diferenciál</a:t>
            </a:r>
          </a:p>
          <a:p>
            <a:pPr marL="0" indent="0">
              <a:buNone/>
            </a:pPr>
            <a:endParaRPr lang="sk-CZ" dirty="0"/>
          </a:p>
        </p:txBody>
      </p:sp>
    </p:spTree>
    <p:extLst>
      <p:ext uri="{BB962C8B-B14F-4D97-AF65-F5344CB8AC3E}">
        <p14:creationId xmlns:p14="http://schemas.microsoft.com/office/powerpoint/2010/main" val="13828438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Testy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/>
              <a:t>„zkouška, úkol, identický pro všechny zkoumané osoby s přesně vymezenými způsoby hodnocení výsledků a jejich číselného vyjadřování“ (Michalička, 1969)</a:t>
            </a:r>
          </a:p>
          <a:p>
            <a:r>
              <a:rPr lang="cs-CZ"/>
              <a:t>Druhy:</a:t>
            </a:r>
          </a:p>
          <a:p>
            <a:pPr lvl="1"/>
            <a:r>
              <a:rPr lang="cs-CZ"/>
              <a:t>testy rychlosti</a:t>
            </a:r>
          </a:p>
          <a:p>
            <a:pPr lvl="1"/>
            <a:r>
              <a:rPr lang="cs-CZ"/>
              <a:t>testy úrovně</a:t>
            </a:r>
          </a:p>
          <a:p>
            <a:pPr lvl="1"/>
            <a:r>
              <a:rPr lang="cs-CZ"/>
              <a:t>testy standardizované, nestandardizované</a:t>
            </a:r>
          </a:p>
          <a:p>
            <a:pPr lvl="1"/>
            <a:r>
              <a:rPr lang="cs-CZ"/>
              <a:t>testy kognitivní a testy psychomotorické</a:t>
            </a:r>
          </a:p>
          <a:p>
            <a:pPr lvl="1"/>
            <a:r>
              <a:rPr lang="cs-CZ"/>
              <a:t>testy výsledků výuky</a:t>
            </a:r>
          </a:p>
          <a:p>
            <a:pPr lvl="1"/>
            <a:r>
              <a:rPr lang="cs-CZ"/>
              <a:t>testy rozlišující</a:t>
            </a:r>
          </a:p>
          <a:p>
            <a:pPr lvl="1"/>
            <a:r>
              <a:rPr lang="cs-CZ"/>
              <a:t>testy ověřující</a:t>
            </a:r>
          </a:p>
          <a:p>
            <a:pPr lvl="1"/>
            <a:r>
              <a:rPr lang="cs-CZ"/>
              <a:t>testy vstupní, průběžné, výstupní</a:t>
            </a:r>
          </a:p>
          <a:p>
            <a:pPr lvl="1"/>
            <a:r>
              <a:rPr lang="cs-CZ"/>
              <a:t>testy monotematické a polytematické</a:t>
            </a:r>
          </a:p>
          <a:p>
            <a:pPr lvl="1"/>
            <a:r>
              <a:rPr lang="cs-CZ"/>
              <a:t>testy objektivně skórovatelné</a:t>
            </a:r>
          </a:p>
          <a:p>
            <a:pPr lvl="1"/>
            <a:r>
              <a:rPr lang="cs-CZ"/>
              <a:t>testy subjektivně skórovatelné</a:t>
            </a:r>
            <a:endParaRPr lang="cs-CZ" dirty="0"/>
          </a:p>
        </p:txBody>
      </p:sp>
      <p:pic>
        <p:nvPicPr>
          <p:cNvPr id="40962" name="Picture 2" descr="VÃ½sledek obrÃ¡zku pro tes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6385" y="3255632"/>
            <a:ext cx="3131840" cy="20878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Testy – testové úlohy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/>
              <a:t>otevřené široké úlohy</a:t>
            </a:r>
          </a:p>
          <a:p>
            <a:r>
              <a:rPr lang="cs-CZ"/>
              <a:t>otevřené úlohy se stručnou odpovědí</a:t>
            </a:r>
          </a:p>
          <a:p>
            <a:r>
              <a:rPr lang="cs-CZ"/>
              <a:t>dichotomické úlohy</a:t>
            </a:r>
          </a:p>
          <a:p>
            <a:r>
              <a:rPr lang="cs-CZ"/>
              <a:t>úlohy s výběrem odpovědí</a:t>
            </a:r>
          </a:p>
          <a:p>
            <a:pPr lvl="1"/>
            <a:r>
              <a:rPr lang="cs-CZ"/>
              <a:t>jedna správná</a:t>
            </a:r>
          </a:p>
          <a:p>
            <a:pPr lvl="1"/>
            <a:r>
              <a:rPr lang="cs-CZ"/>
              <a:t>jedna nesprávná</a:t>
            </a:r>
          </a:p>
          <a:p>
            <a:pPr lvl="1"/>
            <a:r>
              <a:rPr lang="cs-CZ"/>
              <a:t>vícenásobná odpověď</a:t>
            </a:r>
          </a:p>
          <a:p>
            <a:pPr lvl="1"/>
            <a:r>
              <a:rPr lang="cs-CZ"/>
              <a:t>jedna nejpřesnější odpověď</a:t>
            </a:r>
          </a:p>
          <a:p>
            <a:pPr lvl="1"/>
            <a:r>
              <a:rPr lang="cs-CZ"/>
              <a:t>situační úlohy (doplnění číslice, aby číslo splňovalo zadání)</a:t>
            </a:r>
          </a:p>
          <a:p>
            <a:r>
              <a:rPr lang="cs-CZ"/>
              <a:t>přiřazovací úlohy</a:t>
            </a:r>
          </a:p>
          <a:p>
            <a:r>
              <a:rPr lang="cs-CZ"/>
              <a:t>uspořádací úlohy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Sociometrie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Sociometrií</a:t>
            </a:r>
            <a:r>
              <a:rPr lang="cs-CZ" dirty="0"/>
              <a:t> rozumíme soubor specifických výzkumných postupů, které slouží ke zjišťování, popisu a analýze směru a intenzity mezilidských vztahů, jak se projevují v malých sociálních skupinách.</a:t>
            </a:r>
          </a:p>
          <a:p>
            <a:r>
              <a:rPr lang="cs-CZ" dirty="0"/>
              <a:t>formální vs. neformální vztahy</a:t>
            </a:r>
          </a:p>
          <a:p>
            <a:r>
              <a:rPr lang="cs-CZ" dirty="0"/>
              <a:t>zakladatel </a:t>
            </a:r>
            <a:r>
              <a:rPr lang="cs-CZ" dirty="0" err="1"/>
              <a:t>sociometrie</a:t>
            </a:r>
            <a:r>
              <a:rPr lang="cs-CZ" dirty="0"/>
              <a:t> J. L. </a:t>
            </a:r>
            <a:r>
              <a:rPr lang="cs-CZ" dirty="0" err="1"/>
              <a:t>Moreno</a:t>
            </a:r>
            <a:endParaRPr lang="cs-CZ" dirty="0"/>
          </a:p>
          <a:p>
            <a:r>
              <a:rPr lang="sk-SK" dirty="0"/>
              <a:t> nám </a:t>
            </a:r>
            <a:r>
              <a:rPr lang="sk-SK" dirty="0" err="1"/>
              <a:t>ukážou</a:t>
            </a:r>
            <a:r>
              <a:rPr lang="sk-SK" dirty="0"/>
              <a:t> </a:t>
            </a:r>
            <a:r>
              <a:rPr lang="sk-SK" dirty="0" err="1"/>
              <a:t>např</a:t>
            </a:r>
            <a:r>
              <a:rPr lang="sk-SK" dirty="0"/>
              <a:t>., </a:t>
            </a:r>
            <a:r>
              <a:rPr lang="sk-SK" dirty="0" err="1"/>
              <a:t>kteří</a:t>
            </a:r>
            <a:r>
              <a:rPr lang="sk-SK" dirty="0"/>
              <a:t> </a:t>
            </a:r>
            <a:r>
              <a:rPr lang="sk-SK" dirty="0" err="1"/>
              <a:t>žáci</a:t>
            </a:r>
            <a:r>
              <a:rPr lang="sk-SK" dirty="0"/>
              <a:t> </a:t>
            </a:r>
            <a:r>
              <a:rPr lang="sk-SK" dirty="0" err="1"/>
              <a:t>jsou</a:t>
            </a:r>
            <a:r>
              <a:rPr lang="sk-SK" dirty="0"/>
              <a:t> si </a:t>
            </a:r>
            <a:r>
              <a:rPr lang="sk-SK" dirty="0" err="1"/>
              <a:t>vzájemně</a:t>
            </a:r>
            <a:r>
              <a:rPr lang="sk-SK" dirty="0"/>
              <a:t> </a:t>
            </a:r>
            <a:r>
              <a:rPr lang="sk-SK" dirty="0" err="1"/>
              <a:t>sympatičtí</a:t>
            </a:r>
            <a:r>
              <a:rPr lang="sk-SK" dirty="0"/>
              <a:t> a </a:t>
            </a:r>
            <a:r>
              <a:rPr lang="sk-SK" dirty="0" err="1"/>
              <a:t>antipatičtí</a:t>
            </a:r>
            <a:r>
              <a:rPr lang="sk-SK" dirty="0"/>
              <a:t>, </a:t>
            </a:r>
            <a:r>
              <a:rPr lang="sk-SK" dirty="0" err="1"/>
              <a:t>kdo</a:t>
            </a:r>
            <a:r>
              <a:rPr lang="sk-SK" dirty="0"/>
              <a:t> má </a:t>
            </a:r>
            <a:r>
              <a:rPr lang="sk-SK" dirty="0" err="1"/>
              <a:t>vedoucí</a:t>
            </a:r>
            <a:r>
              <a:rPr lang="sk-SK" dirty="0"/>
              <a:t> roli a </a:t>
            </a:r>
            <a:r>
              <a:rPr lang="sk-SK" dirty="0" err="1"/>
              <a:t>kdo</a:t>
            </a:r>
            <a:r>
              <a:rPr lang="sk-SK" dirty="0"/>
              <a:t> </a:t>
            </a:r>
            <a:r>
              <a:rPr lang="sk-SK" dirty="0" err="1"/>
              <a:t>se</a:t>
            </a:r>
            <a:r>
              <a:rPr lang="sk-SK" dirty="0"/>
              <a:t> </a:t>
            </a:r>
            <a:r>
              <a:rPr lang="sk-SK" dirty="0" err="1"/>
              <a:t>podřizuje</a:t>
            </a:r>
            <a:r>
              <a:rPr lang="sk-SK" dirty="0"/>
              <a:t>, koho </a:t>
            </a:r>
            <a:r>
              <a:rPr lang="sk-SK" dirty="0" err="1"/>
              <a:t>třída</a:t>
            </a:r>
            <a:r>
              <a:rPr lang="sk-SK" dirty="0"/>
              <a:t> </a:t>
            </a:r>
            <a:r>
              <a:rPr lang="sk-SK" dirty="0" err="1"/>
              <a:t>odmítá</a:t>
            </a:r>
            <a:r>
              <a:rPr lang="sk-SK" dirty="0"/>
              <a:t> apod.</a:t>
            </a:r>
          </a:p>
          <a:p>
            <a:r>
              <a:rPr lang="sk-SK" dirty="0"/>
              <a:t> </a:t>
            </a:r>
            <a:r>
              <a:rPr lang="sk-SK" dirty="0" err="1"/>
              <a:t>Identifikují</a:t>
            </a:r>
            <a:r>
              <a:rPr lang="sk-SK" dirty="0"/>
              <a:t> </a:t>
            </a:r>
            <a:r>
              <a:rPr lang="sk-SK" dirty="0" err="1"/>
              <a:t>se</a:t>
            </a:r>
            <a:r>
              <a:rPr lang="sk-SK" dirty="0"/>
              <a:t> také </a:t>
            </a:r>
            <a:r>
              <a:rPr lang="sk-SK" dirty="0" err="1"/>
              <a:t>oblíbené</a:t>
            </a:r>
            <a:r>
              <a:rPr lang="sk-SK" dirty="0"/>
              <a:t> a </a:t>
            </a:r>
            <a:r>
              <a:rPr lang="sk-SK" dirty="0" err="1"/>
              <a:t>populární</a:t>
            </a:r>
            <a:r>
              <a:rPr lang="sk-SK" dirty="0"/>
              <a:t> osoby (</a:t>
            </a:r>
            <a:r>
              <a:rPr lang="sk-SK" dirty="0" err="1"/>
              <a:t>třídní</a:t>
            </a:r>
            <a:r>
              <a:rPr lang="sk-SK" dirty="0"/>
              <a:t> </a:t>
            </a:r>
            <a:r>
              <a:rPr lang="sk-SK" dirty="0" err="1"/>
              <a:t>hvězdy</a:t>
            </a:r>
            <a:r>
              <a:rPr lang="sk-SK" dirty="0"/>
              <a:t>), </a:t>
            </a:r>
            <a:r>
              <a:rPr lang="sk-SK" dirty="0" err="1"/>
              <a:t>vlivné</a:t>
            </a:r>
            <a:r>
              <a:rPr lang="sk-SK" dirty="0"/>
              <a:t> osoby (</a:t>
            </a:r>
            <a:r>
              <a:rPr lang="sk-SK" dirty="0" err="1"/>
              <a:t>vůdčí</a:t>
            </a:r>
            <a:r>
              <a:rPr lang="sk-SK" dirty="0"/>
              <a:t> typy), akceptované osoby (</a:t>
            </a:r>
            <a:r>
              <a:rPr lang="sk-SK" dirty="0" err="1"/>
              <a:t>většina</a:t>
            </a:r>
            <a:r>
              <a:rPr lang="sk-SK" dirty="0"/>
              <a:t> </a:t>
            </a:r>
            <a:r>
              <a:rPr lang="sk-SK" dirty="0" err="1"/>
              <a:t>třídy</a:t>
            </a:r>
            <a:r>
              <a:rPr lang="sk-SK" dirty="0"/>
              <a:t> je </a:t>
            </a:r>
            <a:r>
              <a:rPr lang="sk-SK" dirty="0" err="1"/>
              <a:t>přijímá</a:t>
            </a:r>
            <a:r>
              <a:rPr lang="sk-SK" dirty="0"/>
              <a:t>), </a:t>
            </a:r>
            <a:r>
              <a:rPr lang="sk-SK" dirty="0" err="1"/>
              <a:t>trpěné</a:t>
            </a:r>
            <a:r>
              <a:rPr lang="sk-SK" dirty="0"/>
              <a:t> osoby (jen malá </a:t>
            </a:r>
            <a:r>
              <a:rPr lang="sk-SK" dirty="0" err="1"/>
              <a:t>část</a:t>
            </a:r>
            <a:r>
              <a:rPr lang="sk-SK" dirty="0"/>
              <a:t> </a:t>
            </a:r>
            <a:r>
              <a:rPr lang="sk-SK" dirty="0" err="1"/>
              <a:t>třídy</a:t>
            </a:r>
            <a:r>
              <a:rPr lang="sk-SK" dirty="0"/>
              <a:t> je </a:t>
            </a:r>
            <a:r>
              <a:rPr lang="sk-SK" dirty="0" err="1"/>
              <a:t>přijímá</a:t>
            </a:r>
            <a:r>
              <a:rPr lang="sk-SK" dirty="0"/>
              <a:t>) a </a:t>
            </a:r>
            <a:r>
              <a:rPr lang="sk-SK" dirty="0" err="1"/>
              <a:t>opomíjené</a:t>
            </a:r>
            <a:r>
              <a:rPr lang="sk-SK" dirty="0"/>
              <a:t> a izolované osoby. </a:t>
            </a:r>
            <a:endParaRPr lang="cs-CZ" dirty="0"/>
          </a:p>
        </p:txBody>
      </p:sp>
      <p:pic>
        <p:nvPicPr>
          <p:cNvPr id="38914" name="Picture 2" descr="VÃ½sledek obrÃ¡zku pro sociomet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9236" y="171681"/>
            <a:ext cx="2283278" cy="17124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Sociometrie - zásady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stanovené hranice sociální skupiny</a:t>
            </a:r>
          </a:p>
          <a:p>
            <a:r>
              <a:rPr lang="cs-CZ"/>
              <a:t>neomezený počet výběrů</a:t>
            </a:r>
          </a:p>
          <a:p>
            <a:r>
              <a:rPr lang="cs-CZ"/>
              <a:t>jednoznačně určené kritérium výběru (vzhledem k jaké činnosti, události, atd.)</a:t>
            </a:r>
          </a:p>
          <a:p>
            <a:r>
              <a:rPr lang="cs-CZ"/>
              <a:t>výsledky propojit s případnou restrukturalizací – respondenti musí vidět užitečnost sociometrického testu</a:t>
            </a:r>
          </a:p>
          <a:p>
            <a:r>
              <a:rPr lang="cs-CZ"/>
              <a:t>jednotliví členové nemají vědět o výběrech, které provedli ostatní</a:t>
            </a:r>
          </a:p>
          <a:p>
            <a:r>
              <a:rPr lang="cs-CZ"/>
              <a:t>všichni členové musí rozumět otázkám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Sociometrická matice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3661529"/>
              </p:ext>
            </p:extLst>
          </p:nvPr>
        </p:nvGraphicFramePr>
        <p:xfrm>
          <a:off x="5142230" y="2111375"/>
          <a:ext cx="3600000" cy="360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50000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(+)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(+)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BlokTextu 2">
            <a:extLst>
              <a:ext uri="{FF2B5EF4-FFF2-40B4-BE49-F238E27FC236}">
                <a16:creationId xmlns:a16="http://schemas.microsoft.com/office/drawing/2014/main" id="{755A6F7D-75E2-B844-81D3-9F95AF8437E0}"/>
              </a:ext>
            </a:extLst>
          </p:cNvPr>
          <p:cNvSpPr txBox="1"/>
          <p:nvPr/>
        </p:nvSpPr>
        <p:spPr>
          <a:xfrm>
            <a:off x="834390" y="2111375"/>
            <a:ext cx="40576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err="1"/>
              <a:t>Sociometrická</a:t>
            </a:r>
            <a:r>
              <a:rPr lang="sk-SK" dirty="0"/>
              <a:t> matica vyjadruje jednotlivé voľby vo forme tabuľky s riadkami a stĺpcami. Je to prvý krok práce so získanými údajmi.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i="1" dirty="0"/>
              <a:t>Triedny učiteľ sa rozhodol realizovať </a:t>
            </a:r>
            <a:r>
              <a:rPr lang="sk-SK" i="1" dirty="0" err="1"/>
              <a:t>sociometriu</a:t>
            </a:r>
            <a:r>
              <a:rPr lang="sk-SK" i="1" dirty="0"/>
              <a:t> s cieľom zostaviť zasadací poriadok v triede. Žiakom položil nasledovné otázky:</a:t>
            </a:r>
          </a:p>
          <a:p>
            <a:r>
              <a:rPr lang="sk-SK" b="1" i="1" dirty="0"/>
              <a:t>S ktorým spolužiakom by si chcel (-a) sedieť?</a:t>
            </a:r>
            <a:endParaRPr lang="sk-SK" i="1" dirty="0"/>
          </a:p>
          <a:p>
            <a:r>
              <a:rPr lang="sk-SK" b="1" i="1" dirty="0"/>
              <a:t>S ktorým spolužiakom by si nechcel (-a) sedieť?</a:t>
            </a:r>
            <a:endParaRPr lang="sk-SK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Žiaci mali možnosť vybrať najviac troch spolužiakov. Ich odpovede sú uvedené v nasledujúcich tabuľkách.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CZ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Kruhový sociogram</a:t>
            </a:r>
            <a:endParaRPr lang="cs-CZ" dirty="0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48050" y="2780506"/>
            <a:ext cx="2247900" cy="2171700"/>
          </a:xfr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Kruhový terčový sociogram</a:t>
            </a:r>
            <a:endParaRPr lang="cs-CZ" dirty="0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900362" y="2199481"/>
            <a:ext cx="3343275" cy="3333750"/>
          </a:xfr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01CADC-B8E6-0A43-9F6F-F2DACBC1C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CZ" dirty="0"/>
              <a:t>Priklad</a:t>
            </a:r>
          </a:p>
        </p:txBody>
      </p:sp>
      <p:pic>
        <p:nvPicPr>
          <p:cNvPr id="5" name="Zástupný objekt pre obsah 4" descr="Obrázok, na ktorom je stôl&#10;&#10;Automaticky generovaný popis">
            <a:extLst>
              <a:ext uri="{FF2B5EF4-FFF2-40B4-BE49-F238E27FC236}">
                <a16:creationId xmlns:a16="http://schemas.microsoft.com/office/drawing/2014/main" id="{C0F89198-E168-1740-8A6B-92253961A2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76" y="1422559"/>
            <a:ext cx="4353684" cy="3850000"/>
          </a:xfrm>
        </p:spPr>
      </p:pic>
      <p:pic>
        <p:nvPicPr>
          <p:cNvPr id="7" name="Obrázok 6" descr="Obrázok, na ktorom je stôl&#10;&#10;Automaticky generovaný popis">
            <a:extLst>
              <a:ext uri="{FF2B5EF4-FFF2-40B4-BE49-F238E27FC236}">
                <a16:creationId xmlns:a16="http://schemas.microsoft.com/office/drawing/2014/main" id="{50C70AFF-E735-9247-8B85-88F8DC3076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610" y="321913"/>
            <a:ext cx="4039712" cy="3168297"/>
          </a:xfrm>
          <a:prstGeom prst="rect">
            <a:avLst/>
          </a:prstGeom>
        </p:spPr>
      </p:pic>
      <p:pic>
        <p:nvPicPr>
          <p:cNvPr id="9" name="Obrázok 8" descr="Obrázok, na ktorom je stôl&#10;&#10;Automaticky generovaný popis">
            <a:extLst>
              <a:ext uri="{FF2B5EF4-FFF2-40B4-BE49-F238E27FC236}">
                <a16:creationId xmlns:a16="http://schemas.microsoft.com/office/drawing/2014/main" id="{CE77117F-145B-D345-A990-80F830B4ED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980" y="3489262"/>
            <a:ext cx="4144991" cy="275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004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Měření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Přime</a:t>
            </a:r>
            <a:endParaRPr lang="cs-CZ" dirty="0"/>
          </a:p>
          <a:p>
            <a:r>
              <a:rPr lang="cs-CZ" dirty="0" err="1"/>
              <a:t>Nepřime</a:t>
            </a:r>
            <a:r>
              <a:rPr lang="cs-CZ" dirty="0"/>
              <a:t> (BMI)</a:t>
            </a:r>
          </a:p>
          <a:p>
            <a:r>
              <a:rPr lang="cs-CZ" dirty="0" err="1"/>
              <a:t>Škálovaní</a:t>
            </a:r>
            <a:r>
              <a:rPr lang="cs-CZ" dirty="0"/>
              <a:t> – relativně samostatná oblast teorie měření</a:t>
            </a:r>
          </a:p>
          <a:p>
            <a:r>
              <a:rPr lang="cs-CZ" dirty="0"/>
              <a:t>Škála = </a:t>
            </a:r>
            <a:r>
              <a:rPr lang="cs-CZ" dirty="0" err="1"/>
              <a:t>meradlo</a:t>
            </a:r>
            <a:r>
              <a:rPr lang="cs-CZ" dirty="0"/>
              <a:t> = stupnice</a:t>
            </a:r>
          </a:p>
          <a:p>
            <a:r>
              <a:rPr lang="cs-CZ" dirty="0"/>
              <a:t>Škála:  - nominální</a:t>
            </a:r>
          </a:p>
          <a:p>
            <a:pPr marL="0" indent="0">
              <a:buNone/>
            </a:pPr>
            <a:r>
              <a:rPr lang="cs-CZ" dirty="0"/>
              <a:t>	    - ordinální </a:t>
            </a:r>
          </a:p>
          <a:p>
            <a:pPr marL="0" indent="0">
              <a:buNone/>
            </a:pPr>
            <a:r>
              <a:rPr lang="cs-CZ" dirty="0"/>
              <a:t>	    - metrická</a:t>
            </a:r>
          </a:p>
        </p:txBody>
      </p:sp>
      <p:pic>
        <p:nvPicPr>
          <p:cNvPr id="18434" name="Picture 2" descr="VÃ½sledek obrÃ¡zku pro mÄÅenÃ­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4522098"/>
            <a:ext cx="4716016" cy="23359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 descr="Obrázok, na ktorom je stôl&#10;&#10;Automaticky generovaný popis">
            <a:extLst>
              <a:ext uri="{FF2B5EF4-FFF2-40B4-BE49-F238E27FC236}">
                <a16:creationId xmlns:a16="http://schemas.microsoft.com/office/drawing/2014/main" id="{906DCE96-9A12-544E-91BF-A55BA2F678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91" y="192088"/>
            <a:ext cx="8431018" cy="6007100"/>
          </a:xfrm>
          <a:noFill/>
        </p:spPr>
      </p:pic>
    </p:spTree>
    <p:extLst>
      <p:ext uri="{BB962C8B-B14F-4D97-AF65-F5344CB8AC3E}">
        <p14:creationId xmlns:p14="http://schemas.microsoft.com/office/powerpoint/2010/main" val="70063072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pPr algn="ctr">
              <a:buNone/>
            </a:pPr>
            <a:r>
              <a:rPr lang="cs-CZ" sz="4400" dirty="0" err="1"/>
              <a:t>Ďakujem</a:t>
            </a:r>
            <a:r>
              <a:rPr lang="cs-CZ" sz="4400" dirty="0"/>
              <a:t> za </a:t>
            </a:r>
            <a:r>
              <a:rPr lang="cs-CZ" sz="4400"/>
              <a:t>pozornosť </a:t>
            </a:r>
            <a:r>
              <a:rPr lang="cs-CZ" sz="4400" dirty="0">
                <a:sym typeface="Wingdings" pitchFamily="2" charset="2"/>
              </a:rPr>
              <a:t></a:t>
            </a:r>
            <a:endParaRPr lang="cs-CZ" sz="4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Nominální škála (klasifikační)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Kvalitativní (</a:t>
            </a:r>
            <a:r>
              <a:rPr lang="cs-CZ" dirty="0" err="1"/>
              <a:t>napr</a:t>
            </a:r>
            <a:r>
              <a:rPr lang="cs-CZ" dirty="0"/>
              <a:t> dva </a:t>
            </a:r>
            <a:r>
              <a:rPr lang="cs-CZ" dirty="0" err="1"/>
              <a:t>binárne</a:t>
            </a:r>
            <a:r>
              <a:rPr lang="cs-CZ" dirty="0"/>
              <a:t> znaky)</a:t>
            </a:r>
          </a:p>
          <a:p>
            <a:r>
              <a:rPr lang="cs-CZ" dirty="0"/>
              <a:t>Čísla jsou pouze označení, „nálepky“ pro určité charakteristiky.</a:t>
            </a:r>
          </a:p>
          <a:p>
            <a:r>
              <a:rPr lang="cs-CZ" dirty="0"/>
              <a:t>Někdy označováno jako klasifikace.</a:t>
            </a:r>
          </a:p>
          <a:p>
            <a:r>
              <a:rPr lang="cs-CZ" dirty="0"/>
              <a:t>Čísla nemají kvantitativní význam, nelze s nimi počítat nebo porovnávat mezi sebou.</a:t>
            </a:r>
          </a:p>
          <a:p>
            <a:r>
              <a:rPr lang="cs-CZ" dirty="0"/>
              <a:t>Jde o pojmenování osob nebo skupin </a:t>
            </a:r>
            <a:r>
              <a:rPr lang="cs-CZ" dirty="0" err="1"/>
              <a:t>číslami</a:t>
            </a:r>
            <a:r>
              <a:rPr lang="cs-CZ" dirty="0"/>
              <a:t>, o uspořádaní do tříd, které se navzájem vylučují</a:t>
            </a:r>
          </a:p>
          <a:p>
            <a:r>
              <a:rPr lang="cs-CZ" dirty="0"/>
              <a:t>Lze počítat četnost, modus, atd.</a:t>
            </a:r>
          </a:p>
          <a:p>
            <a:r>
              <a:rPr lang="cs-CZ" dirty="0"/>
              <a:t>Nemá smysl pořadí kategorií.</a:t>
            </a:r>
          </a:p>
          <a:p>
            <a:pPr marL="0" indent="0"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FEA1BF-6A54-7846-A485-A592E4753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Nominální škála (klasifikační)</a:t>
            </a:r>
            <a:endParaRPr lang="sk-CZ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37CFA0C-0898-0347-93B7-33D00034E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Příklad: </a:t>
            </a:r>
          </a:p>
          <a:p>
            <a:r>
              <a:rPr lang="cs-CZ" dirty="0"/>
              <a:t>pohlaví – přiřazení čísel – 1 a 2</a:t>
            </a:r>
          </a:p>
          <a:p>
            <a:r>
              <a:rPr lang="cs-CZ" dirty="0"/>
              <a:t>bydliště – vesnice, město</a:t>
            </a:r>
          </a:p>
          <a:p>
            <a:r>
              <a:rPr lang="cs-CZ" dirty="0"/>
              <a:t>úspěšnost – absolvoval, neabsolvoval</a:t>
            </a:r>
          </a:p>
          <a:p>
            <a:r>
              <a:rPr lang="cs-CZ" dirty="0"/>
              <a:t>Rodinný stav</a:t>
            </a:r>
          </a:p>
          <a:p>
            <a:endParaRPr lang="sk-CZ" dirty="0"/>
          </a:p>
        </p:txBody>
      </p:sp>
    </p:spTree>
    <p:extLst>
      <p:ext uri="{BB962C8B-B14F-4D97-AF65-F5344CB8AC3E}">
        <p14:creationId xmlns:p14="http://schemas.microsoft.com/office/powerpoint/2010/main" val="195914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Ordinální škála(pořadová)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Objektům se přiřazují čísla tak, že vyjadřují pořadí podle určitého kritéria.</a:t>
            </a:r>
          </a:p>
          <a:p>
            <a:r>
              <a:rPr lang="cs-CZ" dirty="0"/>
              <a:t>Poskytují informaci o pořadí měřených objektů, nikoli o velikosti rozdílů mezi nimi.</a:t>
            </a:r>
          </a:p>
          <a:p>
            <a:r>
              <a:rPr lang="cs-CZ" dirty="0"/>
              <a:t>Lze seřadit (vzestupně, sestupně)</a:t>
            </a:r>
          </a:p>
          <a:p>
            <a:r>
              <a:rPr lang="cs-CZ" dirty="0"/>
              <a:t>Lze počítat např. medián.</a:t>
            </a:r>
          </a:p>
          <a:p>
            <a:pPr marL="0" indent="0"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A485E4-68A3-5647-A0F0-ED932BE97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Ordinální škála(pořadová)</a:t>
            </a:r>
            <a:endParaRPr lang="sk-CZ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264149D-D69B-0E46-AE13-151268EB6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Příklad: </a:t>
            </a:r>
          </a:p>
          <a:p>
            <a:r>
              <a:rPr lang="cs-CZ" dirty="0"/>
              <a:t>pořadí splnění úkolů pozorovaných objektů, </a:t>
            </a:r>
          </a:p>
          <a:p>
            <a:r>
              <a:rPr lang="cs-CZ" dirty="0"/>
              <a:t>škály (míra souhlasu, …), </a:t>
            </a:r>
          </a:p>
          <a:p>
            <a:r>
              <a:rPr lang="cs-CZ" dirty="0"/>
              <a:t>školské známky,</a:t>
            </a:r>
          </a:p>
          <a:p>
            <a:r>
              <a:rPr lang="cs-CZ" dirty="0"/>
              <a:t>Závažnost poranění: 1=těžké, 2=střední, 3=lehké</a:t>
            </a:r>
          </a:p>
          <a:p>
            <a:endParaRPr lang="sk-CZ" dirty="0"/>
          </a:p>
        </p:txBody>
      </p:sp>
    </p:spTree>
    <p:extLst>
      <p:ext uri="{BB962C8B-B14F-4D97-AF65-F5344CB8AC3E}">
        <p14:creationId xmlns:p14="http://schemas.microsoft.com/office/powerpoint/2010/main" val="498624631"/>
      </p:ext>
    </p:extLst>
  </p:cSld>
  <p:clrMapOvr>
    <a:masterClrMapping/>
  </p:clrMapOvr>
</p:sld>
</file>

<file path=ppt/theme/theme1.xml><?xml version="1.0" encoding="utf-8"?>
<a:theme xmlns:a="http://schemas.openxmlformats.org/drawingml/2006/main" name="MVŠO_sablona_ prezentace_4-3-CZ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2" id="{42B34AD4-CC8C-42C8-A123-A24A28B23F52}" vid="{CAA84E04-F411-4E5F-9AFE-C1503F826B3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MVŠO_sablona_ prezentace_4-3-CZ</Template>
  <TotalTime>261</TotalTime>
  <Words>1878</Words>
  <Application>Microsoft Macintosh PowerPoint</Application>
  <PresentationFormat>Prezentácia na obrazovke (4:3)</PresentationFormat>
  <Paragraphs>366</Paragraphs>
  <Slides>51</Slides>
  <Notes>0</Notes>
  <HiddenSlides>0</HiddenSlides>
  <MMClips>0</MMClips>
  <ScaleCrop>false</ScaleCrop>
  <HeadingPairs>
    <vt:vector size="8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51</vt:i4>
      </vt:variant>
    </vt:vector>
  </HeadingPairs>
  <TitlesOfParts>
    <vt:vector size="56" baseType="lpstr">
      <vt:lpstr>Arial</vt:lpstr>
      <vt:lpstr>Calibri</vt:lpstr>
      <vt:lpstr>Calibri Light</vt:lpstr>
      <vt:lpstr>MVŠO_sablona_ prezentace_4-3-CZ</vt:lpstr>
      <vt:lpstr>Rovnice</vt:lpstr>
      <vt:lpstr>Statistika – úvod, metody sběru dat</vt:lpstr>
      <vt:lpstr>Co je to statistika?</vt:lpstr>
      <vt:lpstr>Dělení znaků</vt:lpstr>
      <vt:lpstr>Prezentácia programu PowerPoint</vt:lpstr>
      <vt:lpstr>Měření</vt:lpstr>
      <vt:lpstr>Nominální škála (klasifikační)</vt:lpstr>
      <vt:lpstr>Nominální škála (klasifikační)</vt:lpstr>
      <vt:lpstr>Ordinální škála(pořadová)</vt:lpstr>
      <vt:lpstr>Ordinální škála(pořadová)</vt:lpstr>
      <vt:lpstr>Metrická škála</vt:lpstr>
      <vt:lpstr>Intervalová stupnice</vt:lpstr>
      <vt:lpstr>Poměrová stupnice</vt:lpstr>
      <vt:lpstr>Prezentácia programu PowerPoint</vt:lpstr>
      <vt:lpstr>Vlastnosti dobrého měření</vt:lpstr>
      <vt:lpstr>Validita měření</vt:lpstr>
      <vt:lpstr>Reliabilita měření</vt:lpstr>
      <vt:lpstr>Reliabilita měření</vt:lpstr>
      <vt:lpstr>Praktičnost měření</vt:lpstr>
      <vt:lpstr>Sběr dat</vt:lpstr>
      <vt:lpstr>Observační metody</vt:lpstr>
      <vt:lpstr>Vědecký výzkum</vt:lpstr>
      <vt:lpstr>Kvantitativní vs. kvalitativní</vt:lpstr>
      <vt:lpstr>Proměnné</vt:lpstr>
      <vt:lpstr>Experiment</vt:lpstr>
      <vt:lpstr>Experiment</vt:lpstr>
      <vt:lpstr>Experiment – technika rotace faktorů</vt:lpstr>
      <vt:lpstr>Experiment - rizika</vt:lpstr>
      <vt:lpstr>Vědecký výzkum</vt:lpstr>
      <vt:lpstr>Rozhovor a dotazník</vt:lpstr>
      <vt:lpstr>Metody sběru dat</vt:lpstr>
      <vt:lpstr>Pozorování</vt:lpstr>
      <vt:lpstr>Dotazník</vt:lpstr>
      <vt:lpstr>Dotazník – druhy položek</vt:lpstr>
      <vt:lpstr>Dotazník – druhy položek</vt:lpstr>
      <vt:lpstr>Dotazník – druhy položek</vt:lpstr>
      <vt:lpstr>Dotazník – druhy položek</vt:lpstr>
      <vt:lpstr>Požadavky na konstrukci dotazníku</vt:lpstr>
      <vt:lpstr>Interview</vt:lpstr>
      <vt:lpstr>Interview</vt:lpstr>
      <vt:lpstr>Interview</vt:lpstr>
      <vt:lpstr>Dokumentace</vt:lpstr>
      <vt:lpstr>Testy</vt:lpstr>
      <vt:lpstr>Testy – testové úlohy</vt:lpstr>
      <vt:lpstr>Sociometrie</vt:lpstr>
      <vt:lpstr>Sociometrie - zásady</vt:lpstr>
      <vt:lpstr>Sociometrická matice</vt:lpstr>
      <vt:lpstr>Kruhový sociogram</vt:lpstr>
      <vt:lpstr>Kruhový terčový sociogram</vt:lpstr>
      <vt:lpstr>Priklad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Statistika – úvod, metody sběru dat</dc:title>
  <dc:creator>Jan Wossala</dc:creator>
  <cp:lastModifiedBy>Paulína Jašková</cp:lastModifiedBy>
  <cp:revision>16</cp:revision>
  <dcterms:created xsi:type="dcterms:W3CDTF">2018-09-18T20:44:33Z</dcterms:created>
  <dcterms:modified xsi:type="dcterms:W3CDTF">2021-11-02T17:01:35Z</dcterms:modified>
</cp:coreProperties>
</file>