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9" r:id="rId9"/>
    <p:sldId id="270" r:id="rId10"/>
    <p:sldId id="271" r:id="rId11"/>
    <p:sldId id="272" r:id="rId12"/>
    <p:sldId id="262" r:id="rId13"/>
    <p:sldId id="263" r:id="rId14"/>
    <p:sldId id="273" r:id="rId15"/>
    <p:sldId id="264" r:id="rId16"/>
    <p:sldId id="288" r:id="rId17"/>
    <p:sldId id="274" r:id="rId18"/>
    <p:sldId id="275" r:id="rId19"/>
    <p:sldId id="286" r:id="rId20"/>
    <p:sldId id="287" r:id="rId21"/>
    <p:sldId id="265" r:id="rId22"/>
    <p:sldId id="266" r:id="rId23"/>
    <p:sldId id="267" r:id="rId24"/>
    <p:sldId id="276" r:id="rId25"/>
    <p:sldId id="277" r:id="rId26"/>
    <p:sldId id="279" r:id="rId27"/>
    <p:sldId id="281" r:id="rId28"/>
    <p:sldId id="280" r:id="rId29"/>
    <p:sldId id="284" r:id="rId30"/>
    <p:sldId id="285" r:id="rId31"/>
    <p:sldId id="278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9" autoAdjust="0"/>
    <p:restoredTop sz="94660"/>
  </p:normalViewPr>
  <p:slideViewPr>
    <p:cSldViewPr snapToGrid="0" showGuides="1">
      <p:cViewPr varScale="1">
        <p:scale>
          <a:sx n="127" d="100"/>
          <a:sy n="127" d="100"/>
        </p:scale>
        <p:origin x="106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_rok_Microsoft_Excelu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_rok_Microsoft_Excelu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Počet žáků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List1!$A$2:$A$6</c:f>
              <c:strCache>
                <c:ptCount val="5"/>
                <c:pt idx="0">
                  <c:v>Výborně </c:v>
                </c:pt>
                <c:pt idx="1">
                  <c:v>Chvalitebně </c:v>
                </c:pt>
                <c:pt idx="2">
                  <c:v>Dobře </c:v>
                </c:pt>
                <c:pt idx="3">
                  <c:v>Dostatečně </c:v>
                </c:pt>
                <c:pt idx="4">
                  <c:v>Nedostatečně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7</c:v>
                </c:pt>
                <c:pt idx="1">
                  <c:v>13</c:v>
                </c:pt>
                <c:pt idx="2">
                  <c:v>6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D2-DB47-9E35-A629B0E2D0D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3097600"/>
        <c:axId val="57096832"/>
        <c:axId val="0"/>
      </c:bar3DChart>
      <c:catAx>
        <c:axId val="53097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7096832"/>
        <c:crosses val="autoZero"/>
        <c:auto val="1"/>
        <c:lblAlgn val="ctr"/>
        <c:lblOffset val="100"/>
        <c:noMultiLvlLbl val="0"/>
      </c:catAx>
      <c:valAx>
        <c:axId val="57096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3097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k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Počet kluků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List1!$A$2:$A$6</c:f>
              <c:strCache>
                <c:ptCount val="5"/>
                <c:pt idx="0">
                  <c:v>Výborně </c:v>
                </c:pt>
                <c:pt idx="1">
                  <c:v>Chvalitebně </c:v>
                </c:pt>
                <c:pt idx="2">
                  <c:v>Dobře </c:v>
                </c:pt>
                <c:pt idx="3">
                  <c:v>Dostatečně </c:v>
                </c:pt>
                <c:pt idx="4">
                  <c:v>Nedostatečně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7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59-0640-A3AB-AF73EC8B1C9C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Počet holek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List1!$A$2:$A$6</c:f>
              <c:strCache>
                <c:ptCount val="5"/>
                <c:pt idx="0">
                  <c:v>Výborně </c:v>
                </c:pt>
                <c:pt idx="1">
                  <c:v>Chvalitebně </c:v>
                </c:pt>
                <c:pt idx="2">
                  <c:v>Dobře </c:v>
                </c:pt>
                <c:pt idx="3">
                  <c:v>Dostatečně </c:v>
                </c:pt>
                <c:pt idx="4">
                  <c:v>Nedostatečně</c:v>
                </c:pt>
              </c:strCache>
            </c:strRef>
          </c:cat>
          <c:val>
            <c:numRef>
              <c:f>List1!$C$2:$C$6</c:f>
              <c:numCache>
                <c:formatCode>General</c:formatCode>
                <c:ptCount val="5"/>
                <c:pt idx="0">
                  <c:v>3</c:v>
                </c:pt>
                <c:pt idx="1">
                  <c:v>6</c:v>
                </c:pt>
                <c:pt idx="2">
                  <c:v>3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59-0640-A3AB-AF73EC8B1C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7201024"/>
        <c:axId val="57202560"/>
        <c:axId val="0"/>
      </c:bar3DChart>
      <c:catAx>
        <c:axId val="57201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7202560"/>
        <c:crosses val="autoZero"/>
        <c:auto val="1"/>
        <c:lblAlgn val="ctr"/>
        <c:lblOffset val="100"/>
        <c:noMultiLvlLbl val="0"/>
      </c:catAx>
      <c:valAx>
        <c:axId val="57202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720102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k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Relationship Id="rId4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4.emf"/><Relationship Id="rId4" Type="http://schemas.openxmlformats.org/officeDocument/2006/relationships/image" Target="../media/image11.emf"/><Relationship Id="rId9" Type="http://schemas.openxmlformats.org/officeDocument/2006/relationships/oleObject" Target="../embeddings/oleObject11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6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7.e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22.png"/><Relationship Id="rId7" Type="http://schemas.openxmlformats.org/officeDocument/2006/relationships/image" Target="../media/image2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9.e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1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4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Statistika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Paulína Jašková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615946"/>
          </a:xfrm>
        </p:spPr>
        <p:txBody>
          <a:bodyPr/>
          <a:lstStyle/>
          <a:p>
            <a:r>
              <a:rPr lang="cs-CZ" dirty="0"/>
              <a:t>Četnosti 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43000"/>
            <a:ext cx="8064000" cy="4763829"/>
          </a:xfrm>
        </p:spPr>
        <p:txBody>
          <a:bodyPr/>
          <a:lstStyle/>
          <a:p>
            <a:r>
              <a:rPr lang="cs-CZ" dirty="0"/>
              <a:t>Známky ve třídě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76300" y="1730375"/>
          <a:ext cx="4591050" cy="235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Známka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Počet žáků</a:t>
                      </a:r>
                    </a:p>
                    <a:p>
                      <a:pPr algn="ctr"/>
                      <a:r>
                        <a:rPr lang="cs-CZ" dirty="0"/>
                        <a:t>Absolutní četnost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Kumulativní četnost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Výborně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Chvalitebně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Dobře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Dostatečně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Nedostatečně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615946"/>
          </a:xfrm>
        </p:spPr>
        <p:txBody>
          <a:bodyPr/>
          <a:lstStyle/>
          <a:p>
            <a:r>
              <a:rPr lang="cs-CZ" dirty="0"/>
              <a:t>Četnosti 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43000"/>
            <a:ext cx="8064000" cy="4763829"/>
          </a:xfrm>
        </p:spPr>
        <p:txBody>
          <a:bodyPr/>
          <a:lstStyle/>
          <a:p>
            <a:r>
              <a:rPr lang="cs-CZ" dirty="0"/>
              <a:t>Známky ve třídě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76300" y="1730375"/>
          <a:ext cx="4591050" cy="235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Známka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Relativní četnost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Kumulativní relativní četnost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Výborně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0,2333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0,233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Chvalitebně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0,4333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0,666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Dobře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0,866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Dostatečně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0,966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Nedostatečně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0,0333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717521"/>
          </a:xfrm>
        </p:spPr>
        <p:txBody>
          <a:bodyPr/>
          <a:lstStyle/>
          <a:p>
            <a:r>
              <a:rPr lang="cs-CZ" dirty="0"/>
              <a:t>Četnosti 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92378"/>
            <a:ext cx="8064000" cy="4714451"/>
          </a:xfrm>
        </p:spPr>
        <p:txBody>
          <a:bodyPr/>
          <a:lstStyle/>
          <a:p>
            <a:r>
              <a:rPr lang="cs-CZ" dirty="0"/>
              <a:t>Určete relativní, kumulativní a relativní kumulativní četnosti variační řady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84291" y="1953463"/>
          <a:ext cx="4397052" cy="108966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732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28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8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28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28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48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/>
                        <a:t>x</a:t>
                      </a:r>
                      <a:r>
                        <a:rPr lang="cs-CZ" sz="1000" baseline="-25000" dirty="0" err="1"/>
                        <a:t>i</a:t>
                      </a:r>
                      <a:endParaRPr lang="cs-CZ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0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/>
                        <a:t>1</a:t>
                      </a:r>
                      <a:endParaRPr lang="cs-CZ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2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3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/>
                        <a:t>4</a:t>
                      </a:r>
                      <a:endParaRPr lang="cs-CZ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8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/>
                        <a:t>f</a:t>
                      </a:r>
                      <a:r>
                        <a:rPr lang="cs-CZ" sz="1000" baseline="-25000"/>
                        <a:t>i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7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44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56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30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/>
                        <a:t>12</a:t>
                      </a:r>
                      <a:endParaRPr lang="cs-CZ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1082647" y="3364992"/>
          <a:ext cx="1639907" cy="7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r:id="rId3" imgW="990170" imgH="431613" progId="">
                  <p:embed/>
                </p:oleObj>
              </mc:Choice>
              <mc:Fallback>
                <p:oleObj r:id="rId3" imgW="990170" imgH="431613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47" y="3364992"/>
                        <a:ext cx="1639907" cy="7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3192374" y="3313633"/>
          <a:ext cx="4590999" cy="253121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655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5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5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5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5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58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62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/>
                        <a:t>x</a:t>
                      </a:r>
                      <a:r>
                        <a:rPr lang="cs-CZ" sz="1000" baseline="-25000" dirty="0" err="1"/>
                        <a:t>i</a:t>
                      </a:r>
                      <a:endParaRPr lang="cs-CZ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0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1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2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3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4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/>
                        <a:t>∑</a:t>
                      </a:r>
                      <a:endParaRPr lang="cs-CZ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2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 dirty="0" err="1"/>
                        <a:t>f</a:t>
                      </a:r>
                      <a:r>
                        <a:rPr lang="cs-CZ" sz="1000" i="1" baseline="-25000" dirty="0" err="1"/>
                        <a:t>i</a:t>
                      </a:r>
                      <a:endParaRPr lang="cs-CZ" sz="10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7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44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56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30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12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149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2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5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φ</a:t>
                      </a:r>
                      <a:r>
                        <a:rPr lang="cs-CZ" sz="1350" i="1" kern="1200" baseline="-25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cs-CZ" sz="1000" baseline="-25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0,047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0,295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0,376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0,201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0,081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1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2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 dirty="0" err="1"/>
                        <a:t>F</a:t>
                      </a:r>
                      <a:r>
                        <a:rPr lang="cs-CZ" sz="1000" i="1" baseline="-25000" dirty="0" err="1"/>
                        <a:t>i</a:t>
                      </a:r>
                      <a:endParaRPr lang="cs-CZ" sz="10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7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51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107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137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149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2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/>
                        <a:t>Φ</a:t>
                      </a:r>
                      <a:r>
                        <a:rPr lang="cs-CZ" sz="1000" baseline="-25000" dirty="0"/>
                        <a:t>i</a:t>
                      </a:r>
                      <a:endParaRPr lang="cs-CZ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0,047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0,342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/>
                        <a:t>0,718</a:t>
                      </a:r>
                      <a:endParaRPr lang="cs-CZ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0,919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/>
                        <a:t>1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0796"/>
          </a:xfrm>
        </p:spPr>
        <p:txBody>
          <a:bodyPr/>
          <a:lstStyle/>
          <a:p>
            <a:r>
              <a:rPr lang="cs-CZ" dirty="0"/>
              <a:t>Charakteristiky statistického souboru s jedním argumentem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771649"/>
            <a:ext cx="8064000" cy="4135179"/>
          </a:xfrm>
        </p:spPr>
        <p:txBody>
          <a:bodyPr/>
          <a:lstStyle/>
          <a:p>
            <a:r>
              <a:rPr lang="cs-CZ" dirty="0"/>
              <a:t>charakteristiky polohy</a:t>
            </a:r>
          </a:p>
          <a:p>
            <a:pPr lvl="1"/>
            <a:r>
              <a:rPr lang="cs-CZ" dirty="0"/>
              <a:t>střední hodnota</a:t>
            </a:r>
          </a:p>
          <a:p>
            <a:pPr lvl="1"/>
            <a:r>
              <a:rPr lang="cs-CZ" dirty="0"/>
              <a:t>modus</a:t>
            </a:r>
          </a:p>
          <a:p>
            <a:pPr lvl="1"/>
            <a:r>
              <a:rPr lang="cs-CZ" dirty="0"/>
              <a:t>medián</a:t>
            </a:r>
          </a:p>
          <a:p>
            <a:pPr lvl="1"/>
            <a:r>
              <a:rPr lang="cs-CZ" dirty="0"/>
              <a:t>kvantily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720721"/>
          </a:xfrm>
        </p:spPr>
        <p:txBody>
          <a:bodyPr/>
          <a:lstStyle/>
          <a:p>
            <a:r>
              <a:rPr lang="cs-CZ" dirty="0"/>
              <a:t>Aritmetický průměr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219200"/>
            <a:ext cx="8064000" cy="4687629"/>
          </a:xfrm>
        </p:spPr>
        <p:txBody>
          <a:bodyPr/>
          <a:lstStyle/>
          <a:p>
            <a:r>
              <a:rPr lang="cs-CZ" dirty="0"/>
              <a:t>Aritmetický průměr sledovaných hodnot – např. mzdy.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						Celkem mzdy 297 000,- Kč</a:t>
            </a:r>
          </a:p>
          <a:p>
            <a:pPr>
              <a:buNone/>
            </a:pPr>
            <a:r>
              <a:rPr lang="cs-CZ" dirty="0"/>
              <a:t>						Počet zaměstnanců 11</a:t>
            </a:r>
          </a:p>
          <a:p>
            <a:pPr>
              <a:buNone/>
            </a:pPr>
            <a:r>
              <a:rPr lang="cs-CZ" dirty="0"/>
              <a:t>						Průměrná mzda 27 000,- Kč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						PROBLÉM – citlivost na extrémy</a:t>
            </a:r>
          </a:p>
          <a:p>
            <a:pPr>
              <a:buNone/>
            </a:pPr>
            <a:r>
              <a:rPr lang="cs-CZ" dirty="0"/>
              <a:t>						např. průměrný plat bez Jana je…</a:t>
            </a:r>
          </a:p>
          <a:p>
            <a:pPr>
              <a:buNone/>
            </a:pPr>
            <a:r>
              <a:rPr lang="cs-CZ" dirty="0"/>
              <a:t>						pouze 21 200,- Kč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85800" y="1692275"/>
          <a:ext cx="2314576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7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Jméno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Mzda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Tomáš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Martin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Jiří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Miroslav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21 000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Jana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Lenka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25 000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Ondřej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Lukáš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45 000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Petra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29 000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85 000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Josef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0796"/>
          </a:xfrm>
        </p:spPr>
        <p:txBody>
          <a:bodyPr/>
          <a:lstStyle/>
          <a:p>
            <a:r>
              <a:rPr lang="cs-CZ" dirty="0"/>
              <a:t>Charakteristiky statistického souboru s jedním argumentem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09575" y="1825625"/>
            <a:ext cx="8467725" cy="4081204"/>
          </a:xfrm>
        </p:spPr>
        <p:txBody>
          <a:bodyPr>
            <a:normAutofit/>
          </a:bodyPr>
          <a:lstStyle/>
          <a:p>
            <a:r>
              <a:rPr lang="cs-CZ" b="1" dirty="0"/>
              <a:t>Empirická střední hodnota</a:t>
            </a:r>
            <a:r>
              <a:rPr lang="cs-CZ" dirty="0"/>
              <a:t> je </a:t>
            </a:r>
          </a:p>
          <a:p>
            <a:endParaRPr lang="cs-CZ" dirty="0"/>
          </a:p>
          <a:p>
            <a:r>
              <a:rPr lang="cs-CZ" b="1" dirty="0"/>
              <a:t>Modus</a:t>
            </a:r>
            <a:r>
              <a:rPr lang="cs-CZ" dirty="0"/>
              <a:t> statistického souboru </a:t>
            </a:r>
            <a:r>
              <a:rPr lang="cs-CZ" i="1" dirty="0" err="1"/>
              <a:t>Mod</a:t>
            </a:r>
            <a:r>
              <a:rPr lang="cs-CZ" i="1" dirty="0"/>
              <a:t>(x) </a:t>
            </a:r>
          </a:p>
          <a:p>
            <a:pPr lvl="1"/>
            <a:r>
              <a:rPr lang="cs-CZ" dirty="0"/>
              <a:t>hodnota argumentu </a:t>
            </a:r>
            <a:r>
              <a:rPr lang="cs-CZ" i="1" dirty="0"/>
              <a:t>X</a:t>
            </a:r>
            <a:r>
              <a:rPr lang="cs-CZ" dirty="0"/>
              <a:t>, která má největší absolutní četnost</a:t>
            </a:r>
          </a:p>
          <a:p>
            <a:r>
              <a:rPr lang="cs-CZ" b="1" dirty="0"/>
              <a:t>Medián</a:t>
            </a:r>
            <a:r>
              <a:rPr lang="cs-CZ" dirty="0"/>
              <a:t> statistického souboru </a:t>
            </a:r>
            <a:r>
              <a:rPr lang="cs-CZ" i="1" dirty="0"/>
              <a:t>Med(x)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hodnota argumentu X, která rozděluje soubor uspořádaný na dvě části o stejném počtu prvků. Má-li soubor sudý počet prvků, považuje se za medián průměrná hodnota prostředních dvou. </a:t>
            </a:r>
          </a:p>
          <a:p>
            <a:r>
              <a:rPr lang="cs-CZ" dirty="0"/>
              <a:t>Empirický </a:t>
            </a:r>
            <a:r>
              <a:rPr lang="cs-CZ" i="1" dirty="0"/>
              <a:t>p-</a:t>
            </a:r>
            <a:r>
              <a:rPr lang="cs-CZ" dirty="0"/>
              <a:t>kvantil </a:t>
            </a:r>
          </a:p>
          <a:p>
            <a:pPr lvl="1"/>
            <a:r>
              <a:rPr lang="cs-CZ" dirty="0"/>
              <a:t>hodnota </a:t>
            </a:r>
            <a:r>
              <a:rPr lang="cs-CZ" i="1" dirty="0" err="1"/>
              <a:t>x</a:t>
            </a:r>
            <a:r>
              <a:rPr lang="cs-CZ" i="1" baseline="-25000" dirty="0" err="1"/>
              <a:t>p</a:t>
            </a:r>
            <a:r>
              <a:rPr lang="cs-CZ" dirty="0"/>
              <a:t>, pro kterou platí, že 100</a:t>
            </a:r>
            <a:r>
              <a:rPr lang="cs-CZ" i="1" dirty="0"/>
              <a:t>p</a:t>
            </a:r>
            <a:r>
              <a:rPr lang="cs-CZ" dirty="0"/>
              <a:t> procent prvků souboru je nanejvýš rovných </a:t>
            </a:r>
            <a:r>
              <a:rPr lang="cs-CZ" i="1" dirty="0" err="1"/>
              <a:t>x</a:t>
            </a:r>
            <a:r>
              <a:rPr lang="cs-CZ" i="1" baseline="-25000" dirty="0" err="1"/>
              <a:t>p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125926" y="1685925"/>
            <a:ext cx="1523837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1761446"/>
              </p:ext>
            </p:extLst>
          </p:nvPr>
        </p:nvGraphicFramePr>
        <p:xfrm>
          <a:off x="4125927" y="1685926"/>
          <a:ext cx="1412724" cy="714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r:id="rId3" imgW="850531" imgH="431613" progId="">
                  <p:embed/>
                </p:oleObj>
              </mc:Choice>
              <mc:Fallback>
                <p:oleObj r:id="rId3" imgW="850531" imgH="431613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5927" y="1685926"/>
                        <a:ext cx="1412724" cy="7142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4990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698127"/>
          </a:xfrm>
        </p:spPr>
        <p:txBody>
          <a:bodyPr/>
          <a:lstStyle/>
          <a:p>
            <a:r>
              <a:rPr lang="cs-CZ" dirty="0"/>
              <a:t>Vážený průměr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69581"/>
            <a:ext cx="8064000" cy="4737248"/>
          </a:xfrm>
        </p:spPr>
        <p:txBody>
          <a:bodyPr/>
          <a:lstStyle/>
          <a:p>
            <a:r>
              <a:rPr lang="cs-CZ" dirty="0"/>
              <a:t>používá se tam, kde hodnoty (statistického znaku) nemají stejnou váhu.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kde </a:t>
            </a:r>
            <a:r>
              <a:rPr lang="cs-CZ" dirty="0" err="1"/>
              <a:t>x</a:t>
            </a:r>
            <a:r>
              <a:rPr lang="cs-CZ" baseline="-25000" dirty="0" err="1"/>
              <a:t>i</a:t>
            </a:r>
            <a:r>
              <a:rPr lang="cs-CZ" dirty="0"/>
              <a:t> jsou jednotlivé hodnoty a </a:t>
            </a:r>
            <a:r>
              <a:rPr lang="cs-CZ" dirty="0" err="1"/>
              <a:t>w</a:t>
            </a:r>
            <a:r>
              <a:rPr lang="cs-CZ" baseline="-25000" dirty="0" err="1"/>
              <a:t>i</a:t>
            </a:r>
            <a:r>
              <a:rPr lang="cs-CZ" dirty="0"/>
              <a:t> jsou váhy.</a:t>
            </a:r>
          </a:p>
        </p:txBody>
      </p:sp>
      <p:sp>
        <p:nvSpPr>
          <p:cNvPr id="46082" name="AutoShape 2" descr="&#10;\bar{x} = \frac{ \sum_{i=1}^n w_i x_i}{\sum_{i=1}^n w_i}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6084" name="AutoShape 4" descr="&#10;\bar{x} = \frac{ \sum_{i=1}^n w_i x_i}{\sum_{i=1}^n w_i}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6086" name="AutoShape 6" descr="&#10;\bar{x} = \frac{ \sum_{i=1}^n w_i x_i}{\sum_{i=1}^n w_i}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663571"/>
          </a:xfrm>
        </p:spPr>
        <p:txBody>
          <a:bodyPr/>
          <a:lstStyle/>
          <a:p>
            <a:r>
              <a:rPr lang="cs-CZ" dirty="0"/>
              <a:t>Medián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90625"/>
            <a:ext cx="8064000" cy="471620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Mějme soubor čísel: 75, 4, 2, 3, 2, 5, 1</a:t>
            </a:r>
          </a:p>
          <a:p>
            <a:r>
              <a:rPr lang="cs-CZ" dirty="0"/>
              <a:t>Celkem tedy 7 čísel.</a:t>
            </a:r>
          </a:p>
          <a:p>
            <a:r>
              <a:rPr lang="cs-CZ" dirty="0"/>
              <a:t>Po seřazení: 1, 2, </a:t>
            </a:r>
            <a:r>
              <a:rPr lang="cs-CZ" dirty="0" err="1"/>
              <a:t>2</a:t>
            </a:r>
            <a:r>
              <a:rPr lang="cs-CZ" dirty="0"/>
              <a:t>, 3, 4, 5, 75</a:t>
            </a:r>
          </a:p>
          <a:p>
            <a:endParaRPr lang="cs-CZ" dirty="0"/>
          </a:p>
          <a:p>
            <a:r>
              <a:rPr lang="cs-CZ" dirty="0"/>
              <a:t>Obecný vzorec</a:t>
            </a:r>
          </a:p>
          <a:p>
            <a:endParaRPr lang="cs-CZ" dirty="0"/>
          </a:p>
          <a:p>
            <a:r>
              <a:rPr lang="cs-CZ" dirty="0"/>
              <a:t>Pro sudý počet čísel:</a:t>
            </a:r>
          </a:p>
          <a:p>
            <a:endParaRPr lang="cs-CZ" dirty="0"/>
          </a:p>
          <a:p>
            <a:r>
              <a:rPr lang="cs-CZ" dirty="0"/>
              <a:t>Soubor čísel: 1, 2, 3, 4, 5, 75</a:t>
            </a:r>
          </a:p>
          <a:p>
            <a:r>
              <a:rPr lang="cs-CZ" dirty="0" err="1"/>
              <a:t>Me</a:t>
            </a:r>
            <a:r>
              <a:rPr lang="cs-CZ" dirty="0"/>
              <a:t>(X) = 3,5</a:t>
            </a:r>
          </a:p>
          <a:p>
            <a:r>
              <a:rPr lang="cs-CZ" dirty="0"/>
              <a:t>Výhoda:</a:t>
            </a:r>
          </a:p>
          <a:p>
            <a:pPr lvl="1"/>
            <a:r>
              <a:rPr lang="cs-CZ" dirty="0"/>
              <a:t>menší náchylnost na extrémy (ar. </a:t>
            </a:r>
            <a:r>
              <a:rPr lang="cs-CZ" dirty="0" err="1"/>
              <a:t>prům</a:t>
            </a:r>
            <a:r>
              <a:rPr lang="cs-CZ" dirty="0"/>
              <a:t>. cca 13,14)</a:t>
            </a:r>
          </a:p>
          <a:p>
            <a:pPr lvl="1"/>
            <a:r>
              <a:rPr lang="cs-CZ" dirty="0"/>
              <a:t>Možnost pracovat i s jinými hodnotami (např. velikost oblečení, atd.)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2492375" y="2503488"/>
          <a:ext cx="210661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Rovnice" r:id="rId3" imgW="1041120" imgH="241200" progId="Equation.3">
                  <p:embed/>
                </p:oleObj>
              </mc:Choice>
              <mc:Fallback>
                <p:oleObj name="Rovnice" r:id="rId3" imgW="104112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375" y="2503488"/>
                        <a:ext cx="2106613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2986088" y="3063875"/>
          <a:ext cx="2979737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Rovnice" r:id="rId5" imgW="1473120" imgH="419040" progId="Equation.3">
                  <p:embed/>
                </p:oleObj>
              </mc:Choice>
              <mc:Fallback>
                <p:oleObj name="Rovnice" r:id="rId5" imgW="147312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88" y="3063875"/>
                        <a:ext cx="2979737" cy="84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701671"/>
          </a:xfrm>
        </p:spPr>
        <p:txBody>
          <a:bodyPr/>
          <a:lstStyle/>
          <a:p>
            <a:r>
              <a:rPr lang="cs-CZ" dirty="0"/>
              <a:t>Modus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81100"/>
            <a:ext cx="8064000" cy="4725729"/>
          </a:xfrm>
        </p:spPr>
        <p:txBody>
          <a:bodyPr/>
          <a:lstStyle/>
          <a:p>
            <a:r>
              <a:rPr lang="cs-CZ" dirty="0"/>
              <a:t>Mějme soubor hodnot: 2, 3, 1, 8, </a:t>
            </a:r>
            <a:r>
              <a:rPr lang="cs-CZ" dirty="0" err="1"/>
              <a:t>8</a:t>
            </a:r>
            <a:r>
              <a:rPr lang="cs-CZ" dirty="0"/>
              <a:t>, 4, 8, 6, 2, 3</a:t>
            </a:r>
          </a:p>
          <a:p>
            <a:r>
              <a:rPr lang="cs-CZ" dirty="0"/>
              <a:t>Modus je 8.</a:t>
            </a:r>
          </a:p>
          <a:p>
            <a:r>
              <a:rPr lang="cs-CZ" dirty="0"/>
              <a:t>Po přidání ještě jedné „dvojky“, máme dva mody: 8 a 2.</a:t>
            </a:r>
          </a:p>
          <a:p>
            <a:r>
              <a:rPr lang="cs-CZ" dirty="0"/>
              <a:t>Výhoda:</a:t>
            </a:r>
          </a:p>
          <a:p>
            <a:pPr lvl="1"/>
            <a:r>
              <a:rPr lang="cs-CZ" dirty="0"/>
              <a:t>Možnost použít na jakýkoliv soubor prvků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730024"/>
          </a:xfrm>
        </p:spPr>
        <p:txBody>
          <a:bodyPr/>
          <a:lstStyle/>
          <a:p>
            <a:r>
              <a:rPr lang="cs-CZ" dirty="0"/>
              <a:t>Kvantily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254642"/>
            <a:ext cx="8064000" cy="4652187"/>
          </a:xfrm>
        </p:spPr>
        <p:txBody>
          <a:bodyPr>
            <a:normAutofit/>
          </a:bodyPr>
          <a:lstStyle/>
          <a:p>
            <a:r>
              <a:rPr lang="cs-CZ" sz="2400" b="1" dirty="0"/>
              <a:t>Kvantil</a:t>
            </a:r>
            <a:r>
              <a:rPr lang="cs-CZ" sz="2400" dirty="0"/>
              <a:t> je hodnota, která rozděluje soubor hodnot určitého statistického znaku na dvě části – jedna obsahuje ty hodnoty, které jsou menší (nebo stejné) než tento kvantil, druhá naopak obsahuje hodnoty, které jsou větší (nebo stejné) než kvantil. S pojmem kvantilu se setkáváme v řadě běžných situací.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 i="1" dirty="0"/>
              <a:t>„Nevěřím jiné statistice, než té, kterou jsem osobně zfalšoval.“</a:t>
            </a:r>
          </a:p>
          <a:p>
            <a:pPr algn="r">
              <a:buNone/>
            </a:pPr>
            <a:r>
              <a:rPr lang="cs-CZ" dirty="0"/>
              <a:t>Winston </a:t>
            </a:r>
            <a:r>
              <a:rPr lang="cs-CZ" dirty="0" err="1"/>
              <a:t>Churchill</a:t>
            </a: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údajný výrok rozšířený německou propagandou… ;-)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730024"/>
          </a:xfrm>
        </p:spPr>
        <p:txBody>
          <a:bodyPr/>
          <a:lstStyle/>
          <a:p>
            <a:r>
              <a:rPr lang="cs-CZ" dirty="0"/>
              <a:t>Kvantily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254642"/>
            <a:ext cx="8064000" cy="4652187"/>
          </a:xfrm>
        </p:spPr>
        <p:txBody>
          <a:bodyPr>
            <a:normAutofit lnSpcReduction="10000"/>
          </a:bodyPr>
          <a:lstStyle/>
          <a:p>
            <a:r>
              <a:rPr lang="cs-CZ" sz="1800" dirty="0"/>
              <a:t>např. 50 % kvantil – medián</a:t>
            </a:r>
          </a:p>
          <a:p>
            <a:endParaRPr lang="cs-CZ" sz="1800" dirty="0"/>
          </a:p>
          <a:p>
            <a:r>
              <a:rPr lang="cs-CZ" sz="1800" dirty="0"/>
              <a:t>další často používané kvantily jsou </a:t>
            </a:r>
            <a:r>
              <a:rPr lang="cs-CZ" sz="1800" dirty="0" err="1"/>
              <a:t>kvartily</a:t>
            </a:r>
            <a:r>
              <a:rPr lang="cs-CZ" sz="1800" dirty="0"/>
              <a:t>, decily a percentily. </a:t>
            </a:r>
          </a:p>
          <a:p>
            <a:r>
              <a:rPr lang="cs-CZ" sz="1800" b="1" dirty="0" err="1"/>
              <a:t>Kvartily</a:t>
            </a:r>
            <a:r>
              <a:rPr lang="cs-CZ" sz="1800" dirty="0"/>
              <a:t> jsou hodnoty, které dělí uspořádaný statistický soubor na čtyři části, přičemž každá část obsahuje 25 % jednotek.</a:t>
            </a:r>
          </a:p>
          <a:p>
            <a:pPr lvl="1"/>
            <a:r>
              <a:rPr lang="cs-CZ" sz="1500" dirty="0" err="1"/>
              <a:t>Kvartily</a:t>
            </a:r>
            <a:r>
              <a:rPr lang="cs-CZ" sz="1500" dirty="0"/>
              <a:t> jsou celkem tři:</a:t>
            </a:r>
          </a:p>
          <a:p>
            <a:pPr lvl="2"/>
            <a:r>
              <a:rPr lang="cs-CZ" sz="1500" dirty="0"/>
              <a:t>dolní </a:t>
            </a:r>
            <a:r>
              <a:rPr lang="cs-CZ" sz="1500" dirty="0" err="1"/>
              <a:t>kvartil</a:t>
            </a:r>
            <a:r>
              <a:rPr lang="cs-CZ" sz="1500" dirty="0"/>
              <a:t> (odděluje čtvrtinu nejnižších hodnot znaku)</a:t>
            </a:r>
          </a:p>
          <a:p>
            <a:pPr lvl="2"/>
            <a:r>
              <a:rPr lang="cs-CZ" sz="1500" dirty="0"/>
              <a:t>prostřední </a:t>
            </a:r>
            <a:r>
              <a:rPr lang="cs-CZ" sz="1500" dirty="0" err="1"/>
              <a:t>kvartil</a:t>
            </a:r>
            <a:r>
              <a:rPr lang="cs-CZ" sz="1500" dirty="0"/>
              <a:t> – medián – rozděluje obor hodnot znaku na dvě stejné části, z nichž každá obsahuje 50 % jednotek</a:t>
            </a:r>
          </a:p>
          <a:p>
            <a:pPr lvl="2"/>
            <a:r>
              <a:rPr lang="cs-CZ" sz="1500" dirty="0"/>
              <a:t>horní </a:t>
            </a:r>
            <a:r>
              <a:rPr lang="cs-CZ" sz="1500" dirty="0" err="1"/>
              <a:t>kvartil</a:t>
            </a:r>
            <a:r>
              <a:rPr lang="cs-CZ" sz="1500" dirty="0"/>
              <a:t> – odděluje 75 % nejnižších hodnot od zbývajících 25 % hodnot znaku.</a:t>
            </a:r>
          </a:p>
          <a:p>
            <a:r>
              <a:rPr lang="cs-CZ" dirty="0"/>
              <a:t>Stejně jsou definovány </a:t>
            </a:r>
            <a:r>
              <a:rPr lang="cs-CZ" b="1" dirty="0"/>
              <a:t>decily</a:t>
            </a:r>
            <a:r>
              <a:rPr lang="cs-CZ" dirty="0"/>
              <a:t>, které dělí soubor na 10 stejně obsazených částí, a </a:t>
            </a:r>
            <a:r>
              <a:rPr lang="cs-CZ" b="1" dirty="0"/>
              <a:t>percentily</a:t>
            </a:r>
            <a:r>
              <a:rPr lang="cs-CZ" dirty="0"/>
              <a:t>, které rozdělují soubor na 100 stejně obsazených částí.</a:t>
            </a:r>
          </a:p>
          <a:p>
            <a:r>
              <a:rPr lang="cs-CZ" dirty="0" err="1"/>
              <a:t>Kvartilová</a:t>
            </a:r>
            <a:r>
              <a:rPr lang="cs-CZ" dirty="0"/>
              <a:t> odchylka: </a:t>
            </a:r>
            <a:r>
              <a:rPr lang="cs-CZ" dirty="0" err="1"/>
              <a:t>q</a:t>
            </a:r>
            <a:r>
              <a:rPr lang="cs-CZ" dirty="0"/>
              <a:t>=</a:t>
            </a:r>
            <a:r>
              <a:rPr lang="cs-CZ" dirty="0" err="1"/>
              <a:t>x</a:t>
            </a:r>
            <a:r>
              <a:rPr lang="cs-CZ" dirty="0"/>
              <a:t>(0.75)-</a:t>
            </a:r>
            <a:r>
              <a:rPr lang="cs-CZ" dirty="0" err="1"/>
              <a:t>x</a:t>
            </a:r>
            <a:r>
              <a:rPr lang="cs-CZ" dirty="0"/>
              <a:t>(0.25)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0796"/>
          </a:xfrm>
        </p:spPr>
        <p:txBody>
          <a:bodyPr/>
          <a:lstStyle/>
          <a:p>
            <a:r>
              <a:rPr lang="cs-CZ" dirty="0"/>
              <a:t>Charakteristiky statistického souboru s jedním argumentem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09575" y="1825625"/>
            <a:ext cx="8467725" cy="4081204"/>
          </a:xfrm>
        </p:spPr>
        <p:txBody>
          <a:bodyPr>
            <a:normAutofit/>
          </a:bodyPr>
          <a:lstStyle/>
          <a:p>
            <a:r>
              <a:rPr lang="cs-CZ" dirty="0"/>
              <a:t>charakteristiky variability</a:t>
            </a:r>
          </a:p>
          <a:p>
            <a:pPr lvl="1"/>
            <a:r>
              <a:rPr lang="cs-CZ" dirty="0"/>
              <a:t>empirický rozptyl (disperze)</a:t>
            </a:r>
          </a:p>
          <a:p>
            <a:pPr lvl="1"/>
            <a:r>
              <a:rPr lang="cs-CZ" dirty="0"/>
              <a:t>směrodatná odchylka</a:t>
            </a:r>
          </a:p>
          <a:p>
            <a:pPr lvl="1"/>
            <a:r>
              <a:rPr lang="cs-CZ" dirty="0"/>
              <a:t>průměrná odchylka</a:t>
            </a:r>
          </a:p>
          <a:p>
            <a:pPr lvl="1"/>
            <a:r>
              <a:rPr lang="cs-CZ" dirty="0"/>
              <a:t>variační koeficient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125926" y="1685925"/>
            <a:ext cx="1523837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8397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0796"/>
          </a:xfrm>
        </p:spPr>
        <p:txBody>
          <a:bodyPr/>
          <a:lstStyle/>
          <a:p>
            <a:r>
              <a:rPr lang="cs-CZ" dirty="0"/>
              <a:t>Charakteristiky statistického souboru s jedním argumentem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09575" y="1825625"/>
            <a:ext cx="8467725" cy="408120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Empirický </a:t>
            </a:r>
            <a:r>
              <a:rPr lang="cs-CZ" b="1" dirty="0"/>
              <a:t>rozptyl</a:t>
            </a:r>
            <a:r>
              <a:rPr lang="cs-CZ" dirty="0"/>
              <a:t> (empirická disperze) je dán vztahem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Empirická </a:t>
            </a:r>
            <a:r>
              <a:rPr lang="cs-CZ" b="1" dirty="0"/>
              <a:t>směrodatná</a:t>
            </a:r>
            <a:r>
              <a:rPr lang="cs-CZ" dirty="0"/>
              <a:t> (standardní) </a:t>
            </a:r>
            <a:r>
              <a:rPr lang="cs-CZ" b="1" dirty="0"/>
              <a:t>odchylka</a:t>
            </a:r>
            <a:r>
              <a:rPr lang="cs-CZ" dirty="0"/>
              <a:t> je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Průměrná odchylka</a:t>
            </a:r>
            <a:r>
              <a:rPr lang="cs-CZ" dirty="0"/>
              <a:t> je určena vztahem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Variační koeficient</a:t>
            </a:r>
            <a:r>
              <a:rPr lang="cs-CZ" dirty="0"/>
              <a:t> je dán vztahem 		(často se udává v procentech).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125926" y="1685925"/>
            <a:ext cx="1523837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602981" y="2209799"/>
            <a:ext cx="130218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116451"/>
              </p:ext>
            </p:extLst>
          </p:nvPr>
        </p:nvGraphicFramePr>
        <p:xfrm>
          <a:off x="5269981" y="2091720"/>
          <a:ext cx="3045890" cy="701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0" r:id="rId3" imgW="1816100" imgH="419100" progId="">
                  <p:embed/>
                </p:oleObj>
              </mc:Choice>
              <mc:Fallback>
                <p:oleObj r:id="rId3" imgW="1816100" imgH="419100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9981" y="2091720"/>
                        <a:ext cx="3045890" cy="7016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3076574" y="3557934"/>
            <a:ext cx="1941688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730601"/>
              </p:ext>
            </p:extLst>
          </p:nvPr>
        </p:nvGraphicFramePr>
        <p:xfrm>
          <a:off x="5819775" y="2966430"/>
          <a:ext cx="1638300" cy="627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1" r:id="rId5" imgW="774364" imgH="291973" progId="">
                  <p:embed/>
                </p:oleObj>
              </mc:Choice>
              <mc:Fallback>
                <p:oleObj r:id="rId5" imgW="774364" imgH="291973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9775" y="2966430"/>
                        <a:ext cx="1638300" cy="6270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5079747" y="4184938"/>
            <a:ext cx="1592825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0719249"/>
              </p:ext>
            </p:extLst>
          </p:nvPr>
        </p:nvGraphicFramePr>
        <p:xfrm>
          <a:off x="5079747" y="4184939"/>
          <a:ext cx="2302128" cy="816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2" r:id="rId7" imgW="1180588" imgH="418918" progId="">
                  <p:embed/>
                </p:oleObj>
              </mc:Choice>
              <mc:Fallback>
                <p:oleObj r:id="rId7" imgW="1180588" imgH="418918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9747" y="4184939"/>
                        <a:ext cx="2302128" cy="8168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4389301" y="5141523"/>
            <a:ext cx="15064276" cy="48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21" name="Objek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409848"/>
              </p:ext>
            </p:extLst>
          </p:nvPr>
        </p:nvGraphicFramePr>
        <p:xfrm>
          <a:off x="4389301" y="5141524"/>
          <a:ext cx="707435" cy="659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3" r:id="rId9" imgW="418918" imgH="393529" progId="">
                  <p:embed/>
                </p:oleObj>
              </mc:Choice>
              <mc:Fallback>
                <p:oleObj r:id="rId9" imgW="418918" imgH="393529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9301" y="5141524"/>
                        <a:ext cx="707435" cy="6592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88924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663571"/>
          </a:xfrm>
        </p:spPr>
        <p:txBody>
          <a:bodyPr/>
          <a:lstStyle/>
          <a:p>
            <a:r>
              <a:rPr lang="cs-CZ" sz="3600" dirty="0"/>
              <a:t>Základní vlastnosti směrodatné odchylky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43000"/>
            <a:ext cx="8064000" cy="4763829"/>
          </a:xfrm>
        </p:spPr>
        <p:txBody>
          <a:bodyPr/>
          <a:lstStyle/>
          <a:p>
            <a:r>
              <a:rPr lang="cs-CZ" dirty="0"/>
              <a:t>směrodatná odchylka měří rozptýlenost kolem průměru </a:t>
            </a:r>
          </a:p>
          <a:p>
            <a:pPr lvl="1"/>
            <a:r>
              <a:rPr lang="cs-CZ" dirty="0"/>
              <a:t>s = 0 pouze v případech, kdy se všechna data rovnají stejné hodnotě, jinak s &gt; 0 </a:t>
            </a:r>
          </a:p>
          <a:p>
            <a:endParaRPr lang="cs-CZ" dirty="0"/>
          </a:p>
          <a:p>
            <a:r>
              <a:rPr lang="cs-CZ" dirty="0"/>
              <a:t>stejně jako průměr je i směrodatná odchylka silně ovlivněna extrémními hodnotami, i jedna  nebo dvě odlehlé hodnoty ji silně zvětšují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34213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720721"/>
          </a:xfrm>
        </p:spPr>
        <p:txBody>
          <a:bodyPr/>
          <a:lstStyle/>
          <a:p>
            <a:r>
              <a:rPr lang="cs-CZ" dirty="0"/>
              <a:t>Rozptyl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209675"/>
            <a:ext cx="8064000" cy="4697154"/>
          </a:xfrm>
        </p:spPr>
        <p:txBody>
          <a:bodyPr/>
          <a:lstStyle/>
          <a:p>
            <a:r>
              <a:rPr lang="cs-CZ" dirty="0"/>
              <a:t>opět známky</a:t>
            </a:r>
          </a:p>
          <a:p>
            <a:pPr>
              <a:buNone/>
            </a:pPr>
            <a:r>
              <a:rPr lang="cs-CZ" dirty="0"/>
              <a:t>						průměr 2,6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76273" y="1730377"/>
          <a:ext cx="2009776" cy="4176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4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2882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Jméno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Známka ze statistiky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31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Tomáš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31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Martin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31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Jiří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31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Miroslav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31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Jana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31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Lenka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31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Ondřej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31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Lukáš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31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Petra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731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25602" name="Picture 2" descr="Výsledné známky z dějepis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7881" y="2447924"/>
            <a:ext cx="5431131" cy="2951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720721"/>
          </a:xfrm>
        </p:spPr>
        <p:txBody>
          <a:bodyPr/>
          <a:lstStyle/>
          <a:p>
            <a:r>
              <a:rPr lang="cs-CZ" dirty="0"/>
              <a:t>Rozptyl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209675"/>
            <a:ext cx="8064000" cy="4697154"/>
          </a:xfrm>
        </p:spPr>
        <p:txBody>
          <a:bodyPr/>
          <a:lstStyle/>
          <a:p>
            <a:r>
              <a:rPr lang="cs-CZ" dirty="0"/>
              <a:t>opět známky</a:t>
            </a:r>
          </a:p>
          <a:p>
            <a:pPr>
              <a:buNone/>
            </a:pPr>
            <a:r>
              <a:rPr lang="cs-CZ" dirty="0"/>
              <a:t>						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257548" y="539752"/>
          <a:ext cx="2009776" cy="4176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4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2882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Jméno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Známka ze statistiky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31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Tomáš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31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Martin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31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Jiří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31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Miroslav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31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Jana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31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Lenka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31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Ondřej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31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Lukáš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31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Petra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731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479425" y="5022850"/>
          <a:ext cx="8318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9" name="Rovnice" r:id="rId3" imgW="8318160" imgH="393480" progId="Equation.3">
                  <p:embed/>
                </p:oleObj>
              </mc:Choice>
              <mc:Fallback>
                <p:oleObj name="Rovnice" r:id="rId3" imgW="83181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" y="5022850"/>
                        <a:ext cx="83185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720721"/>
          </a:xfrm>
        </p:spPr>
        <p:txBody>
          <a:bodyPr/>
          <a:lstStyle/>
          <a:p>
            <a:r>
              <a:rPr lang="cs-CZ" sz="3600" dirty="0"/>
              <a:t>Statistický soubor se dvěma argumenty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62050"/>
            <a:ext cx="8064000" cy="4744779"/>
          </a:xfrm>
        </p:spPr>
        <p:txBody>
          <a:bodyPr>
            <a:normAutofit/>
          </a:bodyPr>
          <a:lstStyle/>
          <a:p>
            <a:r>
              <a:rPr lang="cs-CZ" dirty="0"/>
              <a:t>Sledujeme hodnoty dvou statistických znaků – dvou argumentů X, Y. Tak vznikne statistický soubor se dvěma argumenty.</a:t>
            </a:r>
          </a:p>
          <a:p>
            <a:r>
              <a:rPr lang="cs-CZ" dirty="0"/>
              <a:t>diskrétní i spojité</a:t>
            </a:r>
          </a:p>
          <a:p>
            <a:r>
              <a:rPr lang="cs-CZ" dirty="0"/>
              <a:t>hodnoty každého znaku vs. vzájemné kombinace obou znaků</a:t>
            </a:r>
          </a:p>
          <a:p>
            <a:endParaRPr lang="cs-CZ" dirty="0"/>
          </a:p>
          <a:p>
            <a:r>
              <a:rPr lang="cs-CZ" dirty="0"/>
              <a:t>př. u souboru lidí dva antropologické znaky – tělesná výška a tělesná váha</a:t>
            </a:r>
          </a:p>
          <a:p>
            <a:endParaRPr lang="cs-CZ" dirty="0"/>
          </a:p>
          <a:p>
            <a:r>
              <a:rPr lang="cs-CZ" dirty="0"/>
              <a:t>zadání:</a:t>
            </a:r>
          </a:p>
          <a:p>
            <a:pPr lvl="1"/>
            <a:r>
              <a:rPr lang="cs-CZ" dirty="0"/>
              <a:t>četností plošné tabulky se dvěma vstupy </a:t>
            </a:r>
            <a:r>
              <a:rPr lang="cs-CZ" dirty="0" err="1"/>
              <a:t>x</a:t>
            </a:r>
            <a:r>
              <a:rPr lang="cs-CZ" baseline="-25000" dirty="0" err="1"/>
              <a:t>i</a:t>
            </a:r>
            <a:r>
              <a:rPr lang="cs-CZ" dirty="0"/>
              <a:t> a </a:t>
            </a:r>
            <a:r>
              <a:rPr lang="cs-CZ" dirty="0" err="1"/>
              <a:t>y</a:t>
            </a:r>
            <a:r>
              <a:rPr lang="cs-CZ" baseline="-25000" dirty="0" err="1"/>
              <a:t>i</a:t>
            </a:r>
            <a:endParaRPr lang="cs-CZ" baseline="-25000" dirty="0"/>
          </a:p>
          <a:p>
            <a:pPr lvl="1"/>
            <a:r>
              <a:rPr lang="cs-CZ" dirty="0"/>
              <a:t>lineární tabulkou dvojic (</a:t>
            </a:r>
            <a:r>
              <a:rPr lang="cs-CZ" dirty="0" err="1"/>
              <a:t>x</a:t>
            </a:r>
            <a:r>
              <a:rPr lang="cs-CZ" baseline="-25000" dirty="0" err="1"/>
              <a:t>i</a:t>
            </a:r>
            <a:r>
              <a:rPr lang="cs-CZ" dirty="0"/>
              <a:t>, </a:t>
            </a:r>
            <a:r>
              <a:rPr lang="cs-CZ" dirty="0" err="1"/>
              <a:t>y</a:t>
            </a:r>
            <a:r>
              <a:rPr lang="cs-CZ" baseline="-25000" dirty="0" err="1"/>
              <a:t>i</a:t>
            </a:r>
            <a:r>
              <a:rPr lang="cs-CZ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720721"/>
          </a:xfrm>
        </p:spPr>
        <p:txBody>
          <a:bodyPr/>
          <a:lstStyle/>
          <a:p>
            <a:r>
              <a:rPr lang="cs-CZ" sz="3600" dirty="0"/>
              <a:t>Statistický soubor se dvěma argumenty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62050"/>
            <a:ext cx="8064000" cy="4744779"/>
          </a:xfrm>
        </p:spPr>
        <p:txBody>
          <a:bodyPr/>
          <a:lstStyle/>
          <a:p>
            <a:r>
              <a:rPr lang="cs-CZ" dirty="0"/>
              <a:t>počet výskytů konkrétní dvojice (</a:t>
            </a:r>
            <a:r>
              <a:rPr lang="cs-CZ" dirty="0" err="1"/>
              <a:t>x</a:t>
            </a:r>
            <a:r>
              <a:rPr lang="cs-CZ" baseline="-25000" dirty="0" err="1"/>
              <a:t>i</a:t>
            </a:r>
            <a:r>
              <a:rPr lang="cs-CZ" dirty="0"/>
              <a:t>, </a:t>
            </a:r>
            <a:r>
              <a:rPr lang="cs-CZ" dirty="0" err="1"/>
              <a:t>y</a:t>
            </a:r>
            <a:r>
              <a:rPr lang="cs-CZ" baseline="-25000" dirty="0" err="1"/>
              <a:t>i</a:t>
            </a:r>
            <a:r>
              <a:rPr lang="cs-CZ" dirty="0"/>
              <a:t>) se nazývá četnost (absolutní) </a:t>
            </a:r>
            <a:r>
              <a:rPr lang="cs-CZ" dirty="0" err="1"/>
              <a:t>f</a:t>
            </a:r>
            <a:r>
              <a:rPr lang="cs-CZ" baseline="-25000" dirty="0" err="1"/>
              <a:t>ij</a:t>
            </a:r>
            <a:endParaRPr lang="cs-CZ" baseline="-25000" dirty="0"/>
          </a:p>
          <a:p>
            <a:endParaRPr lang="cs-CZ" dirty="0"/>
          </a:p>
          <a:p>
            <a:r>
              <a:rPr lang="cs-CZ" dirty="0"/>
              <a:t>četnost relativní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počáteční moment (r+s)-</a:t>
            </a:r>
            <a:r>
              <a:rPr lang="cs-CZ" dirty="0" err="1"/>
              <a:t>tého</a:t>
            </a:r>
            <a:r>
              <a:rPr lang="cs-CZ" dirty="0"/>
              <a:t> stupně je číslo</a:t>
            </a: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7889" name="Object 1"/>
          <p:cNvGraphicFramePr>
            <a:graphicFrameLocks noChangeAspect="1"/>
          </p:cNvGraphicFramePr>
          <p:nvPr/>
        </p:nvGraphicFramePr>
        <p:xfrm>
          <a:off x="2817627" y="1828800"/>
          <a:ext cx="967563" cy="6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2" r:id="rId3" imgW="609600" imgH="419100" progId="">
                  <p:embed/>
                </p:oleObj>
              </mc:Choice>
              <mc:Fallback>
                <p:oleObj r:id="rId3" imgW="609600" imgH="41910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627" y="1828800"/>
                        <a:ext cx="967563" cy="6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2541182" y="3902149"/>
          <a:ext cx="4423615" cy="786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3" r:id="rId5" imgW="2413000" imgH="431800" progId="">
                  <p:embed/>
                </p:oleObj>
              </mc:Choice>
              <mc:Fallback>
                <p:oleObj r:id="rId5" imgW="2413000" imgH="4318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1182" y="3902149"/>
                        <a:ext cx="4423615" cy="7868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720721"/>
          </a:xfrm>
        </p:spPr>
        <p:txBody>
          <a:bodyPr/>
          <a:lstStyle/>
          <a:p>
            <a:r>
              <a:rPr lang="cs-CZ" sz="3600" dirty="0"/>
              <a:t>Statistický soubor se dvěma argumenty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62050"/>
            <a:ext cx="8064000" cy="4744779"/>
          </a:xfrm>
        </p:spPr>
        <p:txBody>
          <a:bodyPr/>
          <a:lstStyle/>
          <a:p>
            <a:r>
              <a:rPr lang="cs-CZ" dirty="0"/>
              <a:t>zadání plošnou tabulkou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Pro okrajové sumy platí:</a:t>
            </a:r>
          </a:p>
          <a:p>
            <a:r>
              <a:rPr lang="cs-CZ" dirty="0"/>
              <a:t>              ,                ... marginální četnosti hodnot </a:t>
            </a:r>
            <a:r>
              <a:rPr lang="cs-CZ" i="1" dirty="0" err="1"/>
              <a:t>x</a:t>
            </a:r>
            <a:r>
              <a:rPr lang="cs-CZ" i="1" baseline="-25000" dirty="0" err="1"/>
              <a:t>i</a:t>
            </a:r>
            <a:r>
              <a:rPr lang="cs-CZ" dirty="0"/>
              <a:t> a </a:t>
            </a:r>
            <a:r>
              <a:rPr lang="cs-CZ" i="1" dirty="0" err="1"/>
              <a:t>y</a:t>
            </a:r>
            <a:r>
              <a:rPr lang="cs-CZ" i="1" baseline="-25000" dirty="0" err="1"/>
              <a:t>j</a:t>
            </a:r>
            <a:br>
              <a:rPr lang="cs-CZ" dirty="0"/>
            </a:br>
            <a:r>
              <a:rPr lang="cs-CZ" dirty="0"/>
              <a:t>a celkem je: 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484371" y="1854185"/>
          <a:ext cx="3864344" cy="2568958"/>
        </p:xfrm>
        <a:graphic>
          <a:graphicData uri="http://schemas.openxmlformats.org/drawingml/2006/table">
            <a:tbl>
              <a:tblPr/>
              <a:tblGrid>
                <a:gridCol w="483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30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30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0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30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69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i="1" dirty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cs-CZ" sz="1200" b="1" dirty="0">
                          <a:latin typeface="Times New Roman"/>
                          <a:ea typeface="Times New Roman"/>
                          <a:cs typeface="Times New Roman"/>
                        </a:rPr>
                        <a:t> \ </a:t>
                      </a:r>
                      <a:r>
                        <a:rPr lang="cs-CZ" sz="1000" b="1" i="1" dirty="0"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endParaRPr lang="cs-CZ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i="1"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cs-CZ" sz="1200" b="1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i="1"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cs-CZ" sz="1200" b="1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i="1"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cs-CZ" sz="1000" b="1" i="1" baseline="-2500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i="1"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cs-CZ" sz="1000" b="1" i="1" baseline="-2500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Times New Roman"/>
                          <a:ea typeface="Times New Roman"/>
                          <a:cs typeface="Times New Roman"/>
                        </a:rPr>
                        <a:t>∑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9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i="1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cs-CZ" sz="1200" b="1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cs-CZ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cs-CZ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cs-CZ" sz="1000" i="1" baseline="-25000">
                          <a:latin typeface="Times New Roman"/>
                          <a:ea typeface="Times New Roman"/>
                          <a:cs typeface="Times New Roman"/>
                        </a:rPr>
                        <a:t>1k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cs-CZ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cs-CZ" sz="1000" i="1" baseline="-2500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cs-CZ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9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9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i="1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cs-CZ" sz="1000" b="1" i="1" baseline="-2500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cs-CZ" sz="1000" i="1" baseline="-2500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cs-CZ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cs-CZ" sz="1000" i="1" baseline="-2500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cs-CZ" sz="12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cs-CZ" sz="1000" i="1" baseline="-25000">
                          <a:latin typeface="Times New Roman"/>
                          <a:ea typeface="Times New Roman"/>
                          <a:cs typeface="Times New Roman"/>
                        </a:rPr>
                        <a:t>ik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cs-CZ" sz="1000" i="1" baseline="-25000">
                          <a:latin typeface="Times New Roman"/>
                          <a:ea typeface="Times New Roman"/>
                          <a:cs typeface="Times New Roman"/>
                        </a:rPr>
                        <a:t>in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cs-CZ" sz="1000" i="1" baseline="-2500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9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i="1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cs-CZ" sz="1000" b="1" i="1" baseline="-2500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cs-CZ" sz="1000" i="1" baseline="-2500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cs-CZ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cs-CZ" sz="1000" i="1" baseline="-2500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cs-CZ" sz="12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cs-CZ" sz="1000" i="1" baseline="-25000">
                          <a:latin typeface="Times New Roman"/>
                          <a:ea typeface="Times New Roman"/>
                          <a:cs typeface="Times New Roman"/>
                        </a:rPr>
                        <a:t>mk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cs-CZ" sz="1000" i="1" baseline="-25000">
                          <a:latin typeface="Times New Roman"/>
                          <a:ea typeface="Times New Roman"/>
                          <a:cs typeface="Times New Roman"/>
                        </a:rPr>
                        <a:t>mn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cs-CZ" sz="1000" i="1" baseline="-2500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Times New Roman"/>
                          <a:ea typeface="Times New Roman"/>
                          <a:cs typeface="Times New Roman"/>
                        </a:rPr>
                        <a:t>∑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cs-CZ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cs-CZ" sz="12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cs-CZ" sz="1000" i="1" baseline="-2500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cs-CZ" sz="1000" i="1" baseline="-2500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i="1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cs-CZ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6037" y="1350336"/>
            <a:ext cx="37719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850604" y="4933507"/>
          <a:ext cx="800513" cy="4678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9" r:id="rId4" imgW="736600" imgH="431800" progId="">
                  <p:embed/>
                </p:oleObj>
              </mc:Choice>
              <mc:Fallback>
                <p:oleObj r:id="rId4" imgW="736600" imgH="4318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604" y="4933507"/>
                        <a:ext cx="800513" cy="4678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1722474" y="4912243"/>
          <a:ext cx="879903" cy="520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0" r:id="rId6" imgW="723586" imgH="431613" progId="">
                  <p:embed/>
                </p:oleObj>
              </mc:Choice>
              <mc:Fallback>
                <p:oleObj r:id="rId6" imgW="723586" imgH="431613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474" y="4912243"/>
                        <a:ext cx="879903" cy="5209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2169043" y="5305646"/>
          <a:ext cx="2680114" cy="606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1" r:id="rId8" imgW="1892300" imgH="431800" progId="">
                  <p:embed/>
                </p:oleObj>
              </mc:Choice>
              <mc:Fallback>
                <p:oleObj r:id="rId8" imgW="1892300" imgH="43180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9043" y="5305646"/>
                        <a:ext cx="2680114" cy="606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720721"/>
          </a:xfrm>
        </p:spPr>
        <p:txBody>
          <a:bodyPr/>
          <a:lstStyle/>
          <a:p>
            <a:r>
              <a:rPr lang="cs-CZ" sz="3600" dirty="0"/>
              <a:t>Statistický soubor se dvěma argumenty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62050"/>
            <a:ext cx="8064000" cy="4744779"/>
          </a:xfrm>
        </p:spPr>
        <p:txBody>
          <a:bodyPr/>
          <a:lstStyle/>
          <a:p>
            <a:r>
              <a:rPr lang="cs-CZ" dirty="0"/>
              <a:t>Rozptýlenost obou veličin ve všech jejich vzájemných kombinacích vystihuje tzv. </a:t>
            </a:r>
            <a:r>
              <a:rPr lang="cs-CZ" b="1" dirty="0"/>
              <a:t>kovariance</a:t>
            </a:r>
            <a:r>
              <a:rPr lang="cs-CZ" dirty="0"/>
              <a:t>, jejíž normovaná bezrozměrná forma</a:t>
            </a:r>
          </a:p>
          <a:p>
            <a:pPr>
              <a:buNone/>
            </a:pPr>
            <a:r>
              <a:rPr lang="cs-CZ" dirty="0"/>
              <a:t>je </a:t>
            </a:r>
            <a:r>
              <a:rPr lang="cs-CZ" b="1" dirty="0"/>
              <a:t>koeficient (lineární) korelace</a:t>
            </a:r>
            <a:r>
              <a:rPr lang="cs-CZ" dirty="0"/>
              <a:t>.</a:t>
            </a: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4404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9410800"/>
              </p:ext>
            </p:extLst>
          </p:nvPr>
        </p:nvGraphicFramePr>
        <p:xfrm>
          <a:off x="2306914" y="2763426"/>
          <a:ext cx="1722475" cy="77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2" r:id="rId3" imgW="1002865" imgH="444307" progId="">
                  <p:embed/>
                </p:oleObj>
              </mc:Choice>
              <mc:Fallback>
                <p:oleObj r:id="rId3" imgW="1002865" imgH="444307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914" y="2763426"/>
                        <a:ext cx="1722475" cy="77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matematická statistika – metody získávání, zpracování a vyhodnocování hromadných dat</a:t>
            </a:r>
          </a:p>
          <a:p>
            <a:endParaRPr lang="cs-CZ" dirty="0"/>
          </a:p>
          <a:p>
            <a:r>
              <a:rPr lang="cs-CZ" dirty="0"/>
              <a:t>deskriptivní (popisná) statistika – obraz zkoumaného jevu</a:t>
            </a:r>
          </a:p>
          <a:p>
            <a:r>
              <a:rPr lang="cs-CZ" dirty="0"/>
              <a:t>statistická indukce – problematika zobecňování výsledků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676862"/>
          </a:xfrm>
        </p:spPr>
        <p:txBody>
          <a:bodyPr/>
          <a:lstStyle/>
          <a:p>
            <a:r>
              <a:rPr lang="cs-CZ" sz="3600" dirty="0"/>
              <a:t>Statistický soubor se dvěma argumenty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233377"/>
            <a:ext cx="8064000" cy="4673452"/>
          </a:xfrm>
        </p:spPr>
        <p:txBody>
          <a:bodyPr/>
          <a:lstStyle/>
          <a:p>
            <a:r>
              <a:rPr lang="cs-CZ" dirty="0"/>
              <a:t>Je-li soubor zadán lineární tabulkou pomocí dvojic (</a:t>
            </a:r>
            <a:r>
              <a:rPr lang="cs-CZ" i="1" dirty="0" err="1"/>
              <a:t>x</a:t>
            </a:r>
            <a:r>
              <a:rPr lang="cs-CZ" baseline="-25000" dirty="0" err="1"/>
              <a:t>i</a:t>
            </a:r>
            <a:r>
              <a:rPr lang="cs-CZ" dirty="0"/>
              <a:t>, </a:t>
            </a:r>
            <a:r>
              <a:rPr lang="cs-CZ" i="1" dirty="0" err="1"/>
              <a:t>y</a:t>
            </a:r>
            <a:r>
              <a:rPr lang="cs-CZ" baseline="-25000" dirty="0" err="1"/>
              <a:t>i</a:t>
            </a:r>
            <a:r>
              <a:rPr lang="cs-CZ" dirty="0"/>
              <a:t>), lze např. koeficient korelace vypočíst podle vzorce upraveného do tvaru:</a:t>
            </a: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45057" name="Object 1"/>
          <p:cNvGraphicFramePr>
            <a:graphicFrameLocks noChangeAspect="1"/>
          </p:cNvGraphicFramePr>
          <p:nvPr/>
        </p:nvGraphicFramePr>
        <p:xfrm>
          <a:off x="818707" y="2147777"/>
          <a:ext cx="4728948" cy="1052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58" r:id="rId3" imgW="2870200" imgH="635000" progId="">
                  <p:embed/>
                </p:oleObj>
              </mc:Choice>
              <mc:Fallback>
                <p:oleObj r:id="rId3" imgW="2870200" imgH="63500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707" y="2147777"/>
                        <a:ext cx="4728948" cy="10526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Statistik je ten, kdo s hlavou v rozpálené troubě a s nohama v nádobě s ledem na dotaz, jak se cítí, odpoví: "V průměru se cítím dobře."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739466"/>
          </a:xfrm>
        </p:spPr>
        <p:txBody>
          <a:bodyPr/>
          <a:lstStyle/>
          <a:p>
            <a:r>
              <a:rPr lang="cs-CZ" dirty="0"/>
              <a:t>Statistický soubor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92378"/>
            <a:ext cx="8064000" cy="4714451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statistický soubor</a:t>
            </a:r>
            <a:r>
              <a:rPr lang="cs-CZ" dirty="0"/>
              <a:t> – množina všech předmětů pozorování shromážděných na základě toho, že mají společné vlastnosti</a:t>
            </a:r>
          </a:p>
          <a:p>
            <a:r>
              <a:rPr lang="cs-CZ" b="1" dirty="0"/>
              <a:t>prvky (elementy) statistického souboru, statistické jednotky</a:t>
            </a:r>
            <a:r>
              <a:rPr lang="cs-CZ" dirty="0"/>
              <a:t> – jednotlivé prvky této množiny</a:t>
            </a:r>
          </a:p>
          <a:p>
            <a:r>
              <a:rPr lang="cs-CZ" b="1" dirty="0"/>
              <a:t>rozsah souboru N</a:t>
            </a:r>
            <a:r>
              <a:rPr lang="cs-CZ" dirty="0"/>
              <a:t> – počet všech prvků statistického souboru</a:t>
            </a:r>
          </a:p>
          <a:p>
            <a:endParaRPr lang="cs-CZ" dirty="0"/>
          </a:p>
          <a:p>
            <a:r>
              <a:rPr lang="cs-CZ" b="1" dirty="0"/>
              <a:t>základní soubor</a:t>
            </a:r>
            <a:r>
              <a:rPr lang="cs-CZ" dirty="0"/>
              <a:t> – </a:t>
            </a:r>
            <a:r>
              <a:rPr lang="cs-CZ" dirty="0" err="1"/>
              <a:t>soubor</a:t>
            </a:r>
            <a:r>
              <a:rPr lang="cs-CZ" dirty="0"/>
              <a:t>, který je předmětem zkoumání</a:t>
            </a:r>
          </a:p>
          <a:p>
            <a:r>
              <a:rPr lang="cs-CZ" b="1" dirty="0"/>
              <a:t>výběrový soubor</a:t>
            </a:r>
            <a:r>
              <a:rPr lang="cs-CZ" dirty="0"/>
              <a:t> – </a:t>
            </a:r>
            <a:r>
              <a:rPr lang="cs-CZ" dirty="0" err="1"/>
              <a:t>soubor</a:t>
            </a:r>
            <a:r>
              <a:rPr lang="cs-CZ" dirty="0"/>
              <a:t> statistických jednotek vybraných pro výzkum</a:t>
            </a:r>
          </a:p>
          <a:p>
            <a:endParaRPr lang="cs-CZ" dirty="0"/>
          </a:p>
          <a:p>
            <a:r>
              <a:rPr lang="cs-CZ" b="1" dirty="0"/>
              <a:t>statistický znak</a:t>
            </a:r>
            <a:r>
              <a:rPr lang="cs-CZ" dirty="0"/>
              <a:t> – vyjádření určité vlastnosti statistických jednotek</a:t>
            </a:r>
          </a:p>
          <a:p>
            <a:r>
              <a:rPr lang="cs-CZ" dirty="0"/>
              <a:t>znak souboru se značí x</a:t>
            </a:r>
          </a:p>
          <a:p>
            <a:r>
              <a:rPr lang="cs-CZ" dirty="0"/>
              <a:t>jednotlivé údaje znaku – hodnoty znaku, x</a:t>
            </a:r>
            <a:r>
              <a:rPr lang="cs-CZ" baseline="-25000" dirty="0"/>
              <a:t>1</a:t>
            </a:r>
            <a:r>
              <a:rPr lang="cs-CZ" dirty="0"/>
              <a:t>, x</a:t>
            </a:r>
            <a:r>
              <a:rPr lang="cs-CZ" baseline="-25000" dirty="0"/>
              <a:t>2</a:t>
            </a:r>
            <a:r>
              <a:rPr lang="cs-CZ" dirty="0"/>
              <a:t>, …, </a:t>
            </a:r>
            <a:r>
              <a:rPr lang="cs-CZ" dirty="0" err="1"/>
              <a:t>x</a:t>
            </a:r>
            <a:r>
              <a:rPr lang="cs-CZ" baseline="-25000" dirty="0" err="1"/>
              <a:t>N</a:t>
            </a:r>
            <a:endParaRPr lang="cs-CZ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695575"/>
          </a:xfrm>
        </p:spPr>
        <p:txBody>
          <a:bodyPr/>
          <a:lstStyle/>
          <a:p>
            <a:r>
              <a:rPr lang="cs-CZ" dirty="0"/>
              <a:t>Statistický soubor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207008"/>
            <a:ext cx="8064000" cy="4699821"/>
          </a:xfrm>
        </p:spPr>
        <p:txBody>
          <a:bodyPr/>
          <a:lstStyle/>
          <a:p>
            <a:r>
              <a:rPr lang="cs-CZ" dirty="0"/>
              <a:t>Například při určování výšky studentů dané studijní skupiny je statistickým znakem výška studentů, hodnotou znaku je číselně vyjádřená příslušná výška studenta, např.182 cm.</a:t>
            </a:r>
          </a:p>
          <a:p>
            <a:endParaRPr lang="cs-CZ" dirty="0"/>
          </a:p>
          <a:p>
            <a:r>
              <a:rPr lang="cs-CZ" dirty="0"/>
              <a:t>vyjádření hodnoty znaku:</a:t>
            </a:r>
          </a:p>
          <a:p>
            <a:pPr lvl="1"/>
            <a:r>
              <a:rPr lang="cs-CZ" dirty="0"/>
              <a:t>čísly – kvantitativní (např. výška, hmotnost, počet obyvatel měst, atd.)</a:t>
            </a:r>
          </a:p>
          <a:p>
            <a:pPr lvl="1"/>
            <a:r>
              <a:rPr lang="cs-CZ" dirty="0"/>
              <a:t>jiným způsobem – kvalitativní</a:t>
            </a:r>
          </a:p>
          <a:p>
            <a:pPr lvl="2"/>
            <a:r>
              <a:rPr lang="cs-CZ" dirty="0"/>
              <a:t>alternativní – (např. muž – žena, prospěl – neprospěl, atd.)</a:t>
            </a:r>
          </a:p>
          <a:p>
            <a:pPr lvl="2"/>
            <a:r>
              <a:rPr lang="cs-CZ" dirty="0"/>
              <a:t>více druhové – (např. povolání, národnost, náboženství, atd.)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695575"/>
          </a:xfrm>
        </p:spPr>
        <p:txBody>
          <a:bodyPr/>
          <a:lstStyle/>
          <a:p>
            <a:r>
              <a:rPr lang="cs-CZ" dirty="0"/>
              <a:t>Statistický soubor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207008"/>
            <a:ext cx="8064000" cy="4699821"/>
          </a:xfrm>
        </p:spPr>
        <p:txBody>
          <a:bodyPr/>
          <a:lstStyle/>
          <a:p>
            <a:r>
              <a:rPr lang="cs-CZ" dirty="0"/>
              <a:t>Jestliže se hodnota </a:t>
            </a:r>
            <a:r>
              <a:rPr lang="cs-CZ" i="1" dirty="0" err="1"/>
              <a:t>x</a:t>
            </a:r>
            <a:r>
              <a:rPr lang="cs-CZ" i="1" baseline="-25000" dirty="0" err="1"/>
              <a:t>i</a:t>
            </a:r>
            <a:r>
              <a:rPr lang="cs-CZ" dirty="0"/>
              <a:t> vyskytne v souboru </a:t>
            </a:r>
            <a:r>
              <a:rPr lang="cs-CZ" i="1" dirty="0" err="1"/>
              <a:t>f</a:t>
            </a:r>
            <a:r>
              <a:rPr lang="cs-CZ" i="1" baseline="-25000" dirty="0" err="1"/>
              <a:t>i</a:t>
            </a:r>
            <a:r>
              <a:rPr lang="cs-CZ" dirty="0"/>
              <a:t>-krát, je </a:t>
            </a:r>
            <a:r>
              <a:rPr lang="cs-CZ" i="1" dirty="0" err="1"/>
              <a:t>f</a:t>
            </a:r>
            <a:r>
              <a:rPr lang="cs-CZ" i="1" baseline="-25000" dirty="0" err="1"/>
              <a:t>i</a:t>
            </a:r>
            <a:r>
              <a:rPr lang="cs-CZ" dirty="0"/>
              <a:t> </a:t>
            </a:r>
            <a:r>
              <a:rPr lang="cs-CZ" b="1" dirty="0"/>
              <a:t>absolutní četnost hodnoty </a:t>
            </a:r>
            <a:r>
              <a:rPr lang="cs-CZ" b="1" i="1" dirty="0" err="1"/>
              <a:t>x</a:t>
            </a:r>
            <a:r>
              <a:rPr lang="cs-CZ" b="1" i="1" baseline="-25000" dirty="0" err="1"/>
              <a:t>i</a:t>
            </a:r>
            <a:r>
              <a:rPr lang="cs-CZ" dirty="0"/>
              <a:t>.</a:t>
            </a:r>
          </a:p>
          <a:p>
            <a:r>
              <a:rPr lang="cs-CZ" dirty="0"/>
              <a:t>Hodnoty </a:t>
            </a:r>
            <a:r>
              <a:rPr lang="cs-CZ" i="1" dirty="0" err="1"/>
              <a:t>x</a:t>
            </a:r>
            <a:r>
              <a:rPr lang="cs-CZ" i="1" baseline="-25000" dirty="0" err="1"/>
              <a:t>i</a:t>
            </a:r>
            <a:r>
              <a:rPr lang="cs-CZ" dirty="0"/>
              <a:t> seřazené podle velikosti a jejich absolutní četnosti </a:t>
            </a:r>
            <a:r>
              <a:rPr lang="cs-CZ" i="1" dirty="0" err="1"/>
              <a:t>f</a:t>
            </a:r>
            <a:r>
              <a:rPr lang="cs-CZ" i="1" baseline="-25000" dirty="0" err="1"/>
              <a:t>i</a:t>
            </a:r>
            <a:r>
              <a:rPr lang="cs-CZ" dirty="0"/>
              <a:t> tvoří </a:t>
            </a:r>
            <a:r>
              <a:rPr lang="cs-CZ" b="1" dirty="0"/>
              <a:t>variační řadu</a:t>
            </a:r>
            <a:r>
              <a:rPr lang="cs-CZ" dirty="0"/>
              <a:t> (statistickou řadu).</a:t>
            </a:r>
          </a:p>
          <a:p>
            <a:endParaRPr lang="cs-CZ" dirty="0"/>
          </a:p>
          <a:p>
            <a:r>
              <a:rPr lang="cs-CZ" dirty="0"/>
              <a:t>Hodnota  		(</a:t>
            </a:r>
            <a:r>
              <a:rPr lang="cs-CZ" i="1" dirty="0"/>
              <a:t>N</a:t>
            </a:r>
            <a:r>
              <a:rPr lang="cs-CZ" dirty="0"/>
              <a:t> je rozsah souboru) je </a:t>
            </a:r>
            <a:r>
              <a:rPr lang="cs-CZ" b="1" dirty="0"/>
              <a:t>relativní četnost</a:t>
            </a:r>
            <a:r>
              <a:rPr lang="cs-CZ" dirty="0"/>
              <a:t> hodnoty </a:t>
            </a:r>
            <a:r>
              <a:rPr lang="cs-CZ" i="1" dirty="0" err="1"/>
              <a:t>x</a:t>
            </a:r>
            <a:r>
              <a:rPr lang="cs-CZ" i="1" baseline="-25000" dirty="0" err="1"/>
              <a:t>i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Hodnota 			je </a:t>
            </a:r>
            <a:r>
              <a:rPr lang="cs-CZ" b="1" dirty="0"/>
              <a:t>kumulativní četnost</a:t>
            </a:r>
            <a:r>
              <a:rPr lang="cs-CZ" dirty="0"/>
              <a:t> do </a:t>
            </a:r>
            <a:r>
              <a:rPr lang="cs-CZ" i="1" dirty="0" err="1"/>
              <a:t>x</a:t>
            </a:r>
            <a:r>
              <a:rPr lang="cs-CZ" i="1" baseline="-25000" dirty="0" err="1"/>
              <a:t>i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Hodnota 			je </a:t>
            </a:r>
            <a:r>
              <a:rPr lang="cs-CZ" b="1" dirty="0"/>
              <a:t>relativní kumulativní četnost</a:t>
            </a:r>
            <a:r>
              <a:rPr lang="cs-CZ" dirty="0"/>
              <a:t> do </a:t>
            </a:r>
            <a:r>
              <a:rPr lang="cs-CZ" i="1" dirty="0" err="1"/>
              <a:t>x</a:t>
            </a:r>
            <a:r>
              <a:rPr lang="cs-CZ" i="1" baseline="-25000" dirty="0" err="1"/>
              <a:t>i</a:t>
            </a:r>
            <a:r>
              <a:rPr lang="cs-CZ" dirty="0"/>
              <a:t>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828799" y="2948024"/>
          <a:ext cx="778089" cy="6510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r:id="rId3" imgW="469696" imgH="393529" progId="">
                  <p:embed/>
                </p:oleObj>
              </mc:Choice>
              <mc:Fallback>
                <p:oleObj r:id="rId3" imgW="469696" imgH="393529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799" y="2948024"/>
                        <a:ext cx="778089" cy="6510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026311" y="3855110"/>
          <a:ext cx="983814" cy="651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r:id="rId5" imgW="647700" imgH="431800" progId="">
                  <p:embed/>
                </p:oleObj>
              </mc:Choice>
              <mc:Fallback>
                <p:oleObj r:id="rId5" imgW="647700" imgH="43180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6311" y="3855110"/>
                        <a:ext cx="983814" cy="6510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033625" y="4710987"/>
          <a:ext cx="834113" cy="6217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r:id="rId7" imgW="520474" imgH="393529" progId="">
                  <p:embed/>
                </p:oleObj>
              </mc:Choice>
              <mc:Fallback>
                <p:oleObj r:id="rId7" imgW="520474" imgH="393529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3625" y="4710987"/>
                        <a:ext cx="834113" cy="6217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615946"/>
          </a:xfrm>
        </p:spPr>
        <p:txBody>
          <a:bodyPr/>
          <a:lstStyle/>
          <a:p>
            <a:r>
              <a:rPr lang="cs-CZ" dirty="0"/>
              <a:t>Četnosti 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43000"/>
            <a:ext cx="8064000" cy="4763829"/>
          </a:xfrm>
        </p:spPr>
        <p:txBody>
          <a:bodyPr/>
          <a:lstStyle/>
          <a:p>
            <a:r>
              <a:rPr lang="cs-CZ" dirty="0"/>
              <a:t>Známky ve třídě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76300" y="1730375"/>
          <a:ext cx="245745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8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Známka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Počet žáků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Výborně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Chvalitebně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Dobře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Dostatečně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Nedostatečně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Graf 5"/>
          <p:cNvGraphicFramePr/>
          <p:nvPr/>
        </p:nvGraphicFramePr>
        <p:xfrm>
          <a:off x="3905250" y="1387474"/>
          <a:ext cx="4876799" cy="396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615946"/>
          </a:xfrm>
        </p:spPr>
        <p:txBody>
          <a:bodyPr/>
          <a:lstStyle/>
          <a:p>
            <a:r>
              <a:rPr lang="cs-CZ" dirty="0"/>
              <a:t>Četnosti – příklad (skupinové)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43000"/>
            <a:ext cx="8064000" cy="4763829"/>
          </a:xfrm>
        </p:spPr>
        <p:txBody>
          <a:bodyPr/>
          <a:lstStyle/>
          <a:p>
            <a:r>
              <a:rPr lang="cs-CZ" dirty="0"/>
              <a:t>Známky ve třídě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76300" y="1730375"/>
          <a:ext cx="2457450" cy="275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Známka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Počet kluků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Počet holek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Výborně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Chvalitebně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Dobře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Dostatečně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Nedostatečně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Graf 5"/>
          <p:cNvGraphicFramePr/>
          <p:nvPr/>
        </p:nvGraphicFramePr>
        <p:xfrm>
          <a:off x="3905250" y="1387474"/>
          <a:ext cx="4876799" cy="4508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615946"/>
          </a:xfrm>
        </p:spPr>
        <p:txBody>
          <a:bodyPr/>
          <a:lstStyle/>
          <a:p>
            <a:r>
              <a:rPr lang="cs-CZ" dirty="0"/>
              <a:t>Četnosti 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43000"/>
            <a:ext cx="8064000" cy="4763829"/>
          </a:xfrm>
        </p:spPr>
        <p:txBody>
          <a:bodyPr/>
          <a:lstStyle/>
          <a:p>
            <a:r>
              <a:rPr lang="cs-CZ" dirty="0"/>
              <a:t>Známky ve třídě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„Kolik procent žáků dostalo jakou známku?“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76300" y="1730375"/>
          <a:ext cx="4591050" cy="235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Známka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Počet žáků</a:t>
                      </a:r>
                    </a:p>
                    <a:p>
                      <a:pPr algn="ctr"/>
                      <a:r>
                        <a:rPr lang="cs-CZ" dirty="0"/>
                        <a:t>Absolutní četnost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Relativní četnost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Výborně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0,2333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Chvalitebně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0,4333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Dobře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Dostatečně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Nedostatečně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0,0333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VŠO_sablona_ prezentace_4-3-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602</TotalTime>
  <Words>1518</Words>
  <Application>Microsoft Macintosh PowerPoint</Application>
  <PresentationFormat>Prezentácia na obrazovke (4:3)</PresentationFormat>
  <Paragraphs>458</Paragraphs>
  <Slides>31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MVŠO_sablona_ prezentace_4-3-CZ</vt:lpstr>
      <vt:lpstr>Rovnice</vt:lpstr>
      <vt:lpstr>Statistika</vt:lpstr>
      <vt:lpstr>Prezentácia programu PowerPoint</vt:lpstr>
      <vt:lpstr>Statistika</vt:lpstr>
      <vt:lpstr>Statistický soubor</vt:lpstr>
      <vt:lpstr>Statistický soubor</vt:lpstr>
      <vt:lpstr>Statistický soubor</vt:lpstr>
      <vt:lpstr>Četnosti - příklad</vt:lpstr>
      <vt:lpstr>Četnosti – příklad (skupinové)</vt:lpstr>
      <vt:lpstr>Četnosti - příklad</vt:lpstr>
      <vt:lpstr>Četnosti - příklad</vt:lpstr>
      <vt:lpstr>Četnosti - příklad</vt:lpstr>
      <vt:lpstr>Četnosti - příklad</vt:lpstr>
      <vt:lpstr>Charakteristiky statistického souboru s jedním argumentem</vt:lpstr>
      <vt:lpstr>Aritmetický průměr</vt:lpstr>
      <vt:lpstr>Charakteristiky statistického souboru s jedním argumentem</vt:lpstr>
      <vt:lpstr>Vážený průměr</vt:lpstr>
      <vt:lpstr>Medián</vt:lpstr>
      <vt:lpstr>Modus</vt:lpstr>
      <vt:lpstr>Kvantily</vt:lpstr>
      <vt:lpstr>Kvantily</vt:lpstr>
      <vt:lpstr>Charakteristiky statistického souboru s jedním argumentem</vt:lpstr>
      <vt:lpstr>Charakteristiky statistického souboru s jedním argumentem</vt:lpstr>
      <vt:lpstr>Základní vlastnosti směrodatné odchylky</vt:lpstr>
      <vt:lpstr>Rozptyl</vt:lpstr>
      <vt:lpstr>Rozptyl</vt:lpstr>
      <vt:lpstr>Statistický soubor se dvěma argumenty</vt:lpstr>
      <vt:lpstr>Statistický soubor se dvěma argumenty</vt:lpstr>
      <vt:lpstr>Statistický soubor se dvěma argumenty</vt:lpstr>
      <vt:lpstr>Statistický soubor se dvěma argumenty</vt:lpstr>
      <vt:lpstr>Statistický soubor se dvěma argumenty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Jan Wossala</dc:creator>
  <cp:lastModifiedBy>Paulína Jašková</cp:lastModifiedBy>
  <cp:revision>49</cp:revision>
  <dcterms:created xsi:type="dcterms:W3CDTF">2018-11-27T14:58:13Z</dcterms:created>
  <dcterms:modified xsi:type="dcterms:W3CDTF">2021-11-18T11:23:10Z</dcterms:modified>
</cp:coreProperties>
</file>