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90" r:id="rId2"/>
    <p:sldId id="301" r:id="rId3"/>
    <p:sldId id="292" r:id="rId4"/>
    <p:sldId id="302" r:id="rId5"/>
    <p:sldId id="306" r:id="rId6"/>
    <p:sldId id="304" r:id="rId7"/>
    <p:sldId id="303" r:id="rId8"/>
    <p:sldId id="305" r:id="rId9"/>
    <p:sldId id="308" r:id="rId10"/>
    <p:sldId id="307" r:id="rId11"/>
    <p:sldId id="309" r:id="rId12"/>
    <p:sldId id="310" r:id="rId13"/>
    <p:sldId id="311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0C231F40-A79F-4AF2-909F-1E297055F7A8}">
          <p14:sldIdLst>
            <p14:sldId id="290"/>
            <p14:sldId id="301"/>
            <p14:sldId id="292"/>
            <p14:sldId id="302"/>
            <p14:sldId id="306"/>
            <p14:sldId id="304"/>
            <p14:sldId id="303"/>
            <p14:sldId id="305"/>
            <p14:sldId id="308"/>
            <p14:sldId id="307"/>
            <p14:sldId id="309"/>
            <p14:sldId id="310"/>
            <p14:sldId id="31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256204-AF54-4677-A8E6-A86F9734A0AD}" v="115" dt="2020-12-08T22:09:03.214"/>
  </p1510:revLst>
</p1510:revInfo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85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1144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_rok_Microsoft_Excelu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_rok_Microsoft_Excelu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k-SK" noProof="0" dirty="0"/>
              <a:t>Výška</a:t>
            </a:r>
            <a:r>
              <a:rPr lang="sk-SK" baseline="0" noProof="0" dirty="0"/>
              <a:t> </a:t>
            </a:r>
            <a:r>
              <a:rPr lang="sk-SK" baseline="0" noProof="0" dirty="0" err="1"/>
              <a:t>vs</a:t>
            </a:r>
            <a:r>
              <a:rPr lang="sk-SK" baseline="0" noProof="0" dirty="0"/>
              <a:t>. Váha</a:t>
            </a:r>
            <a:endParaRPr lang="sk-SK" noProof="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k-CZ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Hárok1!$B$1</c:f>
              <c:strCache>
                <c:ptCount val="1"/>
                <c:pt idx="0">
                  <c:v>Hodnoty Y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Hárok1!$A$2:$A$13</c:f>
              <c:numCache>
                <c:formatCode>General</c:formatCode>
                <c:ptCount val="12"/>
                <c:pt idx="0">
                  <c:v>85</c:v>
                </c:pt>
                <c:pt idx="1">
                  <c:v>79</c:v>
                </c:pt>
                <c:pt idx="2">
                  <c:v>76</c:v>
                </c:pt>
                <c:pt idx="3">
                  <c:v>69</c:v>
                </c:pt>
                <c:pt idx="4">
                  <c:v>63</c:v>
                </c:pt>
                <c:pt idx="5">
                  <c:v>81</c:v>
                </c:pt>
                <c:pt idx="6">
                  <c:v>71</c:v>
                </c:pt>
                <c:pt idx="7">
                  <c:v>76</c:v>
                </c:pt>
                <c:pt idx="8">
                  <c:v>76</c:v>
                </c:pt>
                <c:pt idx="9">
                  <c:v>68</c:v>
                </c:pt>
                <c:pt idx="10">
                  <c:v>77</c:v>
                </c:pt>
                <c:pt idx="11">
                  <c:v>78</c:v>
                </c:pt>
              </c:numCache>
            </c:numRef>
          </c:xVal>
          <c:yVal>
            <c:numRef>
              <c:f>Hárok1!$B$2:$B$13</c:f>
              <c:numCache>
                <c:formatCode>General</c:formatCode>
                <c:ptCount val="12"/>
                <c:pt idx="0">
                  <c:v>189</c:v>
                </c:pt>
                <c:pt idx="1">
                  <c:v>191</c:v>
                </c:pt>
                <c:pt idx="2">
                  <c:v>186</c:v>
                </c:pt>
                <c:pt idx="3">
                  <c:v>185</c:v>
                </c:pt>
                <c:pt idx="4">
                  <c:v>182</c:v>
                </c:pt>
                <c:pt idx="5">
                  <c:v>180</c:v>
                </c:pt>
                <c:pt idx="6">
                  <c:v>189</c:v>
                </c:pt>
                <c:pt idx="7">
                  <c:v>191</c:v>
                </c:pt>
                <c:pt idx="8">
                  <c:v>186</c:v>
                </c:pt>
                <c:pt idx="9">
                  <c:v>177</c:v>
                </c:pt>
                <c:pt idx="10">
                  <c:v>187</c:v>
                </c:pt>
                <c:pt idx="11">
                  <c:v>188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94A-524C-AAD5-3F7DFE49CF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36937184"/>
        <c:axId val="1309766976"/>
      </c:scatterChart>
      <c:valAx>
        <c:axId val="13369371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k-CZ"/>
          </a:p>
        </c:txPr>
        <c:crossAx val="1309766976"/>
        <c:crosses val="autoZero"/>
        <c:crossBetween val="midCat"/>
      </c:valAx>
      <c:valAx>
        <c:axId val="1309766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k-CZ"/>
          </a:p>
        </c:txPr>
        <c:crossAx val="133693718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k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Závislosť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k-CZ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Hárok1!$B$1</c:f>
              <c:strCache>
                <c:ptCount val="1"/>
                <c:pt idx="0">
                  <c:v>Hodnoty Y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Hárok1!$A$2:$A$13</c:f>
              <c:numCache>
                <c:formatCode>General</c:formatCode>
                <c:ptCount val="12"/>
                <c:pt idx="0">
                  <c:v>85</c:v>
                </c:pt>
                <c:pt idx="1">
                  <c:v>79</c:v>
                </c:pt>
                <c:pt idx="2">
                  <c:v>76</c:v>
                </c:pt>
                <c:pt idx="3">
                  <c:v>69</c:v>
                </c:pt>
                <c:pt idx="4">
                  <c:v>63</c:v>
                </c:pt>
                <c:pt idx="5">
                  <c:v>81</c:v>
                </c:pt>
                <c:pt idx="6">
                  <c:v>71</c:v>
                </c:pt>
                <c:pt idx="7">
                  <c:v>76</c:v>
                </c:pt>
                <c:pt idx="8">
                  <c:v>76</c:v>
                </c:pt>
                <c:pt idx="9">
                  <c:v>68</c:v>
                </c:pt>
                <c:pt idx="10">
                  <c:v>77</c:v>
                </c:pt>
                <c:pt idx="11">
                  <c:v>78</c:v>
                </c:pt>
              </c:numCache>
            </c:numRef>
          </c:xVal>
          <c:yVal>
            <c:numRef>
              <c:f>Hárok1!$B$2:$B$13</c:f>
              <c:numCache>
                <c:formatCode>General</c:formatCode>
                <c:ptCount val="12"/>
                <c:pt idx="0">
                  <c:v>189</c:v>
                </c:pt>
                <c:pt idx="1">
                  <c:v>191</c:v>
                </c:pt>
                <c:pt idx="2">
                  <c:v>186</c:v>
                </c:pt>
                <c:pt idx="3">
                  <c:v>185</c:v>
                </c:pt>
                <c:pt idx="4">
                  <c:v>182</c:v>
                </c:pt>
                <c:pt idx="5">
                  <c:v>180</c:v>
                </c:pt>
                <c:pt idx="6">
                  <c:v>189</c:v>
                </c:pt>
                <c:pt idx="7">
                  <c:v>191</c:v>
                </c:pt>
                <c:pt idx="8">
                  <c:v>186</c:v>
                </c:pt>
                <c:pt idx="9">
                  <c:v>177</c:v>
                </c:pt>
                <c:pt idx="10">
                  <c:v>187</c:v>
                </c:pt>
                <c:pt idx="11">
                  <c:v>188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4E1-7548-87BC-E15CB084F0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60838176"/>
        <c:axId val="1334350128"/>
      </c:scatterChart>
      <c:valAx>
        <c:axId val="13608381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k-CZ"/>
          </a:p>
        </c:txPr>
        <c:crossAx val="1334350128"/>
        <c:crosses val="autoZero"/>
        <c:crossBetween val="midCat"/>
      </c:valAx>
      <c:valAx>
        <c:axId val="1334350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k-CZ"/>
          </a:p>
        </c:txPr>
        <c:crossAx val="13608381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k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sk-SK"/>
              <a:t>Kliknutím upravte štýl predlohy nadpisu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sk-SK"/>
              <a:t>Kliknutím upravte štýl predlohy podnadpisu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sk-SK"/>
              <a:t>Kliknutím upravte štýl predlohy nadpisu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sk-SK"/>
              <a:t>Kliknutím upravte štýl predlohy nadpisu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sk-SK"/>
              <a:t>Kliknutím upravte štýl predlohy podnadpisu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k-SK"/>
              <a:t>Kliknutím upravte štýl predlohy nadpisu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k-SK"/>
              <a:t>Kliknutím upravte štýl predlohy nadpisu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sk-SK"/>
              <a:t>Kliknutím na ikonu pridáte obrázok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DF7411-C9C0-4644-9BB0-FBC38F3C92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650" y="2205699"/>
            <a:ext cx="7886700" cy="1223301"/>
          </a:xfrm>
        </p:spPr>
        <p:txBody>
          <a:bodyPr>
            <a:normAutofit/>
          </a:bodyPr>
          <a:lstStyle/>
          <a:p>
            <a:r>
              <a:rPr lang="cs-CZ" dirty="0"/>
              <a:t>REGRESNÁ ANALÝZA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9D57631-6D85-4D56-90D2-332387EC4D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Paulína Jašková</a:t>
            </a:r>
          </a:p>
        </p:txBody>
      </p:sp>
    </p:spTree>
    <p:extLst>
      <p:ext uri="{BB962C8B-B14F-4D97-AF65-F5344CB8AC3E}">
        <p14:creationId xmlns:p14="http://schemas.microsoft.com/office/powerpoint/2010/main" val="1844500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jekt pre obsah 2">
                <a:extLst>
                  <a:ext uri="{FF2B5EF4-FFF2-40B4-BE49-F238E27FC236}">
                    <a16:creationId xmlns:a16="http://schemas.microsoft.com/office/drawing/2014/main" id="{75A1C089-ABF3-F94C-A0F7-A31BAAA722E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0000" y="914400"/>
                <a:ext cx="8064000" cy="4992429"/>
              </a:xfrm>
            </p:spPr>
            <p:txBody>
              <a:bodyPr>
                <a:normAutofit/>
              </a:bodyPr>
              <a:lstStyle/>
              <a:p>
                <a:pPr marL="685791" lvl="1" indent="-342900">
                  <a:buSzPct val="81000"/>
                  <a:buAutoNum type="arabicPeriod" startAt="5"/>
                </a:pPr>
                <a:r>
                  <a:rPr lang="sk-SK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Vykreslenie regresnej funkcie</a:t>
                </a:r>
              </a:p>
              <a:p>
                <a:pPr lvl="2">
                  <a:buSzPct val="81000"/>
                </a:pPr>
                <a:r>
                  <a:rPr lang="sk-SK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do bodového grafu vložíme regresnú funkciu</a:t>
                </a:r>
              </a:p>
              <a:p>
                <a:endParaRPr lang="sk-SK" dirty="0"/>
              </a:p>
              <a:p>
                <a:endParaRPr lang="sk-SK" dirty="0"/>
              </a:p>
              <a:p>
                <a:endParaRPr lang="sk-SK" dirty="0"/>
              </a:p>
              <a:p>
                <a:endParaRPr lang="sk-SK" dirty="0"/>
              </a:p>
              <a:p>
                <a:endParaRPr lang="sk-SK" dirty="0"/>
              </a:p>
              <a:p>
                <a:endParaRPr lang="sk-SK" dirty="0"/>
              </a:p>
              <a:p>
                <a:pPr lvl="2"/>
                <a:endParaRPr lang="sk-SK" dirty="0"/>
              </a:p>
              <a:p>
                <a:pPr lvl="2"/>
                <a:r>
                  <a:rPr lang="sk-SK" dirty="0"/>
                  <a:t>Lineárny regresný model: </a:t>
                </a:r>
                <a14:m>
                  <m:oMath xmlns:m="http://schemas.openxmlformats.org/officeDocument/2006/math">
                    <m:r>
                      <a:rPr lang="sk-SK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sk-SK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k-SK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sk-SK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sk-SK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k-SK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sk-SK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k-SK" b="0" i="1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endParaRPr lang="sk-SK" dirty="0"/>
              </a:p>
              <a:p>
                <a:pPr lvl="2"/>
                <a:r>
                  <a:rPr lang="sk-SK" dirty="0"/>
                  <a:t>Y – hmotnosť športovca (závislá premenná)</a:t>
                </a:r>
              </a:p>
              <a:p>
                <a:pPr lvl="2"/>
                <a:r>
                  <a:rPr lang="sk-SK" dirty="0"/>
                  <a:t>X – výška športovca (nezávislá premenná)</a:t>
                </a:r>
              </a:p>
              <a:p>
                <a:pPr lvl="1"/>
                <a:endParaRPr lang="sk-SK" dirty="0"/>
              </a:p>
            </p:txBody>
          </p:sp>
        </mc:Choice>
        <mc:Fallback xmlns="">
          <p:sp>
            <p:nvSpPr>
              <p:cNvPr id="3" name="Zástupný objekt pre obsah 2">
                <a:extLst>
                  <a:ext uri="{FF2B5EF4-FFF2-40B4-BE49-F238E27FC236}">
                    <a16:creationId xmlns:a16="http://schemas.microsoft.com/office/drawing/2014/main" id="{75A1C089-ABF3-F94C-A0F7-A31BAAA722E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0000" y="914400"/>
                <a:ext cx="8064000" cy="4992429"/>
              </a:xfrm>
              <a:blipFill>
                <a:blip r:embed="rId2"/>
                <a:stretch>
                  <a:fillRect t="-508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CB34776D-BA69-E64F-B1C5-0A79162847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1645312"/>
              </p:ext>
            </p:extLst>
          </p:nvPr>
        </p:nvGraphicFramePr>
        <p:xfrm>
          <a:off x="1498910" y="1628078"/>
          <a:ext cx="5860896" cy="2899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91903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jekt pre obsah 2">
                <a:extLst>
                  <a:ext uri="{FF2B5EF4-FFF2-40B4-BE49-F238E27FC236}">
                    <a16:creationId xmlns:a16="http://schemas.microsoft.com/office/drawing/2014/main" id="{5E5CD6D5-C5B7-6745-B4C8-F47A8779A0F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0000" y="657922"/>
                <a:ext cx="8064000" cy="5248907"/>
              </a:xfrm>
            </p:spPr>
            <p:txBody>
              <a:bodyPr/>
              <a:lstStyle/>
              <a:p>
                <a:pPr marL="457200" indent="-457200">
                  <a:buAutoNum type="arabicPeriod" startAt="6"/>
                </a:pPr>
                <a:r>
                  <a:rPr lang="sk-SK" dirty="0"/>
                  <a:t>Interpretácia:</a:t>
                </a:r>
              </a:p>
              <a:p>
                <a:pPr lvl="1"/>
                <a:r>
                  <a:rPr lang="sk-SK" dirty="0"/>
                  <a:t>regresných parametrov</a:t>
                </a:r>
              </a:p>
              <a:p>
                <a:pPr lvl="1"/>
                <a:r>
                  <a:rPr lang="sk-SK" dirty="0"/>
                  <a:t>rastová tendencia</a:t>
                </a:r>
              </a:p>
              <a:p>
                <a:pPr lvl="1"/>
                <a:r>
                  <a:rPr lang="sk-SK" dirty="0"/>
                  <a:t>miera tesnosti</a:t>
                </a:r>
              </a:p>
              <a:p>
                <a:pPr lvl="1"/>
                <a:r>
                  <a:rPr lang="sk-SK" dirty="0"/>
                  <a:t>MODEL:</a:t>
                </a:r>
              </a:p>
              <a:p>
                <a:pPr marL="342891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k-SK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sk-SK" b="0" i="1" smtClean="0">
                          <a:latin typeface="Cambria Math" panose="02040503050406030204" pitchFamily="18" charset="0"/>
                        </a:rPr>
                        <m:t>=161,98+ 0,31</m:t>
                      </m:r>
                      <m:r>
                        <a:rPr lang="sk-SK" i="1">
                          <a:latin typeface="Cambria Math" panose="02040503050406030204" pitchFamily="18" charset="0"/>
                        </a:rPr>
                        <m:t>95∗</m:t>
                      </m:r>
                      <m:r>
                        <a:rPr lang="sk-SK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sk-SK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sk-SK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sk-SK" dirty="0"/>
                  <a:t> ... Hodnota pri x=0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sk-SK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sk-SK" dirty="0"/>
                  <a:t> ... Nárast/pokles y pri jednotkovej x</a:t>
                </a:r>
                <a:endParaRPr lang="sk-SK" b="1" dirty="0"/>
              </a:p>
              <a:p>
                <a:pPr lvl="1"/>
                <a:r>
                  <a:rPr lang="sk-SK" dirty="0"/>
                  <a:t>Interpretácia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sk-SK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sk-SK" dirty="0"/>
                  <a:t> nemusí dávať vždy zmysel</a:t>
                </a:r>
              </a:p>
              <a:p>
                <a:pPr marL="342891" lvl="1" indent="0">
                  <a:buNone/>
                </a:pPr>
                <a:endParaRPr lang="sk-SK" dirty="0"/>
              </a:p>
              <a:p>
                <a:pPr marL="0" indent="0">
                  <a:buNone/>
                </a:pPr>
                <a:endParaRPr lang="sk-SK" dirty="0"/>
              </a:p>
              <a:p>
                <a:pPr lvl="1"/>
                <a:endParaRPr lang="sk-SK" dirty="0"/>
              </a:p>
              <a:p>
                <a:pPr marL="0" indent="0">
                  <a:buNone/>
                </a:pPr>
                <a:endParaRPr lang="sk-SK" dirty="0"/>
              </a:p>
            </p:txBody>
          </p:sp>
        </mc:Choice>
        <mc:Fallback xmlns="">
          <p:sp>
            <p:nvSpPr>
              <p:cNvPr id="3" name="Zástupný objekt pre obsah 2">
                <a:extLst>
                  <a:ext uri="{FF2B5EF4-FFF2-40B4-BE49-F238E27FC236}">
                    <a16:creationId xmlns:a16="http://schemas.microsoft.com/office/drawing/2014/main" id="{5E5CD6D5-C5B7-6745-B4C8-F47A8779A0F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0000" y="657922"/>
                <a:ext cx="8064000" cy="5248907"/>
              </a:xfrm>
              <a:blipFill>
                <a:blip r:embed="rId2"/>
                <a:stretch>
                  <a:fillRect l="-472" t="-723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0880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C48F0B-0C58-EE45-9A95-DAD21BBC1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5130"/>
            <a:ext cx="8064000" cy="1017622"/>
          </a:xfrm>
        </p:spPr>
        <p:txBody>
          <a:bodyPr/>
          <a:lstStyle/>
          <a:p>
            <a:r>
              <a:rPr lang="sk-SK" dirty="0"/>
              <a:t>Vhodnosť modelu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jekt pre obsah 2">
                <a:extLst>
                  <a:ext uri="{FF2B5EF4-FFF2-40B4-BE49-F238E27FC236}">
                    <a16:creationId xmlns:a16="http://schemas.microsoft.com/office/drawing/2014/main" id="{0BD19036-1DD3-8346-9B4D-784EE7DBBB2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0000" y="1382752"/>
                <a:ext cx="8064000" cy="4524077"/>
              </a:xfrm>
            </p:spPr>
            <p:txBody>
              <a:bodyPr/>
              <a:lstStyle/>
              <a:p>
                <a:r>
                  <a:rPr lang="sk-SK" dirty="0"/>
                  <a:t>Koeficient determinácie:</a:t>
                </a:r>
              </a:p>
              <a:p>
                <a:pPr lvl="1"/>
                <a:r>
                  <a:rPr lang="sk-SK" dirty="0"/>
                  <a:t>zn.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k-SK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k-SK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∈&lt;</m:t>
                    </m:r>
                    <m:r>
                      <a:rPr lang="sk-SK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0,1&gt;</m:t>
                    </m:r>
                  </m:oMath>
                </a14:m>
                <a:endParaRPr lang="sk-SK" dirty="0"/>
              </a:p>
              <a:p>
                <a:pPr lvl="1"/>
                <a:r>
                  <a:rPr lang="sk-SK" dirty="0"/>
                  <a:t>zhoda modelu s dátami</a:t>
                </a:r>
              </a:p>
              <a:p>
                <a:pPr lvl="1"/>
                <a:r>
                  <a:rPr lang="sk-SK" dirty="0"/>
                  <a:t>=RSQ(závislá, nezávislá)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k-SK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sk-SK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k-SK" b="0" i="0" smtClean="0">
                        <a:latin typeface="Cambria Math" panose="02040503050406030204" pitchFamily="18" charset="0"/>
                      </a:rPr>
                      <m:t>=0,2037</m:t>
                    </m:r>
                  </m:oMath>
                </a14:m>
                <a:r>
                  <a:rPr lang="sk-SK" dirty="0"/>
                  <a:t> (nízky)</a:t>
                </a:r>
              </a:p>
              <a:p>
                <a:pPr lvl="1"/>
                <a:r>
                  <a:rPr lang="sk-SK" dirty="0"/>
                  <a:t>variabilita vysvetľovanej premennej (hmotnosť) je z 20% vysvetlená modelom s výškou športovca</a:t>
                </a:r>
              </a:p>
              <a:p>
                <a:r>
                  <a:rPr lang="sk-SK" dirty="0"/>
                  <a:t>Upravený koeficient determinácie:</a:t>
                </a:r>
              </a:p>
              <a:p>
                <a:pPr lvl="1"/>
                <a:r>
                  <a:rPr lang="sk-SK" dirty="0" err="1"/>
                  <a:t>Adjusted</a:t>
                </a:r>
                <a:r>
                  <a:rPr lang="sk-SK" dirty="0"/>
                  <a:t> R </a:t>
                </a:r>
                <a:r>
                  <a:rPr lang="sk-SK" dirty="0" err="1"/>
                  <a:t>Squared</a:t>
                </a:r>
                <a:endParaRPr lang="sk-SK" dirty="0"/>
              </a:p>
              <a:p>
                <a:pPr lvl="1"/>
                <a:r>
                  <a:rPr lang="sk-SK" dirty="0"/>
                  <a:t>slúži k porovnávaniu modelu </a:t>
                </a:r>
              </a:p>
              <a:p>
                <a:endParaRPr lang="sk-SK" dirty="0"/>
              </a:p>
            </p:txBody>
          </p:sp>
        </mc:Choice>
        <mc:Fallback xmlns="">
          <p:sp>
            <p:nvSpPr>
              <p:cNvPr id="3" name="Zástupný objekt pre obsah 2">
                <a:extLst>
                  <a:ext uri="{FF2B5EF4-FFF2-40B4-BE49-F238E27FC236}">
                    <a16:creationId xmlns:a16="http://schemas.microsoft.com/office/drawing/2014/main" id="{0BD19036-1DD3-8346-9B4D-784EE7DBBB2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0000" y="1382752"/>
                <a:ext cx="8064000" cy="4524077"/>
              </a:xfrm>
              <a:blipFill>
                <a:blip r:embed="rId2"/>
                <a:stretch>
                  <a:fillRect l="-314" t="-559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9735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163043-5598-374C-BB54-7EEEA7A25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Záver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E241C40-CAA1-E246-BA60-3A641A8BC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k-SK" dirty="0"/>
          </a:p>
          <a:p>
            <a:r>
              <a:rPr lang="sk-SK" dirty="0"/>
              <a:t>Podarilo sa nám preukázať závislosť telesnej váhy na výške, pričom pri</a:t>
            </a:r>
          </a:p>
          <a:p>
            <a:pPr marL="0" indent="0">
              <a:buNone/>
            </a:pPr>
            <a:r>
              <a:rPr lang="sk-SK" dirty="0"/>
              <a:t>zmene váhy o 10 kg nám výška porastie o 3,2 cm</a:t>
            </a:r>
          </a:p>
          <a:p>
            <a:r>
              <a:rPr lang="sk-SK" dirty="0"/>
              <a:t>Nízky podiel vysvetlenej variability naznačuje, že na výšku majú vplyv nejaké ďalšie, nami neuvažované, faktory (napr. vek)</a:t>
            </a:r>
          </a:p>
        </p:txBody>
      </p:sp>
    </p:spTree>
    <p:extLst>
      <p:ext uri="{BB962C8B-B14F-4D97-AF65-F5344CB8AC3E}">
        <p14:creationId xmlns:p14="http://schemas.microsoft.com/office/powerpoint/2010/main" val="4240348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619F16-459D-5840-9A61-DC9671D22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04840"/>
            <a:ext cx="8064000" cy="1031592"/>
          </a:xfrm>
        </p:spPr>
        <p:txBody>
          <a:bodyPr/>
          <a:lstStyle/>
          <a:p>
            <a:r>
              <a:rPr lang="sk-SK" dirty="0"/>
              <a:t>Regresná analýza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67E65A4-F29F-AF4D-B42E-49A78FB0E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155560"/>
            <a:ext cx="8064000" cy="5054321"/>
          </a:xfrm>
        </p:spPr>
        <p:txBody>
          <a:bodyPr>
            <a:normAutofit/>
          </a:bodyPr>
          <a:lstStyle/>
          <a:p>
            <a:r>
              <a:rPr lang="sk-SK" dirty="0"/>
              <a:t>Využívame v situácií, keď nás zaujíma závislosť určitej </a:t>
            </a:r>
            <a:r>
              <a:rPr lang="sk-SK" b="1" dirty="0"/>
              <a:t>kvantitatívnej</a:t>
            </a:r>
            <a:r>
              <a:rPr lang="sk-SK" dirty="0"/>
              <a:t> </a:t>
            </a:r>
            <a:r>
              <a:rPr lang="sk-SK" b="1" dirty="0"/>
              <a:t>(spojitej) premennej </a:t>
            </a:r>
            <a:r>
              <a:rPr lang="sk-SK" dirty="0"/>
              <a:t>na jednej alebo viacero ďalších </a:t>
            </a:r>
            <a:r>
              <a:rPr lang="sk-SK" b="1" dirty="0"/>
              <a:t>kvantitatívnych premenných = </a:t>
            </a:r>
            <a:r>
              <a:rPr lang="sk-SK" b="1" dirty="0" err="1"/>
              <a:t>regresor</a:t>
            </a:r>
            <a:endParaRPr lang="sk-SK" b="1" dirty="0"/>
          </a:p>
          <a:p>
            <a:r>
              <a:rPr lang="sk-SK" dirty="0"/>
              <a:t>nezávislá premenná = </a:t>
            </a:r>
            <a:r>
              <a:rPr lang="sk-SK" dirty="0" err="1"/>
              <a:t>vysvetlujúca</a:t>
            </a:r>
            <a:endParaRPr lang="sk-SK" dirty="0"/>
          </a:p>
          <a:p>
            <a:r>
              <a:rPr lang="sk-SK" dirty="0"/>
              <a:t>závislá premenná = vysvetľovaná</a:t>
            </a:r>
          </a:p>
          <a:p>
            <a:r>
              <a:rPr lang="sk-SK" dirty="0"/>
              <a:t>CIEĽ: </a:t>
            </a:r>
          </a:p>
          <a:p>
            <a:pPr lvl="1"/>
            <a:r>
              <a:rPr lang="sk-SK" dirty="0"/>
              <a:t>Popísať závislosť medzi premennými pomocou vhodného modelu</a:t>
            </a:r>
          </a:p>
          <a:p>
            <a:r>
              <a:rPr lang="sk-SK" dirty="0"/>
              <a:t>ROZDELENIE:</a:t>
            </a:r>
          </a:p>
          <a:p>
            <a:pPr lvl="1"/>
            <a:r>
              <a:rPr lang="sk-SK" dirty="0"/>
              <a:t>Jednoduchá regresia</a:t>
            </a:r>
          </a:p>
          <a:p>
            <a:pPr lvl="1"/>
            <a:r>
              <a:rPr lang="sk-SK" dirty="0"/>
              <a:t>Viacnásobná regresia</a:t>
            </a:r>
          </a:p>
          <a:p>
            <a:pPr lvl="1"/>
            <a:r>
              <a:rPr lang="sk-SK" dirty="0"/>
              <a:t>lineárna (regresná funkcia je lineárna)</a:t>
            </a:r>
          </a:p>
          <a:p>
            <a:pPr lvl="1"/>
            <a:r>
              <a:rPr lang="sk-SK" dirty="0"/>
              <a:t>nelineárna</a:t>
            </a:r>
          </a:p>
        </p:txBody>
      </p:sp>
    </p:spTree>
    <p:extLst>
      <p:ext uri="{BB962C8B-B14F-4D97-AF65-F5344CB8AC3E}">
        <p14:creationId xmlns:p14="http://schemas.microsoft.com/office/powerpoint/2010/main" val="4287442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E24F14-900B-46FE-9DAB-46D63F8CF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Jednoduchá lineárna regresia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BF1AD2AB-51E7-410F-85D8-15B377AC9D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sk-SK" dirty="0"/>
                  <a:t>Popisuje závislosť vysvetľovanej premennej na jednom </a:t>
                </a:r>
                <a:r>
                  <a:rPr lang="sk-SK" dirty="0" err="1"/>
                  <a:t>regresore</a:t>
                </a:r>
                <a:r>
                  <a:rPr lang="sk-SK" dirty="0"/>
                  <a:t> </a:t>
                </a:r>
              </a:p>
              <a:p>
                <a:r>
                  <a:rPr lang="sk-SK" u="sng" dirty="0"/>
                  <a:t>MODEL: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k-SK" b="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sk-SK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k-SK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sk-SK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k-SK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k-SK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sk-SK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k-SK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sk-SK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k-SK" b="0" i="1" smtClean="0">
                          <a:latin typeface="Cambria Math" panose="02040503050406030204" pitchFamily="18" charset="0"/>
                        </a:rPr>
                        <m:t>𝑒</m:t>
                      </m:r>
                    </m:oMath>
                  </m:oMathPara>
                </a14:m>
                <a:endParaRPr lang="sk-SK" b="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sk-SK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sk-SK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sk-SK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sk-SK" dirty="0"/>
                  <a:t> ... regresné koeficienty</a:t>
                </a:r>
              </a:p>
              <a:p>
                <a:r>
                  <a:rPr lang="sk-SK" dirty="0"/>
                  <a:t>Y          ... závislá premenná</a:t>
                </a:r>
              </a:p>
              <a:p>
                <a:r>
                  <a:rPr lang="sk-SK" dirty="0"/>
                  <a:t>X	    ... nezávislá premenná</a:t>
                </a:r>
              </a:p>
              <a:p>
                <a:r>
                  <a:rPr lang="sk-SK" dirty="0" err="1"/>
                  <a:t>e</a:t>
                </a:r>
                <a:r>
                  <a:rPr lang="sk-SK" dirty="0"/>
                  <a:t>	    ... vektor náhodných chýb modelu</a:t>
                </a:r>
              </a:p>
              <a:p>
                <a14:m>
                  <m:oMath xmlns:m="http://schemas.openxmlformats.org/officeDocument/2006/math">
                    <m:r>
                      <a:rPr lang="sk-SK" b="0" i="1" smtClean="0">
                        <a:latin typeface="Cambria Math" panose="02040503050406030204" pitchFamily="18" charset="0"/>
                      </a:rPr>
                      <m:t>𝑌</m:t>
                    </m:r>
                    <m:sSup>
                      <m:sSupPr>
                        <m:ctrlPr>
                          <a:rPr lang="sk-SK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k-SK" i="1">
                            <a:latin typeface="Cambria Math" panose="02040503050406030204" pitchFamily="18" charset="0"/>
                          </a:rPr>
                          <m:t>={</m:t>
                        </m:r>
                        <m:sSub>
                          <m:sSubPr>
                            <m:ctrlPr>
                              <a:rPr lang="sk-SK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k-SK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sk-SK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sk-SK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sk-SK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k-SK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sk-SK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sk-SK" i="1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sk-SK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k-SK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sk-SK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sk-SK" i="1">
                            <a:latin typeface="Cambria Math" panose="02040503050406030204" pitchFamily="18" charset="0"/>
                          </a:rPr>
                          <m:t>}</m:t>
                        </m:r>
                      </m:e>
                      <m:sup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sk-SK" dirty="0"/>
                  <a:t> </a:t>
                </a:r>
              </a:p>
              <a:p>
                <a:r>
                  <a:rPr lang="sk-SK" dirty="0"/>
                  <a:t>X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k-SK" i="1">
                            <a:latin typeface="Cambria Math" panose="02040503050406030204" pitchFamily="18" charset="0"/>
                          </a:rPr>
                          <m:t>={</m:t>
                        </m:r>
                        <m:sSub>
                          <m:sSubPr>
                            <m:ctrlPr>
                              <a:rPr lang="sk-SK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k-SK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sk-SK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sk-SK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sk-SK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k-SK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sk-SK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sk-SK" i="1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sk-SK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k-SK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sk-SK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sk-SK" i="1">
                            <a:latin typeface="Cambria Math" panose="02040503050406030204" pitchFamily="18" charset="0"/>
                          </a:rPr>
                          <m:t>}</m:t>
                        </m:r>
                      </m:e>
                      <m:sup>
                        <m:r>
                          <a:rPr lang="sk-SK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sk-SK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sk-SK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sk-SK" dirty="0"/>
                  <a:t> ... počet pozorovaní</a:t>
                </a:r>
              </a:p>
              <a:p>
                <a:endParaRPr lang="sk-SK" dirty="0"/>
              </a:p>
            </p:txBody>
          </p:sp>
        </mc:Choice>
        <mc:Fallback xmlns="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BF1AD2AB-51E7-410F-85D8-15B377AC9D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14" t="-1858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3614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F358B-4ED9-B648-BE1F-CA74044FE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Viacnásobná lineárna regresia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objekt pre obsah 2">
                <a:extLst>
                  <a:ext uri="{FF2B5EF4-FFF2-40B4-BE49-F238E27FC236}">
                    <a16:creationId xmlns:a16="http://schemas.microsoft.com/office/drawing/2014/main" id="{75824260-7FAB-4F4B-AFA1-1C5F35EA68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0000" y="1538868"/>
                <a:ext cx="8064000" cy="4549697"/>
              </a:xfrm>
            </p:spPr>
            <p:txBody>
              <a:bodyPr>
                <a:normAutofit/>
              </a:bodyPr>
              <a:lstStyle/>
              <a:p>
                <a:r>
                  <a:rPr lang="sk-SK" dirty="0"/>
                  <a:t>Závislá premenná závisí na viac ako jednom </a:t>
                </a:r>
                <a:r>
                  <a:rPr lang="sk-SK" dirty="0" err="1"/>
                  <a:t>regresore</a:t>
                </a:r>
                <a:endParaRPr lang="sk-SK" dirty="0"/>
              </a:p>
              <a:p>
                <a:r>
                  <a:rPr lang="sk-SK" u="sng" dirty="0"/>
                  <a:t>MODEL: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k-SK" i="1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sk-SK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k-SK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k-SK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k-SK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sk-SK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sk-SK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k-SK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k-SK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sk-SK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sk-SK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sk-SK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k-SK" b="0" i="1" smtClean="0">
                          <a:latin typeface="Cambria Math" panose="02040503050406030204" pitchFamily="18" charset="0"/>
                        </a:rPr>
                        <m:t>+ … +</m:t>
                      </m:r>
                      <m:sSub>
                        <m:sSubPr>
                          <m:ctrlPr>
                            <a:rPr lang="sk-SK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sk-SK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sSub>
                        <m:sSubPr>
                          <m:ctrlPr>
                            <a:rPr lang="sk-SK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sk-SK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sk-SK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k-SK" b="0" i="1" smtClean="0">
                          <a:latin typeface="Cambria Math" panose="02040503050406030204" pitchFamily="18" charset="0"/>
                        </a:rPr>
                        <m:t>𝑒</m:t>
                      </m:r>
                    </m:oMath>
                  </m:oMathPara>
                </a14:m>
                <a:endParaRPr lang="sk-SK" dirty="0"/>
              </a:p>
              <a:p>
                <a:pPr marL="0" indent="0">
                  <a:buNone/>
                </a:pPr>
                <a:endParaRPr lang="sk-SK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sk-SK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sk-SK" dirty="0"/>
                  <a:t>, ...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sk-SK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sk-SK" dirty="0"/>
                  <a:t> 	... regresné koeficienty</a:t>
                </a:r>
              </a:p>
              <a:p>
                <a:r>
                  <a:rPr lang="sk-SK" dirty="0"/>
                  <a:t>Y		... závislá premenná</a:t>
                </a:r>
              </a:p>
              <a:p>
                <a:r>
                  <a:rPr lang="sk-SK" dirty="0"/>
                  <a:t>X</a:t>
                </a:r>
                <a:r>
                  <a:rPr lang="sk-SK" baseline="-25000" dirty="0"/>
                  <a:t>1</a:t>
                </a:r>
                <a:r>
                  <a:rPr lang="sk-SK" dirty="0"/>
                  <a:t>,...,</a:t>
                </a:r>
                <a:r>
                  <a:rPr lang="sk-SK" dirty="0" err="1"/>
                  <a:t>X</a:t>
                </a:r>
                <a:r>
                  <a:rPr lang="sk-SK" baseline="-25000" dirty="0" err="1"/>
                  <a:t>n</a:t>
                </a:r>
                <a:r>
                  <a:rPr lang="sk-SK" dirty="0"/>
                  <a:t>	... nezávislá premenná</a:t>
                </a:r>
              </a:p>
              <a:p>
                <a:r>
                  <a:rPr lang="sk-SK" dirty="0" err="1"/>
                  <a:t>e</a:t>
                </a:r>
                <a:r>
                  <a:rPr lang="sk-SK" dirty="0"/>
                  <a:t>		... vektor náhodných chýb modelu</a:t>
                </a:r>
              </a:p>
              <a:p>
                <a14:m>
                  <m:oMath xmlns:m="http://schemas.openxmlformats.org/officeDocument/2006/math">
                    <m:r>
                      <a:rPr lang="sk-SK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sk-SK" dirty="0"/>
                  <a:t> ... počet pozorovaní</a:t>
                </a:r>
              </a:p>
              <a:p>
                <a:pPr marL="0" indent="0">
                  <a:buNone/>
                </a:pPr>
                <a:endParaRPr lang="sk-SK" dirty="0"/>
              </a:p>
            </p:txBody>
          </p:sp>
        </mc:Choice>
        <mc:Fallback>
          <p:sp>
            <p:nvSpPr>
              <p:cNvPr id="3" name="Zástupný objekt pre obsah 2">
                <a:extLst>
                  <a:ext uri="{FF2B5EF4-FFF2-40B4-BE49-F238E27FC236}">
                    <a16:creationId xmlns:a16="http://schemas.microsoft.com/office/drawing/2014/main" id="{75824260-7FAB-4F4B-AFA1-1C5F35EA68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0000" y="1538868"/>
                <a:ext cx="8064000" cy="4549697"/>
              </a:xfrm>
              <a:blipFill>
                <a:blip r:embed="rId2"/>
                <a:stretch>
                  <a:fillRect l="-314" t="-556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8929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3E51EE-B7A6-1344-BF9F-D524E8096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Regresný model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061AD9D-76A5-D346-AF3B-48152A69E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TYPY:</a:t>
            </a:r>
          </a:p>
          <a:p>
            <a:pPr lvl="1"/>
            <a:r>
              <a:rPr lang="sk-SK" dirty="0"/>
              <a:t>Lineárny</a:t>
            </a:r>
          </a:p>
          <a:p>
            <a:pPr lvl="1"/>
            <a:r>
              <a:rPr lang="sk-SK" dirty="0"/>
              <a:t>Exponenciálny</a:t>
            </a:r>
          </a:p>
          <a:p>
            <a:pPr lvl="1"/>
            <a:r>
              <a:rPr lang="sk-SK" dirty="0"/>
              <a:t>Logaritmický</a:t>
            </a:r>
          </a:p>
          <a:p>
            <a:pPr lvl="1"/>
            <a:r>
              <a:rPr lang="sk-SK" dirty="0" err="1"/>
              <a:t>Polynomiálny</a:t>
            </a:r>
            <a:endParaRPr lang="sk-SK" dirty="0"/>
          </a:p>
          <a:p>
            <a:pPr lvl="1"/>
            <a:r>
              <a:rPr lang="sk-SK" dirty="0"/>
              <a:t>Kĺzavé priemery</a:t>
            </a:r>
          </a:p>
          <a:p>
            <a:pPr marL="342891" lvl="1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4568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989750-0DE5-F14A-8C1C-A12AEC0D7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941157"/>
          </a:xfrm>
        </p:spPr>
        <p:txBody>
          <a:bodyPr/>
          <a:lstStyle/>
          <a:p>
            <a:r>
              <a:rPr lang="sk-SK" dirty="0" err="1"/>
              <a:t>Data</a:t>
            </a:r>
            <a:endParaRPr lang="sk-S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jekt pre obsah 2">
                <a:extLst>
                  <a:ext uri="{FF2B5EF4-FFF2-40B4-BE49-F238E27FC236}">
                    <a16:creationId xmlns:a16="http://schemas.microsoft.com/office/drawing/2014/main" id="{194976A8-5773-5D46-9380-B236CD4D1B8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0000" y="1235947"/>
                <a:ext cx="8064000" cy="4670882"/>
              </a:xfrm>
            </p:spPr>
            <p:txBody>
              <a:bodyPr/>
              <a:lstStyle/>
              <a:p>
                <a:r>
                  <a:rPr lang="sk-SK" dirty="0"/>
                  <a:t>Ex: Zisťovali sme výšku a hmotnosť náhodne vybraných športovcov. Údaje sú v tabuľke. Analyzujte závislosť výšky na váhe a zistite, ktorý model túto závislosť najlepšie popisujú (</a:t>
                </a:r>
                <a14:m>
                  <m:oMath xmlns:m="http://schemas.openxmlformats.org/officeDocument/2006/math">
                    <m:r>
                      <a:rPr lang="sk-SK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k-SK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=0.05)</m:t>
                    </m:r>
                  </m:oMath>
                </a14:m>
                <a:r>
                  <a:rPr lang="sk-SK" dirty="0"/>
                  <a:t>.</a:t>
                </a:r>
              </a:p>
              <a:p>
                <a:endParaRPr lang="sk-SK" dirty="0"/>
              </a:p>
            </p:txBody>
          </p:sp>
        </mc:Choice>
        <mc:Fallback xmlns="">
          <p:sp>
            <p:nvSpPr>
              <p:cNvPr id="3" name="Zástupný objekt pre obsah 2">
                <a:extLst>
                  <a:ext uri="{FF2B5EF4-FFF2-40B4-BE49-F238E27FC236}">
                    <a16:creationId xmlns:a16="http://schemas.microsoft.com/office/drawing/2014/main" id="{194976A8-5773-5D46-9380-B236CD4D1B8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0000" y="1235947"/>
                <a:ext cx="8064000" cy="4670882"/>
              </a:xfrm>
              <a:blipFill>
                <a:blip r:embed="rId2"/>
                <a:stretch>
                  <a:fillRect l="-314" t="-813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uľka 4">
            <a:extLst>
              <a:ext uri="{FF2B5EF4-FFF2-40B4-BE49-F238E27FC236}">
                <a16:creationId xmlns:a16="http://schemas.microsoft.com/office/drawing/2014/main" id="{BACAFB67-FF2D-0E41-889E-55B359385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660237"/>
              </p:ext>
            </p:extLst>
          </p:nvPr>
        </p:nvGraphicFramePr>
        <p:xfrm>
          <a:off x="2786743" y="2374675"/>
          <a:ext cx="3570514" cy="3863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257">
                  <a:extLst>
                    <a:ext uri="{9D8B030D-6E8A-4147-A177-3AD203B41FA5}">
                      <a16:colId xmlns:a16="http://schemas.microsoft.com/office/drawing/2014/main" val="874104965"/>
                    </a:ext>
                  </a:extLst>
                </a:gridCol>
                <a:gridCol w="1785257">
                  <a:extLst>
                    <a:ext uri="{9D8B030D-6E8A-4147-A177-3AD203B41FA5}">
                      <a16:colId xmlns:a16="http://schemas.microsoft.com/office/drawing/2014/main" val="631850473"/>
                    </a:ext>
                  </a:extLst>
                </a:gridCol>
              </a:tblGrid>
              <a:tr h="261103"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Výška (v cm)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Hmotnosť (kg)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257730"/>
                  </a:ext>
                </a:extLst>
              </a:tr>
              <a:tr h="261103"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189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0655077"/>
                  </a:ext>
                </a:extLst>
              </a:tr>
              <a:tr h="261103"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191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2810788"/>
                  </a:ext>
                </a:extLst>
              </a:tr>
              <a:tr h="261103"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186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37431"/>
                  </a:ext>
                </a:extLst>
              </a:tr>
              <a:tr h="261103"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185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241469"/>
                  </a:ext>
                </a:extLst>
              </a:tr>
              <a:tr h="261103"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182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4167095"/>
                  </a:ext>
                </a:extLst>
              </a:tr>
              <a:tr h="261103"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9386002"/>
                  </a:ext>
                </a:extLst>
              </a:tr>
              <a:tr h="261103"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189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3303055"/>
                  </a:ext>
                </a:extLst>
              </a:tr>
              <a:tr h="261103"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191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3462408"/>
                  </a:ext>
                </a:extLst>
              </a:tr>
              <a:tr h="261103"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186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2741336"/>
                  </a:ext>
                </a:extLst>
              </a:tr>
              <a:tr h="261103"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177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4330996"/>
                  </a:ext>
                </a:extLst>
              </a:tr>
              <a:tr h="261103"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187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131632"/>
                  </a:ext>
                </a:extLst>
              </a:tr>
              <a:tr h="261103"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188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5792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8287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1EA74B-DEB8-544F-A06F-C41D1DA30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Ako začať s regresiou?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365534C-BA6B-ED4B-ABCC-32B9C30FD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06769"/>
            <a:ext cx="8064000" cy="4500060"/>
          </a:xfrm>
        </p:spPr>
        <p:txBody>
          <a:bodyPr/>
          <a:lstStyle/>
          <a:p>
            <a:pPr marL="457200" indent="-457200">
              <a:buClr>
                <a:srgbClr val="FF0000"/>
              </a:buClr>
              <a:buSzPct val="81000"/>
              <a:buFont typeface="+mj-lt"/>
              <a:buAutoNum type="arabicPeriod"/>
            </a:pPr>
            <a:r>
              <a:rPr lang="sk-SK" dirty="0"/>
              <a:t>Bodový graf:</a:t>
            </a:r>
          </a:p>
          <a:p>
            <a:pPr lvl="1">
              <a:buClr>
                <a:srgbClr val="FF0000"/>
              </a:buClr>
              <a:buSzPct val="81000"/>
            </a:pPr>
            <a:r>
              <a:rPr lang="sk-SK" dirty="0"/>
              <a:t>predstava o vzťahu sledovaných spojitých premenných</a:t>
            </a:r>
          </a:p>
          <a:p>
            <a:pPr lvl="1">
              <a:buClr>
                <a:srgbClr val="FF0000"/>
              </a:buClr>
              <a:buSzPct val="81000"/>
            </a:pPr>
            <a:r>
              <a:rPr lang="sk-SK" dirty="0"/>
              <a:t>vieme určiť rastovú tendenciu hmotnosti na výške človek</a:t>
            </a:r>
          </a:p>
          <a:p>
            <a:pPr marL="342891" lvl="1" indent="0">
              <a:buClr>
                <a:srgbClr val="FF0000"/>
              </a:buClr>
              <a:buSzPct val="81000"/>
              <a:buNone/>
            </a:pPr>
            <a:endParaRPr lang="sk-SK" dirty="0"/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37443662-3D0E-3E4B-AD0D-E02BAEDAA1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2500549"/>
              </p:ext>
            </p:extLst>
          </p:nvPr>
        </p:nvGraphicFramePr>
        <p:xfrm>
          <a:off x="1889090" y="2795599"/>
          <a:ext cx="5365820" cy="3111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2083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jekt pre obsah 2">
                <a:extLst>
                  <a:ext uri="{FF2B5EF4-FFF2-40B4-BE49-F238E27FC236}">
                    <a16:creationId xmlns:a16="http://schemas.microsoft.com/office/drawing/2014/main" id="{95EFA351-B32B-0A4E-812B-0219A68E44F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0000" y="635620"/>
                <a:ext cx="8064000" cy="5408341"/>
              </a:xfrm>
            </p:spPr>
            <p:txBody>
              <a:bodyPr>
                <a:normAutofit lnSpcReduction="10000"/>
              </a:bodyPr>
              <a:lstStyle/>
              <a:p>
                <a:pPr marL="457200" indent="-457200">
                  <a:buSzPct val="81000"/>
                  <a:buAutoNum type="arabicPeriod" startAt="2"/>
                </a:pPr>
                <a:r>
                  <a:rPr lang="sk-SK" dirty="0">
                    <a:solidFill>
                      <a:schemeClr val="tx1"/>
                    </a:solidFill>
                  </a:rPr>
                  <a:t>Korelačný koeficient:</a:t>
                </a:r>
              </a:p>
              <a:p>
                <a:pPr lvl="1">
                  <a:buSzPct val="81000"/>
                </a:pPr>
                <a:r>
                  <a:rPr lang="sk-SK" dirty="0">
                    <a:solidFill>
                      <a:schemeClr val="tx1"/>
                    </a:solidFill>
                  </a:rPr>
                  <a:t>kvantifikovaná miera závislosti</a:t>
                </a:r>
              </a:p>
              <a:p>
                <a:pPr lvl="1">
                  <a:buSzPct val="81000"/>
                </a:pPr>
                <a:r>
                  <a:rPr lang="sk-SK" dirty="0" err="1">
                    <a:solidFill>
                      <a:schemeClr val="tx1"/>
                    </a:solidFill>
                  </a:rPr>
                  <a:t>Pearsonov</a:t>
                </a:r>
                <a:r>
                  <a:rPr lang="sk-SK" dirty="0">
                    <a:solidFill>
                      <a:schemeClr val="tx1"/>
                    </a:solidFill>
                  </a:rPr>
                  <a:t> korelačný koeficient</a:t>
                </a:r>
              </a:p>
              <a:p>
                <a:pPr lvl="1">
                  <a:buSzPct val="81000"/>
                </a:pPr>
                <a:r>
                  <a:rPr lang="sk-SK" dirty="0">
                    <a:solidFill>
                      <a:schemeClr val="tx1"/>
                    </a:solidFill>
                  </a:rPr>
                  <a:t>=PEARSON(nezávislá premenná, závislá premenná)</a:t>
                </a:r>
              </a:p>
              <a:p>
                <a:pPr lvl="1">
                  <a:buSzPct val="81000"/>
                </a:pPr>
                <a:r>
                  <a:rPr lang="sk-SK" dirty="0">
                    <a:solidFill>
                      <a:schemeClr val="tx1"/>
                    </a:solidFill>
                  </a:rPr>
                  <a:t>r = &lt;-1,1&gt;</a:t>
                </a:r>
              </a:p>
              <a:p>
                <a:pPr lvl="2">
                  <a:buSzPct val="81000"/>
                </a:pPr>
                <a14:m>
                  <m:oMath xmlns:m="http://schemas.openxmlformats.org/officeDocument/2006/math">
                    <m:r>
                      <a:rPr lang="sk-SK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|</m:t>
                    </m:r>
                    <m:r>
                      <a:rPr lang="sk-SK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sk-SK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|≤0,3</m:t>
                    </m:r>
                  </m:oMath>
                </a14:m>
                <a:r>
                  <a:rPr lang="sk-SK" dirty="0">
                    <a:solidFill>
                      <a:schemeClr val="tx1"/>
                    </a:solidFill>
                  </a:rPr>
                  <a:t>  		malá závislosť</a:t>
                </a:r>
              </a:p>
              <a:p>
                <a:pPr lvl="2">
                  <a:buSzPct val="81000"/>
                </a:pPr>
                <a14:m>
                  <m:oMath xmlns:m="http://schemas.openxmlformats.org/officeDocument/2006/math">
                    <m:r>
                      <a:rPr lang="sk-SK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0,3</m:t>
                    </m:r>
                    <m:r>
                      <a:rPr lang="sk-SK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d>
                      <m:dPr>
                        <m:begChr m:val="|"/>
                        <m:endChr m:val="|"/>
                        <m:ctrlPr>
                          <a:rPr lang="sk-SK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k-SK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</m:d>
                    <m:r>
                      <a:rPr lang="sk-SK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≤0.8</m:t>
                    </m:r>
                  </m:oMath>
                </a14:m>
                <a:r>
                  <a:rPr lang="sk-SK" b="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 	mierna závislosť</a:t>
                </a:r>
              </a:p>
              <a:p>
                <a:pPr lvl="2">
                  <a:buSzPct val="81000"/>
                </a:pPr>
                <a14:m>
                  <m:oMath xmlns:m="http://schemas.openxmlformats.org/officeDocument/2006/math">
                    <m:r>
                      <a:rPr lang="sk-SK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|</m:t>
                    </m:r>
                    <m:r>
                      <a:rPr lang="sk-SK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𝑟</m:t>
                    </m:r>
                    <m:r>
                      <a:rPr lang="sk-SK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|&gt;0,8</m:t>
                    </m:r>
                  </m:oMath>
                </a14:m>
                <a:r>
                  <a:rPr lang="sk-SK" b="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		silná závislosť</a:t>
                </a:r>
              </a:p>
              <a:p>
                <a:pPr marL="685782" lvl="2" indent="0">
                  <a:buSzPct val="81000"/>
                  <a:buNone/>
                </a:pPr>
                <a:endParaRPr lang="sk-SK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lvl="1">
                  <a:buSzPct val="81000"/>
                </a:pPr>
                <a:r>
                  <a:rPr lang="sk-SK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r</a:t>
                </a:r>
                <a:r>
                  <a:rPr lang="sk-SK" b="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=0,45  ... Závislosť medzi výškou a váhou</a:t>
                </a:r>
              </a:p>
              <a:p>
                <a:pPr lvl="2">
                  <a:buSzPct val="81000"/>
                </a:pPr>
                <a:r>
                  <a:rPr lang="sk-SK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Medzi výškou a váhou podľa </a:t>
                </a:r>
                <a:r>
                  <a:rPr lang="sk-SK" dirty="0" err="1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Pearsnovho</a:t>
                </a:r>
                <a:r>
                  <a:rPr lang="sk-SK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korelačného koeficientu je mierna závislosť</a:t>
                </a:r>
              </a:p>
              <a:p>
                <a:pPr marL="457200" indent="-457200">
                  <a:buSzPct val="81000"/>
                  <a:buAutoNum type="arabicPeriod" startAt="3"/>
                </a:pPr>
                <a:r>
                  <a:rPr lang="sk-SK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Typ vzťahu</a:t>
                </a:r>
              </a:p>
              <a:p>
                <a:pPr lvl="1">
                  <a:buSzPct val="81000"/>
                </a:pPr>
                <a:r>
                  <a:rPr lang="sk-SK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Z grafu odhadneme o aký typ závislosti pôjde</a:t>
                </a:r>
              </a:p>
              <a:p>
                <a:pPr lvl="2">
                  <a:buSzPct val="81000"/>
                </a:pPr>
                <a:r>
                  <a:rPr lang="sk-SK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Lineárny model</a:t>
                </a:r>
              </a:p>
              <a:p>
                <a:pPr lvl="2">
                  <a:buSzPct val="81000"/>
                </a:pPr>
                <a:endParaRPr lang="sk-SK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685782" lvl="2" indent="0">
                  <a:buSzPct val="81000"/>
                  <a:buNone/>
                </a:pPr>
                <a:endParaRPr lang="sk-SK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lvl="2">
                  <a:buSzPct val="81000"/>
                </a:pPr>
                <a:endParaRPr lang="sk-SK" dirty="0">
                  <a:solidFill>
                    <a:schemeClr val="tx1"/>
                  </a:solidFill>
                </a:endParaRPr>
              </a:p>
              <a:p>
                <a:pPr lvl="2">
                  <a:buSzPct val="81000"/>
                </a:pPr>
                <a:endParaRPr lang="sk-SK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objekt pre obsah 2">
                <a:extLst>
                  <a:ext uri="{FF2B5EF4-FFF2-40B4-BE49-F238E27FC236}">
                    <a16:creationId xmlns:a16="http://schemas.microsoft.com/office/drawing/2014/main" id="{95EFA351-B32B-0A4E-812B-0219A68E44F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0000" y="635620"/>
                <a:ext cx="8064000" cy="5408341"/>
              </a:xfrm>
              <a:blipFill>
                <a:blip r:embed="rId2"/>
                <a:stretch>
                  <a:fillRect l="-629" t="-1171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Obrázok 5" descr="Obrázok, na ktorom je text&#10;&#10;Automaticky generovaný popis">
            <a:extLst>
              <a:ext uri="{FF2B5EF4-FFF2-40B4-BE49-F238E27FC236}">
                <a16:creationId xmlns:a16="http://schemas.microsoft.com/office/drawing/2014/main" id="{79CEFC14-FB5E-CD44-9975-1D9C90333B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7402" y="2441807"/>
            <a:ext cx="3225800" cy="119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392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jekt pre obsah 2">
                <a:extLst>
                  <a:ext uri="{FF2B5EF4-FFF2-40B4-BE49-F238E27FC236}">
                    <a16:creationId xmlns:a16="http://schemas.microsoft.com/office/drawing/2014/main" id="{C6E29C82-AA3C-0A40-8E10-4EB33D7F656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0000" y="669072"/>
                <a:ext cx="8064000" cy="5564459"/>
              </a:xfrm>
            </p:spPr>
            <p:txBody>
              <a:bodyPr/>
              <a:lstStyle/>
              <a:p>
                <a:pPr marL="457200" indent="-457200">
                  <a:buAutoNum type="arabicPeriod" startAt="4"/>
                </a:pPr>
                <a:r>
                  <a:rPr lang="sk-SK" dirty="0"/>
                  <a:t>Odhad parametrov</a:t>
                </a:r>
              </a:p>
              <a:p>
                <a:pPr lvl="1"/>
                <a:r>
                  <a:rPr lang="sk-SK" dirty="0"/>
                  <a:t>vzájomnú závislosť chceme vystihnúť pomocou priamky</a:t>
                </a:r>
              </a:p>
              <a:p>
                <a:pPr lvl="1"/>
                <a:r>
                  <a:rPr lang="sk-SK" dirty="0"/>
                  <a:t>Ako najlepšie dáta priamkou preložiť?</a:t>
                </a:r>
              </a:p>
              <a:p>
                <a:pPr lvl="2"/>
                <a:r>
                  <a:rPr lang="sk-SK" dirty="0"/>
                  <a:t>ako určiť parametre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sk-SK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sk-SK" dirty="0"/>
                  <a:t>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sk-SK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sk-SK" dirty="0"/>
              </a:p>
              <a:p>
                <a:pPr lvl="2"/>
                <a:r>
                  <a:rPr lang="sk-SK" dirty="0"/>
                  <a:t>potrebujem mieru ktorá nám vypočíta ako moc je priamka blízko bodov</a:t>
                </a:r>
              </a:p>
              <a:p>
                <a:pPr lvl="1"/>
                <a:r>
                  <a:rPr lang="sk-SK" b="1" dirty="0"/>
                  <a:t>METÓDA NAJMENŠÍCH ŠTVORCOV</a:t>
                </a:r>
                <a:endParaRPr lang="sk-SK" dirty="0"/>
              </a:p>
              <a:p>
                <a:pPr lvl="2"/>
                <a:r>
                  <a:rPr lang="sk-SK" dirty="0"/>
                  <a:t>Určí takú priamku, ktorá má najmenší súčet druhých mocnín z rozdielu predpovede (bod priamky </a:t>
                </a:r>
                <a:r>
                  <a:rPr lang="sk-SK" dirty="0" err="1"/>
                  <a:t>príslušiaci</a:t>
                </a:r>
                <a:r>
                  <a:rPr lang="sk-SK" dirty="0"/>
                  <a:t> hodnote X) a naozaj nameranej hodnote Y</a:t>
                </a:r>
              </a:p>
              <a:p>
                <a:pPr lvl="2"/>
                <a:r>
                  <a:rPr lang="sk-SK" dirty="0"/>
                  <a:t>=INTERCEPT(</a:t>
                </a:r>
                <a:r>
                  <a:rPr lang="sk-SK" dirty="0" err="1"/>
                  <a:t>závislá,nezávislá</a:t>
                </a:r>
                <a:r>
                  <a:rPr lang="sk-SK" dirty="0"/>
                  <a:t>) ...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sk-SK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sk-SK" dirty="0"/>
                  <a:t> </a:t>
                </a:r>
              </a:p>
              <a:p>
                <a:pPr lvl="2"/>
                <a:r>
                  <a:rPr lang="sk-SK" dirty="0"/>
                  <a:t>=SLOPE(</a:t>
                </a:r>
                <a:r>
                  <a:rPr lang="sk-SK" dirty="0" err="1"/>
                  <a:t>závislá,nezávislá</a:t>
                </a:r>
                <a:r>
                  <a:rPr lang="sk-SK" dirty="0"/>
                  <a:t>) ...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sk-SK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sk-SK" dirty="0"/>
              </a:p>
              <a:p>
                <a:pPr marL="685782" lvl="2" indent="0">
                  <a:buNone/>
                </a:pPr>
                <a:endParaRPr lang="sk-SK" dirty="0"/>
              </a:p>
              <a:p>
                <a:pPr marL="685782" lvl="2" indent="0">
                  <a:buNone/>
                </a:pPr>
                <a:endParaRPr lang="sk-SK" dirty="0"/>
              </a:p>
              <a:p>
                <a:pPr lvl="1"/>
                <a:endParaRPr lang="sk-SK" dirty="0"/>
              </a:p>
              <a:p>
                <a:endParaRPr lang="sk-SK" dirty="0"/>
              </a:p>
            </p:txBody>
          </p:sp>
        </mc:Choice>
        <mc:Fallback xmlns="">
          <p:sp>
            <p:nvSpPr>
              <p:cNvPr id="3" name="Zástupný objekt pre obsah 2">
                <a:extLst>
                  <a:ext uri="{FF2B5EF4-FFF2-40B4-BE49-F238E27FC236}">
                    <a16:creationId xmlns:a16="http://schemas.microsoft.com/office/drawing/2014/main" id="{C6E29C82-AA3C-0A40-8E10-4EB33D7F65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0000" y="669072"/>
                <a:ext cx="8064000" cy="5564459"/>
              </a:xfrm>
              <a:blipFill>
                <a:blip r:embed="rId2"/>
                <a:stretch>
                  <a:fillRect l="-472" t="-682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Obrázok 5">
            <a:extLst>
              <a:ext uri="{FF2B5EF4-FFF2-40B4-BE49-F238E27FC236}">
                <a16:creationId xmlns:a16="http://schemas.microsoft.com/office/drawing/2014/main" id="{E38A3898-CA3E-F141-92A9-648066B8CD6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2" t="2538" r="3200" b="6974"/>
          <a:stretch/>
        </p:blipFill>
        <p:spPr>
          <a:xfrm>
            <a:off x="4941503" y="3713356"/>
            <a:ext cx="3662497" cy="252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293321"/>
      </p:ext>
    </p:extLst>
  </p:cSld>
  <p:clrMapOvr>
    <a:masterClrMapping/>
  </p:clrMapOvr>
</p:sld>
</file>

<file path=ppt/theme/theme1.xml><?xml version="1.0" encoding="utf-8"?>
<a:theme xmlns:a="http://schemas.openxmlformats.org/drawingml/2006/main" name="MVŠO_sablona_ prezentace_4-3-CZ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gresni a korelacni a nalýza Časové řady" id="{48C639CA-6FF8-4F47-BAA2-B5C12FB30140}" vid="{132B1C69-BB53-C444-B50B-EB454048AFC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MVŠO_sablona_ prezentace_4-3-CZ</Template>
  <TotalTime>175</TotalTime>
  <Words>616</Words>
  <Application>Microsoft Macintosh PowerPoint</Application>
  <PresentationFormat>Prezentácia na obrazovke (4:3)</PresentationFormat>
  <Paragraphs>140</Paragraphs>
  <Slides>13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MVŠO_sablona_ prezentace_4-3-CZ</vt:lpstr>
      <vt:lpstr>REGRESNÁ ANALÝZA</vt:lpstr>
      <vt:lpstr>Regresná analýza</vt:lpstr>
      <vt:lpstr>Jednoduchá lineárna regresia</vt:lpstr>
      <vt:lpstr>Viacnásobná lineárna regresia</vt:lpstr>
      <vt:lpstr>Regresný model</vt:lpstr>
      <vt:lpstr>Data</vt:lpstr>
      <vt:lpstr>Ako začať s regresiou?</vt:lpstr>
      <vt:lpstr>Prezentácia programu PowerPoint</vt:lpstr>
      <vt:lpstr>Prezentácia programu PowerPoint</vt:lpstr>
      <vt:lpstr>Prezentácia programu PowerPoint</vt:lpstr>
      <vt:lpstr>Prezentácia programu PowerPoint</vt:lpstr>
      <vt:lpstr>Vhodnosť modelu</vt:lpstr>
      <vt:lpstr>Záver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REGRESNÁ ANALÝZA</dc:title>
  <dc:subject/>
  <dc:creator>Paulína Jašková</dc:creator>
  <cp:keywords/>
  <dc:description/>
  <cp:lastModifiedBy>Paulína Jašková</cp:lastModifiedBy>
  <cp:revision>3</cp:revision>
  <dcterms:created xsi:type="dcterms:W3CDTF">2021-12-07T12:33:52Z</dcterms:created>
  <dcterms:modified xsi:type="dcterms:W3CDTF">2021-12-08T09:21:23Z</dcterms:modified>
  <cp:category/>
</cp:coreProperties>
</file>