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314" r:id="rId7"/>
    <p:sldId id="263" r:id="rId8"/>
    <p:sldId id="315" r:id="rId9"/>
    <p:sldId id="316" r:id="rId10"/>
    <p:sldId id="259" r:id="rId11"/>
    <p:sldId id="264" r:id="rId12"/>
    <p:sldId id="265" r:id="rId13"/>
    <p:sldId id="266" r:id="rId14"/>
    <p:sldId id="274" r:id="rId15"/>
    <p:sldId id="275" r:id="rId16"/>
    <p:sldId id="276" r:id="rId17"/>
    <p:sldId id="267" r:id="rId18"/>
    <p:sldId id="268" r:id="rId19"/>
    <p:sldId id="269" r:id="rId20"/>
    <p:sldId id="271" r:id="rId21"/>
    <p:sldId id="272" r:id="rId22"/>
    <p:sldId id="280" r:id="rId23"/>
    <p:sldId id="281" r:id="rId24"/>
    <p:sldId id="285" r:id="rId25"/>
    <p:sldId id="318" r:id="rId26"/>
    <p:sldId id="319" r:id="rId27"/>
    <p:sldId id="284" r:id="rId28"/>
    <p:sldId id="288" r:id="rId29"/>
    <p:sldId id="279" r:id="rId30"/>
    <p:sldId id="320" r:id="rId31"/>
    <p:sldId id="296" r:id="rId32"/>
    <p:sldId id="321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F28"/>
    <a:srgbClr val="31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C070AD-9625-40BB-B292-D005CF250DFC}" v="380" dt="2020-10-30T21:30:42.0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87" autoAdjust="0"/>
    <p:restoredTop sz="94660"/>
  </p:normalViewPr>
  <p:slideViewPr>
    <p:cSldViewPr snapToGrid="0" showGuides="1">
      <p:cViewPr varScale="1">
        <p:scale>
          <a:sx n="127" d="100"/>
          <a:sy n="127" d="100"/>
        </p:scale>
        <p:origin x="65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Wossala" userId="7c5c12a334713c5c" providerId="LiveId" clId="{5DC070AD-9625-40BB-B292-D005CF250DFC}"/>
    <pc:docChg chg="undo custSel addSld modSld">
      <pc:chgData name="Jan Wossala" userId="7c5c12a334713c5c" providerId="LiveId" clId="{5DC070AD-9625-40BB-B292-D005CF250DFC}" dt="2020-10-30T21:30:42.084" v="522"/>
      <pc:docMkLst>
        <pc:docMk/>
      </pc:docMkLst>
      <pc:sldChg chg="modSp add modAnim">
        <pc:chgData name="Jan Wossala" userId="7c5c12a334713c5c" providerId="LiveId" clId="{5DC070AD-9625-40BB-B292-D005CF250DFC}" dt="2020-10-30T21:06:26.306" v="204"/>
        <pc:sldMkLst>
          <pc:docMk/>
          <pc:sldMk cId="2192348033" sldId="308"/>
        </pc:sldMkLst>
        <pc:spChg chg="mod">
          <ac:chgData name="Jan Wossala" userId="7c5c12a334713c5c" providerId="LiveId" clId="{5DC070AD-9625-40BB-B292-D005CF250DFC}" dt="2020-10-30T20:59:53.967" v="111"/>
          <ac:spMkLst>
            <pc:docMk/>
            <pc:sldMk cId="2192348033" sldId="308"/>
            <ac:spMk id="3" creationId="{00000000-0000-0000-0000-000000000000}"/>
          </ac:spMkLst>
        </pc:spChg>
      </pc:sldChg>
      <pc:sldChg chg="modSp add modAnim">
        <pc:chgData name="Jan Wossala" userId="7c5c12a334713c5c" providerId="LiveId" clId="{5DC070AD-9625-40BB-B292-D005CF250DFC}" dt="2020-10-30T21:06:45.607" v="206"/>
        <pc:sldMkLst>
          <pc:docMk/>
          <pc:sldMk cId="3379415202" sldId="309"/>
        </pc:sldMkLst>
        <pc:spChg chg="mod">
          <ac:chgData name="Jan Wossala" userId="7c5c12a334713c5c" providerId="LiveId" clId="{5DC070AD-9625-40BB-B292-D005CF250DFC}" dt="2020-10-30T21:05:43.748" v="202"/>
          <ac:spMkLst>
            <pc:docMk/>
            <pc:sldMk cId="3379415202" sldId="309"/>
            <ac:spMk id="3" creationId="{00000000-0000-0000-0000-000000000000}"/>
          </ac:spMkLst>
        </pc:spChg>
      </pc:sldChg>
      <pc:sldChg chg="addSp delSp modSp add modAnim">
        <pc:chgData name="Jan Wossala" userId="7c5c12a334713c5c" providerId="LiveId" clId="{5DC070AD-9625-40BB-B292-D005CF250DFC}" dt="2020-10-30T21:11:05.779" v="273"/>
        <pc:sldMkLst>
          <pc:docMk/>
          <pc:sldMk cId="2908273508" sldId="310"/>
        </pc:sldMkLst>
        <pc:spChg chg="mod">
          <ac:chgData name="Jan Wossala" userId="7c5c12a334713c5c" providerId="LiveId" clId="{5DC070AD-9625-40BB-B292-D005CF250DFC}" dt="2020-10-30T21:09:33.035" v="267" actId="20577"/>
          <ac:spMkLst>
            <pc:docMk/>
            <pc:sldMk cId="2908273508" sldId="310"/>
            <ac:spMk id="3" creationId="{00000000-0000-0000-0000-000000000000}"/>
          </ac:spMkLst>
        </pc:spChg>
        <pc:spChg chg="add del mod">
          <ac:chgData name="Jan Wossala" userId="7c5c12a334713c5c" providerId="LiveId" clId="{5DC070AD-9625-40BB-B292-D005CF250DFC}" dt="2020-10-30T21:08:06.259" v="211"/>
          <ac:spMkLst>
            <pc:docMk/>
            <pc:sldMk cId="2908273508" sldId="310"/>
            <ac:spMk id="4" creationId="{EB4DFF2A-E1AA-4348-A88D-CD9D3AB2AE96}"/>
          </ac:spMkLst>
        </pc:spChg>
        <pc:spChg chg="add mod">
          <ac:chgData name="Jan Wossala" userId="7c5c12a334713c5c" providerId="LiveId" clId="{5DC070AD-9625-40BB-B292-D005CF250DFC}" dt="2020-10-30T21:08:16.156" v="214" actId="14100"/>
          <ac:spMkLst>
            <pc:docMk/>
            <pc:sldMk cId="2908273508" sldId="310"/>
            <ac:spMk id="6" creationId="{30D60660-FDD2-4E41-808E-071FEAB7CC7A}"/>
          </ac:spMkLst>
        </pc:spChg>
        <pc:spChg chg="add mod">
          <ac:chgData name="Jan Wossala" userId="7c5c12a334713c5c" providerId="LiveId" clId="{5DC070AD-9625-40BB-B292-D005CF250DFC}" dt="2020-10-30T21:10:59.082" v="272" actId="14100"/>
          <ac:spMkLst>
            <pc:docMk/>
            <pc:sldMk cId="2908273508" sldId="310"/>
            <ac:spMk id="8" creationId="{A2523D2F-39B8-40BD-B0CE-C87C4BC4F28E}"/>
          </ac:spMkLst>
        </pc:spChg>
        <pc:graphicFrameChg chg="add del mod">
          <ac:chgData name="Jan Wossala" userId="7c5c12a334713c5c" providerId="LiveId" clId="{5DC070AD-9625-40BB-B292-D005CF250DFC}" dt="2020-10-30T21:08:06.259" v="211"/>
          <ac:graphicFrameMkLst>
            <pc:docMk/>
            <pc:sldMk cId="2908273508" sldId="310"/>
            <ac:graphicFrameMk id="5" creationId="{F0671637-A734-4BA2-B410-87F7B0A5E4E8}"/>
          </ac:graphicFrameMkLst>
        </pc:graphicFrameChg>
        <pc:graphicFrameChg chg="add mod">
          <ac:chgData name="Jan Wossala" userId="7c5c12a334713c5c" providerId="LiveId" clId="{5DC070AD-9625-40BB-B292-D005CF250DFC}" dt="2020-10-30T21:08:16.156" v="214" actId="14100"/>
          <ac:graphicFrameMkLst>
            <pc:docMk/>
            <pc:sldMk cId="2908273508" sldId="310"/>
            <ac:graphicFrameMk id="7" creationId="{6EEB840B-5931-415F-B66C-CA0ACBB9DC31}"/>
          </ac:graphicFrameMkLst>
        </pc:graphicFrameChg>
        <pc:graphicFrameChg chg="add mod">
          <ac:chgData name="Jan Wossala" userId="7c5c12a334713c5c" providerId="LiveId" clId="{5DC070AD-9625-40BB-B292-D005CF250DFC}" dt="2020-10-30T21:10:59.082" v="272" actId="14100"/>
          <ac:graphicFrameMkLst>
            <pc:docMk/>
            <pc:sldMk cId="2908273508" sldId="310"/>
            <ac:graphicFrameMk id="9" creationId="{3EEDB5BF-3186-4A36-9CCF-9FB18BDBD54E}"/>
          </ac:graphicFrameMkLst>
        </pc:graphicFrameChg>
      </pc:sldChg>
      <pc:sldChg chg="addSp modSp add modAnim">
        <pc:chgData name="Jan Wossala" userId="7c5c12a334713c5c" providerId="LiveId" clId="{5DC070AD-9625-40BB-B292-D005CF250DFC}" dt="2020-10-30T21:14:50.667" v="311"/>
        <pc:sldMkLst>
          <pc:docMk/>
          <pc:sldMk cId="1405611737" sldId="311"/>
        </pc:sldMkLst>
        <pc:spChg chg="mod">
          <ac:chgData name="Jan Wossala" userId="7c5c12a334713c5c" providerId="LiveId" clId="{5DC070AD-9625-40BB-B292-D005CF250DFC}" dt="2020-10-30T21:13:09.603" v="293" actId="20577"/>
          <ac:spMkLst>
            <pc:docMk/>
            <pc:sldMk cId="1405611737" sldId="311"/>
            <ac:spMk id="3" creationId="{00000000-0000-0000-0000-000000000000}"/>
          </ac:spMkLst>
        </pc:spChg>
        <pc:spChg chg="add mod">
          <ac:chgData name="Jan Wossala" userId="7c5c12a334713c5c" providerId="LiveId" clId="{5DC070AD-9625-40BB-B292-D005CF250DFC}" dt="2020-10-30T21:13:23.586" v="296" actId="14100"/>
          <ac:spMkLst>
            <pc:docMk/>
            <pc:sldMk cId="1405611737" sldId="311"/>
            <ac:spMk id="4" creationId="{B4802685-64CA-48B7-A74F-547EB6EE8E57}"/>
          </ac:spMkLst>
        </pc:spChg>
        <pc:spChg chg="add mod">
          <ac:chgData name="Jan Wossala" userId="7c5c12a334713c5c" providerId="LiveId" clId="{5DC070AD-9625-40BB-B292-D005CF250DFC}" dt="2020-10-30T21:13:40.865" v="300" actId="1076"/>
          <ac:spMkLst>
            <pc:docMk/>
            <pc:sldMk cId="1405611737" sldId="311"/>
            <ac:spMk id="6" creationId="{529DEDED-E48D-4EB8-BC59-FEBEBCC0B959}"/>
          </ac:spMkLst>
        </pc:spChg>
        <pc:spChg chg="add mod">
          <ac:chgData name="Jan Wossala" userId="7c5c12a334713c5c" providerId="LiveId" clId="{5DC070AD-9625-40BB-B292-D005CF250DFC}" dt="2020-10-30T21:13:57.882" v="303" actId="14100"/>
          <ac:spMkLst>
            <pc:docMk/>
            <pc:sldMk cId="1405611737" sldId="311"/>
            <ac:spMk id="8" creationId="{6CFF9F27-9B13-4B3A-86DB-DE4E084AD178}"/>
          </ac:spMkLst>
        </pc:spChg>
        <pc:spChg chg="add mod">
          <ac:chgData name="Jan Wossala" userId="7c5c12a334713c5c" providerId="LiveId" clId="{5DC070AD-9625-40BB-B292-D005CF250DFC}" dt="2020-10-30T21:14:17.578" v="307" actId="14100"/>
          <ac:spMkLst>
            <pc:docMk/>
            <pc:sldMk cId="1405611737" sldId="311"/>
            <ac:spMk id="10" creationId="{E638D24E-1F16-420E-A906-CC081A224C6F}"/>
          </ac:spMkLst>
        </pc:spChg>
        <pc:graphicFrameChg chg="add mod">
          <ac:chgData name="Jan Wossala" userId="7c5c12a334713c5c" providerId="LiveId" clId="{5DC070AD-9625-40BB-B292-D005CF250DFC}" dt="2020-10-30T21:13:23.586" v="296" actId="14100"/>
          <ac:graphicFrameMkLst>
            <pc:docMk/>
            <pc:sldMk cId="1405611737" sldId="311"/>
            <ac:graphicFrameMk id="5" creationId="{BF1DB246-1047-4201-AD21-3A42CA5E851E}"/>
          </ac:graphicFrameMkLst>
        </pc:graphicFrameChg>
        <pc:graphicFrameChg chg="add mod">
          <ac:chgData name="Jan Wossala" userId="7c5c12a334713c5c" providerId="LiveId" clId="{5DC070AD-9625-40BB-B292-D005CF250DFC}" dt="2020-10-30T21:13:40.865" v="300" actId="1076"/>
          <ac:graphicFrameMkLst>
            <pc:docMk/>
            <pc:sldMk cId="1405611737" sldId="311"/>
            <ac:graphicFrameMk id="7" creationId="{20B99E9D-9ADA-45D2-B1B1-346B919E167F}"/>
          </ac:graphicFrameMkLst>
        </pc:graphicFrameChg>
        <pc:graphicFrameChg chg="add mod">
          <ac:chgData name="Jan Wossala" userId="7c5c12a334713c5c" providerId="LiveId" clId="{5DC070AD-9625-40BB-B292-D005CF250DFC}" dt="2020-10-30T21:14:03.411" v="304" actId="14100"/>
          <ac:graphicFrameMkLst>
            <pc:docMk/>
            <pc:sldMk cId="1405611737" sldId="311"/>
            <ac:graphicFrameMk id="9" creationId="{9FA0BA2B-ADB0-43E3-BE3C-D0091AFE99BD}"/>
          </ac:graphicFrameMkLst>
        </pc:graphicFrameChg>
        <pc:graphicFrameChg chg="add mod">
          <ac:chgData name="Jan Wossala" userId="7c5c12a334713c5c" providerId="LiveId" clId="{5DC070AD-9625-40BB-B292-D005CF250DFC}" dt="2020-10-30T21:14:17.578" v="307" actId="14100"/>
          <ac:graphicFrameMkLst>
            <pc:docMk/>
            <pc:sldMk cId="1405611737" sldId="311"/>
            <ac:graphicFrameMk id="11" creationId="{15E64ABC-0890-4C7E-A010-C0B6C2DB3942}"/>
          </ac:graphicFrameMkLst>
        </pc:graphicFrameChg>
      </pc:sldChg>
      <pc:sldChg chg="modSp add modAnim">
        <pc:chgData name="Jan Wossala" userId="7c5c12a334713c5c" providerId="LiveId" clId="{5DC070AD-9625-40BB-B292-D005CF250DFC}" dt="2020-10-30T21:27:18.957" v="431" actId="5793"/>
        <pc:sldMkLst>
          <pc:docMk/>
          <pc:sldMk cId="633544785" sldId="312"/>
        </pc:sldMkLst>
        <pc:spChg chg="mod">
          <ac:chgData name="Jan Wossala" userId="7c5c12a334713c5c" providerId="LiveId" clId="{5DC070AD-9625-40BB-B292-D005CF250DFC}" dt="2020-10-30T21:27:18.957" v="431" actId="5793"/>
          <ac:spMkLst>
            <pc:docMk/>
            <pc:sldMk cId="633544785" sldId="312"/>
            <ac:spMk id="3" creationId="{00000000-0000-0000-0000-000000000000}"/>
          </ac:spMkLst>
        </pc:spChg>
      </pc:sldChg>
      <pc:sldChg chg="modSp add modAnim">
        <pc:chgData name="Jan Wossala" userId="7c5c12a334713c5c" providerId="LiveId" clId="{5DC070AD-9625-40BB-B292-D005CF250DFC}" dt="2020-10-30T21:30:42.084" v="522"/>
        <pc:sldMkLst>
          <pc:docMk/>
          <pc:sldMk cId="3229037165" sldId="313"/>
        </pc:sldMkLst>
        <pc:spChg chg="mod">
          <ac:chgData name="Jan Wossala" userId="7c5c12a334713c5c" providerId="LiveId" clId="{5DC070AD-9625-40BB-B292-D005CF250DFC}" dt="2020-10-30T21:29:54.153" v="517" actId="20577"/>
          <ac:spMkLst>
            <pc:docMk/>
            <pc:sldMk cId="3229037165" sldId="313"/>
            <ac:spMk id="3" creationId="{00000000-0000-0000-0000-000000000000}"/>
          </ac:spMkLst>
        </pc:spChg>
      </pc:sldChg>
    </pc:docChg>
  </pc:docChgLst>
  <pc:docChgLst>
    <pc:chgData name="Jan Wossala" userId="7c5c12a334713c5c" providerId="LiveId" clId="{087DAE33-D079-415A-9429-9BB0219808B3}"/>
    <pc:docChg chg="modSld">
      <pc:chgData name="Jan Wossala" userId="7c5c12a334713c5c" providerId="LiveId" clId="{087DAE33-D079-415A-9429-9BB0219808B3}" dt="2019-10-22T16:44:10.048" v="0" actId="6549"/>
      <pc:docMkLst>
        <pc:docMk/>
      </pc:docMkLst>
      <pc:sldChg chg="modSp">
        <pc:chgData name="Jan Wossala" userId="7c5c12a334713c5c" providerId="LiveId" clId="{087DAE33-D079-415A-9429-9BB0219808B3}" dt="2019-10-22T16:44:10.048" v="0" actId="6549"/>
        <pc:sldMkLst>
          <pc:docMk/>
          <pc:sldMk cId="0" sldId="291"/>
        </pc:sldMkLst>
        <pc:spChg chg="mod">
          <ac:chgData name="Jan Wossala" userId="7c5c12a334713c5c" providerId="LiveId" clId="{087DAE33-D079-415A-9429-9BB0219808B3}" dt="2019-10-22T16:44:10.048" v="0" actId="6549"/>
          <ac:spMkLst>
            <pc:docMk/>
            <pc:sldMk cId="0" sldId="291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 userDrawn="1"/>
        </p:nvSpPr>
        <p:spPr>
          <a:xfrm>
            <a:off x="4371278" y="6138250"/>
            <a:ext cx="4776297" cy="633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6" b="5584"/>
          <a:stretch/>
        </p:blipFill>
        <p:spPr>
          <a:xfrm>
            <a:off x="5187843" y="1423285"/>
            <a:ext cx="3964866" cy="5447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60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Klepnutím lze upravit styl předlohy podnadpisů.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57" y="6267816"/>
            <a:ext cx="4571343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8072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5425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71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4125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230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3257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9415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51817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79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3860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8641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8064000" cy="408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5"/>
            <a:ext cx="9144000" cy="123825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53190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4125" b="0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100" kern="1200">
          <a:solidFill>
            <a:srgbClr val="313131"/>
          </a:solidFill>
          <a:latin typeface="+mj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Pravděpodobnost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Paulína Jašková</a:t>
            </a:r>
          </a:p>
        </p:txBody>
      </p:sp>
    </p:spTree>
    <p:extLst>
      <p:ext uri="{BB962C8B-B14F-4D97-AF65-F5344CB8AC3E}">
        <p14:creationId xmlns:p14="http://schemas.microsoft.com/office/powerpoint/2010/main" val="265053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Axiomatické zavedení pravděpodobnosti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cs-CZ" dirty="0"/>
              </a:p>
              <a:p>
                <a:r>
                  <a:rPr lang="cs-CZ" b="1" dirty="0"/>
                  <a:t>Jevové pole</a:t>
                </a:r>
                <a:r>
                  <a:rPr lang="cs-CZ" dirty="0"/>
                  <a:t> </a:t>
                </a:r>
                <a:r>
                  <a:rPr lang="cs-CZ" i="1" dirty="0"/>
                  <a:t>a</a:t>
                </a:r>
                <a:r>
                  <a:rPr lang="cs-CZ" dirty="0"/>
                  <a:t> je množina všech různých podmnožin základního prostoru Ω, která vyhovuje těmto podmínkám:</a:t>
                </a:r>
              </a:p>
              <a:p>
                <a:r>
                  <a:rPr lang="cs-CZ" i="1" dirty="0"/>
                  <a:t>- I</a:t>
                </a:r>
                <a:r>
                  <a:rPr lang="cs-CZ" dirty="0"/>
                  <a:t> leží v </a:t>
                </a:r>
                <a:r>
                  <a:rPr lang="cs-CZ" i="1" dirty="0"/>
                  <a:t>a</a:t>
                </a:r>
                <a:r>
                  <a:rPr lang="cs-CZ" dirty="0"/>
                  <a:t> </a:t>
                </a:r>
              </a:p>
              <a:p>
                <a:r>
                  <a:rPr lang="cs-CZ" dirty="0"/>
                  <a:t>- Leží-li jevy </a:t>
                </a:r>
                <a:r>
                  <a:rPr lang="cs-CZ" i="1" dirty="0"/>
                  <a:t>A</a:t>
                </a:r>
                <a:r>
                  <a:rPr lang="cs-CZ" dirty="0"/>
                  <a:t>, </a:t>
                </a:r>
                <a:r>
                  <a:rPr lang="cs-CZ" i="1" dirty="0"/>
                  <a:t>B</a:t>
                </a:r>
                <a:r>
                  <a:rPr lang="cs-CZ" dirty="0"/>
                  <a:t> v </a:t>
                </a:r>
                <a:r>
                  <a:rPr lang="cs-CZ" i="1" dirty="0"/>
                  <a:t>a</a:t>
                </a:r>
                <a:r>
                  <a:rPr lang="cs-CZ" dirty="0"/>
                  <a:t>, pak </a:t>
                </a:r>
                <a:r>
                  <a:rPr lang="cs-CZ" i="1" dirty="0"/>
                  <a:t>A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i="1" dirty="0"/>
                  <a:t>B</a:t>
                </a:r>
                <a:r>
                  <a:rPr lang="cs-CZ" dirty="0"/>
                  <a:t>, </a:t>
                </a:r>
                <a:r>
                  <a:rPr lang="cs-CZ" i="1" dirty="0"/>
                  <a:t>A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i="1" dirty="0"/>
                  <a:t>B</a:t>
                </a:r>
                <a:r>
                  <a:rPr lang="cs-CZ" dirty="0"/>
                  <a:t> leží v </a:t>
                </a:r>
                <a:r>
                  <a:rPr lang="cs-CZ" i="1" dirty="0"/>
                  <a:t>a</a:t>
                </a:r>
              </a:p>
              <a:p>
                <a:r>
                  <a:rPr lang="cs-CZ" dirty="0"/>
                  <a:t>Na jevové pole a se můžeme dívat jako na množinu jevů, ve které každý výsledek definovaných operací náleží opět do této množiny.</a:t>
                </a:r>
                <a:endParaRPr lang="cs-CZ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4" r="-943"/>
                </a:stretch>
              </a:blipFill>
            </p:spPr>
            <p:txBody>
              <a:bodyPr/>
              <a:lstStyle/>
              <a:p>
                <a:r>
                  <a:rPr lang="sk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Pravděpodobnost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Nechť </a:t>
                </a:r>
                <a:r>
                  <a:rPr lang="cs-CZ" i="1" dirty="0"/>
                  <a:t>a</a:t>
                </a:r>
                <a:r>
                  <a:rPr lang="cs-CZ" dirty="0"/>
                  <a:t> je jevové pole. </a:t>
                </a:r>
                <a:r>
                  <a:rPr lang="cs-CZ" b="1" dirty="0"/>
                  <a:t>Pravděpodobnost jevu </a:t>
                </a:r>
                <a:r>
                  <a:rPr lang="cs-CZ" b="1" i="1" dirty="0"/>
                  <a:t>A</a:t>
                </a:r>
                <a:r>
                  <a:rPr lang="cs-CZ" dirty="0"/>
                  <a:t> je reálné číslo </a:t>
                </a:r>
                <a:r>
                  <a:rPr lang="cs-CZ" i="1" dirty="0"/>
                  <a:t>P</a:t>
                </a:r>
                <a:r>
                  <a:rPr lang="cs-CZ" dirty="0"/>
                  <a:t>(</a:t>
                </a:r>
                <a:r>
                  <a:rPr lang="cs-CZ" i="1" dirty="0"/>
                  <a:t>A</a:t>
                </a:r>
                <a:r>
                  <a:rPr lang="cs-CZ" dirty="0"/>
                  <a:t>), pro něž platí:</a:t>
                </a:r>
              </a:p>
              <a:p>
                <a:r>
                  <a:rPr lang="cs-CZ" dirty="0"/>
                  <a:t>1.  </a:t>
                </a:r>
                <a:r>
                  <a:rPr lang="cs-CZ" i="1" dirty="0"/>
                  <a:t>P</a:t>
                </a:r>
                <a:r>
                  <a:rPr lang="cs-CZ" dirty="0"/>
                  <a:t>(</a:t>
                </a:r>
                <a:r>
                  <a:rPr lang="cs-CZ" i="1" dirty="0"/>
                  <a:t>A</a:t>
                </a:r>
                <a:r>
                  <a:rPr lang="cs-CZ" dirty="0"/>
                  <a:t>) ≥ 0 . . . axiom nezápornosti </a:t>
                </a:r>
              </a:p>
              <a:p>
                <a:r>
                  <a:rPr lang="cs-CZ" dirty="0"/>
                  <a:t>2.  </a:t>
                </a:r>
                <a:r>
                  <a:rPr lang="cs-CZ" i="1" dirty="0"/>
                  <a:t>P</a:t>
                </a:r>
                <a:r>
                  <a:rPr lang="cs-CZ" dirty="0"/>
                  <a:t>(</a:t>
                </a:r>
                <a:r>
                  <a:rPr lang="cs-CZ" i="1" dirty="0"/>
                  <a:t>I</a:t>
                </a:r>
                <a:r>
                  <a:rPr lang="cs-CZ" dirty="0"/>
                  <a:t>) = 1 . . . axiom jednotky </a:t>
                </a:r>
              </a:p>
              <a:p>
                <a:r>
                  <a:rPr lang="cs-CZ" dirty="0"/>
                  <a:t>3. Pro libovolnou postupnost </a:t>
                </a:r>
                <a:r>
                  <a:rPr lang="cs-CZ" i="1" dirty="0"/>
                  <a:t>A</a:t>
                </a:r>
                <a:r>
                  <a:rPr lang="cs-CZ" baseline="-25000" dirty="0"/>
                  <a:t>1</a:t>
                </a:r>
                <a:r>
                  <a:rPr lang="cs-CZ" dirty="0"/>
                  <a:t>, </a:t>
                </a:r>
                <a:r>
                  <a:rPr lang="cs-CZ" i="1" dirty="0"/>
                  <a:t>A</a:t>
                </a:r>
                <a:r>
                  <a:rPr lang="cs-CZ" baseline="-25000" dirty="0"/>
                  <a:t>2</a:t>
                </a:r>
                <a:r>
                  <a:rPr lang="cs-CZ" dirty="0"/>
                  <a:t>, ..., </a:t>
                </a:r>
                <a:r>
                  <a:rPr lang="cs-CZ" i="1" dirty="0" err="1"/>
                  <a:t>A</a:t>
                </a:r>
                <a:r>
                  <a:rPr lang="cs-CZ" i="1" baseline="-25000" dirty="0" err="1"/>
                  <a:t>n</a:t>
                </a:r>
                <a:r>
                  <a:rPr lang="cs-CZ" i="1" baseline="-25000" dirty="0"/>
                  <a:t>  </a:t>
                </a:r>
                <a:r>
                  <a:rPr lang="cs-CZ" i="1" dirty="0"/>
                  <a:t>neslučitelných náhodných jevů platí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⋃"/>
                          <m:limLoc m:val="subSup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)=</m:t>
                          </m:r>
                          <m:nary>
                            <m:naryPr>
                              <m:chr m:val="∑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4" t="-929" r="-472" b="-16409"/>
                </a:stretch>
              </a:blipFill>
            </p:spPr>
            <p:txBody>
              <a:bodyPr/>
              <a:lstStyle/>
              <a:p>
                <a:r>
                  <a:rPr lang="sk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Pravděpodobnost – jiná definice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Nechť je dáno </a:t>
                </a:r>
                <a:r>
                  <a:rPr lang="cs-CZ" i="1" dirty="0"/>
                  <a:t>n</a:t>
                </a:r>
                <a:r>
                  <a:rPr lang="cs-CZ" dirty="0"/>
                  <a:t> elementárních jevů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, 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cs-CZ" dirty="0"/>
                  <a:t>které tvoří úplný systém neslučitelných jevů a jsou </a:t>
                </a:r>
                <a:r>
                  <a:rPr lang="cs-CZ" b="1" dirty="0"/>
                  <a:t>stejně možné</a:t>
                </a:r>
                <a:r>
                  <a:rPr lang="cs-CZ" dirty="0"/>
                  <a:t>. Rozkládá-li se jev </a:t>
                </a:r>
                <a:r>
                  <a:rPr lang="cs-CZ" i="1" dirty="0"/>
                  <a:t>A</a:t>
                </a:r>
                <a:r>
                  <a:rPr lang="cs-CZ" dirty="0"/>
                  <a:t> na </a:t>
                </a:r>
                <a:r>
                  <a:rPr lang="cs-CZ" b="1" i="1" dirty="0"/>
                  <a:t>m</a:t>
                </a:r>
                <a:r>
                  <a:rPr lang="cs-CZ" dirty="0"/>
                  <a:t> (</a:t>
                </a:r>
                <a:r>
                  <a:rPr lang="cs-CZ" i="1" dirty="0"/>
                  <a:t>m</a:t>
                </a:r>
                <a:r>
                  <a:rPr lang="cs-CZ" dirty="0"/>
                  <a:t> ≤ </a:t>
                </a:r>
                <a:r>
                  <a:rPr lang="cs-CZ" i="1" dirty="0"/>
                  <a:t>n</a:t>
                </a:r>
                <a:r>
                  <a:rPr lang="cs-CZ" dirty="0"/>
                  <a:t>) elementárních jevů z tohoto systému, pak pravděpodobnost jevu </a:t>
                </a:r>
                <a:r>
                  <a:rPr lang="cs-CZ" i="1" dirty="0"/>
                  <a:t>A</a:t>
                </a:r>
                <a:r>
                  <a:rPr lang="cs-CZ" dirty="0"/>
                  <a:t> je reálné číslo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4" t="-929"/>
                </a:stretch>
              </a:blipFill>
            </p:spPr>
            <p:txBody>
              <a:bodyPr/>
              <a:lstStyle/>
              <a:p>
                <a:r>
                  <a:rPr lang="sk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BlokTextu 4">
                <a:extLst>
                  <a:ext uri="{FF2B5EF4-FFF2-40B4-BE49-F238E27FC236}">
                    <a16:creationId xmlns:a16="http://schemas.microsoft.com/office/drawing/2014/main" id="{71FB4C76-EA40-134E-B9A8-39363EA325EB}"/>
                  </a:ext>
                </a:extLst>
              </p:cNvPr>
              <p:cNvSpPr txBox="1"/>
              <p:nvPr/>
            </p:nvSpPr>
            <p:spPr>
              <a:xfrm>
                <a:off x="737235" y="3866227"/>
                <a:ext cx="7669530" cy="899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𝑝𝑜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𝑒𝑡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ří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𝑝𝑎𝑑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ů 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ří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𝑧𝑛𝑖𝑣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𝑗𝑒𝑣𝑢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𝑝𝑜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𝑒𝑡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š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𝑒𝑐h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𝑚𝑜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ří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𝑝𝑎𝑑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ů</m:t>
                          </m:r>
                        </m:den>
                      </m:f>
                    </m:oMath>
                  </m:oMathPara>
                </a14:m>
                <a:endParaRPr lang="sk-CZ" sz="2800" dirty="0"/>
              </a:p>
            </p:txBody>
          </p:sp>
        </mc:Choice>
        <mc:Fallback xmlns="">
          <p:sp>
            <p:nvSpPr>
              <p:cNvPr id="5" name="BlokTextu 4">
                <a:extLst>
                  <a:ext uri="{FF2B5EF4-FFF2-40B4-BE49-F238E27FC236}">
                    <a16:creationId xmlns:a16="http://schemas.microsoft.com/office/drawing/2014/main" id="{71FB4C76-EA40-134E-B9A8-39363EA32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35" y="3866227"/>
                <a:ext cx="7669530" cy="899413"/>
              </a:xfrm>
              <a:prstGeom prst="rect">
                <a:avLst/>
              </a:prstGeom>
              <a:blipFill>
                <a:blip r:embed="rId3"/>
                <a:stretch>
                  <a:fillRect t="-6944" b="-18056"/>
                </a:stretch>
              </a:blipFill>
            </p:spPr>
            <p:txBody>
              <a:bodyPr/>
              <a:lstStyle/>
              <a:p>
                <a:r>
                  <a:rPr lang="sk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30"/>
            <a:ext cx="8064000" cy="730246"/>
          </a:xfrm>
        </p:spPr>
        <p:txBody>
          <a:bodyPr/>
          <a:lstStyle/>
          <a:p>
            <a:r>
              <a:rPr lang="cs-CZ" dirty="0"/>
              <a:t>Pravděpodobnost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257300"/>
                <a:ext cx="8064000" cy="4649529"/>
              </a:xfrm>
            </p:spPr>
            <p:txBody>
              <a:bodyPr/>
              <a:lstStyle/>
              <a:p>
                <a:r>
                  <a:rPr lang="cs-CZ" dirty="0"/>
                  <a:t>pravděpodobnost nemožného jevu je 0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  <a:p>
                <a:r>
                  <a:rPr lang="cs-CZ" dirty="0"/>
                  <a:t>pravděpodobnost jistého jevu je rovna 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cs-CZ" dirty="0"/>
              </a:p>
              <a:p>
                <a:r>
                  <a:rPr lang="cs-CZ" dirty="0"/>
                  <a:t>pro pravděpodobnost libovolného jevu A platí</a:t>
                </a:r>
                <a:endParaRPr lang="cs-CZ" dirty="0">
                  <a:latin typeface="Calibri Light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0≤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)≤1</m:t>
                      </m:r>
                    </m:oMath>
                  </m:oMathPara>
                </a14:m>
                <a:endParaRPr lang="cs-CZ" dirty="0">
                  <a:latin typeface="Calibri Light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cs-CZ" b="0" dirty="0">
                  <a:latin typeface="Calibri Light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⟹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cs-CZ" b="0" dirty="0">
                  <a:latin typeface="Calibri Light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257300"/>
                <a:ext cx="8064000" cy="4649529"/>
              </a:xfrm>
              <a:blipFill>
                <a:blip r:embed="rId2"/>
                <a:stretch>
                  <a:fillRect l="-314" t="-543"/>
                </a:stretch>
              </a:blipFill>
            </p:spPr>
            <p:txBody>
              <a:bodyPr/>
              <a:lstStyle/>
              <a:p>
                <a:r>
                  <a:rPr lang="sk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Pravděpodobnost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hodu kostkou určete pravděpodobnost jevů:</a:t>
            </a:r>
          </a:p>
          <a:p>
            <a:pPr>
              <a:buNone/>
            </a:pPr>
            <a:r>
              <a:rPr lang="cs-CZ" dirty="0"/>
              <a:t>	a) jev A: „padne číslo 5“</a:t>
            </a:r>
          </a:p>
          <a:p>
            <a:pPr>
              <a:buNone/>
            </a:pPr>
            <a:r>
              <a:rPr lang="cs-CZ" dirty="0"/>
              <a:t>	b) jev B: „padne číslo ≤2“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ad a) P(A) = 1/6</a:t>
            </a:r>
          </a:p>
          <a:p>
            <a:pPr>
              <a:buNone/>
            </a:pPr>
            <a:r>
              <a:rPr lang="cs-CZ" dirty="0"/>
              <a:t>ad b) P(B) = 2/6 = 1/3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682621"/>
          </a:xfrm>
        </p:spPr>
        <p:txBody>
          <a:bodyPr/>
          <a:lstStyle/>
          <a:p>
            <a:r>
              <a:rPr lang="cs-CZ" dirty="0"/>
              <a:t>Pravděpodobnost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085850"/>
                <a:ext cx="8064000" cy="4820979"/>
              </a:xfrm>
            </p:spPr>
            <p:txBody>
              <a:bodyPr/>
              <a:lstStyle/>
              <a:p>
                <a:r>
                  <a:rPr lang="cs-CZ" dirty="0"/>
                  <a:t>S jakou pravděpodobností padne na dvou kostkách součet šest</a:t>
                </a:r>
              </a:p>
              <a:p>
                <a:pPr>
                  <a:buNone/>
                </a:pPr>
                <a:r>
                  <a:rPr lang="cs-CZ" dirty="0"/>
                  <a:t>	</a:t>
                </a:r>
                <a:r>
                  <a:rPr lang="sk-SK" dirty="0"/>
                  <a:t>   Riešenie: </a:t>
                </a:r>
              </a:p>
              <a:p>
                <a:pPr>
                  <a:buNone/>
                </a:pPr>
                <a:r>
                  <a:rPr lang="sk-SK" dirty="0"/>
                  <a:t>     </a:t>
                </a:r>
                <a:r>
                  <a:rPr lang="sk-SK" dirty="0" err="1"/>
                  <a:t>Stejne</a:t>
                </a:r>
                <a:r>
                  <a:rPr lang="sk-SK" dirty="0"/>
                  <a:t>̌ </a:t>
                </a:r>
                <a:r>
                  <a:rPr lang="sk-SK" dirty="0" err="1"/>
                  <a:t>pravděpodobne</a:t>
                </a:r>
                <a:r>
                  <a:rPr lang="sk-SK" dirty="0"/>
                  <a:t>́ </a:t>
                </a:r>
                <a:r>
                  <a:rPr lang="sk-SK" dirty="0" err="1"/>
                  <a:t>jevy</a:t>
                </a:r>
                <a:r>
                  <a:rPr lang="sk-SK" dirty="0"/>
                  <a:t> </a:t>
                </a:r>
                <a:r>
                  <a:rPr lang="sk-SK" dirty="0" err="1"/>
                  <a:t>jsou</a:t>
                </a:r>
                <a:r>
                  <a:rPr lang="sk-SK" dirty="0"/>
                  <a:t> dvojice </a:t>
                </a:r>
                <a:r>
                  <a:rPr lang="sk-SK" dirty="0" err="1"/>
                  <a:t>výsledku</a:t>
                </a:r>
                <a:r>
                  <a:rPr lang="sk-SK" dirty="0"/>
                  <a:t>̊ hodů </a:t>
                </a:r>
                <a:r>
                  <a:rPr lang="sk-SK" dirty="0" err="1"/>
                  <a:t>jednotlivými</a:t>
                </a:r>
                <a:r>
                  <a:rPr lang="sk-SK" dirty="0"/>
                  <a:t> </a:t>
                </a:r>
                <a:r>
                  <a:rPr lang="sk-SK" dirty="0" err="1"/>
                  <a:t>kostkami</a:t>
                </a:r>
                <a:r>
                  <a:rPr lang="sk-SK" dirty="0"/>
                  <a:t>. </a:t>
                </a:r>
                <a:r>
                  <a:rPr lang="sk-SK" dirty="0" err="1"/>
                  <a:t>Těch</a:t>
                </a:r>
                <a:r>
                  <a:rPr lang="sk-SK" dirty="0"/>
                  <a:t>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k-SK" dirty="0"/>
                  <a:t> (</a:t>
                </a:r>
                <a:r>
                  <a:rPr lang="sk-SK" dirty="0" err="1"/>
                  <a:t>každa</a:t>
                </a:r>
                <a:r>
                  <a:rPr lang="sk-SK" dirty="0"/>
                  <a:t>́ </a:t>
                </a:r>
                <a:r>
                  <a:rPr lang="sk-SK" dirty="0" err="1"/>
                  <a:t>ze</a:t>
                </a:r>
                <a:r>
                  <a:rPr lang="sk-SK" dirty="0"/>
                  <a:t> </a:t>
                </a:r>
                <a:r>
                  <a:rPr lang="sk-SK" dirty="0" err="1"/>
                  <a:t>dvou</a:t>
                </a:r>
                <a:r>
                  <a:rPr lang="sk-SK" dirty="0"/>
                  <a:t> </a:t>
                </a:r>
                <a:r>
                  <a:rPr lang="sk-SK" dirty="0" err="1"/>
                  <a:t>kostek</a:t>
                </a:r>
                <a:r>
                  <a:rPr lang="sk-SK" dirty="0"/>
                  <a:t> má 6 </a:t>
                </a:r>
                <a:r>
                  <a:rPr lang="sk-SK" dirty="0" err="1"/>
                  <a:t>stran</a:t>
                </a:r>
                <a:r>
                  <a:rPr lang="sk-SK" dirty="0"/>
                  <a:t>). </a:t>
                </a:r>
                <a:r>
                  <a:rPr lang="sk-SK" dirty="0" err="1"/>
                  <a:t>Součtu</a:t>
                </a:r>
                <a:r>
                  <a:rPr lang="sk-SK" dirty="0"/>
                  <a:t> 6 </a:t>
                </a:r>
                <a:r>
                  <a:rPr lang="sk-SK" dirty="0" err="1"/>
                  <a:t>odpovídaji</a:t>
                </a:r>
                <a:r>
                  <a:rPr lang="sk-SK" dirty="0"/>
                  <a:t>́ dvojice </a:t>
                </a:r>
              </a:p>
              <a:p>
                <a:pPr marL="0" indent="0">
                  <a:buNone/>
                </a:pPr>
                <a:r>
                  <a:rPr lang="sk-SK" dirty="0"/>
                  <a:t>	A = {[2, 4], [4, 2], [5, 1], [1, 5], [3, 3]}, </a:t>
                </a:r>
                <a:r>
                  <a:rPr lang="sk-SK" dirty="0" err="1"/>
                  <a:t>kterých</a:t>
                </a:r>
                <a:r>
                  <a:rPr lang="sk-SK" dirty="0"/>
                  <a:t> je 5. </a:t>
                </a:r>
              </a:p>
              <a:p>
                <a:pPr marL="0" indent="0">
                  <a:buNone/>
                </a:pPr>
                <a:r>
                  <a:rPr lang="sk-SK" dirty="0"/>
                  <a:t>	</a:t>
                </a:r>
                <a:r>
                  <a:rPr lang="sk-SK" dirty="0" err="1"/>
                  <a:t>Hledana</a:t>
                </a:r>
                <a:r>
                  <a:rPr lang="sk-SK" dirty="0"/>
                  <a:t>́ p-</a:t>
                </a:r>
                <a:r>
                  <a:rPr lang="sk-SK" dirty="0" err="1"/>
                  <a:t>st</a:t>
                </a:r>
                <a:r>
                  <a:rPr lang="sk-SK" dirty="0"/>
                  <a:t> </a:t>
                </a:r>
                <a:r>
                  <a:rPr lang="sk-SK" dirty="0" err="1"/>
                  <a:t>tedy</a:t>
                </a:r>
                <a:r>
                  <a:rPr lang="sk-SK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P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sSup>
                          <m:sSupPr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sk-SK" dirty="0"/>
              </a:p>
              <a:p>
                <a:pPr>
                  <a:buNone/>
                </a:pPr>
                <a:endParaRPr lang="cs-CZ" dirty="0"/>
              </a:p>
              <a:p>
                <a:pPr>
                  <a:buNone/>
                </a:pPr>
                <a:endParaRPr lang="cs-CZ" dirty="0"/>
              </a:p>
              <a:p>
                <a:pPr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085850"/>
                <a:ext cx="8064000" cy="4820979"/>
              </a:xfrm>
              <a:blipFill>
                <a:blip r:embed="rId2"/>
                <a:stretch>
                  <a:fillRect l="-943" t="-787"/>
                </a:stretch>
              </a:blipFill>
            </p:spPr>
            <p:txBody>
              <a:bodyPr/>
              <a:lstStyle/>
              <a:p>
                <a:r>
                  <a:rPr lang="sk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682621"/>
          </a:xfrm>
        </p:spPr>
        <p:txBody>
          <a:bodyPr/>
          <a:lstStyle/>
          <a:p>
            <a:r>
              <a:rPr lang="cs-CZ" dirty="0"/>
              <a:t>Pravděpodobnost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085850"/>
            <a:ext cx="8064000" cy="4820979"/>
          </a:xfrm>
        </p:spPr>
        <p:txBody>
          <a:bodyPr/>
          <a:lstStyle/>
          <a:p>
            <a:pPr>
              <a:buNone/>
            </a:pPr>
            <a:r>
              <a:rPr lang="sk-SK" dirty="0"/>
              <a:t>  Do </a:t>
            </a:r>
            <a:r>
              <a:rPr lang="sk-SK" dirty="0" err="1"/>
              <a:t>výtahu</a:t>
            </a:r>
            <a:r>
              <a:rPr lang="sk-SK" dirty="0"/>
              <a:t> </a:t>
            </a:r>
            <a:r>
              <a:rPr lang="sk-SK" dirty="0" err="1"/>
              <a:t>osmipatrového</a:t>
            </a:r>
            <a:r>
              <a:rPr lang="sk-SK" dirty="0"/>
              <a:t> domu </a:t>
            </a:r>
            <a:r>
              <a:rPr lang="sk-SK" dirty="0" err="1"/>
              <a:t>nastoupilo</a:t>
            </a:r>
            <a:r>
              <a:rPr lang="sk-SK" dirty="0"/>
              <a:t> 5 </a:t>
            </a:r>
            <a:r>
              <a:rPr lang="sk-SK" dirty="0" err="1"/>
              <a:t>osob</a:t>
            </a:r>
            <a:r>
              <a:rPr lang="sk-SK" dirty="0"/>
              <a:t>. Každá z nich </a:t>
            </a:r>
            <a:r>
              <a:rPr lang="sk-SK" dirty="0" err="1"/>
              <a:t>vystoupí</a:t>
            </a:r>
            <a:r>
              <a:rPr lang="sk-SK" dirty="0"/>
              <a:t> nezávisle na </a:t>
            </a:r>
            <a:r>
              <a:rPr lang="sk-SK" dirty="0" err="1"/>
              <a:t>ostatních</a:t>
            </a:r>
            <a:r>
              <a:rPr lang="sk-SK" dirty="0"/>
              <a:t> v </a:t>
            </a:r>
            <a:r>
              <a:rPr lang="sk-SK" dirty="0" err="1"/>
              <a:t>libovolném</a:t>
            </a:r>
            <a:r>
              <a:rPr lang="sk-SK" dirty="0"/>
              <a:t> poschodí. Jaká je </a:t>
            </a:r>
            <a:r>
              <a:rPr lang="sk-SK" dirty="0" err="1"/>
              <a:t>pravdepodobnost</a:t>
            </a:r>
            <a:r>
              <a:rPr lang="sk-SK" dirty="0"/>
              <a:t>, že </a:t>
            </a:r>
            <a:r>
              <a:rPr lang="sk-SK" dirty="0" err="1"/>
              <a:t>všechny</a:t>
            </a:r>
            <a:r>
              <a:rPr lang="sk-SK" dirty="0"/>
              <a:t> osoby </a:t>
            </a:r>
            <a:r>
              <a:rPr lang="sk-SK" dirty="0" err="1"/>
              <a:t>vystoupí</a:t>
            </a:r>
            <a:endParaRPr lang="sk-SK" dirty="0"/>
          </a:p>
          <a:p>
            <a:pPr marL="457200" indent="-457200">
              <a:buFont typeface="+mj-lt"/>
              <a:buAutoNum type="arabicPeriod"/>
            </a:pPr>
            <a:r>
              <a:rPr lang="sk-SK" dirty="0"/>
              <a:t>v </a:t>
            </a:r>
            <a:r>
              <a:rPr lang="sk-SK" dirty="0" err="1"/>
              <a:t>šestém</a:t>
            </a:r>
            <a:r>
              <a:rPr lang="sk-SK" dirty="0"/>
              <a:t> poschodí,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/>
              <a:t>v </a:t>
            </a:r>
            <a:r>
              <a:rPr lang="sk-SK" dirty="0" err="1"/>
              <a:t>témže</a:t>
            </a:r>
            <a:r>
              <a:rPr lang="sk-SK" dirty="0"/>
              <a:t> poschodí,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/>
              <a:t>každá v </a:t>
            </a:r>
            <a:r>
              <a:rPr lang="sk-SK" dirty="0" err="1"/>
              <a:t>jiném</a:t>
            </a:r>
            <a:r>
              <a:rPr lang="sk-SK" dirty="0"/>
              <a:t> poschodí.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Četnost výsledku, relativní četnost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Mějme nějaký pokus s množinou výsledků </a:t>
            </a:r>
            <a:r>
              <a:rPr lang="el-GR" dirty="0"/>
              <a:t>Ω</a:t>
            </a:r>
            <a:r>
              <a:rPr lang="cs-CZ" dirty="0"/>
              <a:t>. Proveďme tento pokus celkem n-krát a pro každý možný výsledek </a:t>
            </a:r>
            <a:r>
              <a:rPr lang="el-GR" dirty="0"/>
              <a:t>ω</a:t>
            </a:r>
            <a:r>
              <a:rPr lang="cs-CZ" dirty="0"/>
              <a:t> zaznamenejme, kolik pokusů skončilo právě tímto výsledkem.</a:t>
            </a:r>
          </a:p>
          <a:p>
            <a:r>
              <a:rPr lang="cs-CZ" b="1" dirty="0"/>
              <a:t>Číslo n(</a:t>
            </a:r>
            <a:r>
              <a:rPr lang="el-GR" b="1" dirty="0"/>
              <a:t>ω</a:t>
            </a:r>
            <a:r>
              <a:rPr lang="cs-CZ" b="1" dirty="0"/>
              <a:t>)</a:t>
            </a:r>
            <a:r>
              <a:rPr lang="cs-CZ" dirty="0"/>
              <a:t> nazveme </a:t>
            </a:r>
            <a:r>
              <a:rPr lang="cs-CZ" b="1" dirty="0"/>
              <a:t>četností výsledků </a:t>
            </a:r>
            <a:r>
              <a:rPr lang="el-GR" b="1" dirty="0"/>
              <a:t>ω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b="1" dirty="0"/>
              <a:t>Podíl</a:t>
            </a:r>
            <a:r>
              <a:rPr lang="cs-CZ" dirty="0"/>
              <a:t>              nazveme </a:t>
            </a:r>
            <a:r>
              <a:rPr lang="cs-CZ" b="1" dirty="0"/>
              <a:t>relativní četností výsledků </a:t>
            </a:r>
            <a:r>
              <a:rPr lang="el-GR" b="1" dirty="0"/>
              <a:t>ω</a:t>
            </a:r>
            <a:r>
              <a:rPr lang="cs-CZ" dirty="0"/>
              <a:t>.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1387474" y="3536949"/>
          <a:ext cx="709869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Rovnice" r:id="rId3" imgW="368280" imgH="393480" progId="">
                  <p:embed/>
                </p:oleObj>
              </mc:Choice>
              <mc:Fallback>
                <p:oleObj name="Rovnice" r:id="rId3" imgW="368280" imgH="393480" progId="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4" y="3536949"/>
                        <a:ext cx="709869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Četnost výsledku, relativní četnost výsledku – 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25624"/>
            <a:ext cx="8064000" cy="4327525"/>
          </a:xfrm>
        </p:spPr>
        <p:txBody>
          <a:bodyPr>
            <a:normAutofit/>
          </a:bodyPr>
          <a:lstStyle/>
          <a:p>
            <a:r>
              <a:rPr lang="cs-CZ" dirty="0"/>
              <a:t>Hodíme 10x hrací kostkou s výsledky 1, 6, 4, 1, 5, </a:t>
            </a:r>
            <a:r>
              <a:rPr lang="cs-CZ" dirty="0" err="1"/>
              <a:t>5</a:t>
            </a:r>
            <a:r>
              <a:rPr lang="cs-CZ" dirty="0"/>
              <a:t>, 3, 1, 2, 4.</a:t>
            </a:r>
          </a:p>
          <a:p>
            <a:endParaRPr lang="cs-CZ" dirty="0"/>
          </a:p>
          <a:p>
            <a:r>
              <a:rPr lang="cs-CZ" dirty="0"/>
              <a:t>četnosti výsledků:</a:t>
            </a:r>
          </a:p>
          <a:p>
            <a:pPr lvl="1"/>
            <a:r>
              <a:rPr lang="cs-CZ" dirty="0"/>
              <a:t>n(1) = 3</a:t>
            </a:r>
          </a:p>
          <a:p>
            <a:pPr lvl="1"/>
            <a:r>
              <a:rPr lang="cs-CZ" dirty="0"/>
              <a:t>n(2) = 1</a:t>
            </a:r>
          </a:p>
          <a:p>
            <a:pPr lvl="1"/>
            <a:r>
              <a:rPr lang="cs-CZ" dirty="0"/>
              <a:t>n(3) = 1</a:t>
            </a:r>
          </a:p>
          <a:p>
            <a:pPr lvl="1"/>
            <a:r>
              <a:rPr lang="cs-CZ" dirty="0"/>
              <a:t>n(4) = 2</a:t>
            </a:r>
          </a:p>
          <a:p>
            <a:pPr lvl="1"/>
            <a:r>
              <a:rPr lang="cs-CZ" dirty="0"/>
              <a:t>n(5) = 2</a:t>
            </a:r>
          </a:p>
          <a:p>
            <a:pPr lvl="1"/>
            <a:r>
              <a:rPr lang="cs-CZ" dirty="0"/>
              <a:t>n(6) = 1.</a:t>
            </a:r>
          </a:p>
          <a:p>
            <a:r>
              <a:rPr lang="cs-CZ" dirty="0"/>
              <a:t>nejvyšší četnost má jev, kdy padlo číslo 1. Relativní četnost tohoto jevu je 3/10.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30"/>
            <a:ext cx="8064000" cy="711196"/>
          </a:xfrm>
        </p:spPr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209675"/>
            <a:ext cx="8064000" cy="4697154"/>
          </a:xfrm>
        </p:spPr>
        <p:txBody>
          <a:bodyPr/>
          <a:lstStyle/>
          <a:p>
            <a:r>
              <a:rPr lang="sk-SK" dirty="0"/>
              <a:t>Vojenskou </a:t>
            </a:r>
            <a:r>
              <a:rPr lang="sk-SK" dirty="0" err="1"/>
              <a:t>kolonu</a:t>
            </a:r>
            <a:r>
              <a:rPr lang="sk-SK" dirty="0"/>
              <a:t> </a:t>
            </a:r>
            <a:r>
              <a:rPr lang="sk-SK" dirty="0" err="1"/>
              <a:t>tvoří</a:t>
            </a:r>
            <a:r>
              <a:rPr lang="sk-SK" dirty="0"/>
              <a:t> dva </a:t>
            </a:r>
            <a:r>
              <a:rPr lang="sk-SK" dirty="0" err="1"/>
              <a:t>terénní</a:t>
            </a:r>
            <a:r>
              <a:rPr lang="sk-SK" dirty="0"/>
              <a:t> vozy </a:t>
            </a:r>
            <a:r>
              <a:rPr lang="sk-SK" dirty="0" err="1"/>
              <a:t>Land</a:t>
            </a:r>
            <a:r>
              <a:rPr lang="sk-SK" dirty="0"/>
              <a:t> </a:t>
            </a:r>
            <a:r>
              <a:rPr lang="sk-SK" dirty="0" err="1"/>
              <a:t>Rover</a:t>
            </a:r>
            <a:r>
              <a:rPr lang="sk-SK" dirty="0"/>
              <a:t> </a:t>
            </a:r>
            <a:r>
              <a:rPr lang="sk-SK" dirty="0" err="1"/>
              <a:t>Defender</a:t>
            </a:r>
            <a:r>
              <a:rPr lang="sk-SK" dirty="0"/>
              <a:t>, </a:t>
            </a:r>
            <a:r>
              <a:rPr lang="sk-SK" dirty="0" err="1"/>
              <a:t>tři</a:t>
            </a:r>
            <a:r>
              <a:rPr lang="sk-SK" dirty="0"/>
              <a:t> </a:t>
            </a:r>
            <a:r>
              <a:rPr lang="sk-SK" dirty="0" err="1"/>
              <a:t>obrňená</a:t>
            </a:r>
            <a:r>
              <a:rPr lang="sk-SK" dirty="0"/>
              <a:t> vozidla </a:t>
            </a:r>
            <a:r>
              <a:rPr lang="sk-SK" dirty="0" err="1"/>
              <a:t>Iveco</a:t>
            </a:r>
            <a:r>
              <a:rPr lang="sk-SK" dirty="0"/>
              <a:t> LMV a </a:t>
            </a:r>
            <a:r>
              <a:rPr lang="sk-SK" dirty="0" err="1"/>
              <a:t>čtyři</a:t>
            </a:r>
            <a:r>
              <a:rPr lang="sk-SK" dirty="0"/>
              <a:t> Tatry 810. </a:t>
            </a:r>
            <a:r>
              <a:rPr lang="sk-SK" dirty="0" err="1"/>
              <a:t>Jaká</a:t>
            </a:r>
            <a:r>
              <a:rPr lang="sk-SK" dirty="0"/>
              <a:t> je </a:t>
            </a:r>
            <a:r>
              <a:rPr lang="sk-SK" dirty="0" err="1"/>
              <a:t>pravděpodobnost</a:t>
            </a:r>
            <a:r>
              <a:rPr lang="sk-SK" dirty="0"/>
              <a:t>, že </a:t>
            </a:r>
            <a:r>
              <a:rPr lang="sk-SK" dirty="0" err="1"/>
              <a:t>při</a:t>
            </a:r>
            <a:r>
              <a:rPr lang="sk-SK" dirty="0"/>
              <a:t> </a:t>
            </a:r>
            <a:r>
              <a:rPr lang="sk-SK" dirty="0" err="1"/>
              <a:t>náhodném</a:t>
            </a:r>
            <a:r>
              <a:rPr lang="sk-SK" dirty="0"/>
              <a:t> </a:t>
            </a:r>
            <a:r>
              <a:rPr lang="sk-SK" dirty="0" err="1"/>
              <a:t>seřazení</a:t>
            </a:r>
            <a:r>
              <a:rPr lang="sk-SK" dirty="0"/>
              <a:t> </a:t>
            </a:r>
            <a:r>
              <a:rPr lang="sk-SK" dirty="0" err="1"/>
              <a:t>kolony</a:t>
            </a:r>
            <a:r>
              <a:rPr lang="sk-SK" dirty="0"/>
              <a:t> </a:t>
            </a:r>
            <a:r>
              <a:rPr lang="sk-SK" dirty="0" err="1"/>
              <a:t>pojedou</a:t>
            </a:r>
            <a:r>
              <a:rPr lang="sk-SK" dirty="0"/>
              <a:t> </a:t>
            </a:r>
            <a:r>
              <a:rPr lang="sk-SK" dirty="0" err="1"/>
              <a:t>stejná</a:t>
            </a:r>
            <a:r>
              <a:rPr lang="sk-SK" dirty="0"/>
              <a:t> vozidla za sebou?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Pravděpodobnost v reálném životě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Jaká je pravděpodobnost, že … ?</a:t>
            </a:r>
          </a:p>
          <a:p>
            <a:r>
              <a:rPr lang="cs-CZ" dirty="0"/>
              <a:t>Pravděpodobnost se zabývá matematickými zákonitostmi, které se projevují v náhodných pokusech.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1529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30"/>
            <a:ext cx="8064000" cy="730246"/>
          </a:xfrm>
        </p:spPr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257300"/>
            <a:ext cx="8064000" cy="4649529"/>
          </a:xfrm>
        </p:spPr>
        <p:txBody>
          <a:bodyPr/>
          <a:lstStyle/>
          <a:p>
            <a:r>
              <a:rPr lang="sk-SK" dirty="0"/>
              <a:t>Jaká je </a:t>
            </a:r>
            <a:r>
              <a:rPr lang="sk-SK" dirty="0" err="1"/>
              <a:t>pravděpodobnost</a:t>
            </a:r>
            <a:r>
              <a:rPr lang="sk-SK" dirty="0"/>
              <a:t>, že </a:t>
            </a:r>
            <a:r>
              <a:rPr lang="sk-SK" dirty="0" err="1"/>
              <a:t>slovem</a:t>
            </a:r>
            <a:r>
              <a:rPr lang="sk-SK" dirty="0"/>
              <a:t> </a:t>
            </a:r>
            <a:r>
              <a:rPr lang="sk-SK" dirty="0" err="1"/>
              <a:t>náhodně</a:t>
            </a:r>
            <a:r>
              <a:rPr lang="sk-SK" dirty="0"/>
              <a:t> </a:t>
            </a:r>
            <a:r>
              <a:rPr lang="sk-SK" dirty="0" err="1"/>
              <a:t>sestaveným</a:t>
            </a:r>
            <a:r>
              <a:rPr lang="sk-SK" dirty="0"/>
              <a:t> z písmen</a:t>
            </a:r>
          </a:p>
          <a:p>
            <a:pPr marL="0" indent="0">
              <a:buNone/>
            </a:pPr>
            <a:r>
              <a:rPr lang="sk-SK" dirty="0"/>
              <a:t>    A, A, A, </a:t>
            </a:r>
            <a:r>
              <a:rPr lang="sk-SK" dirty="0" err="1"/>
              <a:t>E</a:t>
            </a:r>
            <a:r>
              <a:rPr lang="sk-SK" dirty="0"/>
              <a:t>, I, K, M, M, T, T bude MATEMATIKA?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720721"/>
          </a:xfrm>
        </p:spPr>
        <p:txBody>
          <a:bodyPr/>
          <a:lstStyle/>
          <a:p>
            <a:r>
              <a:rPr lang="cs-CZ" dirty="0"/>
              <a:t>Sčítání pravděpodobností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238250"/>
            <a:ext cx="8064000" cy="4668579"/>
          </a:xfrm>
        </p:spPr>
        <p:txBody>
          <a:bodyPr/>
          <a:lstStyle/>
          <a:p>
            <a:r>
              <a:rPr lang="cs-CZ" dirty="0"/>
              <a:t>Nechť jevy A </a:t>
            </a:r>
            <a:r>
              <a:rPr lang="cs-CZ" dirty="0" err="1"/>
              <a:t>a</a:t>
            </a:r>
            <a:r>
              <a:rPr lang="cs-CZ" dirty="0"/>
              <a:t> B se navzájem vylučují. Pravděpodobnost sjednocení dvou navzájem se vylučujících jevů je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Platí i pro více než dva jevy.</a:t>
            </a:r>
          </a:p>
          <a:p>
            <a:endParaRPr lang="cs-CZ" dirty="0"/>
          </a:p>
          <a:p>
            <a:r>
              <a:rPr lang="cs-CZ" dirty="0"/>
              <a:t>Obecně</a:t>
            </a:r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dirty="0"/>
              <a:t>		kde P(AB) je průnik jevů.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1936749" y="2212974"/>
          <a:ext cx="473015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Rovnice" r:id="rId3" imgW="1536480" imgH="203040" progId="">
                  <p:embed/>
                </p:oleObj>
              </mc:Choice>
              <mc:Fallback>
                <p:oleObj name="Rovnice" r:id="rId3" imgW="1536480" imgH="203040" progId="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49" y="2212974"/>
                        <a:ext cx="4730155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417638" y="4572000"/>
          <a:ext cx="64119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Rovnice" r:id="rId5" imgW="2082600" imgH="203040" progId="">
                  <p:embed/>
                </p:oleObj>
              </mc:Choice>
              <mc:Fallback>
                <p:oleObj name="Rovnice" r:id="rId5" imgW="2082600" imgH="203040" progId="">
                  <p:embed/>
                  <p:pic>
                    <p:nvPicPr>
                      <p:cNvPr id="20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4572000"/>
                        <a:ext cx="6411912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Geometrická pravděpodobnost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používáme ji v případech, které lze převést na toto schéma:</a:t>
            </a:r>
            <a:br>
              <a:rPr lang="cs-CZ" dirty="0"/>
            </a:br>
            <a:r>
              <a:rPr lang="cs-CZ" dirty="0"/>
              <a:t>V rovině (případně na přímce nebo v prostoru) je dána určitá oblast Ω a v ní další uzavřená oblast </a:t>
            </a:r>
            <a:r>
              <a:rPr lang="cs-CZ" i="1" dirty="0"/>
              <a:t>A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/>
              <a:t>Pravděpodobnost jevu </a:t>
            </a:r>
            <a:r>
              <a:rPr lang="cs-CZ" i="1" dirty="0"/>
              <a:t>A</a:t>
            </a:r>
            <a:r>
              <a:rPr lang="cs-CZ" dirty="0"/>
              <a:t>, který spočívá v tom, že náhodně zvolený bod v oblasti Ω leží i v oblasti </a:t>
            </a:r>
            <a:r>
              <a:rPr lang="cs-CZ" i="1" dirty="0"/>
              <a:t>A</a:t>
            </a:r>
            <a:r>
              <a:rPr lang="cs-CZ" dirty="0"/>
              <a:t> je:</a:t>
            </a:r>
            <a:br>
              <a:rPr lang="cs-CZ" dirty="0"/>
            </a:br>
            <a:r>
              <a:rPr lang="cs-CZ" dirty="0"/>
              <a:t>			</a:t>
            </a:r>
          </a:p>
          <a:p>
            <a:endParaRPr lang="cs-CZ" dirty="0"/>
          </a:p>
          <a:p>
            <a:pPr>
              <a:buNone/>
            </a:pPr>
            <a:r>
              <a:rPr lang="cs-CZ" dirty="0"/>
              <a:t>						, kde |</a:t>
            </a:r>
            <a:r>
              <a:rPr lang="cs-CZ" i="1" dirty="0"/>
              <a:t>A</a:t>
            </a:r>
            <a:r>
              <a:rPr lang="cs-CZ" dirty="0"/>
              <a:t>|, |Ω| jsou míry oblastí </a:t>
            </a:r>
            <a:r>
              <a:rPr lang="cs-CZ" i="1" dirty="0"/>
              <a:t>A</a:t>
            </a:r>
            <a:r>
              <a:rPr lang="cs-CZ" dirty="0"/>
              <a:t> </a:t>
            </a:r>
            <a:r>
              <a:rPr lang="cs-CZ" dirty="0" err="1"/>
              <a:t>a</a:t>
            </a:r>
            <a:r>
              <a:rPr lang="cs-CZ" dirty="0"/>
              <a:t> Ω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1765300" y="3889375"/>
          <a:ext cx="1816100" cy="1221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Rovnice" r:id="rId3" imgW="698400" imgH="469800" progId="">
                  <p:embed/>
                </p:oleObj>
              </mc:Choice>
              <mc:Fallback>
                <p:oleObj name="Rovnice" r:id="rId3" imgW="698400" imgH="469800" progId="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3889375"/>
                        <a:ext cx="1816100" cy="12217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Geometrická pravděpodobnost - 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je pravděpodobné, že meteorit padne na pevninu, víme-li, že pevnina má rozlohu 149 milionů km</a:t>
            </a:r>
            <a:r>
              <a:rPr lang="cs-CZ" baseline="30000" dirty="0"/>
              <a:t>2</a:t>
            </a:r>
            <a:r>
              <a:rPr lang="cs-CZ" dirty="0"/>
              <a:t> a moře 361 milionů km</a:t>
            </a:r>
            <a:r>
              <a:rPr lang="cs-CZ" baseline="30000" dirty="0"/>
              <a:t>2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747073" y="3063545"/>
          <a:ext cx="4432300" cy="1099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Rovnice" r:id="rId3" imgW="1587240" imgH="393480" progId="">
                  <p:embed/>
                </p:oleObj>
              </mc:Choice>
              <mc:Fallback>
                <p:oleObj name="Rovnice" r:id="rId3" imgW="1587240" imgH="393480" progId="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073" y="3063545"/>
                        <a:ext cx="4432300" cy="10992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4" name="Picture 4" descr="VÃ½sledek obrÃ¡zku pro meteor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5470" y="4215740"/>
            <a:ext cx="3283808" cy="1737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739771"/>
          </a:xfrm>
        </p:spPr>
        <p:txBody>
          <a:bodyPr/>
          <a:lstStyle/>
          <a:p>
            <a:r>
              <a:rPr lang="cs-CZ" dirty="0"/>
              <a:t>Nezávislé jevy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247775"/>
                <a:ext cx="8064000" cy="4659054"/>
              </a:xfrm>
            </p:spPr>
            <p:txBody>
              <a:bodyPr/>
              <a:lstStyle/>
              <a:p>
                <a:r>
                  <a:rPr lang="cs-CZ" dirty="0"/>
                  <a:t>Nezávislostí dvou jevů rozumíme to, že uskutečnění jednoho nemá vliv na uskutečnění nebo neuskutečnění druhého jevu.</a:t>
                </a:r>
              </a:p>
              <a:p>
                <a:r>
                  <a:rPr lang="cs-CZ" dirty="0"/>
                  <a:t>Řekneme, že jevy A a B jsou nezávislé, jestliže platí P(A∩B)=P(A)∙P(B)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247775"/>
                <a:ext cx="8064000" cy="4659054"/>
              </a:xfrm>
              <a:blipFill>
                <a:blip r:embed="rId2"/>
                <a:stretch>
                  <a:fillRect l="-314" t="-815"/>
                </a:stretch>
              </a:blipFill>
            </p:spPr>
            <p:txBody>
              <a:bodyPr/>
              <a:lstStyle/>
              <a:p>
                <a:r>
                  <a:rPr lang="sk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739771"/>
          </a:xfrm>
        </p:spPr>
        <p:txBody>
          <a:bodyPr/>
          <a:lstStyle/>
          <a:p>
            <a:r>
              <a:rPr lang="cs-CZ" dirty="0"/>
              <a:t>Nezávislé jevy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247775"/>
                <a:ext cx="8064000" cy="4659054"/>
              </a:xfrm>
            </p:spPr>
            <p:txBody>
              <a:bodyPr/>
              <a:lstStyle/>
              <a:p>
                <a:r>
                  <a:rPr lang="sk-SK" dirty="0"/>
                  <a:t>Dvakrát hodíme mincí. Označme </a:t>
                </a:r>
                <a:r>
                  <a:rPr lang="sk-SK" dirty="0" err="1"/>
                  <a:t>jevy</a:t>
                </a:r>
                <a:r>
                  <a:rPr lang="sk-SK" dirty="0"/>
                  <a:t> A1, že v 1. hodu padne líc, A2, že </a:t>
                </a:r>
                <a:r>
                  <a:rPr lang="sk-SK" dirty="0" err="1"/>
                  <a:t>ve</a:t>
                </a:r>
                <a:r>
                  <a:rPr lang="sk-SK" dirty="0"/>
                  <a:t> 2. hodu padne líc a A3, že v </a:t>
                </a:r>
                <a:r>
                  <a:rPr lang="sk-SK" dirty="0" err="1"/>
                  <a:t>obou</a:t>
                </a:r>
                <a:r>
                  <a:rPr lang="sk-SK" dirty="0"/>
                  <a:t> </a:t>
                </a:r>
                <a:r>
                  <a:rPr lang="sk-SK" dirty="0" err="1"/>
                  <a:t>hodech</a:t>
                </a:r>
                <a:r>
                  <a:rPr lang="sk-SK" dirty="0"/>
                  <a:t> padne </a:t>
                </a:r>
                <a:r>
                  <a:rPr lang="sk-SK" dirty="0" err="1"/>
                  <a:t>totéž</a:t>
                </a:r>
                <a:r>
                  <a:rPr lang="sk-SK" dirty="0"/>
                  <a:t>. </a:t>
                </a:r>
                <a:r>
                  <a:rPr lang="sk-SK" dirty="0" err="1"/>
                  <a:t>Jsou</a:t>
                </a:r>
                <a:r>
                  <a:rPr lang="sk-SK" dirty="0"/>
                  <a:t> </a:t>
                </a:r>
                <a:r>
                  <a:rPr lang="sk-SK" dirty="0" err="1"/>
                  <a:t>jevy</a:t>
                </a:r>
                <a:r>
                  <a:rPr lang="sk-SK" dirty="0"/>
                  <a:t> A1, A2 a A3 nezávislé? </a:t>
                </a:r>
                <a:r>
                  <a:rPr lang="sk-SK" dirty="0" err="1"/>
                  <a:t>Jsou</a:t>
                </a:r>
                <a:r>
                  <a:rPr lang="sk-SK" dirty="0"/>
                  <a:t> </a:t>
                </a:r>
                <a:r>
                  <a:rPr lang="sk-SK" dirty="0" err="1"/>
                  <a:t>tyto</a:t>
                </a:r>
                <a:r>
                  <a:rPr lang="sk-SK" dirty="0"/>
                  <a:t> </a:t>
                </a:r>
                <a:r>
                  <a:rPr lang="sk-SK" dirty="0" err="1"/>
                  <a:t>jevy</a:t>
                </a:r>
                <a:r>
                  <a:rPr lang="sk-SK" dirty="0"/>
                  <a:t> nezávislé po </a:t>
                </a:r>
                <a:r>
                  <a:rPr lang="sk-SK" dirty="0" err="1"/>
                  <a:t>dvou</a:t>
                </a:r>
                <a:r>
                  <a:rPr lang="sk-SK" dirty="0"/>
                  <a:t>? </a:t>
                </a:r>
              </a:p>
              <a:p>
                <a:r>
                  <a:rPr lang="sk-SK" dirty="0"/>
                  <a:t>P(A1)=0,5</a:t>
                </a:r>
              </a:p>
              <a:p>
                <a:r>
                  <a:rPr lang="sk-SK" dirty="0"/>
                  <a:t>P(A2)=0,5</a:t>
                </a:r>
              </a:p>
              <a:p>
                <a:r>
                  <a:rPr lang="sk-SK" dirty="0"/>
                  <a:t>P(A3)=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endParaRPr lang="sk-SK" dirty="0"/>
              </a:p>
              <a:p>
                <a:r>
                  <a:rPr lang="sk-SK" dirty="0"/>
                  <a:t>4 možné výsledky </a:t>
                </a:r>
                <a:r>
                  <a:rPr lang="sk-SK" dirty="0" err="1"/>
                  <a:t>co</a:t>
                </a:r>
                <a:r>
                  <a:rPr lang="sk-SK" dirty="0"/>
                  <a:t> na minci padne, z nich 2 </a:t>
                </a:r>
                <a:r>
                  <a:rPr lang="sk-SK" dirty="0" err="1"/>
                  <a:t>jsou</a:t>
                </a:r>
                <a:r>
                  <a:rPr lang="sk-SK" dirty="0"/>
                  <a:t> </a:t>
                </a:r>
                <a:r>
                  <a:rPr lang="sk-SK" dirty="0" err="1"/>
                  <a:t>příznivé</a:t>
                </a:r>
                <a:r>
                  <a:rPr lang="sk-SK" dirty="0"/>
                  <a:t> A3 (dvakrát líc nebo dvakrát rub)</a:t>
                </a:r>
              </a:p>
              <a:p>
                <a:endParaRPr lang="sk-SK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247775"/>
                <a:ext cx="8064000" cy="4659054"/>
              </a:xfrm>
              <a:blipFill>
                <a:blip r:embed="rId2"/>
                <a:stretch>
                  <a:fillRect l="-314" t="-815"/>
                </a:stretch>
              </a:blipFill>
            </p:spPr>
            <p:txBody>
              <a:bodyPr/>
              <a:lstStyle/>
              <a:p>
                <a:r>
                  <a:rPr lang="sk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05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0EC792EA-B5DA-E549-B9D4-D5D994E191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1∩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cs-CZ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3)=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2∩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3)=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k-CZ" dirty="0"/>
                  <a:t>	</a:t>
                </a:r>
              </a:p>
              <a:p>
                <a:pPr marL="0" indent="0">
                  <a:buNone/>
                </a:pPr>
                <a:r>
                  <a:rPr lang="sk-CZ" dirty="0"/>
                  <a:t>              pst že v obou hodech padl líc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1∩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2)</m:t>
                    </m:r>
                  </m:oMath>
                </a14:m>
                <a:r>
                  <a:rPr lang="sk-CZ" dirty="0"/>
                  <a:t>  jevy jsou po dvou nezávislé</a:t>
                </a:r>
              </a:p>
              <a:p>
                <a:r>
                  <a:rPr lang="sk-CZ" dirty="0"/>
                  <a:t>Jev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1∩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2∩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sk-CZ" dirty="0"/>
                  <a:t> ... </a:t>
                </a:r>
                <a:r>
                  <a:rPr lang="sk-SK" dirty="0"/>
                  <a:t>v</a:t>
                </a:r>
                <a:r>
                  <a:rPr lang="sk-CZ" dirty="0"/>
                  <a:t> obou hodech padl líc</a:t>
                </a: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1∩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2∩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sk-CZ" dirty="0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0EC792EA-B5DA-E549-B9D4-D5D994E191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43"/>
                </a:stretch>
              </a:blipFill>
            </p:spPr>
            <p:txBody>
              <a:bodyPr/>
              <a:lstStyle/>
              <a:p>
                <a:r>
                  <a:rPr lang="sk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679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682621"/>
          </a:xfrm>
        </p:spPr>
        <p:txBody>
          <a:bodyPr/>
          <a:lstStyle/>
          <a:p>
            <a:r>
              <a:rPr lang="cs-CZ" dirty="0"/>
              <a:t>Podmíněná pravděpodobnost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085850"/>
                <a:ext cx="8064000" cy="4820979"/>
              </a:xfrm>
            </p:spPr>
            <p:txBody>
              <a:bodyPr/>
              <a:lstStyle/>
              <a:p>
                <a:r>
                  <a:rPr lang="cs-CZ" dirty="0"/>
                  <a:t>Nechť A,B jsou náhodné jevy. Podmíněná pravděpodobnost jevu A za podmínky, že nastal jev B, je dána jako</a:t>
                </a:r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)&gt;0</m:t>
                    </m:r>
                  </m:oMath>
                </a14:m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085850"/>
                <a:ext cx="8064000" cy="4820979"/>
              </a:xfrm>
              <a:blipFill>
                <a:blip r:embed="rId3"/>
                <a:stretch>
                  <a:fillRect l="-314" t="-787"/>
                </a:stretch>
              </a:blipFill>
            </p:spPr>
            <p:txBody>
              <a:bodyPr/>
              <a:lstStyle/>
              <a:p>
                <a:r>
                  <a:rPr lang="sk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2447925" y="2190750"/>
          <a:ext cx="2937164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Rovnice" r:id="rId4" imgW="1218960" imgH="419040" progId="">
                  <p:embed/>
                </p:oleObj>
              </mc:Choice>
              <mc:Fallback>
                <p:oleObj name="Rovnice" r:id="rId4" imgW="1218960" imgH="419040" progId="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2190750"/>
                        <a:ext cx="2937164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663571"/>
          </a:xfrm>
        </p:spPr>
        <p:txBody>
          <a:bodyPr/>
          <a:lstStyle/>
          <a:p>
            <a:r>
              <a:rPr lang="cs-CZ" dirty="0"/>
              <a:t>Příklad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171575"/>
                <a:ext cx="8064000" cy="4735254"/>
              </a:xfrm>
            </p:spPr>
            <p:txBody>
              <a:bodyPr/>
              <a:lstStyle/>
              <a:p>
                <a:r>
                  <a:rPr lang="sk-SK" dirty="0"/>
                  <a:t>V </a:t>
                </a:r>
                <a:r>
                  <a:rPr lang="sk-SK" dirty="0" err="1"/>
                  <a:t>populaci</a:t>
                </a:r>
                <a:r>
                  <a:rPr lang="sk-SK" dirty="0"/>
                  <a:t> je 5 % </a:t>
                </a:r>
                <a:r>
                  <a:rPr lang="sk-SK" dirty="0" err="1"/>
                  <a:t>diabetiků</a:t>
                </a:r>
                <a:r>
                  <a:rPr lang="sk-SK" dirty="0"/>
                  <a:t>, 2 % </a:t>
                </a:r>
                <a:r>
                  <a:rPr lang="sk-SK" dirty="0" err="1"/>
                  <a:t>populace</a:t>
                </a:r>
                <a:r>
                  <a:rPr lang="sk-SK" dirty="0"/>
                  <a:t> </a:t>
                </a:r>
                <a:r>
                  <a:rPr lang="sk-SK" dirty="0" err="1"/>
                  <a:t>jsou</a:t>
                </a:r>
                <a:r>
                  <a:rPr lang="sk-SK" dirty="0"/>
                  <a:t> diabetici </a:t>
                </a:r>
                <a:r>
                  <a:rPr lang="sk-SK" dirty="0" err="1"/>
                  <a:t>kuřáci</a:t>
                </a:r>
                <a:r>
                  <a:rPr lang="sk-SK" dirty="0"/>
                  <a:t>. Ukázalo </a:t>
                </a:r>
                <a:r>
                  <a:rPr lang="sk-SK" dirty="0" err="1"/>
                  <a:t>se</a:t>
                </a:r>
                <a:r>
                  <a:rPr lang="sk-SK" dirty="0"/>
                  <a:t>, že </a:t>
                </a:r>
                <a:r>
                  <a:rPr lang="sk-SK" dirty="0" err="1"/>
                  <a:t>náhodně</a:t>
                </a:r>
                <a:r>
                  <a:rPr lang="sk-SK" dirty="0"/>
                  <a:t> zvolená osoba je </a:t>
                </a:r>
                <a:r>
                  <a:rPr lang="sk-SK" dirty="0" err="1"/>
                  <a:t>kuřák</a:t>
                </a:r>
                <a:r>
                  <a:rPr lang="sk-SK" dirty="0"/>
                  <a:t>. </a:t>
                </a:r>
                <a:r>
                  <a:rPr lang="sk-SK" dirty="0" err="1"/>
                  <a:t>Jaká</a:t>
                </a:r>
                <a:r>
                  <a:rPr lang="sk-SK" dirty="0"/>
                  <a:t> je </a:t>
                </a:r>
                <a:r>
                  <a:rPr lang="sk-SK" dirty="0" err="1"/>
                  <a:t>pravděpodobnost</a:t>
                </a:r>
                <a:r>
                  <a:rPr lang="sk-SK" dirty="0"/>
                  <a:t>, že má diabetes? </a:t>
                </a:r>
                <a:endParaRPr lang="cs-CZ" dirty="0"/>
              </a:p>
              <a:p>
                <a:r>
                  <a:rPr lang="cs-CZ" dirty="0"/>
                  <a:t>A … náhodně vybraná osoba je diabetik</a:t>
                </a:r>
              </a:p>
              <a:p>
                <a:r>
                  <a:rPr lang="cs-CZ" dirty="0"/>
                  <a:t>B … náhodně vybraná osoba je kuřák</a:t>
                </a:r>
              </a:p>
              <a:p>
                <a:r>
                  <a:rPr lang="cs-CZ" dirty="0"/>
                  <a:t>5% diabetiků … P(A)=0,05</a:t>
                </a:r>
              </a:p>
              <a:p>
                <a:r>
                  <a:rPr lang="cs-CZ" dirty="0"/>
                  <a:t>2% diabetici kuřáci …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=0,02</m:t>
                    </m:r>
                  </m:oMath>
                </a14:m>
                <a:endParaRPr lang="cs-CZ" b="0" dirty="0">
                  <a:ea typeface="Cambria Math" panose="02040503050406030204" pitchFamily="18" charset="0"/>
                </a:endParaRPr>
              </a:p>
              <a:p>
                <a:r>
                  <a:rPr lang="sk-SK" dirty="0" err="1"/>
                  <a:t>hledáme</a:t>
                </a:r>
                <a:r>
                  <a:rPr lang="sk-SK" dirty="0"/>
                  <a:t> </a:t>
                </a:r>
                <a:r>
                  <a:rPr lang="sk-SK" dirty="0" err="1"/>
                  <a:t>pravděpodobnost</a:t>
                </a:r>
                <a:r>
                  <a:rPr lang="sk-SK" dirty="0"/>
                  <a:t>, že </a:t>
                </a:r>
                <a:r>
                  <a:rPr lang="sk-SK" dirty="0" err="1"/>
                  <a:t>náhodně</a:t>
                </a:r>
                <a:r>
                  <a:rPr lang="sk-SK" dirty="0"/>
                  <a:t> zvolená osoba je </a:t>
                </a:r>
                <a:r>
                  <a:rPr lang="sk-SK" dirty="0" err="1"/>
                  <a:t>kuřák</a:t>
                </a:r>
                <a:r>
                  <a:rPr lang="sk-SK" dirty="0"/>
                  <a:t>, </a:t>
                </a:r>
                <a:r>
                  <a:rPr lang="sk-SK" dirty="0" err="1"/>
                  <a:t>víme</a:t>
                </a:r>
                <a:r>
                  <a:rPr lang="sk-SK" dirty="0"/>
                  <a:t>- li, že je diabetik </a:t>
                </a:r>
                <a:endParaRPr lang="cs-CZ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0,02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0,05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=0,4</m:t>
                    </m:r>
                  </m:oMath>
                </a14:m>
                <a:endParaRPr lang="cs-CZ" dirty="0">
                  <a:ea typeface="Cambria Math" panose="02040503050406030204" pitchFamily="18" charset="0"/>
                </a:endParaRPr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171575"/>
                <a:ext cx="8064000" cy="4735254"/>
              </a:xfrm>
              <a:blipFill>
                <a:blip r:embed="rId2"/>
                <a:stretch>
                  <a:fillRect l="-314" t="-802" r="-1415"/>
                </a:stretch>
              </a:blipFill>
            </p:spPr>
            <p:txBody>
              <a:bodyPr/>
              <a:lstStyle/>
              <a:p>
                <a:r>
                  <a:rPr lang="sk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720721"/>
          </a:xfrm>
        </p:spPr>
        <p:txBody>
          <a:bodyPr/>
          <a:lstStyle/>
          <a:p>
            <a:r>
              <a:rPr lang="cs-CZ" dirty="0"/>
              <a:t>Věta o úplné pravděpodobnosti: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114425"/>
                <a:ext cx="8064000" cy="4792404"/>
              </a:xfrm>
            </p:spPr>
            <p:txBody>
              <a:bodyPr/>
              <a:lstStyle/>
              <a:p>
                <a:r>
                  <a:rPr lang="cs-CZ" dirty="0"/>
                  <a:t>Je daná posloupnost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cs-CZ" dirty="0"/>
                  <a:t> (konečná nebo nekonečná) disjunktních náhodných jevů,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)&gt;0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⋃"/>
                        <m:supHide m:val="on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)=1</m:t>
                        </m:r>
                      </m:e>
                    </m:nary>
                  </m:oMath>
                </a14:m>
                <a:r>
                  <a:rPr lang="cs-CZ" dirty="0"/>
                  <a:t> (tzv. úplný systém hypotéz). Potom pro libovolný jev A platí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114425"/>
                <a:ext cx="8064000" cy="4792404"/>
              </a:xfrm>
              <a:blipFill>
                <a:blip r:embed="rId2"/>
                <a:stretch>
                  <a:fillRect l="-314" t="-3430"/>
                </a:stretch>
              </a:blipFill>
            </p:spPr>
            <p:txBody>
              <a:bodyPr/>
              <a:lstStyle/>
              <a:p>
                <a:r>
                  <a:rPr lang="sk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Pokus, náhodný pokus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Pokus -</a:t>
            </a:r>
            <a:r>
              <a:rPr lang="cs-CZ" dirty="0"/>
              <a:t> uskutečnění určitého pevně daného systému podmínek</a:t>
            </a:r>
          </a:p>
          <a:p>
            <a:pPr marL="342891" lvl="1" indent="0">
              <a:buNone/>
            </a:pPr>
            <a:r>
              <a:rPr lang="cs-CZ" sz="2100" b="1" dirty="0"/>
              <a:t>	</a:t>
            </a:r>
            <a:r>
              <a:rPr lang="cs-CZ" sz="2100" dirty="0"/>
              <a:t>   - končí právě jedním výsledkem – pokus, při kterém zahříváme vodu na 100 stupňů má jeden výsledek: voda vře </a:t>
            </a:r>
          </a:p>
          <a:p>
            <a:r>
              <a:rPr lang="cs-CZ" b="1" dirty="0"/>
              <a:t>Náhodný pokus </a:t>
            </a:r>
          </a:p>
          <a:p>
            <a:pPr marL="0" indent="0">
              <a:buNone/>
            </a:pPr>
            <a:r>
              <a:rPr lang="cs-CZ" b="1" dirty="0"/>
              <a:t>	    </a:t>
            </a:r>
            <a:r>
              <a:rPr lang="cs-CZ" b="1" dirty="0">
                <a:solidFill>
                  <a:schemeClr val="tx1"/>
                </a:solidFill>
              </a:rPr>
              <a:t>- </a:t>
            </a:r>
            <a:r>
              <a:rPr lang="cs-CZ" dirty="0">
                <a:solidFill>
                  <a:schemeClr val="tx1"/>
                </a:solidFill>
              </a:rPr>
              <a:t> takový pokus, jehož výsledek závisí na náhodě a který lze za stejných podmínek opakovat libovolně mnohokrát (dává rozdílné výsledky)		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    - pokus končí nastoupením jednoho výsledku z množiny možných výsledků</a:t>
            </a:r>
            <a:r>
              <a:rPr lang="cs-CZ" dirty="0"/>
              <a:t>	</a:t>
            </a:r>
          </a:p>
          <a:p>
            <a:pPr marL="0" indent="0">
              <a:buNone/>
            </a:pPr>
            <a:r>
              <a:rPr lang="cs-CZ" dirty="0"/>
              <a:t>	    - </a:t>
            </a:r>
            <a:r>
              <a:rPr lang="cs-CZ" dirty="0">
                <a:solidFill>
                  <a:schemeClr val="tx1"/>
                </a:solidFill>
              </a:rPr>
              <a:t>Ex.: hod kostkou, hod mincí, výběr lístku z osudí, ruleta …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CCAEBD-64DE-CB4B-9470-ECFE1DB88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48229"/>
            <a:ext cx="8064000" cy="4658600"/>
          </a:xfrm>
        </p:spPr>
        <p:txBody>
          <a:bodyPr/>
          <a:lstStyle/>
          <a:p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studijní</a:t>
            </a:r>
            <a:r>
              <a:rPr lang="sk-SK" dirty="0"/>
              <a:t> </a:t>
            </a:r>
            <a:r>
              <a:rPr lang="sk-SK" dirty="0" err="1"/>
              <a:t>skupině</a:t>
            </a:r>
            <a:r>
              <a:rPr lang="sk-SK" dirty="0"/>
              <a:t> je 23 </a:t>
            </a:r>
            <a:r>
              <a:rPr lang="sk-SK" dirty="0" err="1"/>
              <a:t>posluchačů</a:t>
            </a:r>
            <a:r>
              <a:rPr lang="sk-SK" dirty="0"/>
              <a:t>. </a:t>
            </a:r>
            <a:r>
              <a:rPr lang="sk-SK" dirty="0" err="1"/>
              <a:t>Pravděpodobnost</a:t>
            </a:r>
            <a:r>
              <a:rPr lang="sk-SK" dirty="0"/>
              <a:t> </a:t>
            </a:r>
            <a:r>
              <a:rPr lang="sk-SK" dirty="0" err="1"/>
              <a:t>složení</a:t>
            </a:r>
            <a:r>
              <a:rPr lang="sk-SK" dirty="0"/>
              <a:t> </a:t>
            </a:r>
            <a:r>
              <a:rPr lang="sk-SK" dirty="0" err="1"/>
              <a:t>zkoušky</a:t>
            </a:r>
            <a:r>
              <a:rPr lang="sk-SK" dirty="0"/>
              <a:t> z </a:t>
            </a:r>
            <a:r>
              <a:rPr lang="sk-SK" dirty="0" err="1"/>
              <a:t>teorie</a:t>
            </a:r>
            <a:r>
              <a:rPr lang="sk-SK" dirty="0"/>
              <a:t> </a:t>
            </a:r>
            <a:r>
              <a:rPr lang="sk-SK" dirty="0" err="1"/>
              <a:t>pravděpodobnosti</a:t>
            </a:r>
            <a:r>
              <a:rPr lang="sk-SK" dirty="0"/>
              <a:t> a </a:t>
            </a:r>
            <a:r>
              <a:rPr lang="sk-SK" dirty="0" err="1"/>
              <a:t>statistiky</a:t>
            </a:r>
            <a:r>
              <a:rPr lang="sk-SK" dirty="0"/>
              <a:t> je pro 8 </a:t>
            </a:r>
            <a:r>
              <a:rPr lang="sk-SK" dirty="0" err="1"/>
              <a:t>posluchačů</a:t>
            </a:r>
            <a:r>
              <a:rPr lang="sk-SK" dirty="0"/>
              <a:t> 0,9; pro 12 </a:t>
            </a:r>
            <a:r>
              <a:rPr lang="sk-SK" dirty="0" err="1"/>
              <a:t>posluchačů</a:t>
            </a:r>
            <a:r>
              <a:rPr lang="sk-SK" dirty="0"/>
              <a:t> 0,6 a pro 3 </a:t>
            </a:r>
            <a:r>
              <a:rPr lang="sk-SK" dirty="0" err="1"/>
              <a:t>posluchače</a:t>
            </a:r>
            <a:r>
              <a:rPr lang="sk-SK" dirty="0"/>
              <a:t> 0,4. </a:t>
            </a:r>
            <a:r>
              <a:rPr lang="sk-SK" dirty="0" err="1"/>
              <a:t>Určete</a:t>
            </a:r>
            <a:r>
              <a:rPr lang="sk-SK" dirty="0"/>
              <a:t> </a:t>
            </a:r>
            <a:r>
              <a:rPr lang="sk-SK" dirty="0" err="1"/>
              <a:t>pravděpodobnost</a:t>
            </a:r>
            <a:r>
              <a:rPr lang="sk-SK" dirty="0"/>
              <a:t>, že </a:t>
            </a:r>
            <a:r>
              <a:rPr lang="sk-SK" dirty="0" err="1"/>
              <a:t>náhodně</a:t>
            </a:r>
            <a:r>
              <a:rPr lang="sk-SK" dirty="0"/>
              <a:t> zvolený </a:t>
            </a:r>
            <a:r>
              <a:rPr lang="sk-SK" dirty="0" err="1"/>
              <a:t>posluchač</a:t>
            </a:r>
            <a:r>
              <a:rPr lang="sk-SK" dirty="0"/>
              <a:t> tuto </a:t>
            </a:r>
            <a:r>
              <a:rPr lang="sk-SK" dirty="0" err="1"/>
              <a:t>zkoušku</a:t>
            </a:r>
            <a:r>
              <a:rPr lang="sk-SK" dirty="0"/>
              <a:t> </a:t>
            </a:r>
            <a:r>
              <a:rPr lang="sk-SK" dirty="0" err="1"/>
              <a:t>složí</a:t>
            </a:r>
            <a:r>
              <a:rPr lang="sk-SK" dirty="0"/>
              <a:t>. </a:t>
            </a:r>
          </a:p>
          <a:p>
            <a:r>
              <a:rPr lang="sk-CZ" dirty="0"/>
              <a:t>A ... </a:t>
            </a:r>
            <a:r>
              <a:rPr lang="sk-SK" dirty="0"/>
              <a:t>N</a:t>
            </a:r>
            <a:r>
              <a:rPr lang="sk-CZ" dirty="0"/>
              <a:t>áhodně zvolený posluchač složí zkoušku</a:t>
            </a:r>
          </a:p>
          <a:p>
            <a:r>
              <a:rPr lang="sk-CZ" dirty="0"/>
              <a:t>B1 ... </a:t>
            </a:r>
            <a:r>
              <a:rPr lang="sk-SK" dirty="0"/>
              <a:t>N</a:t>
            </a:r>
            <a:r>
              <a:rPr lang="sk-CZ" dirty="0"/>
              <a:t>áhodně zvolený posluchač je </a:t>
            </a:r>
            <a:r>
              <a:rPr lang="sk-SK" dirty="0"/>
              <a:t>v</a:t>
            </a:r>
            <a:r>
              <a:rPr lang="sk-CZ" dirty="0"/>
              <a:t>ýborný student</a:t>
            </a:r>
          </a:p>
          <a:p>
            <a:r>
              <a:rPr lang="sk-CZ" dirty="0"/>
              <a:t>B2 ... </a:t>
            </a:r>
            <a:r>
              <a:rPr lang="sk-SK" dirty="0"/>
              <a:t>N</a:t>
            </a:r>
            <a:r>
              <a:rPr lang="sk-CZ" dirty="0"/>
              <a:t>áhodně zvolený posluchač je </a:t>
            </a:r>
            <a:r>
              <a:rPr lang="sk-SK" dirty="0"/>
              <a:t>d</a:t>
            </a:r>
            <a:r>
              <a:rPr lang="sk-CZ" dirty="0"/>
              <a:t>obrý student</a:t>
            </a:r>
          </a:p>
          <a:p>
            <a:r>
              <a:rPr lang="sk-CZ" dirty="0"/>
              <a:t>B3 ... </a:t>
            </a:r>
            <a:r>
              <a:rPr lang="sk-SK" dirty="0"/>
              <a:t>N</a:t>
            </a:r>
            <a:r>
              <a:rPr lang="sk-CZ" dirty="0"/>
              <a:t>áhodně zvolený posluchač je </a:t>
            </a:r>
            <a:r>
              <a:rPr lang="sk-SK" dirty="0"/>
              <a:t>slabý</a:t>
            </a:r>
            <a:r>
              <a:rPr lang="sk-CZ" dirty="0"/>
              <a:t> student</a:t>
            </a:r>
          </a:p>
          <a:p>
            <a:r>
              <a:rPr lang="sk-SK" dirty="0"/>
              <a:t>D</a:t>
            </a:r>
            <a:r>
              <a:rPr lang="sk-CZ" dirty="0"/>
              <a:t>isjunktné množiny</a:t>
            </a:r>
          </a:p>
        </p:txBody>
      </p:sp>
    </p:spTree>
    <p:extLst>
      <p:ext uri="{BB962C8B-B14F-4D97-AF65-F5344CB8AC3E}">
        <p14:creationId xmlns:p14="http://schemas.microsoft.com/office/powerpoint/2010/main" val="2723571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30"/>
            <a:ext cx="8064000" cy="715526"/>
          </a:xfrm>
        </p:spPr>
        <p:txBody>
          <a:bodyPr/>
          <a:lstStyle/>
          <a:p>
            <a:r>
              <a:rPr lang="cs-CZ" dirty="0" err="1"/>
              <a:t>Bayesova</a:t>
            </a:r>
            <a:r>
              <a:rPr lang="cs-CZ" dirty="0"/>
              <a:t> věta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246909"/>
                <a:ext cx="8064000" cy="4659920"/>
              </a:xfrm>
            </p:spPr>
            <p:txBody>
              <a:bodyPr/>
              <a:lstStyle/>
              <a:p>
                <a:r>
                  <a:rPr lang="cs-CZ" dirty="0"/>
                  <a:t>Nechť platí předpoklady předchozí věty a navíc mějme A, pro který </a:t>
                </a:r>
                <a14:m>
                  <m:oMath xmlns:m="http://schemas.openxmlformats.org/officeDocument/2006/math">
                    <m:r>
                      <a:rPr lang="cs-CZ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&gt;0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cs-CZ" dirty="0"/>
                  <a:t> Potom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cs-CZ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 …  apriorní pravděpodobnost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cs-CZ" dirty="0"/>
                  <a:t> …  aposteriorní pravděpodobnost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246909"/>
                <a:ext cx="8064000" cy="4659920"/>
              </a:xfrm>
              <a:blipFill>
                <a:blip r:embed="rId2"/>
                <a:stretch>
                  <a:fillRect l="-314" t="-815"/>
                </a:stretch>
              </a:blipFill>
            </p:spPr>
            <p:txBody>
              <a:bodyPr/>
              <a:lstStyle/>
              <a:p>
                <a:r>
                  <a:rPr lang="sk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AD32F674-77A4-B140-B5A3-A46C417D3F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0000" y="682172"/>
                <a:ext cx="8064000" cy="5224658"/>
              </a:xfrm>
            </p:spPr>
            <p:txBody>
              <a:bodyPr/>
              <a:lstStyle/>
              <a:p>
                <a:r>
                  <a:rPr lang="sk-SK" sz="2000" dirty="0"/>
                  <a:t>Máme </a:t>
                </a:r>
                <a:r>
                  <a:rPr lang="sk-SK" sz="2000" dirty="0" err="1"/>
                  <a:t>tři</a:t>
                </a:r>
                <a:r>
                  <a:rPr lang="sk-SK" sz="2000" dirty="0"/>
                  <a:t> </a:t>
                </a:r>
                <a:r>
                  <a:rPr lang="sk-SK" sz="2000" dirty="0" err="1"/>
                  <a:t>šuplíky</a:t>
                </a:r>
                <a:r>
                  <a:rPr lang="sk-SK" sz="2000" dirty="0"/>
                  <a:t> s </a:t>
                </a:r>
                <a:r>
                  <a:rPr lang="sk-SK" sz="2000" dirty="0" err="1"/>
                  <a:t>ponožkami</a:t>
                </a:r>
                <a:r>
                  <a:rPr lang="sk-SK" sz="2000" dirty="0"/>
                  <a:t>, v jednom </a:t>
                </a:r>
                <a:r>
                  <a:rPr lang="sk-SK" sz="2000" dirty="0" err="1"/>
                  <a:t>máme</a:t>
                </a:r>
                <a:r>
                  <a:rPr lang="sk-SK" sz="2000" dirty="0"/>
                  <a:t> </a:t>
                </a:r>
                <a:r>
                  <a:rPr lang="sk-SK" sz="2000" dirty="0" err="1"/>
                  <a:t>červeny</a:t>
                </a:r>
                <a:r>
                  <a:rPr lang="sk-SK" sz="2000" dirty="0"/>
                  <a:t>́ </a:t>
                </a:r>
                <a:r>
                  <a:rPr lang="sk-SK" sz="2000" dirty="0" err="1"/>
                  <a:t>pár</a:t>
                </a:r>
                <a:r>
                  <a:rPr lang="sk-SK" sz="2000" dirty="0"/>
                  <a:t>, v </a:t>
                </a:r>
                <a:r>
                  <a:rPr lang="sk-SK" sz="2000" dirty="0" err="1"/>
                  <a:t>druhém</a:t>
                </a:r>
                <a:r>
                  <a:rPr lang="sk-SK" sz="2000" dirty="0"/>
                  <a:t> jednu </a:t>
                </a:r>
                <a:r>
                  <a:rPr lang="sk-SK" sz="2000" dirty="0" err="1"/>
                  <a:t>ponožku</a:t>
                </a:r>
                <a:r>
                  <a:rPr lang="sk-SK" sz="2000" dirty="0"/>
                  <a:t> </a:t>
                </a:r>
                <a:r>
                  <a:rPr lang="sk-SK" sz="2000" dirty="0" err="1"/>
                  <a:t>červenou</a:t>
                </a:r>
                <a:r>
                  <a:rPr lang="sk-SK" sz="2000" dirty="0"/>
                  <a:t> a druhou modrou, </a:t>
                </a:r>
                <a:r>
                  <a:rPr lang="sk-SK" sz="2000" dirty="0" err="1"/>
                  <a:t>ve</a:t>
                </a:r>
                <a:r>
                  <a:rPr lang="sk-SK" sz="2000" dirty="0"/>
                  <a:t> </a:t>
                </a:r>
                <a:r>
                  <a:rPr lang="sk-SK" sz="2000" dirty="0" err="1"/>
                  <a:t>třetím</a:t>
                </a:r>
                <a:r>
                  <a:rPr lang="sk-SK" sz="2000" dirty="0"/>
                  <a:t> </a:t>
                </a:r>
                <a:r>
                  <a:rPr lang="sk-SK" sz="2000" dirty="0" err="1"/>
                  <a:t>jsou</a:t>
                </a:r>
                <a:r>
                  <a:rPr lang="sk-SK" sz="2000" dirty="0"/>
                  <a:t> obě </a:t>
                </a:r>
                <a:r>
                  <a:rPr lang="sk-SK" sz="2000" dirty="0" err="1"/>
                  <a:t>modre</a:t>
                </a:r>
                <a:r>
                  <a:rPr lang="sk-SK" sz="2000" dirty="0"/>
                  <a:t>́. </a:t>
                </a:r>
                <a:r>
                  <a:rPr lang="sk-SK" sz="2000" dirty="0" err="1"/>
                  <a:t>Náhodne</a:t>
                </a:r>
                <a:r>
                  <a:rPr lang="sk-SK" sz="2000" dirty="0"/>
                  <a:t>̌ </a:t>
                </a:r>
                <a:r>
                  <a:rPr lang="sk-SK" sz="2000" dirty="0" err="1"/>
                  <a:t>vyberu</a:t>
                </a:r>
                <a:r>
                  <a:rPr lang="sk-SK" sz="2000" dirty="0"/>
                  <a:t> </a:t>
                </a:r>
                <a:r>
                  <a:rPr lang="sk-SK" sz="2000" dirty="0" err="1"/>
                  <a:t>šuplík</a:t>
                </a:r>
                <a:r>
                  <a:rPr lang="sk-SK" sz="2000" dirty="0"/>
                  <a:t> a </a:t>
                </a:r>
                <a:r>
                  <a:rPr lang="sk-SK" sz="2000" dirty="0" err="1"/>
                  <a:t>vytáhnu</a:t>
                </a:r>
                <a:r>
                  <a:rPr lang="sk-SK" sz="2000" dirty="0"/>
                  <a:t> modrou </a:t>
                </a:r>
                <a:r>
                  <a:rPr lang="sk-SK" sz="2000" dirty="0" err="1"/>
                  <a:t>ponožku</a:t>
                </a:r>
                <a:r>
                  <a:rPr lang="sk-SK" sz="2000" dirty="0"/>
                  <a:t>. Jaká je </a:t>
                </a:r>
                <a:r>
                  <a:rPr lang="sk-SK" sz="2000" dirty="0" err="1"/>
                  <a:t>šance</a:t>
                </a:r>
                <a:r>
                  <a:rPr lang="sk-SK" sz="2000" dirty="0"/>
                  <a:t>, </a:t>
                </a:r>
                <a:r>
                  <a:rPr lang="sk-SK" sz="2000" dirty="0" err="1"/>
                  <a:t>že</a:t>
                </a:r>
                <a:r>
                  <a:rPr lang="sk-SK" sz="2000" dirty="0"/>
                  <a:t> i druhá </a:t>
                </a:r>
                <a:r>
                  <a:rPr lang="sk-SK" sz="2000" dirty="0" err="1"/>
                  <a:t>ponožka</a:t>
                </a:r>
                <a:r>
                  <a:rPr lang="sk-SK" sz="2000" dirty="0"/>
                  <a:t> bude modrá? </a:t>
                </a:r>
              </a:p>
              <a:p>
                <a:r>
                  <a:rPr lang="sk-SK" sz="1800" dirty="0"/>
                  <a:t>Pst, </a:t>
                </a:r>
                <a:r>
                  <a:rPr lang="sk-SK" sz="1800" dirty="0" err="1"/>
                  <a:t>že</a:t>
                </a:r>
                <a:r>
                  <a:rPr lang="sk-SK" sz="1800" dirty="0"/>
                  <a:t> druhá </a:t>
                </a:r>
                <a:r>
                  <a:rPr lang="sk-SK" sz="1800" dirty="0" err="1"/>
                  <a:t>ponožka</a:t>
                </a:r>
                <a:r>
                  <a:rPr lang="sk-SK" sz="1800" dirty="0"/>
                  <a:t> bude modrá=pst, </a:t>
                </a:r>
                <a:r>
                  <a:rPr lang="sk-SK" sz="1800" dirty="0" err="1"/>
                  <a:t>že</a:t>
                </a:r>
                <a:r>
                  <a:rPr lang="sk-SK" sz="1800" dirty="0"/>
                  <a:t> </a:t>
                </a:r>
                <a:r>
                  <a:rPr lang="sk-SK" sz="1800" dirty="0" err="1"/>
                  <a:t>jsem</a:t>
                </a:r>
                <a:r>
                  <a:rPr lang="sk-SK" sz="1800" dirty="0"/>
                  <a:t> vybral </a:t>
                </a:r>
                <a:r>
                  <a:rPr lang="sk-SK" sz="1800" dirty="0" err="1"/>
                  <a:t>třeti</a:t>
                </a:r>
                <a:r>
                  <a:rPr lang="sk-SK" sz="1800" dirty="0"/>
                  <a:t>́ </a:t>
                </a:r>
                <a:r>
                  <a:rPr lang="sk-SK" sz="1800" dirty="0" err="1"/>
                  <a:t>šuplík</a:t>
                </a:r>
                <a:endParaRPr lang="sk-SK" sz="1800" dirty="0"/>
              </a:p>
              <a:p>
                <a:r>
                  <a:rPr lang="sk-SK" sz="1800" dirty="0"/>
                  <a:t>M: </a:t>
                </a:r>
                <a:r>
                  <a:rPr lang="sk-SK" sz="1800" dirty="0" err="1"/>
                  <a:t>vytáhl</a:t>
                </a:r>
                <a:r>
                  <a:rPr lang="sk-SK" sz="1800" dirty="0"/>
                  <a:t> </a:t>
                </a:r>
                <a:r>
                  <a:rPr lang="sk-SK" sz="1800" dirty="0" err="1"/>
                  <a:t>jsem</a:t>
                </a:r>
                <a:r>
                  <a:rPr lang="sk-SK" sz="1800" dirty="0"/>
                  <a:t> modrou</a:t>
                </a:r>
              </a:p>
              <a:p>
                <a:r>
                  <a:rPr lang="sk-SK" sz="1800" dirty="0"/>
                  <a:t>Š1: vybral </a:t>
                </a:r>
                <a:r>
                  <a:rPr lang="sk-SK" sz="1800" dirty="0" err="1"/>
                  <a:t>jsem</a:t>
                </a:r>
                <a:r>
                  <a:rPr lang="sk-SK" sz="1800" dirty="0"/>
                  <a:t> </a:t>
                </a:r>
                <a:r>
                  <a:rPr lang="sk-SK" sz="1800" dirty="0" err="1"/>
                  <a:t>prvni</a:t>
                </a:r>
                <a:r>
                  <a:rPr lang="sk-SK" sz="1800" dirty="0"/>
                  <a:t>́ </a:t>
                </a:r>
                <a:r>
                  <a:rPr lang="sk-SK" sz="1800" dirty="0" err="1"/>
                  <a:t>šuplík</a:t>
                </a:r>
                <a:r>
                  <a:rPr lang="sk-SK" sz="1800" dirty="0"/>
                  <a:t>; P(Š1)=1/3 </a:t>
                </a:r>
              </a:p>
              <a:p>
                <a:r>
                  <a:rPr lang="sk-SK" sz="1800" dirty="0"/>
                  <a:t>Š2: vybral </a:t>
                </a:r>
                <a:r>
                  <a:rPr lang="sk-SK" sz="1800" dirty="0" err="1"/>
                  <a:t>jsem</a:t>
                </a:r>
                <a:r>
                  <a:rPr lang="sk-SK" sz="1800" dirty="0"/>
                  <a:t> druhý </a:t>
                </a:r>
                <a:r>
                  <a:rPr lang="sk-SK" sz="1800" dirty="0" err="1"/>
                  <a:t>šuplík</a:t>
                </a:r>
                <a:r>
                  <a:rPr lang="sk-SK" sz="1800" dirty="0"/>
                  <a:t>; P(Š2)=1/3</a:t>
                </a:r>
              </a:p>
              <a:p>
                <a:r>
                  <a:rPr lang="sk-SK" sz="1800" dirty="0"/>
                  <a:t> Š3: vybral </a:t>
                </a:r>
                <a:r>
                  <a:rPr lang="sk-SK" sz="1800" dirty="0" err="1"/>
                  <a:t>jsem</a:t>
                </a:r>
                <a:r>
                  <a:rPr lang="sk-SK" sz="1800" dirty="0"/>
                  <a:t> </a:t>
                </a:r>
                <a:r>
                  <a:rPr lang="sk-SK" sz="1800" dirty="0" err="1"/>
                  <a:t>třeti</a:t>
                </a:r>
                <a:r>
                  <a:rPr lang="sk-SK" sz="1800" dirty="0"/>
                  <a:t>́ </a:t>
                </a:r>
                <a:r>
                  <a:rPr lang="sk-SK" sz="1800" dirty="0" err="1"/>
                  <a:t>šuplík</a:t>
                </a:r>
                <a:r>
                  <a:rPr lang="sk-SK" sz="1800" dirty="0"/>
                  <a:t>; P(Š3)=1/3 </a:t>
                </a: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Š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∗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(Š3)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Š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Š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Š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Š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Š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(Š2)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sk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1∗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sk-SK" dirty="0"/>
                                <m:t> </m:t>
                              </m:r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0∗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sk-SK" dirty="0"/>
                                <m:t> </m:t>
                              </m:r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+0.5∗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sk-SK" dirty="0"/>
                                <m:t> </m:t>
                              </m:r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+1∗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sk-SK" dirty="0"/>
                                <m:t> </m:t>
                              </m:r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sk-SK" dirty="0"/>
                            <m:t> 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sk-CZ" dirty="0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AD32F674-77A4-B140-B5A3-A46C417D3F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682172"/>
                <a:ext cx="8064000" cy="5224658"/>
              </a:xfrm>
              <a:blipFill>
                <a:blip r:embed="rId2"/>
                <a:stretch>
                  <a:fillRect l="-314" t="-726"/>
                </a:stretch>
              </a:blipFill>
            </p:spPr>
            <p:txBody>
              <a:bodyPr/>
              <a:lstStyle/>
              <a:p>
                <a:r>
                  <a:rPr lang="sk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92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Náhodný jev, náhodný pokus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Každý možný výsledek náhodného pokusu nazýváme </a:t>
                </a:r>
                <a:r>
                  <a:rPr lang="cs-CZ" b="1" dirty="0"/>
                  <a:t>elementárním náhodným jevem</a:t>
                </a:r>
                <a:r>
                  <a:rPr lang="cs-CZ" dirty="0"/>
                  <a:t> (značíme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, 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dirty="0"/>
                  <a:t>) .</a:t>
                </a:r>
              </a:p>
              <a:p>
                <a:r>
                  <a:rPr lang="cs-CZ" dirty="0"/>
                  <a:t>Všechny elementární jevy tvoří tzv. </a:t>
                </a:r>
                <a:r>
                  <a:rPr lang="cs-CZ" b="1" dirty="0"/>
                  <a:t>základní prostor elementárních jevů</a:t>
                </a:r>
                <a:r>
                  <a:rPr lang="cs-CZ" dirty="0"/>
                  <a:t>; značí se Ω.</a:t>
                </a:r>
              </a:p>
              <a:p>
                <a:r>
                  <a:rPr lang="cs-CZ" dirty="0"/>
                  <a:t>Každá podmnožina základního prostoru Ω se nazývá </a:t>
                </a:r>
                <a:r>
                  <a:rPr lang="cs-CZ" b="1" dirty="0"/>
                  <a:t>náhodný jev</a:t>
                </a:r>
                <a:r>
                  <a:rPr lang="cs-CZ" dirty="0"/>
                  <a:t> (značíme </a:t>
                </a:r>
                <a:r>
                  <a:rPr lang="cs-CZ" i="1" dirty="0"/>
                  <a:t>A</a:t>
                </a:r>
                <a:r>
                  <a:rPr lang="cs-CZ" dirty="0"/>
                  <a:t>, </a:t>
                </a:r>
                <a:r>
                  <a:rPr lang="cs-CZ" i="1" dirty="0"/>
                  <a:t>B</a:t>
                </a:r>
                <a:r>
                  <a:rPr lang="cs-CZ" dirty="0"/>
                  <a:t>, ...), přičemž prázdná podmnožina se nazývá </a:t>
                </a:r>
                <a:r>
                  <a:rPr lang="cs-CZ" b="1" dirty="0"/>
                  <a:t>jev nemožný</a:t>
                </a:r>
                <a:r>
                  <a:rPr lang="cs-CZ" dirty="0"/>
                  <a:t>, označujeme Ø a celý základní prostor </a:t>
                </a:r>
                <a:r>
                  <a:rPr lang="cs-CZ" b="1" dirty="0"/>
                  <a:t>jev jistý</a:t>
                </a:r>
                <a:r>
                  <a:rPr lang="cs-CZ" dirty="0"/>
                  <a:t>, označujeme </a:t>
                </a:r>
                <a:r>
                  <a:rPr lang="cs-CZ" i="1" dirty="0"/>
                  <a:t>I</a:t>
                </a:r>
                <a:r>
                  <a:rPr lang="cs-CZ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4" t="-929" r="-1101"/>
                </a:stretch>
              </a:blipFill>
            </p:spPr>
            <p:txBody>
              <a:bodyPr/>
              <a:lstStyle/>
              <a:p>
                <a:r>
                  <a:rPr lang="sk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30"/>
            <a:ext cx="8064000" cy="666314"/>
          </a:xfrm>
        </p:spPr>
        <p:txBody>
          <a:bodyPr/>
          <a:lstStyle/>
          <a:p>
            <a:r>
              <a:rPr lang="cs-CZ" dirty="0"/>
              <a:t>Příklad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104595"/>
                <a:ext cx="8064000" cy="532478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cs-CZ" dirty="0"/>
                  <a:t>Náhodný pokus – hod hrací kostkou.</a:t>
                </a:r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>
                  <a:buNone/>
                </a:pPr>
                <a:endParaRPr lang="cs-CZ" dirty="0"/>
              </a:p>
              <a:p>
                <a:r>
                  <a:rPr lang="cs-CZ" dirty="0"/>
                  <a:t>Jevy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, 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dirty="0"/>
                  <a:t> vymezují základní prostor Ω. </a:t>
                </a:r>
                <a:br>
                  <a:rPr lang="cs-CZ" dirty="0"/>
                </a:br>
                <a:r>
                  <a:rPr lang="cs-CZ" dirty="0"/>
                  <a:t>V tomto základním prostoru mohou být například následující jevy:</a:t>
                </a:r>
              </a:p>
              <a:p>
                <a:pPr>
                  <a:buNone/>
                </a:pPr>
                <a:r>
                  <a:rPr lang="cs-CZ" dirty="0"/>
                  <a:t> </a:t>
                </a:r>
                <a:br>
                  <a:rPr lang="cs-CZ" dirty="0"/>
                </a:br>
                <a:r>
                  <a:rPr lang="cs-CZ" b="1" dirty="0"/>
                  <a:t>náhodný jev </a:t>
                </a:r>
                <a:r>
                  <a:rPr lang="cs-CZ" b="1" i="1" dirty="0"/>
                  <a:t>A</a:t>
                </a:r>
                <a:r>
                  <a:rPr lang="cs-CZ" dirty="0"/>
                  <a:t> . . . "padne liché číslo" . . . </a:t>
                </a:r>
                <a:r>
                  <a:rPr lang="cs-CZ" i="1" dirty="0"/>
                  <a:t>A</a:t>
                </a:r>
                <a:r>
                  <a:rPr lang="cs-CZ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br>
                  <a:rPr lang="cs-CZ" dirty="0"/>
                </a:br>
                <a:endParaRPr lang="cs-CZ" dirty="0"/>
              </a:p>
              <a:p>
                <a:pPr>
                  <a:buNone/>
                </a:pPr>
                <a:r>
                  <a:rPr lang="cs-CZ" b="1" dirty="0"/>
                  <a:t>	náhodný jev </a:t>
                </a:r>
                <a:r>
                  <a:rPr lang="cs-CZ" b="1" i="1" dirty="0"/>
                  <a:t>B</a:t>
                </a:r>
                <a:r>
                  <a:rPr lang="cs-CZ" dirty="0"/>
                  <a:t> . . . "padne číslo ≥ 4" . . .    </a:t>
                </a:r>
                <a:r>
                  <a:rPr lang="cs-CZ" i="1" dirty="0"/>
                  <a:t>A</a:t>
                </a:r>
                <a:r>
                  <a:rPr lang="cs-CZ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cs-CZ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br>
                  <a:rPr lang="cs-CZ" dirty="0"/>
                </a:br>
                <a:endParaRPr lang="cs-CZ" dirty="0"/>
              </a:p>
              <a:p>
                <a:pPr>
                  <a:buNone/>
                </a:pPr>
                <a:r>
                  <a:rPr lang="cs-CZ" b="1" dirty="0"/>
                  <a:t>	jev nemožný</a:t>
                </a:r>
                <a:r>
                  <a:rPr lang="cs-CZ" dirty="0"/>
                  <a:t> . . . . ."padne číslo &gt; 6"</a:t>
                </a:r>
                <a:br>
                  <a:rPr lang="cs-CZ" dirty="0"/>
                </a:br>
                <a:endParaRPr lang="cs-CZ" dirty="0"/>
              </a:p>
              <a:p>
                <a:pPr>
                  <a:buNone/>
                </a:pPr>
                <a:r>
                  <a:rPr lang="cs-CZ" b="1" dirty="0"/>
                  <a:t>	jev jistý</a:t>
                </a:r>
                <a:r>
                  <a:rPr lang="cs-CZ" dirty="0"/>
                  <a:t> . . . . . . . . ."padne číslo &lt; 7"</a:t>
                </a:r>
                <a:br>
                  <a:rPr lang="cs-CZ" dirty="0"/>
                </a:br>
                <a:endParaRPr lang="cs-CZ" dirty="0"/>
              </a:p>
              <a:p>
                <a:pPr>
                  <a:buNone/>
                </a:pPr>
                <a:r>
                  <a:rPr lang="cs-CZ" b="1" dirty="0"/>
                  <a:t>	neslučitelné jevy/</a:t>
                </a:r>
                <a:r>
                  <a:rPr lang="cs-CZ" b="1" dirty="0" err="1"/>
                  <a:t>disjunktné</a:t>
                </a:r>
                <a:r>
                  <a:rPr lang="cs-CZ" b="1" dirty="0"/>
                  <a:t> </a:t>
                </a:r>
                <a:r>
                  <a:rPr lang="cs-CZ" dirty="0"/>
                  <a:t>. . ."padne sudé číslo", "padne liché číslo“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104595"/>
                <a:ext cx="8064000" cy="5324780"/>
              </a:xfrm>
              <a:blipFill>
                <a:blip r:embed="rId2"/>
                <a:stretch>
                  <a:fillRect l="-157" t="-1425"/>
                </a:stretch>
              </a:blipFill>
            </p:spPr>
            <p:txBody>
              <a:bodyPr/>
              <a:lstStyle/>
              <a:p>
                <a:r>
                  <a:rPr lang="sk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8385365"/>
                  </p:ext>
                </p:extLst>
              </p:nvPr>
            </p:nvGraphicFramePr>
            <p:xfrm>
              <a:off x="2223819" y="1420851"/>
              <a:ext cx="4547618" cy="1285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7380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7380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Náhodný pokus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Hod hrací kostkou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Elementární jevy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„padne</a:t>
                          </a:r>
                          <a:r>
                            <a:rPr lang="cs-CZ" baseline="0" dirty="0"/>
                            <a:t> 1“ …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cs-CZ" baseline="-25000" dirty="0"/>
                        </a:p>
                        <a:p>
                          <a:pPr algn="ctr"/>
                          <a:r>
                            <a:rPr lang="cs-CZ" baseline="0" dirty="0"/>
                            <a:t>„padne 2“ …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cs-CZ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cs-CZ" baseline="-25000" dirty="0"/>
                        </a:p>
                        <a:p>
                          <a:pPr algn="ctr"/>
                          <a:r>
                            <a:rPr lang="cs-CZ" baseline="0" dirty="0"/>
                            <a:t>…</a:t>
                          </a:r>
                        </a:p>
                        <a:p>
                          <a:pPr algn="ctr"/>
                          <a:r>
                            <a:rPr lang="cs-CZ" baseline="0" dirty="0"/>
                            <a:t>„padne 6“ …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endParaRPr lang="cs-CZ" baseline="-25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8385365"/>
                  </p:ext>
                </p:extLst>
              </p:nvPr>
            </p:nvGraphicFramePr>
            <p:xfrm>
              <a:off x="2223819" y="1420851"/>
              <a:ext cx="4547618" cy="1285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7380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7380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Náhodný pokus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Hod hrací kostkou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Elementární jevy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k-CZ"/>
                        </a:p>
                      </a:txBody>
                      <a:tcPr>
                        <a:blipFill>
                          <a:blip r:embed="rId3"/>
                          <a:stretch>
                            <a:fillRect l="-101117" t="-41096" r="-1117" b="-54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A301A2-1094-0F4B-81D6-99AFFCD0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  <a:endParaRPr lang="sk-CZ" dirty="0"/>
          </a:p>
        </p:txBody>
      </p:sp>
      <p:pic>
        <p:nvPicPr>
          <p:cNvPr id="13" name="Zástupný objekt pre obsah 12" descr="Obrázok, na ktorom je text&#10;&#10;Automaticky generovaný popis">
            <a:extLst>
              <a:ext uri="{FF2B5EF4-FFF2-40B4-BE49-F238E27FC236}">
                <a16:creationId xmlns:a16="http://schemas.microsoft.com/office/drawing/2014/main" id="{14897AF5-5B83-CF4E-BB23-A1DA4380B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3" y="1326665"/>
            <a:ext cx="7010400" cy="2514600"/>
          </a:xfrm>
        </p:spPr>
      </p:pic>
      <p:pic>
        <p:nvPicPr>
          <p:cNvPr id="17" name="Obrázok 16" descr="Obrázok, na ktorom je text&#10;&#10;Automaticky generovaný popis">
            <a:extLst>
              <a:ext uri="{FF2B5EF4-FFF2-40B4-BE49-F238E27FC236}">
                <a16:creationId xmlns:a16="http://schemas.microsoft.com/office/drawing/2014/main" id="{5DA6977C-0CCB-634A-9CC7-0514F971D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3" y="3841265"/>
            <a:ext cx="6591300" cy="1155700"/>
          </a:xfrm>
          <a:prstGeom prst="rect">
            <a:avLst/>
          </a:prstGeom>
        </p:spPr>
      </p:pic>
      <p:pic>
        <p:nvPicPr>
          <p:cNvPr id="20" name="Obrázok 19" descr="Obrázok, na ktorom je text&#10;&#10;Automaticky generovaný popis">
            <a:extLst>
              <a:ext uri="{FF2B5EF4-FFF2-40B4-BE49-F238E27FC236}">
                <a16:creationId xmlns:a16="http://schemas.microsoft.com/office/drawing/2014/main" id="{0F7169C2-F520-1A40-8ABA-DE33EECFE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3" y="5169062"/>
            <a:ext cx="30099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07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717521"/>
          </a:xfrm>
        </p:spPr>
        <p:txBody>
          <a:bodyPr/>
          <a:lstStyle/>
          <a:p>
            <a:r>
              <a:rPr lang="cs-CZ" dirty="0"/>
              <a:t>Operace s jevy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031443"/>
                <a:ext cx="8064000" cy="5288889"/>
              </a:xfrm>
            </p:spPr>
            <p:txBody>
              <a:bodyPr>
                <a:normAutofit/>
              </a:bodyPr>
              <a:lstStyle/>
              <a:p>
                <a:r>
                  <a:rPr lang="cs-CZ" b="1" dirty="0"/>
                  <a:t>Sjednocení jevů A, B </a:t>
                </a:r>
                <a:r>
                  <a:rPr lang="cs-CZ" dirty="0"/>
                  <a:t>– jev, který nastane právě tehdy, když nastane alespoň jeden z jevů </a:t>
                </a:r>
                <a:r>
                  <a:rPr lang="cs-CZ" i="1" dirty="0"/>
                  <a:t>A</a:t>
                </a:r>
                <a:r>
                  <a:rPr lang="cs-CZ" dirty="0"/>
                  <a:t>, </a:t>
                </a:r>
                <a:r>
                  <a:rPr lang="cs-CZ" i="1" dirty="0"/>
                  <a:t>B</a:t>
                </a:r>
                <a:r>
                  <a:rPr lang="cs-CZ" dirty="0"/>
                  <a:t>. Zavádíme označení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cs-CZ" i="1" dirty="0"/>
              </a:p>
              <a:p>
                <a:r>
                  <a:rPr lang="cs-CZ" b="1" dirty="0"/>
                  <a:t>Průnik jevů A, B </a:t>
                </a:r>
                <a:r>
                  <a:rPr lang="cs-CZ" dirty="0"/>
                  <a:t>– jev, který nastane právě tehdy, když nastanou oba jevy současně. Zavádíme označení </a:t>
                </a:r>
                <a:r>
                  <a:rPr lang="cs-CZ" i="1" dirty="0"/>
                  <a:t>A</a:t>
                </a:r>
                <a:r>
                  <a:rPr lang="cs-CZ" dirty="0"/>
                  <a:t> ∩ </a:t>
                </a:r>
                <a:r>
                  <a:rPr lang="cs-CZ" i="1" dirty="0"/>
                  <a:t>B</a:t>
                </a:r>
              </a:p>
              <a:p>
                <a:r>
                  <a:rPr lang="cs-CZ" b="1" dirty="0"/>
                  <a:t>Rozdíl jevů A, B </a:t>
                </a:r>
                <a:r>
                  <a:rPr lang="cs-CZ" dirty="0"/>
                  <a:t>– jev, který nastane právě tehdy, když nastane jev </a:t>
                </a:r>
                <a:r>
                  <a:rPr lang="cs-CZ" i="1" dirty="0"/>
                  <a:t>A</a:t>
                </a:r>
                <a:r>
                  <a:rPr lang="cs-CZ" dirty="0"/>
                  <a:t> a nenastane jev </a:t>
                </a:r>
                <a:r>
                  <a:rPr lang="cs-CZ" i="1" dirty="0"/>
                  <a:t>B</a:t>
                </a:r>
                <a:r>
                  <a:rPr lang="cs-CZ" dirty="0"/>
                  <a:t>. Zavádíme označení </a:t>
                </a:r>
                <a:r>
                  <a:rPr lang="cs-CZ" i="1" dirty="0"/>
                  <a:t>A</a:t>
                </a:r>
                <a:r>
                  <a:rPr lang="cs-CZ" dirty="0"/>
                  <a:t> – </a:t>
                </a:r>
                <a:r>
                  <a:rPr lang="cs-CZ" i="1" dirty="0"/>
                  <a:t>B</a:t>
                </a:r>
                <a:r>
                  <a:rPr lang="cs-CZ" dirty="0"/>
                  <a:t>.</a:t>
                </a:r>
              </a:p>
              <a:p>
                <a:r>
                  <a:rPr lang="cs-CZ" b="1" dirty="0"/>
                  <a:t>Jev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cs-CZ" b="1" dirty="0"/>
                  <a:t> </a:t>
                </a:r>
                <a:r>
                  <a:rPr lang="cs-CZ" dirty="0"/>
                  <a:t>nazýváme </a:t>
                </a:r>
                <a:r>
                  <a:rPr lang="cs-CZ" b="1" dirty="0"/>
                  <a:t>jevem opačným</a:t>
                </a:r>
                <a:r>
                  <a:rPr lang="cs-CZ" dirty="0"/>
                  <a:t> k jevu A, je-li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cs-CZ" dirty="0"/>
                  <a:t> = </a:t>
                </a:r>
                <a:r>
                  <a:rPr lang="el-GR" dirty="0">
                    <a:latin typeface="Calibri Light" pitchFamily="34" charset="0"/>
                  </a:rPr>
                  <a:t>Ω</a:t>
                </a:r>
                <a:r>
                  <a:rPr lang="cs-CZ" dirty="0">
                    <a:latin typeface="Calibri"/>
                  </a:rPr>
                  <a:t> </a:t>
                </a:r>
                <a:r>
                  <a:rPr lang="cs-CZ" dirty="0">
                    <a:latin typeface="Calibri Light" pitchFamily="34" charset="0"/>
                  </a:rPr>
                  <a:t>– A. Jev opačný nastává právě tehdy, když jev A nenastává. Zn. A\B</a:t>
                </a:r>
              </a:p>
              <a:p>
                <a:r>
                  <a:rPr lang="cs-CZ" dirty="0">
                    <a:latin typeface="Calibri Light" pitchFamily="34" charset="0"/>
                  </a:rPr>
                  <a:t>Je-li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cs-CZ" dirty="0">
                    <a:latin typeface="Calibri Light" pitchFamily="34" charset="0"/>
                  </a:rPr>
                  <a:t> říkáme, že se jevy A a B vzájemně vylučují, resp. jsou neslučitelné (disjunktní).</a:t>
                </a:r>
              </a:p>
              <a:p>
                <a:r>
                  <a:rPr lang="cs-CZ" dirty="0"/>
                  <a:t>Jevy </a:t>
                </a:r>
                <a:r>
                  <a:rPr lang="cs-CZ" i="1" dirty="0"/>
                  <a:t>A</a:t>
                </a:r>
                <a:r>
                  <a:rPr lang="cs-CZ" baseline="-25000" dirty="0"/>
                  <a:t>1</a:t>
                </a:r>
                <a:r>
                  <a:rPr lang="cs-CZ" dirty="0"/>
                  <a:t>, </a:t>
                </a:r>
                <a:r>
                  <a:rPr lang="cs-CZ" i="1" dirty="0"/>
                  <a:t>A</a:t>
                </a:r>
                <a:r>
                  <a:rPr lang="cs-CZ" baseline="-25000" dirty="0"/>
                  <a:t>2</a:t>
                </a:r>
                <a:r>
                  <a:rPr lang="cs-CZ" dirty="0"/>
                  <a:t>, ..., </a:t>
                </a:r>
                <a:r>
                  <a:rPr lang="cs-CZ" i="1" dirty="0" err="1"/>
                  <a:t>A</a:t>
                </a:r>
                <a:r>
                  <a:rPr lang="cs-CZ" i="1" baseline="-25000" dirty="0" err="1"/>
                  <a:t>n</a:t>
                </a:r>
                <a:r>
                  <a:rPr lang="cs-CZ" dirty="0"/>
                  <a:t> tvoří </a:t>
                </a:r>
                <a:r>
                  <a:rPr lang="cs-CZ" b="1" dirty="0"/>
                  <a:t>systém neslučitelných jevů</a:t>
                </a:r>
                <a:r>
                  <a:rPr lang="cs-CZ" dirty="0"/>
                  <a:t>, je-li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cs-CZ" dirty="0"/>
                  <a:t> pro všechna </a:t>
                </a:r>
                <a:r>
                  <a:rPr lang="cs-CZ" i="1" dirty="0"/>
                  <a:t>i</a:t>
                </a:r>
                <a:r>
                  <a:rPr lang="cs-CZ" dirty="0"/>
                  <a:t> ≠ </a:t>
                </a:r>
                <a:r>
                  <a:rPr lang="cs-CZ" i="1" dirty="0"/>
                  <a:t>j</a:t>
                </a:r>
                <a:r>
                  <a:rPr lang="cs-CZ" dirty="0"/>
                  <a:t>.</a:t>
                </a:r>
                <a:endParaRPr lang="cs-CZ" dirty="0">
                  <a:latin typeface="Calibri Light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031443"/>
                <a:ext cx="8064000" cy="5288889"/>
              </a:xfrm>
              <a:blipFill>
                <a:blip r:embed="rId2"/>
                <a:stretch>
                  <a:fillRect l="-314" t="-719" r="-1258"/>
                </a:stretch>
              </a:blipFill>
            </p:spPr>
            <p:txBody>
              <a:bodyPr/>
              <a:lstStyle/>
              <a:p>
                <a:r>
                  <a:rPr lang="sk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090D5D-1A1F-2C4F-99D7-B40BFD3E2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CZ" dirty="0"/>
              <a:t>Operace s jevy</a:t>
            </a:r>
          </a:p>
        </p:txBody>
      </p:sp>
      <p:pic>
        <p:nvPicPr>
          <p:cNvPr id="7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id="{85DAA11E-2250-134D-B7EE-E780CE252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37" y="3811908"/>
            <a:ext cx="2780835" cy="1869872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893D3C9E-42C5-9F48-89EC-D1EC6D393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88" y="3866226"/>
            <a:ext cx="2796933" cy="1815553"/>
          </a:xfrm>
          <a:prstGeom prst="rect">
            <a:avLst/>
          </a:prstGeom>
        </p:spPr>
      </p:pic>
      <p:pic>
        <p:nvPicPr>
          <p:cNvPr id="10" name="Zástupný objekt pre obsah 4">
            <a:extLst>
              <a:ext uri="{FF2B5EF4-FFF2-40B4-BE49-F238E27FC236}">
                <a16:creationId xmlns:a16="http://schemas.microsoft.com/office/drawing/2014/main" id="{EE6FFDB3-80F2-4741-B318-66EC60391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81" y="1676288"/>
            <a:ext cx="6295698" cy="2244978"/>
          </a:xfrm>
          <a:prstGeom prst="rect">
            <a:avLst/>
          </a:prstGeom>
        </p:spPr>
      </p:pic>
      <p:sp>
        <p:nvSpPr>
          <p:cNvPr id="12" name="Zástupný objekt pre obsah 11">
            <a:extLst>
              <a:ext uri="{FF2B5EF4-FFF2-40B4-BE49-F238E27FC236}">
                <a16:creationId xmlns:a16="http://schemas.microsoft.com/office/drawing/2014/main" id="{A97C4C6B-A8ED-C64D-AFBD-048F4F924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CZ" dirty="0"/>
          </a:p>
          <a:p>
            <a:pPr marL="0" indent="0">
              <a:buNone/>
            </a:pPr>
            <a:endParaRPr lang="sk-CZ" dirty="0"/>
          </a:p>
        </p:txBody>
      </p:sp>
    </p:spTree>
    <p:extLst>
      <p:ext uri="{BB962C8B-B14F-4D97-AF65-F5344CB8AC3E}">
        <p14:creationId xmlns:p14="http://schemas.microsoft.com/office/powerpoint/2010/main" val="325574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E8DF37-118B-124A-B0E0-8C81DD81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CZ" dirty="0"/>
              <a:t>Operace s náhodnými jevy</a:t>
            </a:r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33216667-98A8-2246-9BE3-935ED855C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439262"/>
            <a:ext cx="3848100" cy="2222500"/>
          </a:xfrm>
        </p:spPr>
      </p:pic>
      <p:pic>
        <p:nvPicPr>
          <p:cNvPr id="7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id="{17B851AE-7809-EB44-9D45-6BE5DFA10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661762"/>
            <a:ext cx="6057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8047"/>
      </p:ext>
    </p:extLst>
  </p:cSld>
  <p:clrMapOvr>
    <a:masterClrMapping/>
  </p:clrMapOvr>
</p:sld>
</file>

<file path=ppt/theme/theme1.xml><?xml version="1.0" encoding="utf-8"?>
<a:theme xmlns:a="http://schemas.openxmlformats.org/drawingml/2006/main" name="MVŠO_sablona_ prezentace_4-3-CZ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42B34AD4-CC8C-42C8-A123-A24A28B23F52}" vid="{CAA84E04-F411-4E5F-9AFE-C1503F826B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MVŠO_sablona_ prezentace_4-3-CZ</Template>
  <TotalTime>1060</TotalTime>
  <Words>1986</Words>
  <Application>Microsoft Macintosh PowerPoint</Application>
  <PresentationFormat>Prezentácia na obrazovke (4:3)</PresentationFormat>
  <Paragraphs>183</Paragraphs>
  <Slides>32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MVŠO_sablona_ prezentace_4-3-CZ</vt:lpstr>
      <vt:lpstr>Rovnice</vt:lpstr>
      <vt:lpstr>Pravděpodobnost</vt:lpstr>
      <vt:lpstr>Pravděpodobnost v reálném životě</vt:lpstr>
      <vt:lpstr>Pokus, náhodný pokus</vt:lpstr>
      <vt:lpstr>Náhodný jev, náhodný pokus</vt:lpstr>
      <vt:lpstr>Příklad</vt:lpstr>
      <vt:lpstr>Příklad</vt:lpstr>
      <vt:lpstr>Operace s jevy</vt:lpstr>
      <vt:lpstr>Operace s jevy</vt:lpstr>
      <vt:lpstr>Operace s náhodnými jevy</vt:lpstr>
      <vt:lpstr>Axiomatické zavedení pravděpodobnosti</vt:lpstr>
      <vt:lpstr>Pravděpodobnost</vt:lpstr>
      <vt:lpstr>Pravděpodobnost – jiná definice</vt:lpstr>
      <vt:lpstr>Pravděpodobnost</vt:lpstr>
      <vt:lpstr>Pravděpodobnost</vt:lpstr>
      <vt:lpstr>Pravděpodobnost</vt:lpstr>
      <vt:lpstr>Pravděpodobnost</vt:lpstr>
      <vt:lpstr>Četnost výsledku, relativní četnost</vt:lpstr>
      <vt:lpstr>Četnost výsledku, relativní četnost výsledku – příklad</vt:lpstr>
      <vt:lpstr>Příklad</vt:lpstr>
      <vt:lpstr>Příklad</vt:lpstr>
      <vt:lpstr>Sčítání pravděpodobností</vt:lpstr>
      <vt:lpstr>Geometrická pravděpodobnost</vt:lpstr>
      <vt:lpstr>Geometrická pravděpodobnost - příklad</vt:lpstr>
      <vt:lpstr>Nezávislé jevy</vt:lpstr>
      <vt:lpstr>Nezávislé jevy</vt:lpstr>
      <vt:lpstr>Prezentácia programu PowerPoint</vt:lpstr>
      <vt:lpstr>Podmíněná pravděpodobnost</vt:lpstr>
      <vt:lpstr>Příklad</vt:lpstr>
      <vt:lpstr>Věta o úplné pravděpodobnosti:</vt:lpstr>
      <vt:lpstr>Prezentácia programu PowerPoint</vt:lpstr>
      <vt:lpstr>Bayesova věta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Pravděpodobnost</dc:title>
  <dc:creator>Jan Wossala</dc:creator>
  <cp:lastModifiedBy>Paulína Jašková</cp:lastModifiedBy>
  <cp:revision>78</cp:revision>
  <dcterms:created xsi:type="dcterms:W3CDTF">2018-10-09T08:55:18Z</dcterms:created>
  <dcterms:modified xsi:type="dcterms:W3CDTF">2021-10-27T06:36:01Z</dcterms:modified>
</cp:coreProperties>
</file>