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257" r:id="rId5"/>
    <p:sldId id="275" r:id="rId6"/>
    <p:sldId id="302" r:id="rId7"/>
    <p:sldId id="303" r:id="rId8"/>
    <p:sldId id="304" r:id="rId9"/>
    <p:sldId id="262" r:id="rId10"/>
    <p:sldId id="305" r:id="rId11"/>
    <p:sldId id="258" r:id="rId12"/>
    <p:sldId id="260" r:id="rId13"/>
    <p:sldId id="261" r:id="rId14"/>
    <p:sldId id="259" r:id="rId15"/>
    <p:sldId id="264" r:id="rId16"/>
    <p:sldId id="268" r:id="rId17"/>
    <p:sldId id="272" r:id="rId18"/>
    <p:sldId id="271" r:id="rId19"/>
    <p:sldId id="270" r:id="rId20"/>
    <p:sldId id="279" r:id="rId21"/>
    <p:sldId id="280" r:id="rId22"/>
    <p:sldId id="278" r:id="rId23"/>
    <p:sldId id="277" r:id="rId24"/>
    <p:sldId id="296" r:id="rId25"/>
    <p:sldId id="269" r:id="rId26"/>
    <p:sldId id="297" r:id="rId27"/>
    <p:sldId id="306" r:id="rId28"/>
    <p:sldId id="307" r:id="rId29"/>
    <p:sldId id="308" r:id="rId30"/>
    <p:sldId id="309" r:id="rId31"/>
    <p:sldId id="310" r:id="rId32"/>
    <p:sldId id="292" r:id="rId33"/>
    <p:sldId id="286" r:id="rId34"/>
    <p:sldId id="311" r:id="rId35"/>
    <p:sldId id="312" r:id="rId36"/>
    <p:sldId id="313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F28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F585E-E968-42B4-99A7-B12217AFBC96}" v="521" dt="2020-10-30T22:25:19.4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68" y="6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Wossala" userId="7c5c12a334713c5c" providerId="LiveId" clId="{045F585E-E968-42B4-99A7-B12217AFBC96}"/>
    <pc:docChg chg="custSel addSld delSld modSld">
      <pc:chgData name="Jan Wossala" userId="7c5c12a334713c5c" providerId="LiveId" clId="{045F585E-E968-42B4-99A7-B12217AFBC96}" dt="2020-10-31T09:46:24.195" v="738" actId="2696"/>
      <pc:docMkLst>
        <pc:docMk/>
      </pc:docMkLst>
      <pc:sldChg chg="modSp">
        <pc:chgData name="Jan Wossala" userId="7c5c12a334713c5c" providerId="LiveId" clId="{045F585E-E968-42B4-99A7-B12217AFBC96}" dt="2020-10-30T21:39:43.876" v="111" actId="6549"/>
        <pc:sldMkLst>
          <pc:docMk/>
          <pc:sldMk cId="0" sldId="269"/>
        </pc:sldMkLst>
        <pc:spChg chg="mod">
          <ac:chgData name="Jan Wossala" userId="7c5c12a334713c5c" providerId="LiveId" clId="{045F585E-E968-42B4-99A7-B12217AFBC96}" dt="2020-10-30T21:39:43.876" v="111" actId="6549"/>
          <ac:spMkLst>
            <pc:docMk/>
            <pc:sldMk cId="0" sldId="269"/>
            <ac:spMk id="3" creationId="{00000000-0000-0000-0000-000000000000}"/>
          </ac:spMkLst>
        </pc:spChg>
      </pc:sldChg>
      <pc:sldChg chg="modSp">
        <pc:chgData name="Jan Wossala" userId="7c5c12a334713c5c" providerId="LiveId" clId="{045F585E-E968-42B4-99A7-B12217AFBC96}" dt="2020-10-30T21:36:07.377" v="0" actId="6549"/>
        <pc:sldMkLst>
          <pc:docMk/>
          <pc:sldMk cId="0" sldId="277"/>
        </pc:sldMkLst>
        <pc:spChg chg="mod">
          <ac:chgData name="Jan Wossala" userId="7c5c12a334713c5c" providerId="LiveId" clId="{045F585E-E968-42B4-99A7-B12217AFBC96}" dt="2020-10-30T21:36:07.377" v="0" actId="6549"/>
          <ac:spMkLst>
            <pc:docMk/>
            <pc:sldMk cId="0" sldId="277"/>
            <ac:spMk id="3" creationId="{00000000-0000-0000-0000-000000000000}"/>
          </ac:spMkLst>
        </pc:spChg>
      </pc:sldChg>
      <pc:sldChg chg="modSp modTransition">
        <pc:chgData name="Jan Wossala" userId="7c5c12a334713c5c" providerId="LiveId" clId="{045F585E-E968-42B4-99A7-B12217AFBC96}" dt="2020-10-30T22:25:19.440" v="736"/>
        <pc:sldMkLst>
          <pc:docMk/>
          <pc:sldMk cId="0" sldId="281"/>
        </pc:sldMkLst>
        <pc:spChg chg="mod">
          <ac:chgData name="Jan Wossala" userId="7c5c12a334713c5c" providerId="LiveId" clId="{045F585E-E968-42B4-99A7-B12217AFBC96}" dt="2020-10-30T21:49:00.056" v="197" actId="6549"/>
          <ac:spMkLst>
            <pc:docMk/>
            <pc:sldMk cId="0" sldId="281"/>
            <ac:spMk id="3" creationId="{00000000-0000-0000-0000-000000000000}"/>
          </ac:spMkLst>
        </pc:spChg>
      </pc:sldChg>
      <pc:sldChg chg="modSp">
        <pc:chgData name="Jan Wossala" userId="7c5c12a334713c5c" providerId="LiveId" clId="{045F585E-E968-42B4-99A7-B12217AFBC96}" dt="2020-10-31T09:45:03.645" v="737" actId="6549"/>
        <pc:sldMkLst>
          <pc:docMk/>
          <pc:sldMk cId="0" sldId="289"/>
        </pc:sldMkLst>
        <pc:spChg chg="mod">
          <ac:chgData name="Jan Wossala" userId="7c5c12a334713c5c" providerId="LiveId" clId="{045F585E-E968-42B4-99A7-B12217AFBC96}" dt="2020-10-31T09:45:03.645" v="737" actId="6549"/>
          <ac:spMkLst>
            <pc:docMk/>
            <pc:sldMk cId="0" sldId="289"/>
            <ac:spMk id="3" creationId="{00000000-0000-0000-0000-000000000000}"/>
          </ac:spMkLst>
        </pc:spChg>
      </pc:sldChg>
      <pc:sldChg chg="modTransition">
        <pc:chgData name="Jan Wossala" userId="7c5c12a334713c5c" providerId="LiveId" clId="{045F585E-E968-42B4-99A7-B12217AFBC96}" dt="2020-10-30T22:25:19.440" v="736"/>
        <pc:sldMkLst>
          <pc:docMk/>
          <pc:sldMk cId="0" sldId="292"/>
        </pc:sldMkLst>
      </pc:sldChg>
      <pc:sldChg chg="del modTransition">
        <pc:chgData name="Jan Wossala" userId="7c5c12a334713c5c" providerId="LiveId" clId="{045F585E-E968-42B4-99A7-B12217AFBC96}" dt="2020-10-31T09:46:24.195" v="738" actId="2696"/>
        <pc:sldMkLst>
          <pc:docMk/>
          <pc:sldMk cId="0" sldId="293"/>
        </pc:sldMkLst>
      </pc:sldChg>
      <pc:sldChg chg="modSp modTransition">
        <pc:chgData name="Jan Wossala" userId="7c5c12a334713c5c" providerId="LiveId" clId="{045F585E-E968-42B4-99A7-B12217AFBC96}" dt="2020-10-30T22:25:19.440" v="736"/>
        <pc:sldMkLst>
          <pc:docMk/>
          <pc:sldMk cId="0" sldId="294"/>
        </pc:sldMkLst>
        <pc:spChg chg="mod">
          <ac:chgData name="Jan Wossala" userId="7c5c12a334713c5c" providerId="LiveId" clId="{045F585E-E968-42B4-99A7-B12217AFBC96}" dt="2020-10-30T22:16:34.334" v="535" actId="6549"/>
          <ac:spMkLst>
            <pc:docMk/>
            <pc:sldMk cId="0" sldId="294"/>
            <ac:spMk id="3" creationId="{00000000-0000-0000-0000-000000000000}"/>
          </ac:spMkLst>
        </pc:spChg>
      </pc:sldChg>
      <pc:sldChg chg="modSp">
        <pc:chgData name="Jan Wossala" userId="7c5c12a334713c5c" providerId="LiveId" clId="{045F585E-E968-42B4-99A7-B12217AFBC96}" dt="2020-10-30T22:24:25.479" v="735" actId="20577"/>
        <pc:sldMkLst>
          <pc:docMk/>
          <pc:sldMk cId="0" sldId="295"/>
        </pc:sldMkLst>
        <pc:spChg chg="mod">
          <ac:chgData name="Jan Wossala" userId="7c5c12a334713c5c" providerId="LiveId" clId="{045F585E-E968-42B4-99A7-B12217AFBC96}" dt="2020-10-30T22:24:25.479" v="735" actId="20577"/>
          <ac:spMkLst>
            <pc:docMk/>
            <pc:sldMk cId="0" sldId="295"/>
            <ac:spMk id="3" creationId="{00000000-0000-0000-0000-000000000000}"/>
          </ac:spMkLst>
        </pc:spChg>
      </pc:sldChg>
      <pc:sldChg chg="modSp add modAnim">
        <pc:chgData name="Jan Wossala" userId="7c5c12a334713c5c" providerId="LiveId" clId="{045F585E-E968-42B4-99A7-B12217AFBC96}" dt="2020-10-30T21:39:22.091" v="110"/>
        <pc:sldMkLst>
          <pc:docMk/>
          <pc:sldMk cId="930168083" sldId="296"/>
        </pc:sldMkLst>
        <pc:spChg chg="mod">
          <ac:chgData name="Jan Wossala" userId="7c5c12a334713c5c" providerId="LiveId" clId="{045F585E-E968-42B4-99A7-B12217AFBC96}" dt="2020-10-30T21:38:34.804" v="105" actId="20577"/>
          <ac:spMkLst>
            <pc:docMk/>
            <pc:sldMk cId="930168083" sldId="296"/>
            <ac:spMk id="3" creationId="{00000000-0000-0000-0000-000000000000}"/>
          </ac:spMkLst>
        </pc:spChg>
      </pc:sldChg>
      <pc:sldChg chg="modSp add modAnim">
        <pc:chgData name="Jan Wossala" userId="7c5c12a334713c5c" providerId="LiveId" clId="{045F585E-E968-42B4-99A7-B12217AFBC96}" dt="2020-10-30T21:42:31.190" v="196"/>
        <pc:sldMkLst>
          <pc:docMk/>
          <pc:sldMk cId="4180984960" sldId="297"/>
        </pc:sldMkLst>
        <pc:spChg chg="mod">
          <ac:chgData name="Jan Wossala" userId="7c5c12a334713c5c" providerId="LiveId" clId="{045F585E-E968-42B4-99A7-B12217AFBC96}" dt="2020-10-30T21:42:07.612" v="192" actId="20577"/>
          <ac:spMkLst>
            <pc:docMk/>
            <pc:sldMk cId="4180984960" sldId="297"/>
            <ac:spMk id="3" creationId="{00000000-0000-0000-0000-000000000000}"/>
          </ac:spMkLst>
        </pc:spChg>
      </pc:sldChg>
      <pc:sldChg chg="modSp add modTransition modAnim">
        <pc:chgData name="Jan Wossala" userId="7c5c12a334713c5c" providerId="LiveId" clId="{045F585E-E968-42B4-99A7-B12217AFBC96}" dt="2020-10-30T22:25:19.440" v="736"/>
        <pc:sldMkLst>
          <pc:docMk/>
          <pc:sldMk cId="748338789" sldId="298"/>
        </pc:sldMkLst>
        <pc:spChg chg="mod">
          <ac:chgData name="Jan Wossala" userId="7c5c12a334713c5c" providerId="LiveId" clId="{045F585E-E968-42B4-99A7-B12217AFBC96}" dt="2020-10-30T21:54:15.183" v="318" actId="27636"/>
          <ac:spMkLst>
            <pc:docMk/>
            <pc:sldMk cId="748338789" sldId="298"/>
            <ac:spMk id="3" creationId="{00000000-0000-0000-0000-000000000000}"/>
          </ac:spMkLst>
        </pc:spChg>
      </pc:sldChg>
      <pc:sldChg chg="addSp modSp add modTransition modAnim">
        <pc:chgData name="Jan Wossala" userId="7c5c12a334713c5c" providerId="LiveId" clId="{045F585E-E968-42B4-99A7-B12217AFBC96}" dt="2020-10-30T22:25:19.440" v="736"/>
        <pc:sldMkLst>
          <pc:docMk/>
          <pc:sldMk cId="3514302933" sldId="299"/>
        </pc:sldMkLst>
        <pc:spChg chg="mod">
          <ac:chgData name="Jan Wossala" userId="7c5c12a334713c5c" providerId="LiveId" clId="{045F585E-E968-42B4-99A7-B12217AFBC96}" dt="2020-10-30T22:15:32.136" v="529" actId="20577"/>
          <ac:spMkLst>
            <pc:docMk/>
            <pc:sldMk cId="3514302933" sldId="299"/>
            <ac:spMk id="3" creationId="{00000000-0000-0000-0000-000000000000}"/>
          </ac:spMkLst>
        </pc:spChg>
        <pc:graphicFrameChg chg="mod">
          <ac:chgData name="Jan Wossala" userId="7c5c12a334713c5c" providerId="LiveId" clId="{045F585E-E968-42B4-99A7-B12217AFBC96}" dt="2020-10-30T22:06:11.548" v="327" actId="1076"/>
          <ac:graphicFrameMkLst>
            <pc:docMk/>
            <pc:sldMk cId="3514302933" sldId="299"/>
            <ac:graphicFrameMk id="4" creationId="{00000000-0000-0000-0000-000000000000}"/>
          </ac:graphicFrameMkLst>
        </pc:graphicFrameChg>
        <pc:graphicFrameChg chg="add mod">
          <ac:chgData name="Jan Wossala" userId="7c5c12a334713c5c" providerId="LiveId" clId="{045F585E-E968-42B4-99A7-B12217AFBC96}" dt="2020-10-30T22:10:19.788" v="403" actId="1076"/>
          <ac:graphicFrameMkLst>
            <pc:docMk/>
            <pc:sldMk cId="3514302933" sldId="299"/>
            <ac:graphicFrameMk id="5" creationId="{99A6FE59-A612-4E17-94D5-EE3299093FB3}"/>
          </ac:graphicFrameMkLst>
        </pc:graphicFrameChg>
      </pc:sldChg>
      <pc:sldChg chg="modSp add modTransition modAnim">
        <pc:chgData name="Jan Wossala" userId="7c5c12a334713c5c" providerId="LiveId" clId="{045F585E-E968-42B4-99A7-B12217AFBC96}" dt="2020-10-30T22:25:19.440" v="736"/>
        <pc:sldMkLst>
          <pc:docMk/>
          <pc:sldMk cId="2645539363" sldId="300"/>
        </pc:sldMkLst>
        <pc:spChg chg="mod">
          <ac:chgData name="Jan Wossala" userId="7c5c12a334713c5c" providerId="LiveId" clId="{045F585E-E968-42B4-99A7-B12217AFBC96}" dt="2020-10-30T22:23:20.300" v="728" actId="20577"/>
          <ac:spMkLst>
            <pc:docMk/>
            <pc:sldMk cId="2645539363" sldId="300"/>
            <ac:spMk id="3" creationId="{00000000-0000-0000-0000-000000000000}"/>
          </ac:spMkLst>
        </pc:spChg>
        <pc:graphicFrameChg chg="mod">
          <ac:chgData name="Jan Wossala" userId="7c5c12a334713c5c" providerId="LiveId" clId="{045F585E-E968-42B4-99A7-B12217AFBC96}" dt="2020-10-30T22:16:53.308" v="538" actId="1076"/>
          <ac:graphicFrameMkLst>
            <pc:docMk/>
            <pc:sldMk cId="2645539363" sldId="300"/>
            <ac:graphicFrameMk id="4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Microsoft_Excelu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cat>
            <c:numRef>
              <c:f>List1!$A$2:$A$7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List1!$B$2:$B$7</c:f>
              <c:numCache>
                <c:formatCode>General</c:formatCode>
                <c:ptCount val="6"/>
                <c:pt idx="0">
                  <c:v>0.16807000000000005</c:v>
                </c:pt>
                <c:pt idx="1">
                  <c:v>0.36015000000000008</c:v>
                </c:pt>
                <c:pt idx="2">
                  <c:v>0.30870000000000009</c:v>
                </c:pt>
                <c:pt idx="3">
                  <c:v>0.1323</c:v>
                </c:pt>
                <c:pt idx="4">
                  <c:v>2.835E-2</c:v>
                </c:pt>
                <c:pt idx="5">
                  <c:v>2.4300000000000007E-3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70-4E17-BC96-1A05077A6A6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cat>
            <c:numRef>
              <c:f>List1!$A$2:$A$7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List1!$C$2:$C$7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70-4E17-BC96-1A05077A6A6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cat>
            <c:numRef>
              <c:f>List1!$A$2:$A$7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List1!$D$2:$D$7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70-4E17-BC96-1A05077A6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94464"/>
        <c:axId val="50500352"/>
      </c:lineChart>
      <c:catAx>
        <c:axId val="5049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500352"/>
        <c:crosses val="autoZero"/>
        <c:auto val="1"/>
        <c:lblAlgn val="ctr"/>
        <c:lblOffset val="100"/>
        <c:noMultiLvlLbl val="0"/>
      </c:catAx>
      <c:valAx>
        <c:axId val="50500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494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k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14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 userDrawn="1"/>
        </p:nvSpPr>
        <p:spPr>
          <a:xfrm>
            <a:off x="4371278" y="6138250"/>
            <a:ext cx="4776297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5187843" y="1423285"/>
            <a:ext cx="3964866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6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57" y="6267816"/>
            <a:ext cx="4571343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8072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5425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71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4125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30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3257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9415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51817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79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3860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8641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8064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5"/>
            <a:ext cx="9144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53190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125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100" kern="1200">
          <a:solidFill>
            <a:srgbClr val="313131"/>
          </a:solidFill>
          <a:latin typeface="+mj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32.wmf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7.wmf"/><Relationship Id="rId22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6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Náhodná </a:t>
            </a:r>
            <a:r>
              <a:rPr lang="sk-SK" dirty="0" err="1"/>
              <a:t>velIčina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Paulína Jašková</a:t>
            </a:r>
          </a:p>
        </p:txBody>
      </p:sp>
    </p:spTree>
    <p:extLst>
      <p:ext uri="{BB962C8B-B14F-4D97-AF65-F5344CB8AC3E}">
        <p14:creationId xmlns:p14="http://schemas.microsoft.com/office/powerpoint/2010/main" val="265053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FB8EB-C31A-DF47-AC04-F79D7CAA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Náhodná veličina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EE646E57-B34A-AB49-94C4-FCDABB1102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u="sng" dirty="0"/>
                  <a:t>SPOJITÁ NV:</a:t>
                </a:r>
                <a:endParaRPr lang="sk-SK" dirty="0"/>
              </a:p>
              <a:p>
                <a:pPr lvl="1"/>
                <a:r>
                  <a:rPr lang="sk-SK" dirty="0"/>
                  <a:t>Obecne môže nadobúdať nespočetne mnoho hodnôt</a:t>
                </a:r>
              </a:p>
              <a:p>
                <a:pPr lvl="2"/>
                <a:r>
                  <a:rPr lang="sk-SK" dirty="0"/>
                  <a:t>Výška človek</a:t>
                </a:r>
              </a:p>
              <a:p>
                <a:pPr lvl="1"/>
                <a:r>
                  <a:rPr lang="sk-SK" dirty="0"/>
                  <a:t>NV je </a:t>
                </a:r>
                <a:r>
                  <a:rPr lang="sk-SK" b="1" dirty="0"/>
                  <a:t>spojitá, </a:t>
                </a:r>
                <a:r>
                  <a:rPr lang="sk-SK" dirty="0"/>
                  <a:t>ak existuje nezáporná funkcia f taká, že pre každé </a:t>
                </a:r>
                <a:r>
                  <a:rPr lang="sk-SK" dirty="0" err="1"/>
                  <a:t>a,b</a:t>
                </a:r>
                <a:r>
                  <a:rPr lang="sk-SK" dirty="0"/>
                  <a:t> z R,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k-S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k-S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sk-SK" dirty="0"/>
                  <a:t>,</a:t>
                </a:r>
              </a:p>
              <a:p>
                <a:pPr marL="342891" lvl="1" indent="0">
                  <a:buNone/>
                </a:pPr>
                <a:r>
                  <a:rPr lang="sk-SK" dirty="0"/>
                  <a:t>   platí:</a:t>
                </a:r>
              </a:p>
              <a:p>
                <a:pPr marL="34289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∈&lt;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sk-SK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sk-SK" dirty="0"/>
                  <a:t>f ... </a:t>
                </a:r>
                <a:r>
                  <a:rPr lang="sk-SK" b="1" dirty="0"/>
                  <a:t>hustota pravdepodobnosti </a:t>
                </a:r>
                <a:r>
                  <a:rPr lang="sk-SK" dirty="0"/>
                  <a:t>NV X</a:t>
                </a:r>
              </a:p>
              <a:p>
                <a:pPr lvl="1"/>
                <a:r>
                  <a:rPr lang="sk-SK" dirty="0"/>
                  <a:t>Distribučnú funkciu získame pomocou hustoty, </a:t>
                </a:r>
                <a:r>
                  <a:rPr lang="sk-SK" dirty="0" err="1"/>
                  <a:t>tj</a:t>
                </a:r>
                <a:r>
                  <a:rPr lang="sk-SK" dirty="0"/>
                  <a:t>.</a:t>
                </a:r>
              </a:p>
              <a:p>
                <a:pPr marL="34289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k-SK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EE646E57-B34A-AB49-94C4-FCDABB1102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4" t="-929" b="-35604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25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615946"/>
          </a:xfrm>
        </p:spPr>
        <p:txBody>
          <a:bodyPr/>
          <a:lstStyle/>
          <a:p>
            <a:r>
              <a:rPr lang="cs-CZ" dirty="0" err="1"/>
              <a:t>Príklad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038225"/>
            <a:ext cx="8064000" cy="4868604"/>
          </a:xfrm>
        </p:spPr>
        <p:txBody>
          <a:bodyPr/>
          <a:lstStyle/>
          <a:p>
            <a:pPr algn="just"/>
            <a:r>
              <a:rPr lang="cs-CZ" dirty="0" err="1"/>
              <a:t>Personálny</a:t>
            </a:r>
            <a:r>
              <a:rPr lang="cs-CZ" dirty="0"/>
              <a:t> útvar </a:t>
            </a:r>
            <a:r>
              <a:rPr lang="cs-CZ" dirty="0" err="1"/>
              <a:t>velkej</a:t>
            </a:r>
            <a:r>
              <a:rPr lang="cs-CZ" dirty="0"/>
              <a:t> </a:t>
            </a:r>
            <a:r>
              <a:rPr lang="cs-CZ" dirty="0" err="1"/>
              <a:t>akciovej</a:t>
            </a:r>
            <a:r>
              <a:rPr lang="cs-CZ" dirty="0"/>
              <a:t> společnosti chce </a:t>
            </a:r>
            <a:r>
              <a:rPr lang="cs-CZ" dirty="0" err="1"/>
              <a:t>spraviť</a:t>
            </a:r>
            <a:r>
              <a:rPr lang="cs-CZ" dirty="0"/>
              <a:t>  sociologický </a:t>
            </a:r>
            <a:r>
              <a:rPr lang="cs-CZ" dirty="0" err="1"/>
              <a:t>prieskum</a:t>
            </a:r>
            <a:r>
              <a:rPr lang="cs-CZ" dirty="0"/>
              <a:t> </a:t>
            </a:r>
            <a:r>
              <a:rPr lang="cs-CZ" dirty="0" err="1"/>
              <a:t>medzi</a:t>
            </a:r>
            <a:r>
              <a:rPr lang="cs-CZ" dirty="0"/>
              <a:t> </a:t>
            </a:r>
            <a:r>
              <a:rPr lang="cs-CZ" dirty="0" err="1"/>
              <a:t>svojimi</a:t>
            </a:r>
            <a:r>
              <a:rPr lang="cs-CZ" dirty="0"/>
              <a:t> </a:t>
            </a:r>
            <a:r>
              <a:rPr lang="cs-CZ" dirty="0" err="1"/>
              <a:t>pracovníkmi</a:t>
            </a:r>
            <a:endParaRPr lang="cs-CZ" dirty="0"/>
          </a:p>
          <a:p>
            <a:pPr algn="just"/>
            <a:r>
              <a:rPr lang="cs-CZ" dirty="0" err="1"/>
              <a:t>Najskôr</a:t>
            </a:r>
            <a:r>
              <a:rPr lang="cs-CZ" dirty="0"/>
              <a:t> </a:t>
            </a:r>
            <a:r>
              <a:rPr lang="cs-CZ" dirty="0" err="1"/>
              <a:t>chcú</a:t>
            </a:r>
            <a:r>
              <a:rPr lang="cs-CZ" dirty="0"/>
              <a:t> </a:t>
            </a:r>
            <a:r>
              <a:rPr lang="cs-CZ" dirty="0" err="1"/>
              <a:t>spraviť</a:t>
            </a:r>
            <a:r>
              <a:rPr lang="cs-CZ" dirty="0"/>
              <a:t> pilotáž, tzn. </a:t>
            </a:r>
            <a:r>
              <a:rPr lang="cs-CZ" dirty="0" err="1"/>
              <a:t>vyberie</a:t>
            </a:r>
            <a:r>
              <a:rPr lang="cs-CZ" dirty="0"/>
              <a:t> </a:t>
            </a:r>
            <a:r>
              <a:rPr lang="cs-CZ" dirty="0" err="1"/>
              <a:t>malú</a:t>
            </a:r>
            <a:r>
              <a:rPr lang="cs-CZ" dirty="0"/>
              <a:t> vzorku </a:t>
            </a:r>
            <a:r>
              <a:rPr lang="cs-CZ" dirty="0" err="1"/>
              <a:t>pracovníkou</a:t>
            </a:r>
            <a:r>
              <a:rPr lang="cs-CZ" dirty="0"/>
              <a:t> a na </a:t>
            </a:r>
            <a:r>
              <a:rPr lang="cs-CZ" dirty="0" err="1"/>
              <a:t>ňom</a:t>
            </a:r>
            <a:r>
              <a:rPr lang="cs-CZ" dirty="0"/>
              <a:t> si </a:t>
            </a:r>
            <a:r>
              <a:rPr lang="cs-CZ" dirty="0" err="1"/>
              <a:t>odskúša</a:t>
            </a:r>
            <a:r>
              <a:rPr lang="cs-CZ" dirty="0"/>
              <a:t> </a:t>
            </a:r>
            <a:r>
              <a:rPr lang="cs-CZ" dirty="0" err="1"/>
              <a:t>priebej</a:t>
            </a:r>
            <a:r>
              <a:rPr lang="cs-CZ" dirty="0"/>
              <a:t> </a:t>
            </a:r>
            <a:r>
              <a:rPr lang="cs-CZ" dirty="0" err="1"/>
              <a:t>prieskumu</a:t>
            </a:r>
            <a:endParaRPr lang="cs-CZ" dirty="0"/>
          </a:p>
          <a:p>
            <a:pPr algn="just"/>
            <a:r>
              <a:rPr lang="cs-CZ" dirty="0"/>
              <a:t>Pracuje tu 30% </a:t>
            </a:r>
            <a:r>
              <a:rPr lang="cs-CZ" dirty="0" err="1"/>
              <a:t>žien</a:t>
            </a:r>
            <a:endParaRPr lang="cs-CZ" dirty="0"/>
          </a:p>
          <a:p>
            <a:pPr algn="just"/>
            <a:r>
              <a:rPr lang="cs-CZ" dirty="0" err="1"/>
              <a:t>Vyberajú</a:t>
            </a:r>
            <a:r>
              <a:rPr lang="cs-CZ" dirty="0"/>
              <a:t> v pilotáži 5 </a:t>
            </a:r>
            <a:r>
              <a:rPr lang="cs-CZ" dirty="0" err="1"/>
              <a:t>náhodne</a:t>
            </a:r>
            <a:r>
              <a:rPr lang="cs-CZ" dirty="0"/>
              <a:t> vybraných </a:t>
            </a:r>
            <a:r>
              <a:rPr lang="cs-CZ" dirty="0" err="1"/>
              <a:t>pracovníkov</a:t>
            </a:r>
            <a:endParaRPr lang="cs-CZ" dirty="0"/>
          </a:p>
          <a:p>
            <a:pPr algn="just"/>
            <a:r>
              <a:rPr lang="cs-CZ" dirty="0" err="1"/>
              <a:t>Čomu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budú</a:t>
            </a:r>
            <a:r>
              <a:rPr lang="cs-CZ" dirty="0"/>
              <a:t> </a:t>
            </a:r>
            <a:r>
              <a:rPr lang="cs-CZ" dirty="0" err="1"/>
              <a:t>rovnať</a:t>
            </a:r>
            <a:r>
              <a:rPr lang="cs-CZ" dirty="0"/>
              <a:t> p-</a:t>
            </a:r>
            <a:r>
              <a:rPr lang="cs-CZ" dirty="0" err="1"/>
              <a:t>sti</a:t>
            </a:r>
            <a:r>
              <a:rPr lang="cs-CZ" dirty="0"/>
              <a:t>, že v </a:t>
            </a:r>
            <a:r>
              <a:rPr lang="cs-CZ" dirty="0" err="1"/>
              <a:t>pilotnom</a:t>
            </a:r>
            <a:r>
              <a:rPr lang="cs-CZ" dirty="0"/>
              <a:t> vzorku budeme </a:t>
            </a:r>
            <a:r>
              <a:rPr lang="cs-CZ" dirty="0" err="1"/>
              <a:t>vybrať</a:t>
            </a:r>
            <a:r>
              <a:rPr lang="cs-CZ" dirty="0"/>
              <a:t> </a:t>
            </a:r>
            <a:r>
              <a:rPr lang="cs-CZ" dirty="0" err="1"/>
              <a:t>postupne</a:t>
            </a:r>
            <a:r>
              <a:rPr lang="cs-CZ" dirty="0"/>
              <a:t> 0,1,2,3,4 či 5 </a:t>
            </a:r>
            <a:r>
              <a:rPr lang="cs-CZ" dirty="0" err="1"/>
              <a:t>žien</a:t>
            </a:r>
            <a:r>
              <a:rPr lang="cs-CZ" dirty="0"/>
              <a:t>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615946"/>
          </a:xfrm>
        </p:spPr>
        <p:txBody>
          <a:bodyPr/>
          <a:lstStyle/>
          <a:p>
            <a:r>
              <a:rPr lang="cs-CZ" dirty="0" err="1"/>
              <a:t>Príklad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038225"/>
            <a:ext cx="8064000" cy="4868604"/>
          </a:xfrm>
        </p:spPr>
        <p:txBody>
          <a:bodyPr/>
          <a:lstStyle/>
          <a:p>
            <a:r>
              <a:rPr lang="sk-SK" dirty="0"/>
              <a:t>Náhodná veličina X … počet žien vo vzorke</a:t>
            </a:r>
          </a:p>
          <a:p>
            <a:endParaRPr lang="sk-SK" sz="800" dirty="0"/>
          </a:p>
          <a:p>
            <a:r>
              <a:rPr lang="sk-SK" dirty="0"/>
              <a:t>Hodnoty:</a:t>
            </a:r>
          </a:p>
          <a:p>
            <a:pPr lvl="1"/>
            <a:r>
              <a:rPr lang="sk-SK" dirty="0"/>
              <a:t>x = 0</a:t>
            </a:r>
          </a:p>
          <a:p>
            <a:pPr lvl="1"/>
            <a:r>
              <a:rPr lang="sk-SK" dirty="0"/>
              <a:t>x = 1</a:t>
            </a:r>
          </a:p>
          <a:p>
            <a:pPr lvl="1"/>
            <a:r>
              <a:rPr lang="sk-SK" dirty="0"/>
              <a:t>x = 2</a:t>
            </a:r>
          </a:p>
          <a:p>
            <a:pPr lvl="1"/>
            <a:r>
              <a:rPr lang="sk-SK" dirty="0"/>
              <a:t>x = 3</a:t>
            </a:r>
          </a:p>
          <a:p>
            <a:pPr lvl="1"/>
            <a:r>
              <a:rPr lang="sk-SK" dirty="0"/>
              <a:t>x = 4</a:t>
            </a:r>
          </a:p>
          <a:p>
            <a:pPr lvl="1"/>
            <a:r>
              <a:rPr lang="sk-SK" dirty="0"/>
              <a:t>x = 5</a:t>
            </a:r>
          </a:p>
          <a:p>
            <a:pPr lvl="1"/>
            <a:endParaRPr lang="sk-SK" dirty="0"/>
          </a:p>
          <a:p>
            <a:r>
              <a:rPr lang="sk-SK" dirty="0"/>
              <a:t>Pravdepodobnosť, že nebude vo vzorke žiadna žena:</a:t>
            </a:r>
          </a:p>
          <a:p>
            <a:r>
              <a:rPr lang="sk-SK" dirty="0"/>
              <a:t>P(x=0) = P(0) = 0,7 · 0,7 · 0,7 · 0,7 · 0,7 = 0,168 07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615946"/>
          </a:xfrm>
        </p:spPr>
        <p:txBody>
          <a:bodyPr/>
          <a:lstStyle/>
          <a:p>
            <a:r>
              <a:rPr lang="cs-CZ" dirty="0" err="1"/>
              <a:t>Príklad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038225"/>
            <a:ext cx="8064000" cy="4868604"/>
          </a:xfrm>
        </p:spPr>
        <p:txBody>
          <a:bodyPr/>
          <a:lstStyle/>
          <a:p>
            <a:r>
              <a:rPr lang="sk-SK" dirty="0"/>
              <a:t>Pravdepodobnosť, že vo vzorku bude práve jedna žena:</a:t>
            </a:r>
          </a:p>
          <a:p>
            <a:r>
              <a:rPr lang="sk-SK" dirty="0"/>
              <a:t>P(x=1) = P(1) = 0,3 · 0,7 · 0,7 · 0,7 · 0,7 = 0,072 03</a:t>
            </a:r>
          </a:p>
          <a:p>
            <a:endParaRPr lang="sk-SK" dirty="0"/>
          </a:p>
          <a:p>
            <a:r>
              <a:rPr lang="sk-SK" dirty="0"/>
              <a:t>Usporiadanie…</a:t>
            </a:r>
          </a:p>
          <a:p>
            <a:r>
              <a:rPr lang="sk-SK" dirty="0"/>
              <a:t>P(1) = 0,7 · 0,3 · 0,7 · 0,7 · 0,7 = 0,072 03</a:t>
            </a:r>
          </a:p>
          <a:p>
            <a:r>
              <a:rPr lang="sk-SK" dirty="0"/>
              <a:t>P(1) = 0,7 · 0,7 · 0,3 · 0,7 · 0,7 = 0,072 03</a:t>
            </a:r>
          </a:p>
          <a:p>
            <a:r>
              <a:rPr lang="sk-SK" dirty="0"/>
              <a:t>P(1) = 0,7 · 0,7 · 0,7 · 0,3 · 0,7 = 0,072 03</a:t>
            </a:r>
          </a:p>
          <a:p>
            <a:r>
              <a:rPr lang="sk-SK" dirty="0"/>
              <a:t>P(1) = 0,7 · 0,7 · 0,7 · 0,7 · 0,3 = 0,072 03</a:t>
            </a:r>
          </a:p>
          <a:p>
            <a:endParaRPr lang="sk-SK" dirty="0"/>
          </a:p>
          <a:p>
            <a:r>
              <a:rPr lang="sk-SK" dirty="0"/>
              <a:t>Inak zapísané:</a:t>
            </a:r>
          </a:p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2728384" y="4690533"/>
          <a:ext cx="3454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Rovnice" r:id="rId3" imgW="1942920" imgH="457200" progId="Equation.3">
                  <p:embed/>
                </p:oleObj>
              </mc:Choice>
              <mc:Fallback>
                <p:oleObj name="Rovnice" r:id="rId3" imgW="1942920" imgH="45720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384" y="4690533"/>
                        <a:ext cx="34544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676271"/>
          </a:xfrm>
        </p:spPr>
        <p:txBody>
          <a:bodyPr/>
          <a:lstStyle/>
          <a:p>
            <a:r>
              <a:rPr lang="cs-CZ" dirty="0" err="1"/>
              <a:t>Príklad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168400"/>
            <a:ext cx="8064000" cy="4738429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úplnosť</a:t>
            </a:r>
            <a:r>
              <a:rPr lang="cs-CZ" dirty="0"/>
              <a:t>: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949853" y="1218670"/>
          <a:ext cx="3276737" cy="770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Rovnice" r:id="rId3" imgW="1942920" imgH="457200" progId="Equation.3">
                  <p:embed/>
                </p:oleObj>
              </mc:Choice>
              <mc:Fallback>
                <p:oleObj name="Rovnice" r:id="rId3" imgW="1942920" imgH="457200" progId="Equation.3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853" y="1218670"/>
                        <a:ext cx="3276737" cy="7709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520421" y="2014538"/>
          <a:ext cx="3282787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Rovnice" r:id="rId5" imgW="1993680" imgH="457200" progId="Equation.3">
                  <p:embed/>
                </p:oleObj>
              </mc:Choice>
              <mc:Fallback>
                <p:oleObj name="Rovnice" r:id="rId5" imgW="1993680" imgH="457200" progId="Equation.3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421" y="2014538"/>
                        <a:ext cx="3282787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648199" y="2657475"/>
          <a:ext cx="3337480" cy="779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Rovnice" r:id="rId7" imgW="1955520" imgH="457200" progId="Equation.3">
                  <p:embed/>
                </p:oleObj>
              </mc:Choice>
              <mc:Fallback>
                <p:oleObj name="Rovnice" r:id="rId7" imgW="1955520" imgH="457200" progId="Equation.3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199" y="2657475"/>
                        <a:ext cx="3337480" cy="779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1091140" y="3292475"/>
          <a:ext cx="3269898" cy="754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Rovnice" r:id="rId9" imgW="1981080" imgH="457200" progId="Equation.3">
                  <p:embed/>
                </p:oleObj>
              </mc:Choice>
              <mc:Fallback>
                <p:oleObj name="Rovnice" r:id="rId9" imgW="1981080" imgH="457200" progId="Equation.3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140" y="3292475"/>
                        <a:ext cx="3269898" cy="7545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4213225" y="4080404"/>
          <a:ext cx="36099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Rovnice" r:id="rId11" imgW="1968480" imgH="457200" progId="Equation.3">
                  <p:embed/>
                </p:oleObj>
              </mc:Choice>
              <mc:Fallback>
                <p:oleObj name="Rovnice" r:id="rId11" imgW="1968480" imgH="457200" progId="Equation.3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4080404"/>
                        <a:ext cx="36099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2731558" y="5181072"/>
          <a:ext cx="36099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Rovnice" r:id="rId13" imgW="1968480" imgH="457200" progId="Equation.3">
                  <p:embed/>
                </p:oleObj>
              </mc:Choice>
              <mc:Fallback>
                <p:oleObj name="Rovnice" r:id="rId13" imgW="1968480" imgH="457200" progId="Equation.3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1558" y="5181072"/>
                        <a:ext cx="36099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887937"/>
          </a:xfrm>
        </p:spPr>
        <p:txBody>
          <a:bodyPr/>
          <a:lstStyle/>
          <a:p>
            <a:r>
              <a:rPr lang="cs-CZ" dirty="0" err="1"/>
              <a:t>Príklad</a:t>
            </a:r>
            <a:r>
              <a:rPr lang="cs-CZ" dirty="0"/>
              <a:t> – polygon </a:t>
            </a:r>
            <a:r>
              <a:rPr lang="cs-CZ" dirty="0" err="1"/>
              <a:t>rozdelenia</a:t>
            </a:r>
            <a:r>
              <a:rPr lang="cs-CZ" dirty="0"/>
              <a:t> </a:t>
            </a:r>
            <a:r>
              <a:rPr lang="cs-CZ" dirty="0" err="1"/>
              <a:t>pravdepodobnosti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39750" y="1557867"/>
          <a:ext cx="8064500" cy="4349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596896"/>
          </a:xfrm>
        </p:spPr>
        <p:txBody>
          <a:bodyPr/>
          <a:lstStyle/>
          <a:p>
            <a:r>
              <a:rPr lang="cs-CZ" dirty="0" err="1"/>
              <a:t>Príklad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000125"/>
            <a:ext cx="8064000" cy="4906704"/>
          </a:xfrm>
        </p:spPr>
        <p:txBody>
          <a:bodyPr/>
          <a:lstStyle/>
          <a:p>
            <a:r>
              <a:rPr lang="sk-SK" dirty="0"/>
              <a:t>V osudí je 5 bielych a 7 červených guličiek. Náhodná veličina </a:t>
            </a:r>
            <a:r>
              <a:rPr lang="sk-SK" i="1" dirty="0"/>
              <a:t>X</a:t>
            </a:r>
            <a:r>
              <a:rPr lang="sk-SK" dirty="0"/>
              <a:t> predstavuje počet bielych guličiek medzi piatimi vybranými. Vytvorte pravdepodobnostnú a distribučnú funkciu tejto náhodnej veličiny.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596896"/>
          </a:xfrm>
        </p:spPr>
        <p:txBody>
          <a:bodyPr/>
          <a:lstStyle/>
          <a:p>
            <a:r>
              <a:rPr lang="cs-CZ" dirty="0" err="1"/>
              <a:t>Príklad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77850" y="2028825"/>
          <a:ext cx="8064497" cy="142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0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cs-CZ" sz="2000" i="1" dirty="0" err="1"/>
                        <a:t>x</a:t>
                      </a:r>
                      <a:r>
                        <a:rPr lang="cs-CZ" sz="2000" i="1" baseline="-25000" dirty="0" err="1"/>
                        <a:t>i</a:t>
                      </a:r>
                      <a:endParaRPr lang="cs-CZ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cs-CZ" sz="2000" i="1" dirty="0" err="1"/>
                        <a:t>p</a:t>
                      </a:r>
                      <a:r>
                        <a:rPr lang="cs-CZ" sz="2000" i="1" baseline="-25000" dirty="0" err="1"/>
                        <a:t>i</a:t>
                      </a:r>
                      <a:endParaRPr lang="cs-CZ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2095500" y="2822575"/>
          <a:ext cx="438150" cy="565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Rovnice" r:id="rId3" imgW="304560" imgH="393480" progId="Equation.3">
                  <p:embed/>
                </p:oleObj>
              </mc:Choice>
              <mc:Fallback>
                <p:oleObj name="Rovnice" r:id="rId3" imgW="304560" imgH="39348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822575"/>
                        <a:ext cx="438150" cy="565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216275" y="2828925"/>
          <a:ext cx="4381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Rovnice" r:id="rId5" imgW="304560" imgH="393480" progId="Equation.3">
                  <p:embed/>
                </p:oleObj>
              </mc:Choice>
              <mc:Fallback>
                <p:oleObj name="Rovnice" r:id="rId5" imgW="304560" imgH="393480" progId="Equation.3">
                  <p:embed/>
                  <p:pic>
                    <p:nvPicPr>
                      <p:cNvPr id="10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2828925"/>
                        <a:ext cx="43815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387850" y="2828925"/>
          <a:ext cx="4381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Rovnice" r:id="rId7" imgW="304560" imgH="393480" progId="Equation.3">
                  <p:embed/>
                </p:oleObj>
              </mc:Choice>
              <mc:Fallback>
                <p:oleObj name="Rovnice" r:id="rId7" imgW="304560" imgH="393480" progId="Equation.3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2828925"/>
                        <a:ext cx="43815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5578475" y="2828925"/>
          <a:ext cx="4381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Rovnice" r:id="rId9" imgW="304560" imgH="393480" progId="Equation.3">
                  <p:embed/>
                </p:oleObj>
              </mc:Choice>
              <mc:Fallback>
                <p:oleObj name="Rovnice" r:id="rId9" imgW="304560" imgH="393480" progId="Equation.3">
                  <p:embed/>
                  <p:pic>
                    <p:nvPicPr>
                      <p:cNvPr id="102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2828925"/>
                        <a:ext cx="43815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6711950" y="2828925"/>
          <a:ext cx="4381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Rovnice" r:id="rId11" imgW="304560" imgH="393480" progId="Equation.3">
                  <p:embed/>
                </p:oleObj>
              </mc:Choice>
              <mc:Fallback>
                <p:oleObj name="Rovnice" r:id="rId11" imgW="304560" imgH="393480" progId="Equation.3">
                  <p:embed/>
                  <p:pic>
                    <p:nvPicPr>
                      <p:cNvPr id="102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2828925"/>
                        <a:ext cx="43815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7826375" y="2819400"/>
          <a:ext cx="4381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Rovnice" r:id="rId13" imgW="304560" imgH="393480" progId="Equation.3">
                  <p:embed/>
                </p:oleObj>
              </mc:Choice>
              <mc:Fallback>
                <p:oleObj name="Rovnice" r:id="rId13" imgW="304560" imgH="393480" progId="Equation.3">
                  <p:embed/>
                  <p:pic>
                    <p:nvPicPr>
                      <p:cNvPr id="102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75" y="2819400"/>
                        <a:ext cx="43815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596896"/>
          </a:xfrm>
        </p:spPr>
        <p:txBody>
          <a:bodyPr/>
          <a:lstStyle/>
          <a:p>
            <a:r>
              <a:rPr lang="cs-CZ" dirty="0" err="1"/>
              <a:t>Príklad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000125"/>
            <a:ext cx="8064000" cy="4906704"/>
          </a:xfrm>
        </p:spPr>
        <p:txBody>
          <a:bodyPr/>
          <a:lstStyle/>
          <a:p>
            <a:r>
              <a:rPr lang="cs-CZ" dirty="0"/>
              <a:t>Bodový graf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975" y="1971675"/>
            <a:ext cx="44767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596896"/>
          </a:xfrm>
        </p:spPr>
        <p:txBody>
          <a:bodyPr/>
          <a:lstStyle/>
          <a:p>
            <a:r>
              <a:rPr lang="cs-CZ" dirty="0" err="1"/>
              <a:t>Príklad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000125"/>
            <a:ext cx="8064000" cy="4906704"/>
          </a:xfrm>
        </p:spPr>
        <p:txBody>
          <a:bodyPr/>
          <a:lstStyle/>
          <a:p>
            <a:r>
              <a:rPr lang="cs-CZ" dirty="0"/>
              <a:t>Úsečkový graf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019300"/>
            <a:ext cx="44958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3663B-4DCA-E14E-AD07-5C3725B82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961866"/>
          </a:xfrm>
        </p:spPr>
        <p:txBody>
          <a:bodyPr/>
          <a:lstStyle/>
          <a:p>
            <a:r>
              <a:rPr lang="sk-SK" dirty="0"/>
              <a:t>Motivácia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8D6487-FC8F-8E4F-B18D-41B5F5D9D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26995"/>
            <a:ext cx="8064000" cy="4579834"/>
          </a:xfrm>
        </p:spPr>
        <p:txBody>
          <a:bodyPr/>
          <a:lstStyle/>
          <a:p>
            <a:r>
              <a:rPr lang="sk-SK" dirty="0"/>
              <a:t>Manželia sa rozhodnú mať 3 deti</a:t>
            </a:r>
          </a:p>
          <a:p>
            <a:r>
              <a:rPr lang="sk-SK" dirty="0"/>
              <a:t>Otázka: akého pohlavia budú tieto tri deti?</a:t>
            </a:r>
          </a:p>
          <a:p>
            <a:r>
              <a:rPr lang="sk-SK" dirty="0"/>
              <a:t>Narodenie dieťaťa ... Náhodný pokus</a:t>
            </a:r>
          </a:p>
          <a:p>
            <a:r>
              <a:rPr lang="sk-SK" dirty="0" err="1"/>
              <a:t>Predp</a:t>
            </a:r>
            <a:r>
              <a:rPr lang="sk-SK" dirty="0"/>
              <a:t>.: </a:t>
            </a:r>
            <a:r>
              <a:rPr lang="sk-SK" dirty="0" err="1"/>
              <a:t>psť</a:t>
            </a:r>
            <a:r>
              <a:rPr lang="sk-SK" dirty="0"/>
              <a:t> narodenia dievčaťa a chlapca je rovnaká</a:t>
            </a:r>
          </a:p>
          <a:p>
            <a:r>
              <a:rPr lang="sk-SK" dirty="0"/>
              <a:t>Nasledujúca tabuľka uvádza množinu všetkých el. javov s príslušnými pravdepodobnosťami (D  - narodenie dievčaťa, CH  - narodenie chlapca)</a:t>
            </a:r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33A0A696-FF14-FF43-A346-580E3EE11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354395"/>
              </p:ext>
            </p:extLst>
          </p:nvPr>
        </p:nvGraphicFramePr>
        <p:xfrm>
          <a:off x="844063" y="3918857"/>
          <a:ext cx="7365438" cy="1103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933">
                  <a:extLst>
                    <a:ext uri="{9D8B030D-6E8A-4147-A177-3AD203B41FA5}">
                      <a16:colId xmlns:a16="http://schemas.microsoft.com/office/drawing/2014/main" val="985614457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114672894"/>
                    </a:ext>
                  </a:extLst>
                </a:gridCol>
                <a:gridCol w="813917">
                  <a:extLst>
                    <a:ext uri="{9D8B030D-6E8A-4147-A177-3AD203B41FA5}">
                      <a16:colId xmlns:a16="http://schemas.microsoft.com/office/drawing/2014/main" val="243590357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282524537"/>
                    </a:ext>
                  </a:extLst>
                </a:gridCol>
                <a:gridCol w="823965">
                  <a:extLst>
                    <a:ext uri="{9D8B030D-6E8A-4147-A177-3AD203B41FA5}">
                      <a16:colId xmlns:a16="http://schemas.microsoft.com/office/drawing/2014/main" val="2097980147"/>
                    </a:ext>
                  </a:extLst>
                </a:gridCol>
                <a:gridCol w="834013">
                  <a:extLst>
                    <a:ext uri="{9D8B030D-6E8A-4147-A177-3AD203B41FA5}">
                      <a16:colId xmlns:a16="http://schemas.microsoft.com/office/drawing/2014/main" val="1776763675"/>
                    </a:ext>
                  </a:extLst>
                </a:gridCol>
                <a:gridCol w="884255">
                  <a:extLst>
                    <a:ext uri="{9D8B030D-6E8A-4147-A177-3AD203B41FA5}">
                      <a16:colId xmlns:a16="http://schemas.microsoft.com/office/drawing/2014/main" val="168121337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31173722"/>
                    </a:ext>
                  </a:extLst>
                </a:gridCol>
                <a:gridCol w="904349">
                  <a:extLst>
                    <a:ext uri="{9D8B030D-6E8A-4147-A177-3AD203B41FA5}">
                      <a16:colId xmlns:a16="http://schemas.microsoft.com/office/drawing/2014/main" val="320923930"/>
                    </a:ext>
                  </a:extLst>
                </a:gridCol>
              </a:tblGrid>
              <a:tr h="634905">
                <a:tc>
                  <a:txBody>
                    <a:bodyPr/>
                    <a:lstStyle/>
                    <a:p>
                      <a:pPr algn="ctr"/>
                      <a:r>
                        <a:rPr lang="sk-SK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x</a:t>
                      </a:r>
                      <a:r>
                        <a:rPr lang="sk-SK" b="0" cap="none" spc="0" baseline="-250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i</a:t>
                      </a:r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D,D,D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D,D,CH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D,CH,D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CH,D,D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CH,CH,D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CH,D,CH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D,CH,CH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CH,CH,CH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239109"/>
                  </a:ext>
                </a:extLst>
              </a:tr>
              <a:tr h="468163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P(x</a:t>
                      </a:r>
                      <a:r>
                        <a:rPr lang="sk-SK" baseline="-25000" dirty="0"/>
                        <a:t>i</a:t>
                      </a:r>
                      <a:r>
                        <a:rPr lang="sk-SK" baseline="0" dirty="0"/>
                        <a:t>)</a:t>
                      </a:r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1/8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1/8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1/8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1/8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1/8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1/8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1/8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1/8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08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855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596896"/>
          </a:xfrm>
        </p:spPr>
        <p:txBody>
          <a:bodyPr/>
          <a:lstStyle/>
          <a:p>
            <a:r>
              <a:rPr lang="cs-CZ" dirty="0" err="1"/>
              <a:t>Príklad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000125"/>
            <a:ext cx="8064000" cy="4906704"/>
          </a:xfrm>
        </p:spPr>
        <p:txBody>
          <a:bodyPr/>
          <a:lstStyle/>
          <a:p>
            <a:r>
              <a:rPr lang="cs-CZ" dirty="0"/>
              <a:t>Histogram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1762125"/>
            <a:ext cx="43719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596896"/>
          </a:xfrm>
        </p:spPr>
        <p:txBody>
          <a:bodyPr/>
          <a:lstStyle/>
          <a:p>
            <a:r>
              <a:rPr lang="cs-CZ" dirty="0" err="1"/>
              <a:t>Príklad</a:t>
            </a:r>
            <a:r>
              <a:rPr lang="cs-CZ" dirty="0"/>
              <a:t> – tabulka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distribučnú</a:t>
            </a:r>
            <a:r>
              <a:rPr lang="cs-CZ" dirty="0"/>
              <a:t> </a:t>
            </a:r>
            <a:r>
              <a:rPr lang="cs-CZ" dirty="0" err="1"/>
              <a:t>fciu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77850" y="2028825"/>
          <a:ext cx="8064496" cy="2143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cs-CZ" sz="2000" i="1" dirty="0" err="1"/>
                        <a:t>x</a:t>
                      </a:r>
                      <a:r>
                        <a:rPr lang="cs-CZ" sz="2000" i="1" baseline="-25000" dirty="0" err="1"/>
                        <a:t>i</a:t>
                      </a:r>
                      <a:endParaRPr lang="cs-CZ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cs-CZ" sz="2000" i="1" dirty="0" err="1"/>
                        <a:t>p</a:t>
                      </a:r>
                      <a:r>
                        <a:rPr lang="cs-CZ" sz="2000" i="1" baseline="-25000" dirty="0" err="1"/>
                        <a:t>i</a:t>
                      </a:r>
                      <a:endParaRPr lang="cs-CZ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cs-CZ" sz="2000" i="1" dirty="0"/>
                        <a:t>F(</a:t>
                      </a:r>
                      <a:r>
                        <a:rPr lang="cs-CZ" sz="2000" i="1" dirty="0" err="1"/>
                        <a:t>x</a:t>
                      </a:r>
                      <a:r>
                        <a:rPr lang="cs-CZ" sz="2000" i="1" baseline="-25000" dirty="0" err="1"/>
                        <a:t>i</a:t>
                      </a:r>
                      <a:r>
                        <a:rPr lang="cs-CZ" sz="2000" i="1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1866900" y="2822575"/>
          <a:ext cx="438150" cy="565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" name="Rovnice" r:id="rId3" imgW="304560" imgH="393480" progId="Equation.3">
                  <p:embed/>
                </p:oleObj>
              </mc:Choice>
              <mc:Fallback>
                <p:oleObj name="Rovnice" r:id="rId3" imgW="304560" imgH="39348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2822575"/>
                        <a:ext cx="438150" cy="565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911475" y="2809875"/>
          <a:ext cx="4381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" name="Rovnice" r:id="rId5" imgW="304560" imgH="393480" progId="Equation.3">
                  <p:embed/>
                </p:oleObj>
              </mc:Choice>
              <mc:Fallback>
                <p:oleObj name="Rovnice" r:id="rId5" imgW="304560" imgH="393480" progId="Equation.3">
                  <p:embed/>
                  <p:pic>
                    <p:nvPicPr>
                      <p:cNvPr id="10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2809875"/>
                        <a:ext cx="43815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883025" y="2809875"/>
          <a:ext cx="4381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Rovnice" r:id="rId7" imgW="304560" imgH="393480" progId="Equation.3">
                  <p:embed/>
                </p:oleObj>
              </mc:Choice>
              <mc:Fallback>
                <p:oleObj name="Rovnice" r:id="rId7" imgW="304560" imgH="393480" progId="Equation.3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2809875"/>
                        <a:ext cx="43815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902200" y="2809875"/>
          <a:ext cx="4381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" name="Rovnice" r:id="rId9" imgW="304560" imgH="393480" progId="Equation.3">
                  <p:embed/>
                </p:oleObj>
              </mc:Choice>
              <mc:Fallback>
                <p:oleObj name="Rovnice" r:id="rId9" imgW="304560" imgH="393480" progId="Equation.3">
                  <p:embed/>
                  <p:pic>
                    <p:nvPicPr>
                      <p:cNvPr id="102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2809875"/>
                        <a:ext cx="43815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5902325" y="2809875"/>
          <a:ext cx="4381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Rovnice" r:id="rId11" imgW="304560" imgH="393480" progId="Equation.3">
                  <p:embed/>
                </p:oleObj>
              </mc:Choice>
              <mc:Fallback>
                <p:oleObj name="Rovnice" r:id="rId11" imgW="304560" imgH="393480" progId="Equation.3">
                  <p:embed/>
                  <p:pic>
                    <p:nvPicPr>
                      <p:cNvPr id="102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2809875"/>
                        <a:ext cx="43815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6911975" y="2819400"/>
          <a:ext cx="4381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Rovnice" r:id="rId13" imgW="304560" imgH="393480" progId="Equation.3">
                  <p:embed/>
                </p:oleObj>
              </mc:Choice>
              <mc:Fallback>
                <p:oleObj name="Rovnice" r:id="rId13" imgW="304560" imgH="393480" progId="Equation.3">
                  <p:embed/>
                  <p:pic>
                    <p:nvPicPr>
                      <p:cNvPr id="102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2819400"/>
                        <a:ext cx="43815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1"/>
          <p:cNvGraphicFramePr>
            <a:graphicFrameLocks noChangeAspect="1"/>
          </p:cNvGraphicFramePr>
          <p:nvPr/>
        </p:nvGraphicFramePr>
        <p:xfrm>
          <a:off x="2921000" y="3524250"/>
          <a:ext cx="4381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Rovnice" r:id="rId15" imgW="304560" imgH="393480" progId="Equation.3">
                  <p:embed/>
                </p:oleObj>
              </mc:Choice>
              <mc:Fallback>
                <p:oleObj name="Rovnice" r:id="rId15" imgW="304560" imgH="393480" progId="Equation.3">
                  <p:embed/>
                  <p:pic>
                    <p:nvPicPr>
                      <p:cNvPr id="3584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3524250"/>
                        <a:ext cx="43815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1"/>
          <p:cNvGraphicFramePr>
            <a:graphicFrameLocks noChangeAspect="1"/>
          </p:cNvGraphicFramePr>
          <p:nvPr/>
        </p:nvGraphicFramePr>
        <p:xfrm>
          <a:off x="3854450" y="3524250"/>
          <a:ext cx="4381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Rovnice" r:id="rId17" imgW="304560" imgH="393480" progId="Equation.3">
                  <p:embed/>
                </p:oleObj>
              </mc:Choice>
              <mc:Fallback>
                <p:oleObj name="Rovnice" r:id="rId17" imgW="304560" imgH="393480" progId="Equation.3">
                  <p:embed/>
                  <p:pic>
                    <p:nvPicPr>
                      <p:cNvPr id="3584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3524250"/>
                        <a:ext cx="43815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0" name="Object 1"/>
          <p:cNvGraphicFramePr>
            <a:graphicFrameLocks noChangeAspect="1"/>
          </p:cNvGraphicFramePr>
          <p:nvPr/>
        </p:nvGraphicFramePr>
        <p:xfrm>
          <a:off x="4905375" y="3517900"/>
          <a:ext cx="4381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Rovnice" r:id="rId19" imgW="304560" imgH="393480" progId="Equation.3">
                  <p:embed/>
                </p:oleObj>
              </mc:Choice>
              <mc:Fallback>
                <p:oleObj name="Rovnice" r:id="rId19" imgW="304560" imgH="393480" progId="Equation.3">
                  <p:embed/>
                  <p:pic>
                    <p:nvPicPr>
                      <p:cNvPr id="3585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3517900"/>
                        <a:ext cx="43815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1" name="Object 1"/>
          <p:cNvGraphicFramePr>
            <a:graphicFrameLocks noChangeAspect="1"/>
          </p:cNvGraphicFramePr>
          <p:nvPr/>
        </p:nvGraphicFramePr>
        <p:xfrm>
          <a:off x="5895975" y="3517900"/>
          <a:ext cx="4381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Rovnice" r:id="rId21" imgW="304560" imgH="393480" progId="Equation.3">
                  <p:embed/>
                </p:oleObj>
              </mc:Choice>
              <mc:Fallback>
                <p:oleObj name="Rovnice" r:id="rId21" imgW="304560" imgH="393480" progId="Equation.3">
                  <p:embed/>
                  <p:pic>
                    <p:nvPicPr>
                      <p:cNvPr id="3585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3517900"/>
                        <a:ext cx="43815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1"/>
          <p:cNvGraphicFramePr>
            <a:graphicFrameLocks noChangeAspect="1"/>
          </p:cNvGraphicFramePr>
          <p:nvPr/>
        </p:nvGraphicFramePr>
        <p:xfrm>
          <a:off x="6886575" y="3536950"/>
          <a:ext cx="4381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Rovnice" r:id="rId23" imgW="304560" imgH="393480" progId="Equation.3">
                  <p:embed/>
                </p:oleObj>
              </mc:Choice>
              <mc:Fallback>
                <p:oleObj name="Rovnice" r:id="rId23" imgW="304560" imgH="393480" progId="Equation.3">
                  <p:embed/>
                  <p:pic>
                    <p:nvPicPr>
                      <p:cNvPr id="3585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575" y="3536950"/>
                        <a:ext cx="43815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596896"/>
          </a:xfrm>
        </p:spPr>
        <p:txBody>
          <a:bodyPr/>
          <a:lstStyle/>
          <a:p>
            <a:r>
              <a:rPr lang="cs-CZ" dirty="0" err="1"/>
              <a:t>Príklad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000125"/>
            <a:ext cx="8064000" cy="4906704"/>
          </a:xfrm>
        </p:spPr>
        <p:txBody>
          <a:bodyPr/>
          <a:lstStyle/>
          <a:p>
            <a:r>
              <a:rPr lang="cs-CZ" dirty="0"/>
              <a:t>Graf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1819275"/>
            <a:ext cx="48768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596896"/>
          </a:xfrm>
        </p:spPr>
        <p:txBody>
          <a:bodyPr/>
          <a:lstStyle/>
          <a:p>
            <a:r>
              <a:rPr lang="cs-CZ" dirty="0" err="1"/>
              <a:t>Príklad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000125"/>
            <a:ext cx="8064000" cy="4906704"/>
          </a:xfrm>
        </p:spPr>
        <p:txBody>
          <a:bodyPr/>
          <a:lstStyle/>
          <a:p>
            <a:r>
              <a:rPr lang="sk-SK" dirty="0"/>
              <a:t>Pre distribučnú funkciu náhodnej veličiny X platí</a:t>
            </a:r>
          </a:p>
          <a:p>
            <a:pPr lvl="1"/>
            <a:r>
              <a:rPr lang="sk-SK" dirty="0"/>
              <a:t>F(x)	= 0		pro x &lt; 0,</a:t>
            </a:r>
          </a:p>
          <a:p>
            <a:pPr lvl="1">
              <a:buNone/>
            </a:pPr>
            <a:r>
              <a:rPr lang="sk-SK" dirty="0"/>
              <a:t>			= 0,2		pro 0 ≤ x &lt; 2,</a:t>
            </a:r>
          </a:p>
          <a:p>
            <a:pPr lvl="1">
              <a:buNone/>
            </a:pPr>
            <a:r>
              <a:rPr lang="sk-SK" dirty="0"/>
              <a:t>			= 0,52		pro 2 ≤ x &lt; 4,</a:t>
            </a:r>
          </a:p>
          <a:p>
            <a:pPr lvl="1">
              <a:buNone/>
            </a:pPr>
            <a:r>
              <a:rPr lang="sk-SK" dirty="0"/>
              <a:t>			= 0,93		 pro 4 ≤ x &lt; 8,</a:t>
            </a:r>
          </a:p>
          <a:p>
            <a:pPr lvl="1">
              <a:buNone/>
            </a:pPr>
            <a:r>
              <a:rPr lang="sk-SK" dirty="0"/>
              <a:t>			= 1		pro x ≥ 8.</a:t>
            </a:r>
          </a:p>
          <a:p>
            <a:pPr lvl="1">
              <a:buNone/>
            </a:pPr>
            <a:endParaRPr lang="sk-SK" dirty="0"/>
          </a:p>
          <a:p>
            <a:pPr>
              <a:buNone/>
            </a:pPr>
            <a:r>
              <a:rPr lang="sk-SK" dirty="0"/>
              <a:t>Určite pravdepodobnostnú funkciu pre náhodnú veličinu X.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596896"/>
          </a:xfrm>
        </p:spPr>
        <p:txBody>
          <a:bodyPr/>
          <a:lstStyle/>
          <a:p>
            <a:r>
              <a:rPr lang="cs-CZ" dirty="0" err="1"/>
              <a:t>Príklad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000125"/>
            <a:ext cx="8064000" cy="4906704"/>
          </a:xfrm>
        </p:spPr>
        <p:txBody>
          <a:bodyPr/>
          <a:lstStyle/>
          <a:p>
            <a:r>
              <a:rPr lang="sk-SK" sz="1200" dirty="0"/>
              <a:t>Pre distribučnú funkciu náhodnej veličiny X platí</a:t>
            </a:r>
          </a:p>
          <a:p>
            <a:pPr lvl="1"/>
            <a:r>
              <a:rPr lang="sk-SK" sz="1200" dirty="0"/>
              <a:t>F(x)	= 0		pro x &lt; 0,</a:t>
            </a:r>
          </a:p>
          <a:p>
            <a:pPr lvl="1">
              <a:buNone/>
            </a:pPr>
            <a:r>
              <a:rPr lang="sk-SK" sz="1200" dirty="0"/>
              <a:t>			= 0,2		pro 0 ≤ x &lt; 2,</a:t>
            </a:r>
          </a:p>
          <a:p>
            <a:pPr lvl="1">
              <a:buNone/>
            </a:pPr>
            <a:r>
              <a:rPr lang="sk-SK" sz="1200" dirty="0"/>
              <a:t>			= 0,52		pro 2 ≤ x &lt; 4,</a:t>
            </a:r>
          </a:p>
          <a:p>
            <a:pPr lvl="1">
              <a:buNone/>
            </a:pPr>
            <a:r>
              <a:rPr lang="sk-SK" sz="1200" dirty="0"/>
              <a:t>			= 0,93		 pro 4 ≤ x &lt; 8,</a:t>
            </a:r>
          </a:p>
          <a:p>
            <a:pPr lvl="1">
              <a:buNone/>
            </a:pPr>
            <a:r>
              <a:rPr lang="sk-SK" sz="1200" dirty="0"/>
              <a:t>			= 1		pro x ≥ 8.</a:t>
            </a:r>
          </a:p>
          <a:p>
            <a:pPr lvl="1">
              <a:buNone/>
            </a:pPr>
            <a:endParaRPr lang="sk-SK" sz="1200" dirty="0"/>
          </a:p>
          <a:p>
            <a:pPr>
              <a:buNone/>
            </a:pPr>
            <a:r>
              <a:rPr lang="sk-SK" sz="1200" dirty="0"/>
              <a:t>Určite pravdepodobnostnú funkciu pre náhodnú veličinu X.</a:t>
            </a:r>
          </a:p>
          <a:p>
            <a:pPr>
              <a:buNone/>
            </a:pPr>
            <a:endParaRPr lang="cs-CZ" sz="1200" dirty="0"/>
          </a:p>
          <a:p>
            <a:pPr>
              <a:buNone/>
            </a:pPr>
            <a:r>
              <a:rPr lang="cs-CZ" dirty="0"/>
              <a:t>P(x=0) = 0,2</a:t>
            </a:r>
          </a:p>
          <a:p>
            <a:pPr>
              <a:buNone/>
            </a:pPr>
            <a:r>
              <a:rPr lang="cs-CZ" dirty="0"/>
              <a:t>P(x=2) = 0,32</a:t>
            </a:r>
          </a:p>
          <a:p>
            <a:pPr>
              <a:buNone/>
            </a:pPr>
            <a:r>
              <a:rPr lang="cs-CZ" dirty="0"/>
              <a:t>P(x=4) = 0,41</a:t>
            </a:r>
          </a:p>
          <a:p>
            <a:pPr>
              <a:buNone/>
            </a:pPr>
            <a:r>
              <a:rPr lang="cs-CZ" dirty="0"/>
              <a:t>P(x=8) = 0,07</a:t>
            </a:r>
          </a:p>
          <a:p>
            <a:pPr>
              <a:buNone/>
            </a:pPr>
            <a:r>
              <a:rPr lang="cs-CZ" dirty="0"/>
              <a:t>P(x) = 0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všetky</a:t>
            </a:r>
            <a:r>
              <a:rPr lang="cs-CZ" dirty="0"/>
              <a:t> </a:t>
            </a:r>
            <a:r>
              <a:rPr lang="cs-CZ" dirty="0" err="1"/>
              <a:t>ostatné</a:t>
            </a:r>
            <a:r>
              <a:rPr lang="cs-CZ" dirty="0"/>
              <a:t> </a:t>
            </a:r>
            <a:r>
              <a:rPr lang="cs-CZ" dirty="0" err="1"/>
              <a:t>reálne</a:t>
            </a:r>
            <a:r>
              <a:rPr lang="cs-CZ" dirty="0"/>
              <a:t> x.</a:t>
            </a:r>
          </a:p>
        </p:txBody>
      </p:sp>
    </p:spTree>
    <p:extLst>
      <p:ext uri="{BB962C8B-B14F-4D97-AF65-F5344CB8AC3E}">
        <p14:creationId xmlns:p14="http://schemas.microsoft.com/office/powerpoint/2010/main" val="93016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596896"/>
          </a:xfrm>
        </p:spPr>
        <p:txBody>
          <a:bodyPr/>
          <a:lstStyle/>
          <a:p>
            <a:r>
              <a:rPr lang="cs-CZ" dirty="0" err="1"/>
              <a:t>Príklad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000125"/>
            <a:ext cx="8064000" cy="4906704"/>
          </a:xfrm>
        </p:spPr>
        <p:txBody>
          <a:bodyPr/>
          <a:lstStyle/>
          <a:p>
            <a:r>
              <a:rPr lang="cs-CZ" dirty="0"/>
              <a:t>Náhodná veličina X má </a:t>
            </a:r>
            <a:r>
              <a:rPr lang="cs-CZ" dirty="0" err="1"/>
              <a:t>takúto</a:t>
            </a:r>
            <a:r>
              <a:rPr lang="cs-CZ" dirty="0"/>
              <a:t> </a:t>
            </a:r>
            <a:r>
              <a:rPr lang="cs-CZ" dirty="0" err="1"/>
              <a:t>pravdepodobnostnú</a:t>
            </a:r>
            <a:r>
              <a:rPr lang="cs-CZ" dirty="0"/>
              <a:t> </a:t>
            </a:r>
            <a:r>
              <a:rPr lang="cs-CZ" dirty="0" err="1"/>
              <a:t>funkciu</a:t>
            </a:r>
            <a:r>
              <a:rPr lang="cs-CZ" dirty="0"/>
              <a:t>:</a:t>
            </a:r>
          </a:p>
          <a:p>
            <a:endParaRPr lang="cs-CZ" dirty="0"/>
          </a:p>
          <a:p>
            <a:r>
              <a:rPr lang="cs-CZ" dirty="0"/>
              <a:t>P(0) = </a:t>
            </a:r>
            <a:r>
              <a:rPr lang="cs-CZ" dirty="0" err="1"/>
              <a:t>0</a:t>
            </a:r>
            <a:r>
              <a:rPr lang="cs-CZ" dirty="0"/>
              <a:t>,30</a:t>
            </a:r>
          </a:p>
          <a:p>
            <a:r>
              <a:rPr lang="cs-CZ" dirty="0"/>
              <a:t>P(1) = 0,45</a:t>
            </a:r>
          </a:p>
          <a:p>
            <a:r>
              <a:rPr lang="cs-CZ" dirty="0"/>
              <a:t>P(2) = 0,25</a:t>
            </a:r>
          </a:p>
          <a:p>
            <a:r>
              <a:rPr lang="cs-CZ" dirty="0"/>
              <a:t>P(x) = 0	</a:t>
            </a:r>
            <a:r>
              <a:rPr lang="cs-CZ" dirty="0" err="1"/>
              <a:t>inak</a:t>
            </a:r>
            <a:r>
              <a:rPr lang="cs-CZ" dirty="0"/>
              <a:t> (tj.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všetky</a:t>
            </a:r>
            <a:r>
              <a:rPr lang="cs-CZ" dirty="0"/>
              <a:t> </a:t>
            </a:r>
            <a:r>
              <a:rPr lang="cs-CZ" dirty="0" err="1"/>
              <a:t>ostatné</a:t>
            </a:r>
            <a:r>
              <a:rPr lang="cs-CZ" dirty="0"/>
              <a:t> </a:t>
            </a:r>
            <a:r>
              <a:rPr lang="cs-CZ" dirty="0" err="1"/>
              <a:t>reálne</a:t>
            </a:r>
            <a:r>
              <a:rPr lang="cs-CZ" dirty="0"/>
              <a:t> x)</a:t>
            </a:r>
          </a:p>
          <a:p>
            <a:endParaRPr lang="cs-CZ" dirty="0"/>
          </a:p>
          <a:p>
            <a:r>
              <a:rPr lang="cs-CZ" dirty="0" err="1"/>
              <a:t>Určite</a:t>
            </a:r>
            <a:r>
              <a:rPr lang="cs-CZ" dirty="0"/>
              <a:t> </a:t>
            </a:r>
            <a:r>
              <a:rPr lang="cs-CZ" dirty="0" err="1"/>
              <a:t>distribučnú</a:t>
            </a:r>
            <a:r>
              <a:rPr lang="cs-CZ" dirty="0"/>
              <a:t> </a:t>
            </a:r>
            <a:r>
              <a:rPr lang="cs-CZ" dirty="0" err="1"/>
              <a:t>funkciu</a:t>
            </a:r>
            <a:r>
              <a:rPr lang="cs-CZ" dirty="0"/>
              <a:t> F(x) </a:t>
            </a:r>
            <a:r>
              <a:rPr lang="cs-CZ" dirty="0" err="1"/>
              <a:t>náhodnej</a:t>
            </a:r>
            <a:r>
              <a:rPr lang="cs-CZ" dirty="0"/>
              <a:t> veličiny X.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596896"/>
          </a:xfrm>
        </p:spPr>
        <p:txBody>
          <a:bodyPr/>
          <a:lstStyle/>
          <a:p>
            <a:r>
              <a:rPr lang="cs-CZ" dirty="0" err="1"/>
              <a:t>Príklad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000125"/>
            <a:ext cx="8064000" cy="4906704"/>
          </a:xfrm>
        </p:spPr>
        <p:txBody>
          <a:bodyPr/>
          <a:lstStyle/>
          <a:p>
            <a:r>
              <a:rPr lang="cs-CZ" sz="1200" dirty="0"/>
              <a:t>Náhodná veličina X má </a:t>
            </a:r>
            <a:r>
              <a:rPr lang="cs-CZ" sz="1200" dirty="0" err="1"/>
              <a:t>túto</a:t>
            </a:r>
            <a:r>
              <a:rPr lang="cs-CZ" sz="1200" dirty="0"/>
              <a:t> </a:t>
            </a:r>
            <a:r>
              <a:rPr lang="cs-CZ" sz="1200" dirty="0" err="1"/>
              <a:t>pravdepodobnostnú</a:t>
            </a:r>
            <a:r>
              <a:rPr lang="cs-CZ" sz="1200" dirty="0"/>
              <a:t> </a:t>
            </a:r>
            <a:r>
              <a:rPr lang="cs-CZ" sz="1200" dirty="0" err="1"/>
              <a:t>funkciu</a:t>
            </a:r>
            <a:r>
              <a:rPr lang="cs-CZ" sz="1200" dirty="0"/>
              <a:t>:</a:t>
            </a:r>
          </a:p>
          <a:p>
            <a:endParaRPr lang="cs-CZ" sz="1200" dirty="0"/>
          </a:p>
          <a:p>
            <a:r>
              <a:rPr lang="cs-CZ" sz="1200" dirty="0"/>
              <a:t>P(0) = </a:t>
            </a:r>
            <a:r>
              <a:rPr lang="cs-CZ" sz="1200" dirty="0" err="1"/>
              <a:t>0</a:t>
            </a:r>
            <a:r>
              <a:rPr lang="cs-CZ" sz="1200" dirty="0"/>
              <a:t>,30</a:t>
            </a:r>
          </a:p>
          <a:p>
            <a:r>
              <a:rPr lang="cs-CZ" sz="1200" dirty="0"/>
              <a:t>P(1) = 0,45</a:t>
            </a:r>
          </a:p>
          <a:p>
            <a:r>
              <a:rPr lang="cs-CZ" sz="1200" dirty="0"/>
              <a:t>P(2) = 0,25</a:t>
            </a:r>
          </a:p>
          <a:p>
            <a:r>
              <a:rPr lang="cs-CZ" sz="1200" dirty="0"/>
              <a:t>P(x) = 0	</a:t>
            </a:r>
            <a:r>
              <a:rPr lang="cs-CZ" sz="1200" dirty="0" err="1"/>
              <a:t>inak</a:t>
            </a:r>
            <a:r>
              <a:rPr lang="cs-CZ" sz="1200" dirty="0"/>
              <a:t> (tj. </a:t>
            </a:r>
            <a:r>
              <a:rPr lang="cs-CZ" sz="1200" dirty="0" err="1"/>
              <a:t>pre</a:t>
            </a:r>
            <a:r>
              <a:rPr lang="cs-CZ" sz="1200" dirty="0"/>
              <a:t> </a:t>
            </a:r>
            <a:r>
              <a:rPr lang="cs-CZ" sz="1200" dirty="0" err="1"/>
              <a:t>všetky</a:t>
            </a:r>
            <a:r>
              <a:rPr lang="cs-CZ" sz="1200" dirty="0"/>
              <a:t> </a:t>
            </a:r>
            <a:r>
              <a:rPr lang="cs-CZ" sz="1200" dirty="0" err="1"/>
              <a:t>ostatné</a:t>
            </a:r>
            <a:r>
              <a:rPr lang="cs-CZ" sz="1200" dirty="0"/>
              <a:t> </a:t>
            </a:r>
            <a:r>
              <a:rPr lang="cs-CZ" sz="1200" dirty="0" err="1"/>
              <a:t>reálne</a:t>
            </a:r>
            <a:r>
              <a:rPr lang="cs-CZ" sz="1200" dirty="0"/>
              <a:t> x)</a:t>
            </a:r>
          </a:p>
          <a:p>
            <a:endParaRPr lang="cs-CZ" sz="1200" dirty="0"/>
          </a:p>
          <a:p>
            <a:r>
              <a:rPr lang="cs-CZ" sz="1200" dirty="0" err="1"/>
              <a:t>Určite</a:t>
            </a:r>
            <a:r>
              <a:rPr lang="cs-CZ" sz="1200" dirty="0"/>
              <a:t> </a:t>
            </a:r>
            <a:r>
              <a:rPr lang="cs-CZ" sz="1200" dirty="0" err="1"/>
              <a:t>distribučnú</a:t>
            </a:r>
            <a:r>
              <a:rPr lang="cs-CZ" sz="1200" dirty="0"/>
              <a:t> </a:t>
            </a:r>
            <a:r>
              <a:rPr lang="cs-CZ" sz="1200" dirty="0" err="1"/>
              <a:t>funkciu</a:t>
            </a:r>
            <a:r>
              <a:rPr lang="cs-CZ" sz="1200" dirty="0"/>
              <a:t> F(x) </a:t>
            </a:r>
            <a:r>
              <a:rPr lang="cs-CZ" sz="1200" dirty="0" err="1"/>
              <a:t>náhodnej</a:t>
            </a:r>
            <a:r>
              <a:rPr lang="cs-CZ" sz="1200" dirty="0"/>
              <a:t> veličiny X.</a:t>
            </a:r>
          </a:p>
          <a:p>
            <a:endParaRPr lang="cs-CZ" dirty="0"/>
          </a:p>
          <a:p>
            <a:r>
              <a:rPr lang="cs-CZ" dirty="0"/>
              <a:t>F(x)		= 0	pro x&lt;0</a:t>
            </a:r>
          </a:p>
          <a:p>
            <a:pPr marL="0" indent="0">
              <a:buNone/>
            </a:pPr>
            <a:r>
              <a:rPr lang="cs-CZ" dirty="0"/>
              <a:t>		= 0,30	pro 0≤x&lt;1</a:t>
            </a:r>
          </a:p>
          <a:p>
            <a:pPr marL="0" indent="0">
              <a:buNone/>
            </a:pPr>
            <a:r>
              <a:rPr lang="cs-CZ" dirty="0"/>
              <a:t>		= 0,75	pro 1≤x&lt;2</a:t>
            </a:r>
          </a:p>
          <a:p>
            <a:pPr marL="0" indent="0">
              <a:buNone/>
            </a:pPr>
            <a:r>
              <a:rPr lang="cs-CZ" dirty="0"/>
              <a:t>		= 1	pro x≥2</a:t>
            </a:r>
          </a:p>
        </p:txBody>
      </p:sp>
    </p:spTree>
    <p:extLst>
      <p:ext uri="{BB962C8B-B14F-4D97-AF65-F5344CB8AC3E}">
        <p14:creationId xmlns:p14="http://schemas.microsoft.com/office/powerpoint/2010/main" val="41809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E5A7C6-A156-E445-8756-64413DC8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Číselné charakteristiky NV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4F33A39-AAEB-0A4A-A066-E42502683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Pomocou niekoľko málo hodnôt sme schopný si vytvoriť predstavu o chovaní NV</a:t>
            </a:r>
          </a:p>
          <a:p>
            <a:r>
              <a:rPr lang="sk-SK" dirty="0"/>
              <a:t>Rozlišujeme charakteristiky:</a:t>
            </a:r>
          </a:p>
          <a:p>
            <a:pPr lvl="1"/>
            <a:r>
              <a:rPr lang="sk-SK" b="1" dirty="0"/>
              <a:t>Polohy</a:t>
            </a:r>
            <a:r>
              <a:rPr lang="sk-SK" dirty="0"/>
              <a:t> – kde sa NV realizuje</a:t>
            </a:r>
          </a:p>
          <a:p>
            <a:pPr lvl="1"/>
            <a:r>
              <a:rPr lang="sk-SK" b="1" dirty="0"/>
              <a:t>Variabilita</a:t>
            </a:r>
            <a:r>
              <a:rPr lang="sk-SK" dirty="0"/>
              <a:t> – akým spôsobom NV </a:t>
            </a:r>
            <a:r>
              <a:rPr lang="sk-SK" dirty="0" err="1"/>
              <a:t>kolísa</a:t>
            </a:r>
            <a:endParaRPr lang="sk-SK" dirty="0"/>
          </a:p>
          <a:p>
            <a:pPr lvl="1"/>
            <a:r>
              <a:rPr lang="sk-SK" b="1" dirty="0"/>
              <a:t>Šikmosť a </a:t>
            </a:r>
            <a:r>
              <a:rPr lang="sk-SK" b="1" dirty="0" err="1"/>
              <a:t>špičatosť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222658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18CA9-134D-9647-B096-3F5A6D05D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Charakteristiky polohy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A9900010-D39C-B54B-B225-2C6D6309CC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b="1" dirty="0"/>
                  <a:t>Stredná hodnota (očakávaná hodnota)</a:t>
                </a:r>
                <a:r>
                  <a:rPr lang="sk-SK" dirty="0"/>
                  <a:t> </a:t>
                </a:r>
              </a:p>
              <a:p>
                <a:pPr lvl="1"/>
                <a:r>
                  <a:rPr lang="sk-SK" dirty="0"/>
                  <a:t>Diskrétna NV: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sk-SK" b="0" dirty="0"/>
              </a:p>
              <a:p>
                <a:pPr lvl="1"/>
                <a:r>
                  <a:rPr lang="sk-SK" dirty="0"/>
                  <a:t>Spojitá NV: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sk-SK" dirty="0"/>
              </a:p>
              <a:p>
                <a:pPr lvl="1"/>
                <a:r>
                  <a:rPr lang="sk-SK" dirty="0" err="1"/>
                  <a:t>E</a:t>
                </a:r>
                <a:r>
                  <a:rPr lang="sk-SK" dirty="0"/>
                  <a:t>(Y)=</a:t>
                </a:r>
                <a:r>
                  <a:rPr lang="sk-SK" dirty="0" err="1"/>
                  <a:t>E</a:t>
                </a:r>
                <a:r>
                  <a:rPr lang="sk-SK" dirty="0"/>
                  <a:t>(</a:t>
                </a:r>
                <a:r>
                  <a:rPr lang="sk-SK" dirty="0" err="1"/>
                  <a:t>a+bX</a:t>
                </a:r>
                <a:r>
                  <a:rPr lang="sk-SK" dirty="0"/>
                  <a:t>)=</a:t>
                </a:r>
                <a:r>
                  <a:rPr lang="sk-SK" dirty="0" err="1"/>
                  <a:t>a+b</a:t>
                </a:r>
                <a:r>
                  <a:rPr lang="sk-SK" dirty="0"/>
                  <a:t>*</a:t>
                </a:r>
                <a:r>
                  <a:rPr lang="sk-SK" dirty="0" err="1"/>
                  <a:t>E</a:t>
                </a:r>
                <a:r>
                  <a:rPr lang="sk-SK" dirty="0"/>
                  <a:t>(X)</a:t>
                </a:r>
              </a:p>
              <a:p>
                <a:r>
                  <a:rPr lang="sk-SK" b="1" dirty="0"/>
                  <a:t>Medián</a:t>
                </a:r>
              </a:p>
              <a:p>
                <a:pPr lvl="1"/>
                <a:r>
                  <a:rPr lang="sk-SK" dirty="0"/>
                  <a:t>Hodnota, v ktorej je distribučná funkcia rovná 0,5</a:t>
                </a:r>
              </a:p>
              <a:p>
                <a:r>
                  <a:rPr lang="sk-SK" b="1" dirty="0"/>
                  <a:t>Modus</a:t>
                </a:r>
                <a:endParaRPr lang="sk-SK" dirty="0"/>
              </a:p>
              <a:p>
                <a:pPr lvl="1"/>
                <a:r>
                  <a:rPr lang="sk-SK" dirty="0"/>
                  <a:t>Diskrétna NV: hodnota s </a:t>
                </a:r>
                <a:r>
                  <a:rPr lang="sk-SK" dirty="0" err="1"/>
                  <a:t>najvyššiou</a:t>
                </a:r>
                <a:r>
                  <a:rPr lang="sk-SK" dirty="0"/>
                  <a:t> p-</a:t>
                </a:r>
                <a:r>
                  <a:rPr lang="sk-SK" dirty="0" err="1"/>
                  <a:t>sťou</a:t>
                </a:r>
                <a:endParaRPr lang="sk-SK" dirty="0"/>
              </a:p>
              <a:p>
                <a:pPr lvl="1"/>
                <a:r>
                  <a:rPr lang="sk-SK" dirty="0"/>
                  <a:t>Spojitá NV: hodnota, v ktorej hustota nadobúda maximum</a:t>
                </a:r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A9900010-D39C-B54B-B225-2C6D6309CC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4" t="-92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741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B532A-D526-E047-8ED6-2F37FE48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Charakteristiky variability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490BF4A0-598E-EC4F-8F6E-FF3AA0B87F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b="1" dirty="0"/>
                  <a:t>Rozptyl</a:t>
                </a:r>
                <a:endParaRPr lang="sk-SK" dirty="0"/>
              </a:p>
              <a:p>
                <a:pPr lvl="1"/>
                <a:r>
                  <a:rPr lang="sk-SK" dirty="0"/>
                  <a:t>Diskrétna NV:  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sk-SK" b="0" dirty="0"/>
              </a:p>
              <a:p>
                <a:pPr lvl="1"/>
                <a:r>
                  <a:rPr lang="sk-SK" dirty="0"/>
                  <a:t>Spojitá NV:      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k-S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sk-SK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sk-SK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sk-SK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</m:sSubSup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sk-SK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sk-SK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sk-SK" dirty="0"/>
                  <a:t> </a:t>
                </a:r>
              </a:p>
              <a:p>
                <a:pPr lvl="1"/>
                <a:r>
                  <a:rPr lang="sk-SK" dirty="0"/>
                  <a:t>Praktický výpočet: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sk-SK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k-SK" b="0" dirty="0"/>
              </a:p>
              <a:p>
                <a:pPr lvl="1"/>
                <a:r>
                  <a:rPr lang="sk-SK" dirty="0"/>
                  <a:t>Var(X)=var(</a:t>
                </a:r>
                <a:r>
                  <a:rPr lang="sk-SK" dirty="0" err="1"/>
                  <a:t>a+bX</a:t>
                </a:r>
                <a:r>
                  <a:rPr lang="sk-SK" dirty="0"/>
                  <a:t>)=b</a:t>
                </a:r>
                <a:r>
                  <a:rPr lang="sk-SK" baseline="30000" dirty="0"/>
                  <a:t>2</a:t>
                </a:r>
                <a:r>
                  <a:rPr lang="sk-SK" dirty="0"/>
                  <a:t> var(X)</a:t>
                </a:r>
                <a:endParaRPr lang="sk-SK" b="0" dirty="0"/>
              </a:p>
              <a:p>
                <a:r>
                  <a:rPr lang="sk-SK" b="1" dirty="0" err="1"/>
                  <a:t>Smerodatná</a:t>
                </a:r>
                <a:r>
                  <a:rPr lang="sk-SK" b="1" dirty="0"/>
                  <a:t> </a:t>
                </a:r>
                <a:r>
                  <a:rPr lang="sk-SK" b="1" dirty="0" err="1"/>
                  <a:t>odchylka</a:t>
                </a:r>
                <a:endParaRPr lang="sk-SK" b="1" dirty="0"/>
              </a:p>
              <a:p>
                <a:pPr lvl="1"/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sk-S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𝑣𝑎𝑟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sk-SK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490BF4A0-598E-EC4F-8F6E-FF3AA0B87F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4" t="-92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68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B369E-C4C8-1440-8DC5-DBCBD4B99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715526"/>
          </a:xfrm>
        </p:spPr>
        <p:txBody>
          <a:bodyPr/>
          <a:lstStyle/>
          <a:p>
            <a:r>
              <a:rPr lang="sk-SK" dirty="0"/>
              <a:t>Motivácia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99573C-A37D-8949-8945-814741145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80656"/>
            <a:ext cx="8064000" cy="5278580"/>
          </a:xfrm>
        </p:spPr>
        <p:txBody>
          <a:bodyPr/>
          <a:lstStyle/>
          <a:p>
            <a:r>
              <a:rPr lang="sk-SK" sz="1800" dirty="0"/>
              <a:t>Problém: výsledky náhodného pokusu </a:t>
            </a:r>
            <a:r>
              <a:rPr lang="sk-SK" sz="1800" dirty="0" err="1"/>
              <a:t>nenabývajú</a:t>
            </a:r>
            <a:r>
              <a:rPr lang="sk-SK" sz="1800" dirty="0"/>
              <a:t> číselných hodnôt a sú v tejto podobe ťažko spracovateľné</a:t>
            </a:r>
          </a:p>
          <a:p>
            <a:r>
              <a:rPr lang="sk-SK" sz="1800" dirty="0"/>
              <a:t>Koľko chlapcov bude v rodine s tromi </a:t>
            </a:r>
            <a:r>
              <a:rPr lang="sk-SK" sz="1800" dirty="0" err="1"/>
              <a:t>detmi</a:t>
            </a:r>
            <a:r>
              <a:rPr lang="sk-SK" sz="1800" dirty="0"/>
              <a:t>?</a:t>
            </a:r>
          </a:p>
          <a:p>
            <a:r>
              <a:rPr lang="sk-SK" sz="1800" dirty="0"/>
              <a:t>Výsledky náhodného pokusu </a:t>
            </a:r>
            <a:r>
              <a:rPr lang="sk-SK" sz="1800" dirty="0" err="1"/>
              <a:t>nabývajú</a:t>
            </a:r>
            <a:r>
              <a:rPr lang="sk-SK" sz="1800" dirty="0"/>
              <a:t> hodnôt 0,1,2,3.</a:t>
            </a:r>
          </a:p>
          <a:p>
            <a:r>
              <a:rPr lang="sk-SK" sz="1800" dirty="0"/>
              <a:t>V tabuľke uvedieme aj s príslušnými </a:t>
            </a:r>
            <a:r>
              <a:rPr lang="sk-SK" sz="1800" dirty="0" err="1"/>
              <a:t>pstami</a:t>
            </a:r>
            <a:endParaRPr lang="sk-SK" sz="1800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sz="1800" dirty="0"/>
              <a:t>Zobrazili sme množinu všetkých elementárnych javov, tzn. Celý základný priestor do množiny reálnych čísiel</a:t>
            </a:r>
          </a:p>
          <a:p>
            <a:r>
              <a:rPr lang="sk-SK" sz="1800" dirty="0"/>
              <a:t>Každému z reálnych čísiel sme priradili p-</a:t>
            </a:r>
            <a:r>
              <a:rPr lang="sk-SK" sz="1800" dirty="0" err="1"/>
              <a:t>sť</a:t>
            </a:r>
            <a:endParaRPr lang="sk-SK" sz="1800" dirty="0"/>
          </a:p>
          <a:p>
            <a:r>
              <a:rPr lang="sk-SK" sz="1800" dirty="0"/>
              <a:t>Toto zobrazenie nazývame NÁHODNÁ VELIČINA (NV)</a:t>
            </a:r>
          </a:p>
          <a:p>
            <a:r>
              <a:rPr lang="sk-SK" sz="1800" dirty="0"/>
              <a:t>p(x</a:t>
            </a:r>
            <a:r>
              <a:rPr lang="sk-SK" sz="1800" baseline="-25000" dirty="0"/>
              <a:t>i</a:t>
            </a:r>
            <a:r>
              <a:rPr lang="sk-SK" sz="1800" dirty="0"/>
              <a:t>) ... každej hodnote náhodnej veličiny priradí </a:t>
            </a:r>
            <a:r>
              <a:rPr lang="sk-SK" sz="1800" dirty="0" err="1"/>
              <a:t>psť</a:t>
            </a:r>
            <a:r>
              <a:rPr lang="sk-SK" sz="1800" dirty="0"/>
              <a:t>, s ktorou NV tieto hodnoty nadobudne = ROZDELENIE PSTI NV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5" name="Tabuľka 5">
            <a:extLst>
              <a:ext uri="{FF2B5EF4-FFF2-40B4-BE49-F238E27FC236}">
                <a16:creationId xmlns:a16="http://schemas.microsoft.com/office/drawing/2014/main" id="{902957B5-1B31-F240-BDBE-1EEE82E24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245441"/>
              </p:ext>
            </p:extLst>
          </p:nvPr>
        </p:nvGraphicFramePr>
        <p:xfrm>
          <a:off x="1194954" y="2892136"/>
          <a:ext cx="6532420" cy="1073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4">
                  <a:extLst>
                    <a:ext uri="{9D8B030D-6E8A-4147-A177-3AD203B41FA5}">
                      <a16:colId xmlns:a16="http://schemas.microsoft.com/office/drawing/2014/main" val="2110509231"/>
                    </a:ext>
                  </a:extLst>
                </a:gridCol>
                <a:gridCol w="1306484">
                  <a:extLst>
                    <a:ext uri="{9D8B030D-6E8A-4147-A177-3AD203B41FA5}">
                      <a16:colId xmlns:a16="http://schemas.microsoft.com/office/drawing/2014/main" val="2618585895"/>
                    </a:ext>
                  </a:extLst>
                </a:gridCol>
                <a:gridCol w="1306484">
                  <a:extLst>
                    <a:ext uri="{9D8B030D-6E8A-4147-A177-3AD203B41FA5}">
                      <a16:colId xmlns:a16="http://schemas.microsoft.com/office/drawing/2014/main" val="3671900592"/>
                    </a:ext>
                  </a:extLst>
                </a:gridCol>
                <a:gridCol w="1306484">
                  <a:extLst>
                    <a:ext uri="{9D8B030D-6E8A-4147-A177-3AD203B41FA5}">
                      <a16:colId xmlns:a16="http://schemas.microsoft.com/office/drawing/2014/main" val="1133094104"/>
                    </a:ext>
                  </a:extLst>
                </a:gridCol>
                <a:gridCol w="1306484">
                  <a:extLst>
                    <a:ext uri="{9D8B030D-6E8A-4147-A177-3AD203B41FA5}">
                      <a16:colId xmlns:a16="http://schemas.microsoft.com/office/drawing/2014/main" val="1332749641"/>
                    </a:ext>
                  </a:extLst>
                </a:gridCol>
              </a:tblGrid>
              <a:tr h="5368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x</a:t>
                      </a:r>
                      <a:r>
                        <a:rPr lang="sk-SK" baseline="-25000" dirty="0">
                          <a:solidFill>
                            <a:sysClr val="windowText" lastClr="000000"/>
                          </a:solidFill>
                        </a:rPr>
                        <a:t>i</a:t>
                      </a:r>
                      <a:endParaRPr lang="sk-SK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579222"/>
                  </a:ext>
                </a:extLst>
              </a:tr>
              <a:tr h="536864"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p(x</a:t>
                      </a:r>
                      <a:r>
                        <a:rPr lang="sk-SK" baseline="-25000" dirty="0">
                          <a:solidFill>
                            <a:sysClr val="windowText" lastClr="000000"/>
                          </a:solidFill>
                        </a:rPr>
                        <a:t>i</a:t>
                      </a:r>
                      <a:r>
                        <a:rPr lang="sk-SK" baseline="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sk-SK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1/8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3/8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3/8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1/8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701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883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0D3E8F-FB61-F545-A690-BB47F2D6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Koeficient šikmosti</a:t>
            </a:r>
          </a:p>
        </p:txBody>
      </p:sp>
      <p:pic>
        <p:nvPicPr>
          <p:cNvPr id="5" name="Zástupný objekt pre obsah 4" descr="Obrázok, na ktorom je biela tabuľa&#10;&#10;Automaticky generovaný popis">
            <a:extLst>
              <a:ext uri="{FF2B5EF4-FFF2-40B4-BE49-F238E27FC236}">
                <a16:creationId xmlns:a16="http://schemas.microsoft.com/office/drawing/2014/main" id="{37EB1578-F5C8-1845-A125-23DAB9258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932906"/>
            <a:ext cx="7988300" cy="1866900"/>
          </a:xfrm>
        </p:spPr>
      </p:pic>
    </p:spTree>
    <p:extLst>
      <p:ext uri="{BB962C8B-B14F-4D97-AF65-F5344CB8AC3E}">
        <p14:creationId xmlns:p14="http://schemas.microsoft.com/office/powerpoint/2010/main" val="2866266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FEEBAB-2F4D-EC4B-93F7-72A6961A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Koeficient </a:t>
            </a:r>
            <a:r>
              <a:rPr lang="sk-SK" dirty="0" err="1"/>
              <a:t>špičatosti</a:t>
            </a: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BB6FEB9B-14D6-6148-9BC4-2771E3997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50" y="2019719"/>
            <a:ext cx="4935316" cy="3040507"/>
          </a:xfrm>
        </p:spPr>
      </p:pic>
    </p:spTree>
    <p:extLst>
      <p:ext uri="{BB962C8B-B14F-4D97-AF65-F5344CB8AC3E}">
        <p14:creationId xmlns:p14="http://schemas.microsoft.com/office/powerpoint/2010/main" val="86398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623699"/>
          </a:xfrm>
        </p:spPr>
        <p:txBody>
          <a:bodyPr/>
          <a:lstStyle/>
          <a:p>
            <a:r>
              <a:rPr lang="cs-CZ" dirty="0" err="1"/>
              <a:t>Príklad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084521"/>
            <a:ext cx="8064000" cy="4822308"/>
          </a:xfrm>
        </p:spPr>
        <p:txBody>
          <a:bodyPr/>
          <a:lstStyle/>
          <a:p>
            <a:r>
              <a:rPr lang="sk-SK" dirty="0"/>
              <a:t>Diskrétna náhodná veličina udáva počet dní, ktoré študent využije na prípravu na skúšku. Hodnoty jej pravdepodobnostnej funkcie sú v nasledujúcej tabuľke: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A) Určite očakávaný počet dní, ktorý študent využije na prípravu.</a:t>
            </a:r>
          </a:p>
          <a:p>
            <a:r>
              <a:rPr lang="sk-SK" dirty="0"/>
              <a:t>B) Určite rozptyl danej náhodnej veličiny.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247554" y="2247605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x</a:t>
                      </a:r>
                      <a:r>
                        <a:rPr lang="cs-CZ" baseline="-25000" dirty="0" err="1"/>
                        <a:t>i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p(</a:t>
                      </a:r>
                      <a:r>
                        <a:rPr lang="cs-CZ" dirty="0" err="1"/>
                        <a:t>x</a:t>
                      </a:r>
                      <a:r>
                        <a:rPr lang="cs-CZ" baseline="-25000" dirty="0" err="1"/>
                        <a:t>i</a:t>
                      </a:r>
                      <a:r>
                        <a:rPr lang="cs-CZ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666229"/>
          </a:xfrm>
        </p:spPr>
        <p:txBody>
          <a:bodyPr/>
          <a:lstStyle/>
          <a:p>
            <a:r>
              <a:rPr lang="cs-CZ" dirty="0" err="1"/>
              <a:t>Príklad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148316"/>
            <a:ext cx="8064000" cy="4758513"/>
          </a:xfrm>
        </p:spPr>
        <p:txBody>
          <a:bodyPr/>
          <a:lstStyle/>
          <a:p>
            <a:r>
              <a:rPr lang="sk-SK" dirty="0"/>
              <a:t>Náhodná veličina X je </a:t>
            </a:r>
            <a:r>
              <a:rPr lang="sk-SK" dirty="0" err="1"/>
              <a:t>dána</a:t>
            </a:r>
            <a:r>
              <a:rPr lang="sk-SK" dirty="0"/>
              <a:t> distribučnou funkciou: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Vypočítajte P(0,4≤X&lt;1,6).</a:t>
            </a:r>
          </a:p>
          <a:p>
            <a:r>
              <a:rPr lang="cs-CZ" i="1" dirty="0"/>
              <a:t>P</a:t>
            </a:r>
            <a:r>
              <a:rPr lang="cs-CZ" dirty="0"/>
              <a:t>(0,4 ≤ </a:t>
            </a:r>
            <a:r>
              <a:rPr lang="cs-CZ" i="1" dirty="0"/>
              <a:t>X</a:t>
            </a:r>
            <a:r>
              <a:rPr lang="cs-CZ" dirty="0"/>
              <a:t> &lt; 1,6) = </a:t>
            </a:r>
            <a:r>
              <a:rPr lang="cs-CZ" i="1" dirty="0"/>
              <a:t>F</a:t>
            </a:r>
            <a:r>
              <a:rPr lang="cs-CZ" dirty="0"/>
              <a:t>(1,6) - </a:t>
            </a:r>
            <a:r>
              <a:rPr lang="cs-CZ" i="1" dirty="0"/>
              <a:t>F</a:t>
            </a:r>
            <a:r>
              <a:rPr lang="cs-CZ" dirty="0"/>
              <a:t>(0,4) = 0,64 - 0,04 = 0,6</a:t>
            </a:r>
          </a:p>
          <a:p>
            <a:endParaRPr lang="cs-CZ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675809" y="1690355"/>
          <a:ext cx="2568575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Rovnice" r:id="rId3" imgW="1422360" imgH="761760" progId="Equation.3">
                  <p:embed/>
                </p:oleObj>
              </mc:Choice>
              <mc:Fallback>
                <p:oleObj name="Rovnice" r:id="rId3" imgW="1422360" imgH="761760" progId="Equation.3">
                  <p:embed/>
                  <p:pic>
                    <p:nvPicPr>
                      <p:cNvPr id="471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5809" y="1690355"/>
                        <a:ext cx="2568575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BEDDCC-7E1A-C84F-B61D-5B0FD984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Diskrétna NV - rozdelenie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8F4EFD63-5557-EC49-A2B1-D0D77E07C7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0000" y="1427018"/>
                <a:ext cx="8064000" cy="4779817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sk-SK" sz="2100" b="1" dirty="0">
                    <a:cs typeface="Arial" panose="020B0604020202020204" pitchFamily="34" charset="0"/>
                  </a:rPr>
                  <a:t>ALTERNATÍVNE</a:t>
                </a:r>
                <a:r>
                  <a:rPr lang="sk-SK" sz="2100" dirty="0">
                    <a:cs typeface="Arial" panose="020B0604020202020204" pitchFamily="34" charset="0"/>
                  </a:rPr>
                  <a:t> rozdelenie pravdepodobností</a:t>
                </a:r>
              </a:p>
              <a:p>
                <a:pPr lvl="2"/>
                <a:r>
                  <a:rPr lang="sk-SK" sz="2100" b="1" dirty="0">
                    <a:cs typeface="Arial" panose="020B0604020202020204" pitchFamily="34" charset="0"/>
                  </a:rPr>
                  <a:t>X ~ Alt(</a:t>
                </a:r>
                <a:r>
                  <a:rPr lang="sk-SK" sz="2100" b="1" i="1" dirty="0">
                    <a:cs typeface="Arial" panose="020B0604020202020204" pitchFamily="34" charset="0"/>
                  </a:rPr>
                  <a:t>p)</a:t>
                </a:r>
                <a:endParaRPr lang="sk-SK" sz="2100" b="1" dirty="0">
                  <a:cs typeface="Arial" panose="020B0604020202020204" pitchFamily="34" charset="0"/>
                </a:endParaRPr>
              </a:p>
              <a:p>
                <a:pPr lvl="2"/>
                <a:r>
                  <a:rPr lang="sk-SK" sz="2100" dirty="0">
                    <a:cs typeface="Arial" panose="020B0604020202020204" pitchFamily="34" charset="0"/>
                  </a:rPr>
                  <a:t>NV </a:t>
                </a:r>
                <a:r>
                  <a:rPr lang="sk-SK" sz="2100" dirty="0" err="1">
                    <a:cs typeface="Arial" panose="020B0604020202020204" pitchFamily="34" charset="0"/>
                  </a:rPr>
                  <a:t>nabývá</a:t>
                </a:r>
                <a:r>
                  <a:rPr lang="sk-SK" sz="2100" dirty="0">
                    <a:cs typeface="Arial" panose="020B0604020202020204" pitchFamily="34" charset="0"/>
                  </a:rPr>
                  <a:t> práve dvoch hodnôt (1 pokus: úspech/neúspech)</a:t>
                </a:r>
              </a:p>
              <a:p>
                <a:pPr lvl="2"/>
                <a:r>
                  <a:rPr lang="sk-SK" sz="2100" dirty="0">
                    <a:cs typeface="Arial" panose="020B0604020202020204" pitchFamily="34" charset="0"/>
                  </a:rPr>
                  <a:t>pst úspechu je </a:t>
                </a:r>
                <a:r>
                  <a:rPr lang="sk-SK" sz="2100" b="1" i="1" dirty="0">
                    <a:cs typeface="Arial" panose="020B0604020202020204" pitchFamily="34" charset="0"/>
                  </a:rPr>
                  <a:t>p</a:t>
                </a:r>
                <a:r>
                  <a:rPr lang="sk-SK" sz="2100" i="1" dirty="0">
                    <a:cs typeface="Arial" panose="020B0604020202020204" pitchFamily="34" charset="0"/>
                  </a:rPr>
                  <a:t>, </a:t>
                </a:r>
                <a:r>
                  <a:rPr lang="sk-SK" sz="2100" dirty="0">
                    <a:cs typeface="Arial" panose="020B0604020202020204" pitchFamily="34" charset="0"/>
                  </a:rPr>
                  <a:t>pst neúspechu </a:t>
                </a:r>
                <a:r>
                  <a:rPr lang="sk-SK" sz="2100" b="1" i="1" dirty="0">
                    <a:cs typeface="Arial" panose="020B0604020202020204" pitchFamily="34" charset="0"/>
                  </a:rPr>
                  <a:t>(1-p); </a:t>
                </a:r>
                <a:r>
                  <a:rPr lang="sk-SK" sz="2100" i="1" dirty="0">
                    <a:cs typeface="Arial" panose="020B0604020202020204" pitchFamily="34" charset="0"/>
                  </a:rPr>
                  <a:t>p</a:t>
                </a:r>
                <a14:m>
                  <m:oMath xmlns:m="http://schemas.openxmlformats.org/officeDocument/2006/math">
                    <m:r>
                      <a:rPr lang="sk-SK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sk-SK" sz="2100" dirty="0">
                    <a:cs typeface="Arial" panose="020B0604020202020204" pitchFamily="34" charset="0"/>
                  </a:rPr>
                  <a:t>(0;1)</a:t>
                </a:r>
              </a:p>
              <a:p>
                <a:pPr lvl="2"/>
                <a:endParaRPr lang="sk-SK" sz="2100" i="1" dirty="0">
                  <a:cs typeface="Arial" panose="020B0604020202020204" pitchFamily="34" charset="0"/>
                </a:endParaRPr>
              </a:p>
              <a:p>
                <a:pPr lvl="2"/>
                <a:r>
                  <a:rPr lang="sk-SK" sz="2100" dirty="0">
                    <a:cs typeface="Arial" panose="020B0604020202020204" pitchFamily="34" charset="0"/>
                  </a:rPr>
                  <a:t>pravdepodobnostná funkcia:</a:t>
                </a:r>
                <a:endParaRPr lang="sk-SK" sz="2100" i="1" dirty="0">
                  <a:cs typeface="Arial" panose="020B0604020202020204" pitchFamily="34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</m:d>
                      <m:r>
                        <a:rPr lang="cs-CZ" sz="2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p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(1−</m:t>
                          </m:r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(1−</m:t>
                          </m:r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sup>
                      </m:sSup>
                      <m:r>
                        <a:rPr lang="cs-CZ" sz="21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cs-CZ" sz="21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</m:t>
                      </m:r>
                      <m:r>
                        <a:rPr lang="cs-CZ" sz="21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=0,1</m:t>
                      </m:r>
                    </m:oMath>
                  </m:oMathPara>
                </a14:m>
                <a:endParaRPr lang="cs-CZ" sz="2100" dirty="0">
                  <a:cs typeface="Arial" panose="020B0604020202020204" pitchFamily="34" charset="0"/>
                </a:endParaRPr>
              </a:p>
              <a:p>
                <a:pPr marL="685800" lvl="2" indent="0">
                  <a:buNone/>
                </a:pPr>
                <a:endParaRPr lang="cs-CZ" sz="2100" dirty="0">
                  <a:cs typeface="Arial" panose="020B0604020202020204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cs-CZ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𝐸𝑋</m:t>
                    </m:r>
                    <m:r>
                      <a:rPr lang="cs-CZ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cs-CZ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cs-CZ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        </m:t>
                    </m:r>
                    <m:r>
                      <a:rPr lang="cs-CZ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𝐷𝑋</m:t>
                    </m:r>
                    <m:r>
                      <a:rPr lang="cs-CZ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cs-CZ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cs-CZ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(1−</m:t>
                    </m:r>
                    <m:r>
                      <a:rPr lang="cs-CZ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cs-CZ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cs-CZ" sz="2100" dirty="0">
                  <a:cs typeface="Arial" panose="020B0604020202020204" pitchFamily="34" charset="0"/>
                </a:endParaRPr>
              </a:p>
              <a:p>
                <a:r>
                  <a:rPr lang="sk-SK" dirty="0" err="1"/>
                  <a:t>Príkladom</a:t>
                </a:r>
                <a:r>
                  <a:rPr lang="sk-SK" dirty="0"/>
                  <a:t> takejto </a:t>
                </a:r>
                <a:r>
                  <a:rPr lang="sk-SK" dirty="0" err="1"/>
                  <a:t>náhodnej</a:t>
                </a:r>
                <a:r>
                  <a:rPr lang="sk-SK" dirty="0"/>
                  <a:t> premennej je </a:t>
                </a:r>
                <a:r>
                  <a:rPr lang="sk-SK" dirty="0" err="1"/>
                  <a:t>počet</a:t>
                </a:r>
                <a:r>
                  <a:rPr lang="sk-SK" dirty="0"/>
                  <a:t> </a:t>
                </a:r>
                <a:r>
                  <a:rPr lang="sk-SK" dirty="0" err="1"/>
                  <a:t>padnutých</a:t>
                </a:r>
                <a:r>
                  <a:rPr lang="sk-SK" dirty="0"/>
                  <a:t> </a:t>
                </a:r>
                <a:r>
                  <a:rPr lang="sk-SK" dirty="0" err="1"/>
                  <a:t>šestiek</a:t>
                </a:r>
                <a:r>
                  <a:rPr lang="sk-SK" dirty="0"/>
                  <a:t> pri </a:t>
                </a:r>
              </a:p>
              <a:p>
                <a:r>
                  <a:rPr lang="sk-SK" dirty="0"/>
                  <a:t>jednom hode hracou kockou (</a:t>
                </a:r>
                <a:r>
                  <a:rPr lang="sk-SK" dirty="0" err="1"/>
                  <a:t>šestka</a:t>
                </a:r>
                <a:r>
                  <a:rPr lang="sk-SK" dirty="0"/>
                  <a:t> </a:t>
                </a:r>
                <a:r>
                  <a:rPr lang="sk-SK" dirty="0" err="1"/>
                  <a:t>bud</a:t>
                </a:r>
                <a:r>
                  <a:rPr lang="sk-SK" dirty="0"/>
                  <a:t>̌ padne alebo nepadne). </a:t>
                </a:r>
              </a:p>
              <a:p>
                <a:endParaRPr lang="sk-SK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8F4EFD63-5557-EC49-A2B1-D0D77E07C7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427018"/>
                <a:ext cx="8064000" cy="4779817"/>
              </a:xfrm>
              <a:blipFill>
                <a:blip r:embed="rId2"/>
                <a:stretch>
                  <a:fillRect l="-314" t="-79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144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24C37B-7D5F-624D-A553-AAC262D69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30"/>
            <a:ext cx="8064000" cy="1020326"/>
          </a:xfrm>
        </p:spPr>
        <p:txBody>
          <a:bodyPr/>
          <a:lstStyle/>
          <a:p>
            <a:r>
              <a:rPr lang="sk-SK" dirty="0"/>
              <a:t>Diskrétna NV - rozdelenie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DA298694-6D72-B641-942D-E8B77C9B75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0000" y="1385456"/>
                <a:ext cx="8064000" cy="4521373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cs-CZ" sz="2100" b="1" dirty="0">
                    <a:cs typeface="Arial" panose="020B0604020202020204" pitchFamily="34" charset="0"/>
                  </a:rPr>
                  <a:t>BINOMICKÉ</a:t>
                </a:r>
                <a:r>
                  <a:rPr lang="cs-CZ" sz="2100" dirty="0">
                    <a:cs typeface="Arial" panose="020B0604020202020204" pitchFamily="34" charset="0"/>
                  </a:rPr>
                  <a:t> </a:t>
                </a:r>
                <a:r>
                  <a:rPr lang="cs-CZ" sz="2100" dirty="0" err="1">
                    <a:cs typeface="Arial" panose="020B0604020202020204" pitchFamily="34" charset="0"/>
                  </a:rPr>
                  <a:t>rozdelenie</a:t>
                </a:r>
                <a:r>
                  <a:rPr lang="cs-CZ" sz="2100" dirty="0">
                    <a:cs typeface="Arial" panose="020B0604020202020204" pitchFamily="34" charset="0"/>
                  </a:rPr>
                  <a:t> </a:t>
                </a:r>
                <a:r>
                  <a:rPr lang="cs-CZ" sz="2100" dirty="0" err="1">
                    <a:cs typeface="Arial" panose="020B0604020202020204" pitchFamily="34" charset="0"/>
                  </a:rPr>
                  <a:t>pravdepodobností</a:t>
                </a:r>
                <a:endParaRPr lang="cs-CZ" sz="2100" dirty="0">
                  <a:cs typeface="Arial" panose="020B0604020202020204" pitchFamily="34" charset="0"/>
                </a:endParaRPr>
              </a:p>
              <a:p>
                <a:pPr lvl="2"/>
                <a:r>
                  <a:rPr lang="cs-CZ" sz="2100" b="1" dirty="0">
                    <a:cs typeface="Arial" panose="020B0604020202020204" pitchFamily="34" charset="0"/>
                  </a:rPr>
                  <a:t>X ~ </a:t>
                </a:r>
                <a:r>
                  <a:rPr lang="cs-CZ" sz="2100" b="1" dirty="0" err="1">
                    <a:cs typeface="Arial" panose="020B0604020202020204" pitchFamily="34" charset="0"/>
                  </a:rPr>
                  <a:t>Bi</a:t>
                </a:r>
                <a:r>
                  <a:rPr lang="cs-CZ" sz="2100" b="1" dirty="0">
                    <a:cs typeface="Arial" panose="020B0604020202020204" pitchFamily="34" charset="0"/>
                  </a:rPr>
                  <a:t>(</a:t>
                </a:r>
                <a:r>
                  <a:rPr lang="cs-CZ" sz="2100" b="1" i="1" dirty="0" err="1">
                    <a:cs typeface="Arial" panose="020B0604020202020204" pitchFamily="34" charset="0"/>
                  </a:rPr>
                  <a:t>n,p</a:t>
                </a:r>
                <a:r>
                  <a:rPr lang="cs-CZ" sz="2100" b="1" i="1" dirty="0">
                    <a:cs typeface="Arial" panose="020B0604020202020204" pitchFamily="34" charset="0"/>
                  </a:rPr>
                  <a:t>)</a:t>
                </a:r>
                <a:endParaRPr lang="cs-CZ" sz="2100" b="1" dirty="0">
                  <a:cs typeface="Arial" panose="020B0604020202020204" pitchFamily="34" charset="0"/>
                </a:endParaRPr>
              </a:p>
              <a:p>
                <a:pPr lvl="2"/>
                <a:r>
                  <a:rPr lang="cs-CZ" sz="2100" dirty="0" err="1">
                    <a:cs typeface="Arial" panose="020B0604020202020204" pitchFamily="34" charset="0"/>
                  </a:rPr>
                  <a:t>koľko</a:t>
                </a:r>
                <a:r>
                  <a:rPr lang="cs-CZ" sz="2100" dirty="0">
                    <a:cs typeface="Arial" panose="020B0604020202020204" pitchFamily="34" charset="0"/>
                  </a:rPr>
                  <a:t> </a:t>
                </a:r>
                <a:r>
                  <a:rPr lang="cs-CZ" sz="2100" dirty="0" err="1">
                    <a:cs typeface="Arial" panose="020B0604020202020204" pitchFamily="34" charset="0"/>
                  </a:rPr>
                  <a:t>úspechov</a:t>
                </a:r>
                <a:r>
                  <a:rPr lang="cs-CZ" sz="2100" dirty="0">
                    <a:cs typeface="Arial" panose="020B0604020202020204" pitchFamily="34" charset="0"/>
                  </a:rPr>
                  <a:t> </a:t>
                </a:r>
                <a:r>
                  <a:rPr lang="cs-CZ" sz="2100" dirty="0" err="1">
                    <a:cs typeface="Arial" panose="020B0604020202020204" pitchFamily="34" charset="0"/>
                  </a:rPr>
                  <a:t>dosiahneme</a:t>
                </a:r>
                <a:r>
                  <a:rPr lang="cs-CZ" sz="2100" dirty="0">
                    <a:cs typeface="Arial" panose="020B0604020202020204" pitchFamily="34" charset="0"/>
                  </a:rPr>
                  <a:t> </a:t>
                </a:r>
                <a:r>
                  <a:rPr lang="cs-CZ" sz="2100" dirty="0" err="1">
                    <a:cs typeface="Arial" panose="020B0604020202020204" pitchFamily="34" charset="0"/>
                  </a:rPr>
                  <a:t>pri</a:t>
                </a:r>
                <a:r>
                  <a:rPr lang="cs-CZ" sz="2100" dirty="0">
                    <a:cs typeface="Arial" panose="020B0604020202020204" pitchFamily="34" charset="0"/>
                  </a:rPr>
                  <a:t> </a:t>
                </a:r>
                <a:r>
                  <a:rPr lang="cs-CZ" sz="2100" i="1" dirty="0">
                    <a:cs typeface="Arial" panose="020B0604020202020204" pitchFamily="34" charset="0"/>
                  </a:rPr>
                  <a:t>n </a:t>
                </a:r>
                <a:r>
                  <a:rPr lang="cs-CZ" sz="2100" dirty="0" err="1">
                    <a:cs typeface="Arial" panose="020B0604020202020204" pitchFamily="34" charset="0"/>
                  </a:rPr>
                  <a:t>pokusoch</a:t>
                </a:r>
                <a:r>
                  <a:rPr lang="cs-CZ" sz="2100" dirty="0">
                    <a:cs typeface="Arial" panose="020B0604020202020204" pitchFamily="34" charset="0"/>
                  </a:rPr>
                  <a:t>, </a:t>
                </a:r>
                <a:r>
                  <a:rPr lang="cs-CZ" sz="2100" dirty="0" err="1">
                    <a:cs typeface="Arial" panose="020B0604020202020204" pitchFamily="34" charset="0"/>
                  </a:rPr>
                  <a:t>ak</a:t>
                </a:r>
                <a:r>
                  <a:rPr lang="cs-CZ" sz="2100" dirty="0">
                    <a:cs typeface="Arial" panose="020B0604020202020204" pitchFamily="34" charset="0"/>
                  </a:rPr>
                  <a:t> </a:t>
                </a:r>
                <a:r>
                  <a:rPr lang="cs-CZ" sz="2100" dirty="0" err="1">
                    <a:cs typeface="Arial" panose="020B0604020202020204" pitchFamily="34" charset="0"/>
                  </a:rPr>
                  <a:t>pravdepodobnosť</a:t>
                </a:r>
                <a:r>
                  <a:rPr lang="cs-CZ" sz="2100" dirty="0">
                    <a:cs typeface="Arial" panose="020B0604020202020204" pitchFamily="34" charset="0"/>
                  </a:rPr>
                  <a:t> </a:t>
                </a:r>
                <a:r>
                  <a:rPr lang="cs-CZ" sz="2100" dirty="0" err="1">
                    <a:cs typeface="Arial" panose="020B0604020202020204" pitchFamily="34" charset="0"/>
                  </a:rPr>
                  <a:t>úspechu</a:t>
                </a:r>
                <a:r>
                  <a:rPr lang="cs-CZ" sz="2100" dirty="0">
                    <a:cs typeface="Arial" panose="020B0604020202020204" pitchFamily="34" charset="0"/>
                  </a:rPr>
                  <a:t> je </a:t>
                </a:r>
                <a:r>
                  <a:rPr lang="cs-CZ" sz="2100" i="1" dirty="0">
                    <a:cs typeface="Arial" panose="020B0604020202020204" pitchFamily="34" charset="0"/>
                  </a:rPr>
                  <a:t>p</a:t>
                </a:r>
              </a:p>
              <a:p>
                <a:pPr lvl="3"/>
                <a:r>
                  <a:rPr lang="cs-CZ" sz="2100" dirty="0">
                    <a:cs typeface="Arial" panose="020B0604020202020204" pitchFamily="34" charset="0"/>
                  </a:rPr>
                  <a:t>opakovaný hod (ne)</a:t>
                </a:r>
                <a:r>
                  <a:rPr lang="cs-CZ" sz="2100" dirty="0" err="1">
                    <a:cs typeface="Arial" panose="020B0604020202020204" pitchFamily="34" charset="0"/>
                  </a:rPr>
                  <a:t>spravodlivou</a:t>
                </a:r>
                <a:r>
                  <a:rPr lang="cs-CZ" sz="2100" dirty="0">
                    <a:cs typeface="Arial" panose="020B0604020202020204" pitchFamily="34" charset="0"/>
                  </a:rPr>
                  <a:t> </a:t>
                </a:r>
                <a:r>
                  <a:rPr lang="cs-CZ" sz="2100" dirty="0" err="1">
                    <a:cs typeface="Arial" panose="020B0604020202020204" pitchFamily="34" charset="0"/>
                  </a:rPr>
                  <a:t>mincou</a:t>
                </a:r>
                <a:endParaRPr lang="cs-CZ" sz="2100" dirty="0">
                  <a:cs typeface="Arial" panose="020B0604020202020204" pitchFamily="34" charset="0"/>
                </a:endParaRPr>
              </a:p>
              <a:p>
                <a:pPr lvl="2"/>
                <a:endParaRPr lang="cs-CZ" sz="2100" i="1" dirty="0">
                  <a:cs typeface="Arial" panose="020B0604020202020204" pitchFamily="34" charset="0"/>
                </a:endParaRPr>
              </a:p>
              <a:p>
                <a:pPr lvl="2"/>
                <a:r>
                  <a:rPr lang="cs-CZ" sz="2100" dirty="0" err="1">
                    <a:cs typeface="Arial" panose="020B0604020202020204" pitchFamily="34" charset="0"/>
                  </a:rPr>
                  <a:t>pravdepodobnostná</a:t>
                </a:r>
                <a:r>
                  <a:rPr lang="cs-CZ" sz="2100" dirty="0">
                    <a:cs typeface="Arial" panose="020B0604020202020204" pitchFamily="34" charset="0"/>
                  </a:rPr>
                  <a:t> </a:t>
                </a:r>
                <a:r>
                  <a:rPr lang="cs-CZ" sz="2100" dirty="0" err="1">
                    <a:cs typeface="Arial" panose="020B0604020202020204" pitchFamily="34" charset="0"/>
                  </a:rPr>
                  <a:t>funkcia</a:t>
                </a:r>
                <a:r>
                  <a:rPr lang="cs-CZ" sz="2100" dirty="0">
                    <a:cs typeface="Arial" panose="020B0604020202020204" pitchFamily="34" charset="0"/>
                  </a:rPr>
                  <a:t>:</a:t>
                </a:r>
                <a:endParaRPr lang="cs-CZ" sz="2100" i="1" dirty="0">
                  <a:cs typeface="Arial" panose="020B0604020202020204" pitchFamily="34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</m:d>
                      <m:r>
                        <a:rPr lang="cs-CZ" sz="2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1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cs-CZ" sz="21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1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cs-CZ" sz="21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p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(1−</m:t>
                          </m:r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cs-CZ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sup>
                      </m:sSup>
                      <m:r>
                        <a:rPr lang="cs-CZ" sz="21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cs-CZ" sz="21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</m:t>
                      </m:r>
                      <m:r>
                        <a:rPr lang="cs-CZ" sz="21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=0,1,…,</m:t>
                      </m:r>
                      <m:r>
                        <m:rPr>
                          <m:sty m:val="p"/>
                        </m:rPr>
                        <a:rPr lang="cs-CZ" sz="21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</m:t>
                      </m:r>
                    </m:oMath>
                  </m:oMathPara>
                </a14:m>
                <a:endParaRPr lang="cs-CZ" sz="2100" dirty="0">
                  <a:cs typeface="Arial" panose="020B0604020202020204" pitchFamily="34" charset="0"/>
                </a:endParaRPr>
              </a:p>
              <a:p>
                <a:pPr marL="685800" lvl="2" indent="0">
                  <a:buNone/>
                </a:pPr>
                <a:endParaRPr lang="cs-CZ" sz="2100" dirty="0">
                  <a:cs typeface="Arial" panose="020B0604020202020204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cs-CZ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𝐸𝑋</m:t>
                    </m:r>
                    <m:r>
                      <a:rPr lang="cs-CZ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cs-CZ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𝑛𝑝</m:t>
                    </m:r>
                    <m:r>
                      <a:rPr lang="cs-CZ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             </m:t>
                    </m:r>
                    <m:r>
                      <a:rPr lang="cs-CZ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𝐷𝑋</m:t>
                    </m:r>
                    <m:r>
                      <a:rPr lang="cs-CZ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cs-CZ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𝑛𝑝</m:t>
                    </m:r>
                    <m:r>
                      <a:rPr lang="cs-CZ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(1−</m:t>
                    </m:r>
                    <m:r>
                      <a:rPr lang="cs-CZ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cs-CZ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cs-CZ" sz="2100" dirty="0">
                  <a:cs typeface="Arial" panose="020B0604020202020204" pitchFamily="34" charset="0"/>
                </a:endParaRPr>
              </a:p>
              <a:p>
                <a:endParaRPr lang="sk-SK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DA298694-6D72-B641-942D-E8B77C9B75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385456"/>
                <a:ext cx="8064000" cy="4521373"/>
              </a:xfrm>
              <a:blipFill>
                <a:blip r:embed="rId2"/>
                <a:stretch>
                  <a:fillRect t="-559" r="-15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810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1F6EC-F848-F147-AA26-7E4AF4A5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048035"/>
          </a:xfrm>
        </p:spPr>
        <p:txBody>
          <a:bodyPr/>
          <a:lstStyle/>
          <a:p>
            <a:r>
              <a:rPr lang="sk-SK" dirty="0"/>
              <a:t>Spojitá NV – rozdelenie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0C64DF-DE86-B947-AF63-691951A65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13164"/>
            <a:ext cx="8064000" cy="4493665"/>
          </a:xfrm>
        </p:spPr>
        <p:txBody>
          <a:bodyPr>
            <a:normAutofit/>
          </a:bodyPr>
          <a:lstStyle/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NORMÁLNE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rozdelenie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pravdepodobnosti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100" b="1" dirty="0">
                <a:latin typeface="Arial" panose="020B0604020202020204" pitchFamily="34" charset="0"/>
                <a:cs typeface="Arial" panose="020B0604020202020204" pitchFamily="34" charset="0"/>
              </a:rPr>
              <a:t>X ~ N(</a:t>
            </a:r>
            <a:r>
              <a:rPr lang="cs-CZ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cs-CZ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hustota a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distribučná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funkcia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5782" lvl="2" indent="0">
              <a:buNone/>
            </a:pP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 			</a:t>
            </a:r>
          </a:p>
          <a:p>
            <a:pPr lvl="2"/>
            <a:endParaRPr lang="cs-CZ" sz="2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=0, </a:t>
            </a:r>
            <a:r>
              <a:rPr lang="el-GR" sz="2100" i="1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=1 →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NORMOVANÉ NORMÁLNE ROZDELENIE</a:t>
            </a:r>
          </a:p>
          <a:p>
            <a:pPr marL="685800" lvl="2" indent="0">
              <a:buNone/>
            </a:pP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hustota: </a:t>
            </a:r>
            <a:endParaRPr lang="cs-CZ" sz="1800" dirty="0"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C80F3B9-B198-1940-BC80-9A73063F5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61" y="2823592"/>
            <a:ext cx="2678698" cy="1008112"/>
          </a:xfrm>
          <a:prstGeom prst="rect">
            <a:avLst/>
          </a:prstGeom>
        </p:spPr>
      </p:pic>
      <p:pic>
        <p:nvPicPr>
          <p:cNvPr id="5" name="Obrázek 7">
            <a:extLst>
              <a:ext uri="{FF2B5EF4-FFF2-40B4-BE49-F238E27FC236}">
                <a16:creationId xmlns:a16="http://schemas.microsoft.com/office/drawing/2014/main" id="{557EF98C-387D-7B49-8389-7FC2C5EBD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272" y="3119338"/>
            <a:ext cx="1759062" cy="416620"/>
          </a:xfrm>
          <a:prstGeom prst="rect">
            <a:avLst/>
          </a:prstGeom>
        </p:spPr>
      </p:pic>
      <p:pic>
        <p:nvPicPr>
          <p:cNvPr id="6" name="Obrázek 8">
            <a:extLst>
              <a:ext uri="{FF2B5EF4-FFF2-40B4-BE49-F238E27FC236}">
                <a16:creationId xmlns:a16="http://schemas.microsoft.com/office/drawing/2014/main" id="{9526E19D-5F39-A146-9266-B7E80DF83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334" y="2595818"/>
            <a:ext cx="3870502" cy="1315366"/>
          </a:xfrm>
          <a:prstGeom prst="rect">
            <a:avLst/>
          </a:prstGeom>
        </p:spPr>
      </p:pic>
      <p:pic>
        <p:nvPicPr>
          <p:cNvPr id="7" name="Obrázek 9">
            <a:extLst>
              <a:ext uri="{FF2B5EF4-FFF2-40B4-BE49-F238E27FC236}">
                <a16:creationId xmlns:a16="http://schemas.microsoft.com/office/drawing/2014/main" id="{9F8E1A6E-3372-A946-9946-024C39533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8846" y="4455163"/>
            <a:ext cx="202948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9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Náhodná veličina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k-SK" b="1" dirty="0"/>
                  <a:t>Náhodnou veličinou</a:t>
                </a:r>
                <a:r>
                  <a:rPr lang="sk-SK" dirty="0"/>
                  <a:t> nazývame zobrazenie X základného priestoru S do reálnych čísiel, </a:t>
                </a:r>
                <a:r>
                  <a:rPr lang="sk-SK" dirty="0" err="1"/>
                  <a:t>tj</a:t>
                </a:r>
                <a:r>
                  <a:rPr lang="sk-SK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sk-S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sk-SK" dirty="0"/>
              </a:p>
              <a:p>
                <a:pPr lvl="1"/>
                <a:r>
                  <a:rPr lang="sk-SK" dirty="0"/>
                  <a:t>NV nadobúda svojich hodnôt v závislosti na výsledku náhodného pokusu</a:t>
                </a:r>
              </a:p>
              <a:p>
                <a:r>
                  <a:rPr lang="sk-SK" dirty="0"/>
                  <a:t>Náhodné veličiny budeme označovať veľkými tlačenými písmenami (X), v prípade veľkého počtu píšeme malé indexy X</a:t>
                </a:r>
                <a:r>
                  <a:rPr lang="sk-SK" baseline="-25000" dirty="0"/>
                  <a:t>1</a:t>
                </a:r>
                <a:r>
                  <a:rPr lang="sk-SK" dirty="0"/>
                  <a:t>,X</a:t>
                </a:r>
                <a:r>
                  <a:rPr lang="sk-SK" baseline="-25000" dirty="0"/>
                  <a:t>2,...</a:t>
                </a:r>
              </a:p>
              <a:p>
                <a:r>
                  <a:rPr lang="sk-SK" dirty="0"/>
                  <a:t>Malými písmenami (x) značíme hodnoty, ktorých môže náhodná veličina nadobúdať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4" t="-929" r="-1258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52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701671"/>
          </a:xfrm>
        </p:spPr>
        <p:txBody>
          <a:bodyPr/>
          <a:lstStyle/>
          <a:p>
            <a:r>
              <a:rPr lang="sk-SK" dirty="0"/>
              <a:t>Pravdepodobnostná funkcia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200150"/>
            <a:ext cx="8064000" cy="4706679"/>
          </a:xfrm>
        </p:spPr>
        <p:txBody>
          <a:bodyPr>
            <a:normAutofit/>
          </a:bodyPr>
          <a:lstStyle/>
          <a:p>
            <a:r>
              <a:rPr lang="sk-SK" dirty="0"/>
              <a:t>Pomocou pravdepodobnostnej funkcie môžeme definovať NV</a:t>
            </a:r>
          </a:p>
          <a:p>
            <a:r>
              <a:rPr lang="sk-SK" dirty="0"/>
              <a:t>Vlastnosti pravdepodobnostnej funkcie:</a:t>
            </a:r>
            <a:br>
              <a:rPr lang="cs-CZ" dirty="0"/>
            </a:br>
            <a:endParaRPr lang="cs-CZ" sz="20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612400"/>
              </p:ext>
            </p:extLst>
          </p:nvPr>
        </p:nvGraphicFramePr>
        <p:xfrm>
          <a:off x="1467373" y="2163897"/>
          <a:ext cx="1924050" cy="1389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Rovnice" r:id="rId3" imgW="914400" imgH="660240" progId="Equation.3">
                  <p:embed/>
                </p:oleObj>
              </mc:Choice>
              <mc:Fallback>
                <p:oleObj name="Rovnice" r:id="rId3" imgW="914400" imgH="66024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373" y="2163897"/>
                        <a:ext cx="1924050" cy="13895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D5B89-25D9-5F4A-9EF3-F4C5DF48E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964907"/>
          </a:xfrm>
        </p:spPr>
        <p:txBody>
          <a:bodyPr/>
          <a:lstStyle/>
          <a:p>
            <a:r>
              <a:rPr lang="sk-SK" dirty="0"/>
              <a:t>Distribučná funkcia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DE7CDF1A-7944-2F44-9666-397E8FEABA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0000" y="1330036"/>
                <a:ext cx="8064000" cy="4765964"/>
              </a:xfrm>
            </p:spPr>
            <p:txBody>
              <a:bodyPr>
                <a:normAutofit/>
              </a:bodyPr>
              <a:lstStyle/>
              <a:p>
                <a:r>
                  <a:rPr lang="sk-SK" dirty="0">
                    <a:cs typeface="Arial" panose="020B0604020202020204" pitchFamily="34" charset="0"/>
                  </a:rPr>
                  <a:t>Pomocou pravdepodobnostnej funkcie P sme schopný priradiť pravdepodobnosť prvkom</a:t>
                </a:r>
              </a:p>
              <a:p>
                <a:pPr lvl="1"/>
                <a:r>
                  <a:rPr lang="sk-SK" sz="2000" dirty="0">
                    <a:cs typeface="Arial" panose="020B0604020202020204" pitchFamily="34" charset="0"/>
                  </a:rPr>
                  <a:t>Funkcia P sa nazýva </a:t>
                </a:r>
                <a:r>
                  <a:rPr lang="sk-SK" sz="2000" b="1" dirty="0">
                    <a:cs typeface="Arial" panose="020B0604020202020204" pitchFamily="34" charset="0"/>
                  </a:rPr>
                  <a:t>rozdelenie pravdepodobnosti NV X</a:t>
                </a:r>
                <a:endParaRPr lang="sk-SK" sz="2000" dirty="0">
                  <a:cs typeface="Arial" panose="020B0604020202020204" pitchFamily="34" charset="0"/>
                </a:endParaRPr>
              </a:p>
              <a:p>
                <a:pPr lvl="1"/>
                <a:r>
                  <a:rPr lang="sk-SK" sz="2000" dirty="0">
                    <a:cs typeface="Arial" panose="020B0604020202020204" pitchFamily="34" charset="0"/>
                  </a:rPr>
                  <a:t>Každá náhodná veličina má svoje vlastné rozdelenie pravdepodobnosti</a:t>
                </a:r>
                <a:endParaRPr lang="sk-SK" sz="2400" dirty="0">
                  <a:cs typeface="Arial" panose="020B0604020202020204" pitchFamily="34" charset="0"/>
                </a:endParaRPr>
              </a:p>
              <a:p>
                <a:r>
                  <a:rPr lang="sk-SK" dirty="0">
                    <a:cs typeface="Arial" panose="020B0604020202020204" pitchFamily="34" charset="0"/>
                  </a:rPr>
                  <a:t>Zaujíma nás p-</a:t>
                </a:r>
                <a:r>
                  <a:rPr lang="sk-SK" dirty="0" err="1">
                    <a:cs typeface="Arial" panose="020B0604020202020204" pitchFamily="34" charset="0"/>
                  </a:rPr>
                  <a:t>sť</a:t>
                </a:r>
                <a:r>
                  <a:rPr lang="sk-SK" dirty="0">
                    <a:cs typeface="Arial" panose="020B0604020202020204" pitchFamily="34" charset="0"/>
                  </a:rPr>
                  <a:t>, s akou bude realizácia náhodného pokusu menšia ako nejaká pevne zvolená hodnota x</a:t>
                </a:r>
              </a:p>
              <a:p>
                <a:r>
                  <a:rPr lang="sk-SK" b="1" dirty="0">
                    <a:cs typeface="Arial" panose="020B0604020202020204" pitchFamily="34" charset="0"/>
                  </a:rPr>
                  <a:t>Distribučná funkcia NV X </a:t>
                </a:r>
                <a:r>
                  <a:rPr lang="sk-SK" dirty="0">
                    <a:cs typeface="Arial" panose="020B0604020202020204" pitchFamily="34" charset="0"/>
                  </a:rPr>
                  <a:t>je reálna funkcia F definovaná vzťahom:</a:t>
                </a:r>
              </a:p>
              <a:p>
                <a:pPr marL="0" indent="0">
                  <a:buNone/>
                </a:pPr>
                <a:endParaRPr lang="sk-SK" dirty="0"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sk-SK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sk-SK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sk-SK" dirty="0"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sk-SK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:endParaRPr lang="sk-SK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DE7CDF1A-7944-2F44-9666-397E8FEABA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000" y="1330036"/>
                <a:ext cx="8064000" cy="4765964"/>
              </a:xfrm>
              <a:blipFill>
                <a:blip r:embed="rId2"/>
                <a:stretch>
                  <a:fillRect l="-314" t="-79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87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9B2E6-EC40-BF4E-B985-B1CDBD8A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</p:spPr>
        <p:txBody>
          <a:bodyPr anchor="ctr">
            <a:normAutofit/>
          </a:bodyPr>
          <a:lstStyle/>
          <a:p>
            <a:r>
              <a:rPr lang="sk-SK" dirty="0"/>
              <a:t>Distribučná funkcia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6F88DFB-A39B-E040-A287-84BB37F0B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20"/>
          <a:stretch/>
        </p:blipFill>
        <p:spPr>
          <a:xfrm>
            <a:off x="2614961" y="1476825"/>
            <a:ext cx="3914078" cy="4500227"/>
          </a:xfrm>
          <a:noFill/>
        </p:spPr>
      </p:pic>
    </p:spTree>
    <p:extLst>
      <p:ext uri="{BB962C8B-B14F-4D97-AF65-F5344CB8AC3E}">
        <p14:creationId xmlns:p14="http://schemas.microsoft.com/office/powerpoint/2010/main" val="222055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AC415-19D6-8C43-B40B-0863FAA59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Distribučná funkcia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6848F956-6D5A-A24E-A7D7-D36BF8F260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dirty="0"/>
                  <a:t>Vlastnosti:</a:t>
                </a:r>
              </a:p>
              <a:p>
                <a:pPr lvl="1"/>
                <a:r>
                  <a:rPr lang="sk-SK" sz="2100" dirty="0"/>
                  <a:t>Distribučná funkcia je </a:t>
                </a:r>
                <a:r>
                  <a:rPr lang="sk-SK" sz="2100" b="1" dirty="0"/>
                  <a:t>nezáporná</a:t>
                </a:r>
                <a:endParaRPr lang="sk-SK" sz="2100" dirty="0"/>
              </a:p>
              <a:p>
                <a:pPr lvl="1"/>
                <a:r>
                  <a:rPr lang="sk-SK" sz="2100" dirty="0"/>
                  <a:t>Distribučná funkcia je </a:t>
                </a:r>
                <a:r>
                  <a:rPr lang="sk-SK" sz="2100" b="1" dirty="0"/>
                  <a:t>neklesajúca</a:t>
                </a:r>
                <a:endParaRPr lang="sk-SK" sz="2100" dirty="0"/>
              </a:p>
              <a:p>
                <a:pPr lvl="1"/>
                <a:r>
                  <a:rPr lang="sk-SK" sz="2100" dirty="0"/>
                  <a:t>Distribučná funkcia je </a:t>
                </a:r>
                <a:r>
                  <a:rPr lang="sk-SK" sz="2100" b="1" dirty="0"/>
                  <a:t>spojitá zľava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sk-SK" sz="21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k-SK" sz="21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k-SK" sz="21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sk-SK" sz="2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k-SK" sz="2100" b="0" i="1" smtClean="0"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sk-SK" sz="21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sk-SK" sz="21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sz="2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sk-SK" sz="21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sk-SK" sz="21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sk-SK" sz="21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k-SK" sz="21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k-SK" sz="21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sk-SK" sz="2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k-SK" sz="21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sk-SK" sz="21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sk-SK" sz="21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sz="2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sk-SK" sz="21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endParaRPr lang="sk-SK" sz="2100" dirty="0"/>
              </a:p>
              <a:p>
                <a:pPr lvl="1"/>
                <a:r>
                  <a:rPr lang="sk-SK" sz="2100" dirty="0"/>
                  <a:t>je to schodovitá funkcia – schod je rovný p(x</a:t>
                </a:r>
                <a:r>
                  <a:rPr lang="sk-SK" sz="2100" baseline="-25000" dirty="0"/>
                  <a:t>i</a:t>
                </a:r>
                <a:r>
                  <a:rPr lang="sk-SK" sz="2100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sk-SK" sz="2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k-SK" sz="2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k-SK" sz="2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k-SK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∈&lt;</m:t>
                    </m:r>
                    <m:r>
                      <a:rPr lang="sk-SK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k-SK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k-SK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sk-SK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))=</m:t>
                    </m:r>
                    <m:r>
                      <a:rPr lang="sk-SK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sk-SK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k-SK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sk-SK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</m:t>
                    </m:r>
                    <m:r>
                      <a:rPr lang="sk-SK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sk-SK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k-SK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k-SK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sk-SK" sz="2100" dirty="0"/>
              </a:p>
              <a:p>
                <a:pPr lvl="1"/>
                <a:endParaRPr lang="sk-SK" b="1" dirty="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6848F956-6D5A-A24E-A7D7-D36BF8F260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4" t="-92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738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Náhodná veličina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k-SK" dirty="0" err="1"/>
                  <a:t>Rozdelujeme</a:t>
                </a:r>
                <a:r>
                  <a:rPr lang="sk-SK" dirty="0"/>
                  <a:t> na diskrétnu NV a spojitú NV</a:t>
                </a:r>
              </a:p>
              <a:p>
                <a:pPr marL="0" indent="0">
                  <a:buNone/>
                </a:pPr>
                <a:endParaRPr lang="sk-SK" dirty="0"/>
              </a:p>
              <a:p>
                <a:r>
                  <a:rPr lang="sk-SK" u="sng" dirty="0"/>
                  <a:t>DISKRÉTNA NV:</a:t>
                </a:r>
                <a:endParaRPr lang="sk-SK" dirty="0"/>
              </a:p>
              <a:p>
                <a:pPr lvl="1"/>
                <a:r>
                  <a:rPr lang="sk-SK" dirty="0"/>
                  <a:t>Nadobúda spočetne mnoho hodnôt </a:t>
                </a:r>
              </a:p>
              <a:p>
                <a:pPr lvl="2"/>
                <a:r>
                  <a:rPr lang="sk-SK" dirty="0"/>
                  <a:t>Vrhnuté číslo na kocke</a:t>
                </a:r>
              </a:p>
              <a:p>
                <a:pPr lvl="2"/>
                <a:r>
                  <a:rPr lang="sk-SK" dirty="0"/>
                  <a:t>Počet hodov mincou </a:t>
                </a:r>
                <a:r>
                  <a:rPr lang="sk-SK" dirty="0" err="1"/>
                  <a:t>před</a:t>
                </a:r>
                <a:r>
                  <a:rPr lang="sk-SK" dirty="0"/>
                  <a:t> prvým padnutím hlavy</a:t>
                </a:r>
              </a:p>
              <a:p>
                <a:pPr lvl="1"/>
                <a:r>
                  <a:rPr lang="sk-SK" dirty="0"/>
                  <a:t>Pre pravdepodobnostnú a distribučnú funkciu diskrétnej NV platí:</a:t>
                </a:r>
              </a:p>
              <a:p>
                <a:pPr marL="34289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sk-SK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sk-SK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k-S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k-SK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k-SK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</m:nary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sk-SK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sk-SK" dirty="0"/>
              </a:p>
              <a:p>
                <a:pPr marL="342891" lvl="1" indent="0">
                  <a:buNone/>
                </a:pPr>
                <a:endParaRPr lang="sk-SK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4" t="-929" b="-1609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000246"/>
      </p:ext>
    </p:extLst>
  </p:cSld>
  <p:clrMapOvr>
    <a:masterClrMapping/>
  </p:clrMapOvr>
</p:sld>
</file>

<file path=ppt/theme/theme1.xml><?xml version="1.0" encoding="utf-8"?>
<a:theme xmlns:a="http://schemas.openxmlformats.org/drawingml/2006/main" name="MVŠO_sablona_ prezentace_4-3-CZ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42B34AD4-CC8C-42C8-A123-A24A28B23F52}" vid="{CAA84E04-F411-4E5F-9AFE-C1503F826B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MVŠO_sablona_ prezentace_4-3-CZ</Template>
  <TotalTime>3285</TotalTime>
  <Words>1643</Words>
  <Application>Microsoft Macintosh PowerPoint</Application>
  <PresentationFormat>Prezentácia na obrazovke (4:3)</PresentationFormat>
  <Paragraphs>307</Paragraphs>
  <Slides>36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MVŠO_sablona_ prezentace_4-3-CZ</vt:lpstr>
      <vt:lpstr>Rovnice</vt:lpstr>
      <vt:lpstr>Náhodná velIčina</vt:lpstr>
      <vt:lpstr>Motivácia</vt:lpstr>
      <vt:lpstr>Motivácia</vt:lpstr>
      <vt:lpstr>Náhodná veličina</vt:lpstr>
      <vt:lpstr>Pravdepodobnostná funkcia</vt:lpstr>
      <vt:lpstr>Distribučná funkcia</vt:lpstr>
      <vt:lpstr>Distribučná funkcia</vt:lpstr>
      <vt:lpstr>Distribučná funkcia</vt:lpstr>
      <vt:lpstr>Náhodná veličina</vt:lpstr>
      <vt:lpstr>Náhodná veličina</vt:lpstr>
      <vt:lpstr>Príklad</vt:lpstr>
      <vt:lpstr>Príklad</vt:lpstr>
      <vt:lpstr>Príklad</vt:lpstr>
      <vt:lpstr>Príklad</vt:lpstr>
      <vt:lpstr>Príklad – polygon rozdelenia pravdepodobnosti</vt:lpstr>
      <vt:lpstr>Príklad</vt:lpstr>
      <vt:lpstr>Príklad</vt:lpstr>
      <vt:lpstr>Príklad</vt:lpstr>
      <vt:lpstr>Príklad</vt:lpstr>
      <vt:lpstr>Príklad</vt:lpstr>
      <vt:lpstr>Príklad – tabulka pre distribučnú fciu</vt:lpstr>
      <vt:lpstr>Príklad</vt:lpstr>
      <vt:lpstr>Príklad</vt:lpstr>
      <vt:lpstr>Príklad</vt:lpstr>
      <vt:lpstr>Príklad</vt:lpstr>
      <vt:lpstr>Príklad</vt:lpstr>
      <vt:lpstr>Číselné charakteristiky NV</vt:lpstr>
      <vt:lpstr>Charakteristiky polohy</vt:lpstr>
      <vt:lpstr>Charakteristiky variability</vt:lpstr>
      <vt:lpstr>Koeficient šikmosti</vt:lpstr>
      <vt:lpstr>Koeficient špičatosti</vt:lpstr>
      <vt:lpstr>Príklad</vt:lpstr>
      <vt:lpstr>Príklad</vt:lpstr>
      <vt:lpstr>Diskrétna NV - rozdelenie</vt:lpstr>
      <vt:lpstr>Diskrétna NV - rozdelenie</vt:lpstr>
      <vt:lpstr>Spojitá NV – rozdelenie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Náhodná veličina</dc:title>
  <dc:creator>Jack</dc:creator>
  <cp:lastModifiedBy>Paulína Jašková</cp:lastModifiedBy>
  <cp:revision>53</cp:revision>
  <dcterms:created xsi:type="dcterms:W3CDTF">2018-11-06T13:11:40Z</dcterms:created>
  <dcterms:modified xsi:type="dcterms:W3CDTF">2021-12-01T07:49:47Z</dcterms:modified>
</cp:coreProperties>
</file>