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35" r:id="rId6"/>
    <p:sldId id="336" r:id="rId7"/>
    <p:sldId id="339" r:id="rId8"/>
    <p:sldId id="343" r:id="rId9"/>
    <p:sldId id="361" r:id="rId10"/>
    <p:sldId id="377" r:id="rId11"/>
    <p:sldId id="378" r:id="rId12"/>
    <p:sldId id="379" r:id="rId13"/>
    <p:sldId id="380" r:id="rId14"/>
    <p:sldId id="375" r:id="rId15"/>
    <p:sldId id="376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131"/>
    <a:srgbClr val="CF1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2" autoAdjust="0"/>
    <p:restoredTop sz="94746"/>
  </p:normalViewPr>
  <p:slideViewPr>
    <p:cSldViewPr snapToGrid="0" showGuides="1">
      <p:cViewPr varScale="1">
        <p:scale>
          <a:sx n="92" d="100"/>
          <a:sy n="92" d="100"/>
        </p:scale>
        <p:origin x="154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911D7-D713-4BB6-9C4A-A5F888AE424C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42FE9-36C2-4B96-9427-000295F88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8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8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59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1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91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77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315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>
            <a:extLst>
              <a:ext uri="{FF2B5EF4-FFF2-40B4-BE49-F238E27FC236}">
                <a16:creationId xmlns:a16="http://schemas.microsoft.com/office/drawing/2014/main" id="{8AB781E9-4334-4CC5-8DB0-F87CC01F11BA}"/>
              </a:ext>
            </a:extLst>
          </p:cNvPr>
          <p:cNvSpPr/>
          <p:nvPr/>
        </p:nvSpPr>
        <p:spPr>
          <a:xfrm>
            <a:off x="628649" y="2192281"/>
            <a:ext cx="8062589" cy="156246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313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6593" y="998481"/>
            <a:ext cx="7886700" cy="238760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Start-</a:t>
            </a:r>
            <a:r>
              <a:rPr lang="cs-CZ" sz="4400" b="1" dirty="0" err="1"/>
              <a:t>upovské</a:t>
            </a:r>
            <a:r>
              <a:rPr lang="cs-CZ" sz="4400" b="1" dirty="0"/>
              <a:t> podnikání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49" y="4252404"/>
            <a:ext cx="8062589" cy="1242873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ctr"/>
            <a:endParaRPr lang="cs-CZ" sz="3500" b="1" dirty="0">
              <a:solidFill>
                <a:schemeClr val="tx1"/>
              </a:solidFill>
            </a:endParaRPr>
          </a:p>
          <a:p>
            <a:pPr algn="ctr"/>
            <a:r>
              <a:rPr lang="cs-CZ" sz="7400" b="1" dirty="0">
                <a:solidFill>
                  <a:schemeClr val="tx1"/>
                </a:solidFill>
              </a:rPr>
              <a:t>T1: O</a:t>
            </a:r>
            <a:r>
              <a:rPr lang="cs-CZ" sz="7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rganizační pokyny. Specifické rysy start-up podnikání.</a:t>
            </a:r>
          </a:p>
          <a:p>
            <a:pPr algn="ctr"/>
            <a:r>
              <a:rPr lang="cs-CZ" sz="7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7400" b="1" dirty="0">
              <a:solidFill>
                <a:schemeClr val="tx1"/>
              </a:solidFill>
            </a:endParaRPr>
          </a:p>
          <a:p>
            <a:pPr algn="ctr"/>
            <a:r>
              <a:rPr lang="cs-CZ" sz="7400" b="1" dirty="0"/>
              <a:t>Ing. Zuzana </a:t>
            </a:r>
            <a:r>
              <a:rPr lang="cs-CZ" sz="7400" b="1" dirty="0" err="1"/>
              <a:t>Repaská</a:t>
            </a:r>
            <a:r>
              <a:rPr lang="cs-CZ" sz="7400" b="1" dirty="0"/>
              <a:t>, Ph.D.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2C41D-9E8B-47D4-AFF6-9859FA2D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12760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200" dirty="0"/>
              <a:t>Pět nedůležitějších věcí pro začínajícího podnikatele (</a:t>
            </a:r>
            <a:r>
              <a:rPr lang="cs-CZ" sz="3200" dirty="0" err="1"/>
              <a:t>Kawasaki</a:t>
            </a:r>
            <a:r>
              <a:rPr lang="cs-CZ" sz="32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8F831-9AF3-4B66-9AE8-8658B08AF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17785"/>
            <a:ext cx="8064000" cy="46167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Stanovit si M – P – Ú (milníky, předpoklady, úkoly):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„prokázat koncepci, 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dokončit návrhářskou práci, 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vyhotovit prototyp, 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získat kapitál, 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dodat testovatelnou verzi zákazníkům, 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dodat finální verzi zákazníkům, 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dostat se ze ztráty.“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321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9906C-1F94-47DD-A7F6-72684A2C7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916916"/>
          </a:xfrm>
        </p:spPr>
        <p:txBody>
          <a:bodyPr/>
          <a:lstStyle/>
          <a:p>
            <a:r>
              <a:rPr lang="cs-CZ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Příklad: Úspěšně inkubovaná firma – </a:t>
            </a:r>
            <a:r>
              <a:rPr lang="cs-CZ" sz="1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Westcom</a:t>
            </a:r>
            <a:r>
              <a:rPr lang="cs-CZ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s.r.o</a:t>
            </a: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DB4F5-8737-4800-8943-620EDCB86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86119"/>
            <a:ext cx="8064000" cy="5750207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-27446" algn="just">
              <a:lnSpc>
                <a:spcPct val="170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2500" dirty="0" err="1"/>
              <a:t>Firma</a:t>
            </a:r>
            <a:r>
              <a:rPr lang="en-US" sz="2500" dirty="0"/>
              <a:t> </a:t>
            </a:r>
            <a:r>
              <a:rPr lang="en-US" sz="2500" dirty="0" err="1"/>
              <a:t>Westcom</a:t>
            </a:r>
            <a:r>
              <a:rPr lang="en-US" sz="2500" dirty="0"/>
              <a:t>, </a:t>
            </a:r>
            <a:r>
              <a:rPr lang="en-US" sz="2500" dirty="0" err="1"/>
              <a:t>s.r.o.</a:t>
            </a:r>
            <a:r>
              <a:rPr lang="en-US" sz="2500" dirty="0"/>
              <a:t> </a:t>
            </a:r>
            <a:r>
              <a:rPr lang="en-US" sz="2500" dirty="0" err="1"/>
              <a:t>vznikla</a:t>
            </a:r>
            <a:r>
              <a:rPr lang="en-US" sz="2500" dirty="0"/>
              <a:t> v </a:t>
            </a:r>
            <a:r>
              <a:rPr lang="en-US" sz="2500" dirty="0" err="1"/>
              <a:t>roce</a:t>
            </a:r>
            <a:r>
              <a:rPr lang="en-US" sz="2500" dirty="0"/>
              <a:t> 1998. </a:t>
            </a:r>
            <a:r>
              <a:rPr lang="cs-CZ" sz="2500" dirty="0"/>
              <a:t>K rozvoji své podnikatelské myšlenky využila na začátku služeb inovačního centra (Jihomoravské inovační centrum v Brně). Později svůj omezený přístup k finančním prostředkům řešila prostřednictvím zahraničního investora. </a:t>
            </a:r>
          </a:p>
          <a:p>
            <a:pPr marL="0" indent="-27446" algn="just">
              <a:lnSpc>
                <a:spcPct val="170000"/>
              </a:lnSpc>
            </a:pPr>
            <a:r>
              <a:rPr lang="cs-CZ" sz="2500" dirty="0"/>
              <a:t>Firma se zaměřuje na poskytování služeb v oblasti informačních technologií ve speciálním segmentu webhostingu, </a:t>
            </a:r>
            <a:r>
              <a:rPr lang="cs-CZ" sz="2500" dirty="0" err="1"/>
              <a:t>serverhostingu</a:t>
            </a:r>
            <a:r>
              <a:rPr lang="cs-CZ" sz="2500" dirty="0"/>
              <a:t> a webových technologií. </a:t>
            </a:r>
          </a:p>
          <a:p>
            <a:pPr marL="0" indent="-27446" algn="just">
              <a:lnSpc>
                <a:spcPct val="170000"/>
              </a:lnSpc>
            </a:pPr>
            <a:r>
              <a:rPr lang="cs-CZ" sz="2500" dirty="0"/>
              <a:t>Svůj podnikatelský model postavila firma </a:t>
            </a:r>
            <a:r>
              <a:rPr lang="cs-CZ" sz="2500" dirty="0" err="1"/>
              <a:t>Westcom</a:t>
            </a:r>
            <a:r>
              <a:rPr lang="cs-CZ" sz="2500" dirty="0"/>
              <a:t> na zpřístupnění tvorby webovských stránek i pro běžného uživatele internetu. Vyvinula a provozuje službu </a:t>
            </a:r>
            <a:r>
              <a:rPr lang="cs-CZ" sz="2500" dirty="0" err="1"/>
              <a:t>Webnode</a:t>
            </a:r>
            <a:r>
              <a:rPr lang="cs-CZ" sz="2500" dirty="0"/>
              <a:t> (www.webnode.com), která umožňuje jednoduchou tvorbu a správu webových stránek bez nutnosti technických znalostí či programování. Celý systém je dostupný pomocí internetového prohlížeče. Základní služby jsou poskytovány bezúplatně. To je jeden z obchodních tahů, které uplatňují mnohé firmy právě v kategorii internetových technologií. Obchodní efekty pak získávají kupř. nabízenými speciálními službami šitými na míru pro konkrétního zákazníka (klienta). </a:t>
            </a:r>
          </a:p>
          <a:p>
            <a:pPr marL="0" indent="-27446" algn="just">
              <a:lnSpc>
                <a:spcPct val="170000"/>
              </a:lnSpc>
              <a:spcBef>
                <a:spcPts val="1000"/>
              </a:spcBef>
              <a:spcAft>
                <a:spcPts val="1000"/>
              </a:spcAft>
            </a:pPr>
            <a:r>
              <a:rPr lang="cs-CZ" sz="2500" dirty="0"/>
              <a:t>Službu </a:t>
            </a:r>
            <a:r>
              <a:rPr lang="cs-CZ" sz="2500" dirty="0" err="1"/>
              <a:t>Webnode</a:t>
            </a:r>
            <a:r>
              <a:rPr lang="cs-CZ" sz="2500" dirty="0"/>
              <a:t> provozuje firma </a:t>
            </a:r>
            <a:r>
              <a:rPr lang="cs-CZ" sz="2500" dirty="0" err="1"/>
              <a:t>Westcom</a:t>
            </a:r>
            <a:r>
              <a:rPr lang="cs-CZ" sz="2500" dirty="0"/>
              <a:t> od roku 2008. Peněžní prostředky pro své rozšíření a především otevření dalších obchodních trhů získala prodejem svého 40 % podílu švýcarské investiční skupině </a:t>
            </a:r>
            <a:r>
              <a:rPr lang="cs-CZ" sz="2500" dirty="0" err="1"/>
              <a:t>Centralway</a:t>
            </a:r>
            <a:r>
              <a:rPr lang="cs-CZ" sz="2500" dirty="0"/>
              <a:t> v roce 2008. V roce 2011 došlo ke zpětnému odkupu tohoto podílu do firmy </a:t>
            </a:r>
            <a:r>
              <a:rPr lang="cs-CZ" sz="2500" dirty="0" err="1"/>
              <a:t>Westcom</a:t>
            </a:r>
            <a:r>
              <a:rPr lang="cs-CZ" sz="2500" dirty="0"/>
              <a:t>.  Poskytovaná služba v roce 2010 měla 12 milionů návštěvníků měsíčně a dosáhla cca 1,5 milionů registrovaných uživatelů. Největší zastoupení uživatelů je z Brazílie, dále ze států Jižní Ameriky, USA a Čína.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79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F873B-A69F-47BB-8AF6-1098B4541F07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2. Vymezení Spin-</a:t>
            </a:r>
            <a:r>
              <a:rPr lang="cs-CZ" dirty="0" err="1"/>
              <a:t>off</a:t>
            </a:r>
            <a:r>
              <a:rPr lang="cs-CZ" dirty="0"/>
              <a:t>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0988B-1E77-4FB1-BC05-CDE84630D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8"/>
            <a:ext cx="8064000" cy="444548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1000"/>
              </a:spcAft>
            </a:pPr>
            <a:r>
              <a:rPr lang="cs-CZ" dirty="0"/>
              <a:t>Poláček a </a:t>
            </a:r>
            <a:r>
              <a:rPr lang="cs-CZ" dirty="0" err="1"/>
              <a:t>Attl</a:t>
            </a:r>
            <a:r>
              <a:rPr lang="cs-CZ" dirty="0"/>
              <a:t> (2006) definují spin-</a:t>
            </a:r>
            <a:r>
              <a:rPr lang="cs-CZ" dirty="0" err="1"/>
              <a:t>off</a:t>
            </a:r>
            <a:r>
              <a:rPr lang="cs-CZ" dirty="0"/>
              <a:t> firmy (někdy najdeme spin-out), jako firmy, které rostou pomocí dlouhodobého nehmotného majetku vloženého v podobě kapitálu do nově vznikající společnosti (např. univerzitní know-how). </a:t>
            </a:r>
          </a:p>
          <a:p>
            <a:pPr algn="just">
              <a:lnSpc>
                <a:spcPct val="110000"/>
              </a:lnSpc>
              <a:spcAft>
                <a:spcPts val="1000"/>
              </a:spcAft>
            </a:pPr>
            <a:r>
              <a:rPr lang="cs-CZ" dirty="0" err="1"/>
              <a:t>Shane</a:t>
            </a:r>
            <a:r>
              <a:rPr lang="cs-CZ" dirty="0"/>
              <a:t> (2004) definuje spin-</a:t>
            </a:r>
            <a:r>
              <a:rPr lang="cs-CZ" dirty="0" err="1"/>
              <a:t>off</a:t>
            </a:r>
            <a:r>
              <a:rPr lang="cs-CZ" dirty="0"/>
              <a:t> firmy jako nově založené firmy, které částečně používají intelektuální kapitál, který pochází z určité univerzity. </a:t>
            </a:r>
            <a:r>
              <a:rPr lang="cs-CZ" dirty="0" err="1"/>
              <a:t>Kislingerová</a:t>
            </a:r>
            <a:r>
              <a:rPr lang="cs-CZ" dirty="0"/>
              <a:t> (2011) dělí spin-</a:t>
            </a:r>
            <a:r>
              <a:rPr lang="cs-CZ" dirty="0" err="1"/>
              <a:t>offy</a:t>
            </a:r>
            <a:r>
              <a:rPr lang="cs-CZ" dirty="0"/>
              <a:t> do dvou skupin: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dirty="0"/>
              <a:t>Spin-</a:t>
            </a:r>
            <a:r>
              <a:rPr lang="cs-CZ" dirty="0" err="1"/>
              <a:t>offy</a:t>
            </a:r>
            <a:r>
              <a:rPr lang="cs-CZ" dirty="0"/>
              <a:t>, které tvoří akademičtí pracovníci vysoké školy, kteří jsou jejími zaměstnanci nebo studenty.</a:t>
            </a:r>
          </a:p>
          <a:p>
            <a:pPr lvl="1" algn="just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dirty="0"/>
              <a:t>Spin-</a:t>
            </a:r>
            <a:r>
              <a:rPr lang="cs-CZ" dirty="0" err="1"/>
              <a:t>offy</a:t>
            </a:r>
            <a:r>
              <a:rPr lang="cs-CZ" dirty="0"/>
              <a:t>, které jsou tvořeny pracovníky, jež jsou absolventy vysoké školy.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57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0BE-79A6-4C98-BB2E-95B889DC365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E7AE8-6137-4347-A26E-53A444D92D5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8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Uvedení do problematiky: Organizační pokyny, podmínky k zápočtu.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8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Specifické rysy start-up podnikání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800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Specifické rysy spin-</a:t>
            </a:r>
            <a:r>
              <a:rPr lang="cs-CZ" sz="2800" cap="smal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sz="2800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8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Podnikatelská infrastruktura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45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65A47-DA6C-4261-BADE-924A0C6A191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1. Uvedení do problematiky předmětu</a:t>
            </a:r>
            <a:endParaRPr lang="cs-CZ" cap="small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294AC-9F1F-464C-8549-8093E82E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256520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rgbClr val="FF0000"/>
                </a:solidFill>
              </a:rPr>
              <a:t>Cíl předmětu</a:t>
            </a:r>
          </a:p>
          <a:p>
            <a:pPr algn="just"/>
            <a:r>
              <a:rPr lang="cs-CZ" sz="2600" dirty="0"/>
              <a:t>Rozvíjet kompetence studentů k </a:t>
            </a:r>
            <a:r>
              <a:rPr lang="cs-CZ" sz="2600" b="1" dirty="0"/>
              <a:t>podnikavosti</a:t>
            </a:r>
            <a:r>
              <a:rPr lang="cs-CZ" sz="2600" dirty="0"/>
              <a:t> a motivovat je k </a:t>
            </a:r>
            <a:r>
              <a:rPr lang="cs-CZ" sz="2600" b="1" dirty="0"/>
              <a:t>zahájení vlastní podnikatelské činnosti</a:t>
            </a:r>
            <a:r>
              <a:rPr lang="cs-CZ" sz="2600" dirty="0"/>
              <a:t>.</a:t>
            </a:r>
          </a:p>
          <a:p>
            <a:pPr algn="just"/>
            <a:r>
              <a:rPr lang="cs-CZ" sz="2600" dirty="0"/>
              <a:t>Podpořit schopnost aplikovat stávající znalosti při </a:t>
            </a:r>
            <a:r>
              <a:rPr lang="cs-CZ" sz="2600" b="1" dirty="0"/>
              <a:t>rozpracování reálného nápadu do podoby podnikatelského plánu</a:t>
            </a:r>
            <a:r>
              <a:rPr lang="cs-CZ" sz="2600" dirty="0"/>
              <a:t> včetně jeho prezentace v </a:t>
            </a:r>
            <a:r>
              <a:rPr lang="cs-CZ" sz="2600" b="1" dirty="0"/>
              <a:t>soutěži MVŠO o nejlepší podnikatelský plán</a:t>
            </a:r>
            <a:r>
              <a:rPr lang="cs-CZ" sz="2600" dirty="0"/>
              <a:t>.</a:t>
            </a:r>
          </a:p>
          <a:p>
            <a:pPr algn="just"/>
            <a:r>
              <a:rPr lang="cs-CZ" sz="2600" dirty="0"/>
              <a:t>Obeznámit se se způsoby identifikace zákazníků, marketingové komunikace a se zkušenostmi z </a:t>
            </a:r>
            <a:r>
              <a:rPr lang="cs-CZ" sz="2600" b="1" dirty="0"/>
              <a:t>prezentace podnikatelského plánu před investory. </a:t>
            </a:r>
          </a:p>
          <a:p>
            <a:pPr algn="just"/>
            <a:r>
              <a:rPr lang="cs-CZ" sz="2600" dirty="0"/>
              <a:t>Získat praktické poznatky, </a:t>
            </a:r>
            <a:r>
              <a:rPr lang="cs-CZ" sz="2600" b="1" dirty="0"/>
              <a:t>jak vybudovat vlastní startup </a:t>
            </a:r>
            <a:r>
              <a:rPr lang="cs-CZ" sz="2600" dirty="0"/>
              <a:t>a jak překonat úskalí s tím související. </a:t>
            </a:r>
          </a:p>
          <a:p>
            <a:pPr algn="just"/>
            <a:r>
              <a:rPr lang="cs-CZ" sz="2600" dirty="0"/>
              <a:t>Seznámit se s praktickými zkušenostmi podnikatelů </a:t>
            </a:r>
            <a:r>
              <a:rPr lang="cs-CZ" sz="2600"/>
              <a:t>a start-upistů</a:t>
            </a:r>
            <a:r>
              <a:rPr lang="cs-CZ" sz="2600" dirty="0"/>
              <a:t>. 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0492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B7DF54-0B37-470B-B9FB-24F5821C5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355105"/>
            <a:ext cx="8064000" cy="637820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</a:rPr>
              <a:t>Osnova předmětu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Specifické rysy start-up podnikání.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Osobní a tvůrčí potenciál podnikatele.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Hledání, specifikace a ověření životaschopnosti nápadu.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Náležitosti podnikatelského plánu.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Nastavení byznys modelu.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Identifikace zákazníka a jeho potřeb.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Produkt a jeho ekonomická a technická proveditelnost.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Marketingová komunikace a prodej.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Finanční plán a jeho náležitosti.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Personální zajištění.</a:t>
            </a:r>
          </a:p>
          <a:p>
            <a:pPr marL="342900" indent="-342900" algn="just">
              <a:spcAft>
                <a:spcPts val="800"/>
              </a:spcAft>
              <a:buFont typeface="+mj-lt"/>
              <a:buAutoNum type="arabicPeriod"/>
            </a:pPr>
            <a:r>
              <a:rPr lang="cs-CZ" sz="2000" b="1" dirty="0"/>
              <a:t>Zásady prezentování podnikatelského plánu investorům. </a:t>
            </a:r>
          </a:p>
          <a:p>
            <a:pPr marL="342900" indent="-342900" algn="just">
              <a:spcAft>
                <a:spcPts val="800"/>
              </a:spcAft>
              <a:buFont typeface="+mj-lt"/>
              <a:buAutoNum type="arabicPeriod"/>
            </a:pPr>
            <a:r>
              <a:rPr lang="cs-CZ" sz="2000" dirty="0"/>
              <a:t>Zkušenosti </a:t>
            </a:r>
            <a:r>
              <a:rPr lang="cs-CZ" sz="2000" dirty="0" err="1"/>
              <a:t>startupistů</a:t>
            </a:r>
            <a:r>
              <a:rPr lang="cs-CZ" sz="2000" dirty="0"/>
              <a:t> s vlastním podnikáním.</a:t>
            </a:r>
          </a:p>
        </p:txBody>
      </p:sp>
    </p:spTree>
    <p:extLst>
      <p:ext uri="{BB962C8B-B14F-4D97-AF65-F5344CB8AC3E}">
        <p14:creationId xmlns:p14="http://schemas.microsoft.com/office/powerpoint/2010/main" val="360838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17D92-490E-4564-B8FB-A40FCDF7ED1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DE5FF-7465-432D-9B0F-94581166713C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FF0000"/>
                </a:solidFill>
              </a:rPr>
              <a:t>Zápočet:</a:t>
            </a:r>
          </a:p>
          <a:p>
            <a:pPr algn="just">
              <a:lnSpc>
                <a:spcPct val="150000"/>
              </a:lnSpc>
            </a:pPr>
            <a:r>
              <a:rPr lang="cs-CZ" sz="2000" b="1" dirty="0"/>
              <a:t>Zpracování podnikatelského plánu</a:t>
            </a:r>
          </a:p>
          <a:p>
            <a:pPr algn="just">
              <a:lnSpc>
                <a:spcPct val="150000"/>
              </a:lnSpc>
            </a:pPr>
            <a:r>
              <a:rPr lang="cs-CZ" sz="2000" b="1" dirty="0"/>
              <a:t>Prezentace podnikatelského plánu před porotou</a:t>
            </a:r>
          </a:p>
        </p:txBody>
      </p:sp>
    </p:spTree>
    <p:extLst>
      <p:ext uri="{BB962C8B-B14F-4D97-AF65-F5344CB8AC3E}">
        <p14:creationId xmlns:p14="http://schemas.microsoft.com/office/powerpoint/2010/main" val="112559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A4CB9000-3701-41DF-AAF6-715AF7B61854}"/>
              </a:ext>
            </a:extLst>
          </p:cNvPr>
          <p:cNvSpPr txBox="1">
            <a:spLocks/>
          </p:cNvSpPr>
          <p:nvPr/>
        </p:nvSpPr>
        <p:spPr>
          <a:xfrm>
            <a:off x="540000" y="1825624"/>
            <a:ext cx="8064000" cy="43119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Start-up firma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- podnikatelský projekt, jehož zakladatelé mají ambiciózní vizi a touhu změnit svět. (např. Facebook, Amazon, Tesla).</a:t>
            </a:r>
          </a:p>
          <a:p>
            <a:pPr marL="457200" indent="-457200" algn="just"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cs-CZ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Podle výkladového anglicko-českého slovníku představuje pojem start-up nově vznikající projekt nebo jakoukoliv začínající firmu bez ohledu na oblast podnikání.</a:t>
            </a:r>
          </a:p>
          <a:p>
            <a:pPr marL="457200" indent="-457200" algn="just"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cs-CZ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Tento pojem se začal používat v souvislosti s využívání informačních technologií respektive s podnikáním na internetu. Později je za start-up považována jakákoliv začínající firma. Inovativní start-upy: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věnují více než 3,5% jejich vstupů na výzkum a vývoj, pokud je tento podíl vyšší než 8,5%., jedná se o high-tech.</a:t>
            </a:r>
            <a:endParaRPr lang="cs-CZ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cs-CZ" sz="1800" kern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Zakladatelé těchto firem se snaží nalézt v příslušném průmyslovém odvětví mezeru na trhu a tu následně prostřednictvím svých schopností naplnit a získat výjimečné postavení na trhu (Bartoš, 2002).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48F0CFA1-C943-413A-9C8F-6E1751C89FD7}"/>
              </a:ext>
            </a:extLst>
          </p:cNvPr>
          <p:cNvSpPr txBox="1">
            <a:spLocks/>
          </p:cNvSpPr>
          <p:nvPr/>
        </p:nvSpPr>
        <p:spPr>
          <a:xfrm>
            <a:off x="540000" y="346275"/>
            <a:ext cx="8064000" cy="13255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b="0" kern="1200" cap="none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dirty="0"/>
              <a:t>1. Vymezení Start-up firmy</a:t>
            </a:r>
          </a:p>
        </p:txBody>
      </p:sp>
    </p:spTree>
    <p:extLst>
      <p:ext uri="{BB962C8B-B14F-4D97-AF65-F5344CB8AC3E}">
        <p14:creationId xmlns:p14="http://schemas.microsoft.com/office/powerpoint/2010/main" val="4204935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94D445-BA4F-401C-822A-02F99F02B03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Specifika start-up firem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830C88-B4CE-4DA0-A00D-9363D420B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381211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V počátcích svého podnikání se soustředí především na </a:t>
            </a:r>
            <a:r>
              <a:rPr lang="cs-CZ" b="1" dirty="0"/>
              <a:t>svůj rozvoj</a:t>
            </a:r>
            <a:r>
              <a:rPr lang="cs-CZ" dirty="0"/>
              <a:t>, nikoli pouze na výsledek. </a:t>
            </a:r>
          </a:p>
          <a:p>
            <a:pPr algn="just"/>
            <a:r>
              <a:rPr lang="cs-CZ" dirty="0"/>
              <a:t>Start-up firmy několik prvních měsíců sice generují ztráty, ale soustředí se zejména na to, aby krok po kroku co nejvíce </a:t>
            </a:r>
            <a:r>
              <a:rPr lang="cs-CZ" b="1" dirty="0"/>
              <a:t>rozvíjeli a budovali svůj byznys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„</a:t>
            </a:r>
            <a:r>
              <a:rPr lang="cs-CZ" b="1" dirty="0"/>
              <a:t>Start-up feeling</a:t>
            </a:r>
            <a:r>
              <a:rPr lang="cs-CZ" dirty="0"/>
              <a:t>“. - původní nadšení, se kterým se podnikatelé vrhají do podnikání. Avšak ve většině případů toto nadšení postupem času vyprchá a z nadějné firmy se stává „šedá myš“ jejíž činnost pomalu zaniká. </a:t>
            </a:r>
          </a:p>
          <a:p>
            <a:pPr algn="just"/>
            <a:r>
              <a:rPr lang="cs-CZ" dirty="0"/>
              <a:t>Se vznikem prvních start-up firem na světě je spojována americká oblast Silicon </a:t>
            </a:r>
            <a:r>
              <a:rPr lang="cs-CZ" dirty="0" err="1"/>
              <a:t>Valley</a:t>
            </a:r>
            <a:r>
              <a:rPr lang="cs-CZ" dirty="0"/>
              <a:t>. Oblast Silicon </a:t>
            </a:r>
            <a:r>
              <a:rPr lang="cs-CZ" dirty="0" err="1"/>
              <a:t>Valley</a:t>
            </a:r>
            <a:r>
              <a:rPr lang="cs-CZ" dirty="0"/>
              <a:t> se nachází v Americe poblíž San Franciska s největší koncentrací techniků, IT manažerů, vizionářů, programátorů, právníků, rizikového kapitálu, marketingu, obchodu apod. Začínající podnikatelé zde mají vše po ruce.</a:t>
            </a:r>
          </a:p>
        </p:txBody>
      </p:sp>
    </p:spTree>
    <p:extLst>
      <p:ext uri="{BB962C8B-B14F-4D97-AF65-F5344CB8AC3E}">
        <p14:creationId xmlns:p14="http://schemas.microsoft.com/office/powerpoint/2010/main" val="2136685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D57FF-2FFF-4947-80C3-1D54ACE3D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7765014" cy="832075"/>
          </a:xfrm>
        </p:spPr>
        <p:txBody>
          <a:bodyPr/>
          <a:lstStyle/>
          <a:p>
            <a:r>
              <a:rPr lang="cs-CZ" dirty="0"/>
              <a:t>Kroky vzniku start-up firmy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F8B58FC-B2C8-42B6-9E75-13C5FB6F54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739" y="1065229"/>
            <a:ext cx="8212261" cy="5210879"/>
          </a:xfrm>
        </p:spPr>
      </p:pic>
    </p:spTree>
    <p:extLst>
      <p:ext uri="{BB962C8B-B14F-4D97-AF65-F5344CB8AC3E}">
        <p14:creationId xmlns:p14="http://schemas.microsoft.com/office/powerpoint/2010/main" val="2765748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2C41D-9E8B-47D4-AFF6-9859FA2D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12760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200" dirty="0"/>
              <a:t>Pět nedůležitějších věcí pro začínajícího podnikatele (</a:t>
            </a:r>
            <a:r>
              <a:rPr lang="cs-CZ" sz="3200" dirty="0" err="1"/>
              <a:t>Kawasaki</a:t>
            </a:r>
            <a:r>
              <a:rPr lang="cs-CZ" sz="32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8F831-9AF3-4B66-9AE8-8658B08AF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17785"/>
            <a:ext cx="8064000" cy="4875086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Vytvořit něco smysluplného. Před rozjezdem jakéhokoli podniku je důležité si položit otázku: „Chci vytvořit něco, co má smysl?“ (</a:t>
            </a:r>
            <a:r>
              <a:rPr lang="cs-CZ" b="1" dirty="0" err="1">
                <a:solidFill>
                  <a:schemeClr val="tx1"/>
                </a:solidFill>
              </a:rPr>
              <a:t>Kawasaki</a:t>
            </a:r>
            <a:r>
              <a:rPr lang="cs-CZ" b="1" dirty="0">
                <a:solidFill>
                  <a:schemeClr val="tx1"/>
                </a:solidFill>
              </a:rPr>
              <a:t>, 2010, str. 3).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Vymyslet si mantru. Mantra vyjadřuje sílu a emoce.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Vydat se na cestu. Začít něco dělat, to je podstatou rozjezdu. Není důležité sedět u počítače a sepisovat strategie a podnikatelské záměry, ale sestavit prototyp, spustit své webové stránky, začít nabízet služby.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Stanovit obchodní model - v</a:t>
            </a:r>
            <a:r>
              <a:rPr lang="pl-PL" b="1" dirty="0">
                <a:solidFill>
                  <a:schemeClr val="tx1"/>
                </a:solidFill>
              </a:rPr>
              <a:t> tomto kroku je potřeba zaměřit se na zákazníka a jeho potřebu.</a:t>
            </a:r>
            <a:endParaRPr lang="cs-CZ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7144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CE2964-7F69-4E72-92D7-96CA5FB750D3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8ecbcb86-b731-4611-b369-1887ab3d3c8c"/>
    <ds:schemaRef ds:uri="http://purl.org/dc/dcmitype/"/>
    <ds:schemaRef ds:uri="http://purl.org/dc/elements/1.1/"/>
    <ds:schemaRef ds:uri="http://purl.org/dc/terms/"/>
    <ds:schemaRef ds:uri="e5af2723-ed53-4308-af2e-df55c807cb65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5179</TotalTime>
  <Words>1019</Words>
  <Application>Microsoft Macintosh PowerPoint</Application>
  <PresentationFormat>Předvádění na obrazovce (4:3)</PresentationFormat>
  <Paragraphs>75</Paragraphs>
  <Slides>12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Motiv Office</vt:lpstr>
      <vt:lpstr>Start-upovské podnikání</vt:lpstr>
      <vt:lpstr>OBSAH</vt:lpstr>
      <vt:lpstr>1. Uvedení do problematiky předmětu</vt:lpstr>
      <vt:lpstr>Prezentace aplikace PowerPoint</vt:lpstr>
      <vt:lpstr>Ukončení předmětu</vt:lpstr>
      <vt:lpstr>Prezentace aplikace PowerPoint</vt:lpstr>
      <vt:lpstr>Specifika start-up firem</vt:lpstr>
      <vt:lpstr>Kroky vzniku start-up firmy</vt:lpstr>
      <vt:lpstr>Pět nedůležitějších věcí pro začínajícího podnikatele (Kawasaki)</vt:lpstr>
      <vt:lpstr>Pět nedůležitějších věcí pro začínajícího podnikatele (Kawasaki)</vt:lpstr>
      <vt:lpstr>Příklad: Úspěšně inkubovaná firma – Westcom, s.r.o. </vt:lpstr>
      <vt:lpstr>2. Vymezení Spin-off firmy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Microsoft Office User</cp:lastModifiedBy>
  <cp:revision>153</cp:revision>
  <cp:lastPrinted>2021-02-08T18:32:20Z</cp:lastPrinted>
  <dcterms:created xsi:type="dcterms:W3CDTF">2020-09-10T07:22:32Z</dcterms:created>
  <dcterms:modified xsi:type="dcterms:W3CDTF">2021-10-14T10:59:04Z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