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88" r:id="rId4"/>
    <p:sldId id="303" r:id="rId5"/>
    <p:sldId id="261" r:id="rId6"/>
    <p:sldId id="296" r:id="rId7"/>
    <p:sldId id="297" r:id="rId8"/>
    <p:sldId id="262" r:id="rId9"/>
    <p:sldId id="263" r:id="rId10"/>
    <p:sldId id="264" r:id="rId11"/>
    <p:sldId id="265" r:id="rId12"/>
    <p:sldId id="283" r:id="rId13"/>
    <p:sldId id="277" r:id="rId14"/>
    <p:sldId id="278" r:id="rId15"/>
    <p:sldId id="279" r:id="rId16"/>
    <p:sldId id="280" r:id="rId17"/>
    <p:sldId id="282" r:id="rId18"/>
    <p:sldId id="267" r:id="rId19"/>
    <p:sldId id="268" r:id="rId20"/>
    <p:sldId id="284" r:id="rId21"/>
    <p:sldId id="285" r:id="rId22"/>
    <p:sldId id="286" r:id="rId23"/>
    <p:sldId id="287" r:id="rId24"/>
    <p:sldId id="291" r:id="rId25"/>
    <p:sldId id="305" r:id="rId26"/>
    <p:sldId id="306" r:id="rId27"/>
    <p:sldId id="292" r:id="rId28"/>
    <p:sldId id="293" r:id="rId29"/>
    <p:sldId id="294" r:id="rId30"/>
    <p:sldId id="269" r:id="rId31"/>
    <p:sldId id="298" r:id="rId32"/>
    <p:sldId id="302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30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1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03.12.2020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výdaje státního rozpočtu (SR) na hrubý domácí produkt (HDP):</a:t>
            </a:r>
          </a:p>
          <a:p>
            <a:pPr lvl="1"/>
            <a:r>
              <a:rPr lang="cs-CZ" dirty="0"/>
              <a:t>Po 1. světové válce SR 15 % z HDP;</a:t>
            </a:r>
          </a:p>
          <a:p>
            <a:pPr lvl="1"/>
            <a:r>
              <a:rPr lang="cs-CZ" dirty="0"/>
              <a:t>Dnes okolo SR 35 – 55 % z HDP (čím je bohatší stát, tím je rozsáhlejší byrokracie);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82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výdaje státního rozpočtu (SR) na hrubý domácí produkt (HDP):</a:t>
            </a:r>
          </a:p>
          <a:p>
            <a:pPr lvl="1"/>
            <a:r>
              <a:rPr lang="cs-CZ" dirty="0"/>
              <a:t>Po 1. světové válce SR 15 % z HDP;</a:t>
            </a:r>
          </a:p>
          <a:p>
            <a:pPr lvl="1"/>
            <a:r>
              <a:rPr lang="cs-CZ" dirty="0"/>
              <a:t>Dnes okolo SR 35 – 55 % z HDP (čím je bohatší stát, tím je rozsáhlejší byrokracie);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82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D57B-3E31-42A8-BFFF-B29A4DF06D1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30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výdaje státního rozpočtu (SR) na hrubý domácí produkt (HDP):</a:t>
            </a:r>
          </a:p>
          <a:p>
            <a:pPr lvl="1"/>
            <a:r>
              <a:rPr lang="cs-CZ" dirty="0"/>
              <a:t>Po 1. světové válce SR 15 % z HDP;</a:t>
            </a:r>
          </a:p>
          <a:p>
            <a:pPr lvl="1"/>
            <a:r>
              <a:rPr lang="cs-CZ" dirty="0"/>
              <a:t>Dnes okolo SR 35 – 55 % z HDP (čím je bohatší stát, tím je rozsáhlejší byrokracie);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53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5400" b="1" dirty="0">
                <a:solidFill>
                  <a:srgbClr val="D10202"/>
                </a:solidFill>
                <a:cs typeface="Arial"/>
              </a:rPr>
              <a:t>CSR ve veřejné správě</a:t>
            </a:r>
            <a:endParaRPr lang="en-US" sz="5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3176" y="484574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Martin Fink</a:t>
            </a:r>
          </a:p>
          <a:p>
            <a:pPr algn="l"/>
            <a:r>
              <a:rPr lang="cs-CZ" sz="1600" dirty="0">
                <a:cs typeface="Arial"/>
              </a:rPr>
              <a:t>martin.fink@mvso.cz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Efektivita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74601" y="2204864"/>
            <a:ext cx="24144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Podmínky v organizaci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5656" y="3438026"/>
            <a:ext cx="7459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Vstup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91680" y="3438026"/>
            <a:ext cx="9361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Proces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61376" y="3442739"/>
            <a:ext cx="9277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Výstup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5656" y="4869160"/>
            <a:ext cx="204637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HOSPODÁRNOST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44088" y="3442739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Externí faktory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660232" y="3442739"/>
            <a:ext cx="1647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Účinek, dopad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61376" y="4861232"/>
            <a:ext cx="19836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EFEKTIVNOST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861232"/>
            <a:ext cx="158417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ÚČELNOST</a:t>
            </a:r>
          </a:p>
        </p:txBody>
      </p:sp>
      <p:cxnSp>
        <p:nvCxnSpPr>
          <p:cNvPr id="14" name="Přímá spojnice se šipkou 13"/>
          <p:cNvCxnSpPr>
            <a:stCxn id="4" idx="2"/>
            <a:endCxn id="6" idx="0"/>
          </p:cNvCxnSpPr>
          <p:nvPr/>
        </p:nvCxnSpPr>
        <p:spPr>
          <a:xfrm flipH="1">
            <a:off x="2159732" y="2574196"/>
            <a:ext cx="722117" cy="863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4" idx="2"/>
            <a:endCxn id="7" idx="0"/>
          </p:cNvCxnSpPr>
          <p:nvPr/>
        </p:nvCxnSpPr>
        <p:spPr>
          <a:xfrm>
            <a:off x="2881849" y="2574196"/>
            <a:ext cx="743387" cy="8685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5" idx="3"/>
            <a:endCxn id="6" idx="1"/>
          </p:cNvCxnSpPr>
          <p:nvPr/>
        </p:nvCxnSpPr>
        <p:spPr>
          <a:xfrm>
            <a:off x="971600" y="362269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6" idx="3"/>
            <a:endCxn id="7" idx="1"/>
          </p:cNvCxnSpPr>
          <p:nvPr/>
        </p:nvCxnSpPr>
        <p:spPr>
          <a:xfrm>
            <a:off x="2627784" y="3622692"/>
            <a:ext cx="533592" cy="4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7" idx="3"/>
            <a:endCxn id="9" idx="1"/>
          </p:cNvCxnSpPr>
          <p:nvPr/>
        </p:nvCxnSpPr>
        <p:spPr>
          <a:xfrm>
            <a:off x="4089096" y="3627405"/>
            <a:ext cx="45499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9" idx="3"/>
            <a:endCxn id="10" idx="1"/>
          </p:cNvCxnSpPr>
          <p:nvPr/>
        </p:nvCxnSpPr>
        <p:spPr>
          <a:xfrm>
            <a:off x="6200272" y="3627405"/>
            <a:ext cx="4599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5" idx="2"/>
          </p:cNvCxnSpPr>
          <p:nvPr/>
        </p:nvCxnSpPr>
        <p:spPr>
          <a:xfrm flipV="1">
            <a:off x="598628" y="3807358"/>
            <a:ext cx="0" cy="10538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5" idx="2"/>
          </p:cNvCxnSpPr>
          <p:nvPr/>
        </p:nvCxnSpPr>
        <p:spPr>
          <a:xfrm>
            <a:off x="598628" y="3807358"/>
            <a:ext cx="3109276" cy="1061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3707904" y="3812071"/>
            <a:ext cx="0" cy="1049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3707904" y="3812071"/>
            <a:ext cx="3744416" cy="1049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12" idx="0"/>
          </p:cNvCxnSpPr>
          <p:nvPr/>
        </p:nvCxnSpPr>
        <p:spPr>
          <a:xfrm flipH="1" flipV="1">
            <a:off x="7445992" y="3807359"/>
            <a:ext cx="6328" cy="10538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98628" y="6165304"/>
            <a:ext cx="800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Allen a Tomassi (2001); upraveno J. Nemec et kol. (2010).</a:t>
            </a:r>
          </a:p>
        </p:txBody>
      </p:sp>
    </p:spTree>
    <p:extLst>
      <p:ext uri="{BB962C8B-B14F-4D97-AF65-F5344CB8AC3E}">
        <p14:creationId xmlns:p14="http://schemas.microsoft.com/office/powerpoint/2010/main" val="169798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3200" b="1" dirty="0"/>
            </a:br>
            <a:r>
              <a:rPr lang="cs-CZ" sz="3200" b="1" dirty="0"/>
              <a:t>Nástroje k řízení kvality a zvyšování efektivity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dirty="0"/>
              <a:t>CAF – Common Assessment Framework (Společný hodnotící rámec);</a:t>
            </a:r>
          </a:p>
          <a:p>
            <a:r>
              <a:rPr lang="cs-CZ" b="1" dirty="0"/>
              <a:t>Benchmarking</a:t>
            </a:r>
          </a:p>
          <a:p>
            <a:r>
              <a:rPr lang="cs-CZ" dirty="0"/>
              <a:t>Benchlearning</a:t>
            </a:r>
          </a:p>
          <a:p>
            <a:r>
              <a:rPr lang="cs-CZ" b="1" dirty="0"/>
              <a:t>EFQM model Excelence </a:t>
            </a:r>
          </a:p>
          <a:p>
            <a:r>
              <a:rPr lang="cs-CZ" dirty="0"/>
              <a:t>Komunitní plánování</a:t>
            </a:r>
          </a:p>
          <a:p>
            <a:r>
              <a:rPr lang="cs-CZ" dirty="0"/>
              <a:t>Charta občana</a:t>
            </a:r>
          </a:p>
          <a:p>
            <a:r>
              <a:rPr lang="cs-CZ" b="1" dirty="0"/>
              <a:t>ISO (14000, 9000, 26000, 27000)</a:t>
            </a:r>
          </a:p>
          <a:p>
            <a:r>
              <a:rPr lang="cs-CZ" b="1" dirty="0"/>
              <a:t>Balanced Scorecard</a:t>
            </a:r>
          </a:p>
          <a:p>
            <a:r>
              <a:rPr lang="cs-CZ" b="1" dirty="0"/>
              <a:t>Místní agenda 21</a:t>
            </a:r>
          </a:p>
          <a:p>
            <a:r>
              <a:rPr lang="cs-CZ" b="1" dirty="0"/>
              <a:t>Zdravá města</a:t>
            </a:r>
          </a:p>
          <a:p>
            <a:r>
              <a:rPr lang="cs-CZ" b="1" dirty="0"/>
              <a:t>Triple Helix</a:t>
            </a:r>
          </a:p>
          <a:p>
            <a:r>
              <a:rPr lang="cs-CZ" b="1" dirty="0"/>
              <a:t>Procesní řízení</a:t>
            </a:r>
          </a:p>
          <a:p>
            <a:r>
              <a:rPr lang="cs-CZ" b="1" dirty="0"/>
              <a:t>Projektové řízení</a:t>
            </a:r>
          </a:p>
          <a:p>
            <a:r>
              <a:rPr lang="cs-CZ" b="1" dirty="0"/>
              <a:t>PDCA cyklus</a:t>
            </a:r>
          </a:p>
          <a:p>
            <a:r>
              <a:rPr lang="cs-CZ" b="1" dirty="0"/>
              <a:t>Společenská odpovědnost, trvalá udržitelnost</a:t>
            </a:r>
          </a:p>
          <a:p>
            <a:r>
              <a:rPr lang="cs-CZ" dirty="0"/>
              <a:t>DEA (Data Envelopment Analysis)</a:t>
            </a:r>
          </a:p>
          <a:p>
            <a:r>
              <a:rPr lang="cs-CZ" dirty="0"/>
              <a:t>CMA (Cost Minimazation Analysis – analýza minimalizace nákladů)</a:t>
            </a:r>
          </a:p>
          <a:p>
            <a:r>
              <a:rPr lang="cs-CZ" dirty="0"/>
              <a:t>CEA (Cost Efectiveness Analysis – analýza efektivnosti nákladů)</a:t>
            </a:r>
          </a:p>
          <a:p>
            <a:r>
              <a:rPr lang="cs-CZ" dirty="0"/>
              <a:t>CUA (Cost Utility Analysis – analýza užitečnosti nákladů)</a:t>
            </a:r>
          </a:p>
          <a:p>
            <a:r>
              <a:rPr lang="cs-CZ" dirty="0"/>
              <a:t>CBA (Cost Benefit Analysis – analýza nákladů a užitku)</a:t>
            </a:r>
          </a:p>
          <a:p>
            <a:r>
              <a:rPr lang="cs-CZ" b="1" dirty="0"/>
              <a:t>Lean, Six sigma atd.</a:t>
            </a:r>
          </a:p>
          <a:p>
            <a:r>
              <a:rPr lang="cs-CZ" b="1" dirty="0"/>
              <a:t>Právní opatření </a:t>
            </a:r>
            <a:r>
              <a:rPr lang="cs-CZ" dirty="0"/>
              <a:t>(etický kodex, protikorupční opatření, zákon o veřejných zakázkách, zákon o veřejné službě…)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44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Dělení nástrojů efektivity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800" b="1" dirty="0"/>
              <a:t>Neshybová (2011: 9) dělí nástroje efektivity na: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1) </a:t>
            </a:r>
            <a:r>
              <a:rPr lang="cs-CZ" b="1" dirty="0"/>
              <a:t>Nástroje hodnocení a sebehodnocení:</a:t>
            </a:r>
          </a:p>
          <a:p>
            <a:pPr lvl="1"/>
            <a:r>
              <a:rPr lang="cs-CZ" dirty="0"/>
              <a:t>Benchmarking, benchlearning</a:t>
            </a:r>
          </a:p>
          <a:p>
            <a:pPr lvl="1"/>
            <a:r>
              <a:rPr lang="cs-CZ" dirty="0"/>
              <a:t>CAF</a:t>
            </a:r>
          </a:p>
          <a:p>
            <a:pPr lvl="1"/>
            <a:r>
              <a:rPr lang="cs-CZ" dirty="0"/>
              <a:t>EFQM</a:t>
            </a:r>
          </a:p>
          <a:p>
            <a:r>
              <a:rPr lang="cs-CZ" dirty="0"/>
              <a:t>2) </a:t>
            </a:r>
            <a:r>
              <a:rPr lang="cs-CZ" b="1" dirty="0"/>
              <a:t>Nástroje aktivizující veřejnost, zapojující je do správy věcí veřejných:</a:t>
            </a:r>
          </a:p>
          <a:p>
            <a:pPr lvl="1"/>
            <a:r>
              <a:rPr lang="cs-CZ" dirty="0"/>
              <a:t>Místní agenda 21</a:t>
            </a:r>
          </a:p>
          <a:p>
            <a:pPr lvl="1"/>
            <a:r>
              <a:rPr lang="cs-CZ" dirty="0"/>
              <a:t>Komunitní plánování</a:t>
            </a:r>
          </a:p>
          <a:p>
            <a:pPr lvl="1"/>
            <a:r>
              <a:rPr lang="cs-CZ" dirty="0"/>
              <a:t>Charta občana</a:t>
            </a:r>
          </a:p>
          <a:p>
            <a:r>
              <a:rPr lang="cs-CZ" dirty="0"/>
              <a:t>3) </a:t>
            </a:r>
            <a:r>
              <a:rPr lang="cs-CZ" b="1" dirty="0"/>
              <a:t>Nástroj optimalizující vnitřní management:</a:t>
            </a:r>
          </a:p>
          <a:p>
            <a:pPr lvl="1"/>
            <a:r>
              <a:rPr lang="cs-CZ" dirty="0"/>
              <a:t>Balanced Scorecard</a:t>
            </a:r>
          </a:p>
          <a:p>
            <a:pPr lvl="1"/>
            <a:r>
              <a:rPr lang="cs-CZ" dirty="0"/>
              <a:t>ISO normy</a:t>
            </a:r>
          </a:p>
          <a:p>
            <a:pPr lvl="1"/>
            <a:r>
              <a:rPr lang="cs-CZ" dirty="0"/>
              <a:t>PDCA</a:t>
            </a:r>
          </a:p>
          <a:p>
            <a:pPr lvl="1"/>
            <a:r>
              <a:rPr lang="cs-CZ" dirty="0"/>
              <a:t>CSR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7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Triple helix (trojitá šroubovice)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2843808" y="1700808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39552" y="4272508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5697041" y="4293096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4422911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Aktéři soukromého sektoru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70709" y="1851211"/>
            <a:ext cx="2068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Veřejná správa na národní/regionální úrovni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84168" y="4422911"/>
            <a:ext cx="2277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Univerzity, vědeckovýzkumné instituce</a:t>
            </a:r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2771800" y="2924944"/>
            <a:ext cx="936104" cy="14979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644008" y="2924944"/>
            <a:ext cx="1190997" cy="16561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5" idx="6"/>
            <a:endCxn id="6" idx="2"/>
          </p:cNvCxnSpPr>
          <p:nvPr/>
        </p:nvCxnSpPr>
        <p:spPr>
          <a:xfrm>
            <a:off x="3203848" y="4884576"/>
            <a:ext cx="2493193" cy="2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82758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Blažek, Uhlíř 2011.</a:t>
            </a:r>
          </a:p>
        </p:txBody>
      </p:sp>
    </p:spTree>
    <p:extLst>
      <p:ext uri="{BB962C8B-B14F-4D97-AF65-F5344CB8AC3E}">
        <p14:creationId xmlns:p14="http://schemas.microsoft.com/office/powerpoint/2010/main" val="374676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Triple helix (TH)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propojení všech tří šroubovic;</a:t>
            </a:r>
          </a:p>
          <a:p>
            <a:r>
              <a:rPr lang="cs-CZ" dirty="0"/>
              <a:t>Předpokladem je mít vzájemné povědomí o problémech a potřebách jednotlivých „šroubovic“;</a:t>
            </a:r>
          </a:p>
          <a:p>
            <a:r>
              <a:rPr lang="cs-CZ" dirty="0"/>
              <a:t>Vzájemná spolupráce (i závislost!) při stanovování cílů;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40231"/>
            <a:ext cx="1530928" cy="17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8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Tři základní mody TH</a:t>
            </a:r>
          </a:p>
        </p:txBody>
      </p:sp>
      <p:pic>
        <p:nvPicPr>
          <p:cNvPr id="1026" name="Picture 2" descr="\\iis.loc\shares\mvso\users\zielinam\Plocha\projekty\GAČR_Šaradín\Envi-kap do mono\PŘÍLOHY_OBR\OB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76400"/>
            <a:ext cx="7239000" cy="37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90625" y="5657850"/>
            <a:ext cx="604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Etzkowitz, Leydesdorff 2000: 111.</a:t>
            </a:r>
          </a:p>
        </p:txBody>
      </p:sp>
    </p:spTree>
    <p:extLst>
      <p:ext uri="{BB962C8B-B14F-4D97-AF65-F5344CB8AC3E}">
        <p14:creationId xmlns:p14="http://schemas.microsoft.com/office/powerpoint/2010/main" val="394396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en-US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4071369"/>
            <a:ext cx="2209800" cy="2116873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3600" y="1524000"/>
            <a:ext cx="2209800" cy="2286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39063" y="618824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Leydesdorff 2012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3400" y="1752600"/>
            <a:ext cx="5715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Autoři: Leysdorff a Etzkowitz (1996). 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Propojení všech AKTÉRŮ: vysokoškolské prostředí, průmysl a veřejnou správu (</a:t>
            </a:r>
            <a:r>
              <a:rPr lang="cs-CZ" b="1" dirty="0"/>
              <a:t>University</a:t>
            </a:r>
            <a:r>
              <a:rPr lang="cs-CZ" dirty="0"/>
              <a:t>-</a:t>
            </a:r>
            <a:r>
              <a:rPr lang="cs-CZ" b="1" dirty="0"/>
              <a:t>Industry</a:t>
            </a:r>
            <a:r>
              <a:rPr lang="cs-CZ" dirty="0"/>
              <a:t>-</a:t>
            </a:r>
            <a:r>
              <a:rPr lang="cs-CZ" b="1" dirty="0"/>
              <a:t>Government</a:t>
            </a:r>
            <a:r>
              <a:rPr lang="cs-CZ" dirty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Z původně bilaterálních komunikací vytvořit třístranné vztahy (viz Fig. II).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Modelem se zabývají odborníci z mnoha států – např. Velká Británie (Smith, Bagchi-Sen 2010), Německo (Leydesdorff, Fritsch 2006), Česká republika (Blažek 2010), Švédsko (Jacob 2006), Etiopie (Saad et al. 2008)  atd.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39163" y="12576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   Fig. 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97052" y="381000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    Fig. II</a:t>
            </a:r>
          </a:p>
        </p:txBody>
      </p:sp>
    </p:spTree>
    <p:extLst>
      <p:ext uri="{BB962C8B-B14F-4D97-AF65-F5344CB8AC3E}">
        <p14:creationId xmlns:p14="http://schemas.microsoft.com/office/powerpoint/2010/main" val="104342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Autofit/>
          </a:bodyPr>
          <a:lstStyle/>
          <a:p>
            <a:br>
              <a:rPr lang="cs-CZ" sz="3600" b="1" dirty="0"/>
            </a:br>
            <a:r>
              <a:rPr lang="cs-CZ" sz="3600" b="1" dirty="0"/>
              <a:t>Četnost kontaktů a vliv na činnost správy v rámci aktérů Triple Helix v krajích ČR</a:t>
            </a:r>
            <a:br>
              <a:rPr lang="cs-CZ" sz="3600" b="1" dirty="0"/>
            </a:br>
            <a:endParaRPr lang="cs-CZ" sz="3600" b="1" dirty="0"/>
          </a:p>
        </p:txBody>
      </p:sp>
      <p:pic>
        <p:nvPicPr>
          <p:cNvPr id="2050" name="Graf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47850"/>
            <a:ext cx="69532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97339" y="5862559"/>
            <a:ext cx="66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Zielina, Pokorná, Kainzová 2012: 40.</a:t>
            </a:r>
          </a:p>
        </p:txBody>
      </p:sp>
    </p:spTree>
    <p:extLst>
      <p:ext uri="{BB962C8B-B14F-4D97-AF65-F5344CB8AC3E}">
        <p14:creationId xmlns:p14="http://schemas.microsoft.com/office/powerpoint/2010/main" val="362071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Metody efektivity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74601" y="2204864"/>
            <a:ext cx="24144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Podmínky v organizaci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5656" y="3438026"/>
            <a:ext cx="7459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Vstup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91680" y="3438026"/>
            <a:ext cx="9361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Proces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61376" y="3442739"/>
            <a:ext cx="9277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Výstup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5656" y="4869160"/>
            <a:ext cx="204637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HOSPODÁRNOST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44088" y="3442739"/>
            <a:ext cx="1656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Externí faktory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660232" y="3442739"/>
            <a:ext cx="1647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Účinek, dopad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61376" y="4861232"/>
            <a:ext cx="19836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EFEKTIVNOST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861232"/>
            <a:ext cx="158417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ÚČELNOST</a:t>
            </a:r>
          </a:p>
        </p:txBody>
      </p:sp>
      <p:cxnSp>
        <p:nvCxnSpPr>
          <p:cNvPr id="14" name="Přímá spojnice se šipkou 13"/>
          <p:cNvCxnSpPr>
            <a:stCxn id="4" idx="2"/>
            <a:endCxn id="6" idx="0"/>
          </p:cNvCxnSpPr>
          <p:nvPr/>
        </p:nvCxnSpPr>
        <p:spPr>
          <a:xfrm flipH="1">
            <a:off x="2159732" y="2574196"/>
            <a:ext cx="722117" cy="863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4" idx="2"/>
            <a:endCxn id="7" idx="0"/>
          </p:cNvCxnSpPr>
          <p:nvPr/>
        </p:nvCxnSpPr>
        <p:spPr>
          <a:xfrm>
            <a:off x="2881849" y="2574196"/>
            <a:ext cx="743387" cy="8685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5" idx="3"/>
            <a:endCxn id="6" idx="1"/>
          </p:cNvCxnSpPr>
          <p:nvPr/>
        </p:nvCxnSpPr>
        <p:spPr>
          <a:xfrm>
            <a:off x="971600" y="3622692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6" idx="3"/>
            <a:endCxn id="7" idx="1"/>
          </p:cNvCxnSpPr>
          <p:nvPr/>
        </p:nvCxnSpPr>
        <p:spPr>
          <a:xfrm>
            <a:off x="2627784" y="3622692"/>
            <a:ext cx="533592" cy="4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7" idx="3"/>
            <a:endCxn id="9" idx="1"/>
          </p:cNvCxnSpPr>
          <p:nvPr/>
        </p:nvCxnSpPr>
        <p:spPr>
          <a:xfrm>
            <a:off x="4089096" y="3627405"/>
            <a:ext cx="45499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9" idx="3"/>
            <a:endCxn id="10" idx="1"/>
          </p:cNvCxnSpPr>
          <p:nvPr/>
        </p:nvCxnSpPr>
        <p:spPr>
          <a:xfrm>
            <a:off x="6200272" y="3627405"/>
            <a:ext cx="4599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5" idx="2"/>
          </p:cNvCxnSpPr>
          <p:nvPr/>
        </p:nvCxnSpPr>
        <p:spPr>
          <a:xfrm flipV="1">
            <a:off x="598628" y="3807358"/>
            <a:ext cx="0" cy="10538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5" idx="2"/>
          </p:cNvCxnSpPr>
          <p:nvPr/>
        </p:nvCxnSpPr>
        <p:spPr>
          <a:xfrm>
            <a:off x="598628" y="3807358"/>
            <a:ext cx="3109276" cy="1061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3707904" y="3812071"/>
            <a:ext cx="0" cy="1049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3707904" y="3812071"/>
            <a:ext cx="3744416" cy="1049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12" idx="0"/>
          </p:cNvCxnSpPr>
          <p:nvPr/>
        </p:nvCxnSpPr>
        <p:spPr>
          <a:xfrm flipH="1" flipV="1">
            <a:off x="7445992" y="3807359"/>
            <a:ext cx="6328" cy="10538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98628" y="6165304"/>
            <a:ext cx="800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Allen a Tomassi (2001); upraveno J. Nemec et kol. (2010).</a:t>
            </a:r>
          </a:p>
        </p:txBody>
      </p:sp>
      <p:sp>
        <p:nvSpPr>
          <p:cNvPr id="3" name="Ovál 2"/>
          <p:cNvSpPr/>
          <p:nvPr/>
        </p:nvSpPr>
        <p:spPr>
          <a:xfrm>
            <a:off x="4544087" y="4917177"/>
            <a:ext cx="808269" cy="688330"/>
          </a:xfrm>
          <a:prstGeom prst="ellipse">
            <a:avLst/>
          </a:prstGeom>
          <a:solidFill>
            <a:schemeClr val="accent1">
              <a:alpha val="3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28630" y="50846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CAF</a:t>
            </a:r>
          </a:p>
        </p:txBody>
      </p:sp>
      <p:sp>
        <p:nvSpPr>
          <p:cNvPr id="27" name="Ovál 26"/>
          <p:cNvSpPr/>
          <p:nvPr/>
        </p:nvSpPr>
        <p:spPr>
          <a:xfrm>
            <a:off x="225656" y="5109771"/>
            <a:ext cx="808269" cy="688330"/>
          </a:xfrm>
          <a:prstGeom prst="ellipse">
            <a:avLst/>
          </a:prstGeom>
          <a:solidFill>
            <a:schemeClr val="accent1">
              <a:alpha val="3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74591" y="5278954"/>
            <a:ext cx="75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LEAN </a:t>
            </a:r>
          </a:p>
        </p:txBody>
      </p:sp>
      <p:sp>
        <p:nvSpPr>
          <p:cNvPr id="31" name="Ovál 30"/>
          <p:cNvSpPr/>
          <p:nvPr/>
        </p:nvSpPr>
        <p:spPr>
          <a:xfrm>
            <a:off x="1691680" y="5043393"/>
            <a:ext cx="808269" cy="688330"/>
          </a:xfrm>
          <a:prstGeom prst="ellipse">
            <a:avLst/>
          </a:prstGeom>
          <a:solidFill>
            <a:schemeClr val="accent1">
              <a:alpha val="3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691680" y="5043393"/>
            <a:ext cx="85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SIX SIGMA 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6256096" y="5202892"/>
            <a:ext cx="126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BSC</a:t>
            </a:r>
          </a:p>
        </p:txBody>
      </p:sp>
      <p:sp>
        <p:nvSpPr>
          <p:cNvPr id="36" name="Ovál 35"/>
          <p:cNvSpPr/>
          <p:nvPr/>
        </p:nvSpPr>
        <p:spPr>
          <a:xfrm>
            <a:off x="6081943" y="5084604"/>
            <a:ext cx="808269" cy="688330"/>
          </a:xfrm>
          <a:prstGeom prst="ellipse">
            <a:avLst/>
          </a:prstGeom>
          <a:solidFill>
            <a:schemeClr val="accent1">
              <a:alpha val="3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Ovál 36"/>
          <p:cNvSpPr/>
          <p:nvPr/>
        </p:nvSpPr>
        <p:spPr>
          <a:xfrm>
            <a:off x="7624249" y="5043393"/>
            <a:ext cx="1240317" cy="1287795"/>
          </a:xfrm>
          <a:prstGeom prst="ellipse">
            <a:avLst/>
          </a:prstGeom>
          <a:solidFill>
            <a:schemeClr val="accent1">
              <a:alpha val="3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796179" y="5185946"/>
            <a:ext cx="169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veřejných služeb</a:t>
            </a:r>
          </a:p>
        </p:txBody>
      </p:sp>
    </p:spTree>
    <p:extLst>
      <p:ext uri="{BB962C8B-B14F-4D97-AF65-F5344CB8AC3E}">
        <p14:creationId xmlns:p14="http://schemas.microsoft.com/office/powerpoint/2010/main" val="54657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Benchmarking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ze vzájemného srovnávání a učení se od nejlepších v neustále se opakujícím procesu, .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16966"/>
            <a:ext cx="228600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Co je veřejná správa (VS)?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Veřejná správa je správa veřejných záležitostí, realizovaná ve veřejném zájmu subjekty, které ji vykonávají jako právem uloženou povinnost, a to z titulu svého postavení jako veřejnoprávních subjektů. </a:t>
            </a:r>
          </a:p>
        </p:txBody>
      </p:sp>
    </p:spTree>
    <p:extLst>
      <p:ext uri="{BB962C8B-B14F-4D97-AF65-F5344CB8AC3E}">
        <p14:creationId xmlns:p14="http://schemas.microsoft.com/office/powerpoint/2010/main" val="383370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Benchmarking</a:t>
            </a:r>
            <a:endParaRPr lang="cs-CZ" sz="4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1. Vybrat oblasti, agendy, služby pro benchmarkingové porovnání;</a:t>
            </a:r>
          </a:p>
          <a:p>
            <a:r>
              <a:rPr lang="cs-CZ" dirty="0"/>
              <a:t>2. Vypracovat profily služeb, navrhnout definice dat a ukazatelů</a:t>
            </a:r>
          </a:p>
          <a:p>
            <a:r>
              <a:rPr lang="cs-CZ" dirty="0"/>
              <a:t>3. Provést sběr a zpracování dat</a:t>
            </a:r>
          </a:p>
          <a:p>
            <a:r>
              <a:rPr lang="cs-CZ" dirty="0"/>
              <a:t>4. Analyzovat data, identifikovat nejlepší výkony a mezery ve výkonech</a:t>
            </a:r>
          </a:p>
          <a:p>
            <a:r>
              <a:rPr lang="cs-CZ" dirty="0"/>
              <a:t>5. Definovat nejlepší praktické postupy</a:t>
            </a:r>
          </a:p>
          <a:p>
            <a:r>
              <a:rPr lang="cs-CZ" dirty="0"/>
              <a:t>6. Navrhnout strategie a akční plány pro optimalizaci procesů, služeb</a:t>
            </a:r>
          </a:p>
          <a:p>
            <a:r>
              <a:rPr lang="cs-CZ" dirty="0"/>
              <a:t>7. Opakovaně analyzovat dosažené výsledky a optimalizované procesy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32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Benchmarking ve VS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Poprvé v ČR v letech 2000 až 2002 – „Cena a výkon“ v oblasti svozu a likvidace komunálního odpadu v šesti statutárních městech.</a:t>
            </a:r>
          </a:p>
          <a:p>
            <a:r>
              <a:rPr lang="cs-CZ" dirty="0"/>
              <a:t> Města: Havířov, Jihlava, Ostrava, Pardubice, Plzeň a Ústí nad Labem.</a:t>
            </a:r>
          </a:p>
        </p:txBody>
      </p:sp>
    </p:spTree>
    <p:extLst>
      <p:ext uri="{BB962C8B-B14F-4D97-AF65-F5344CB8AC3E}">
        <p14:creationId xmlns:p14="http://schemas.microsoft.com/office/powerpoint/2010/main" val="147274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Benchmarkingová iniciativa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0392"/>
            <a:ext cx="6270542" cy="43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3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Balanced Scorecard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vyvážených ukazatelů;</a:t>
            </a:r>
          </a:p>
          <a:p>
            <a:r>
              <a:rPr lang="cs-CZ" b="1" u="sng" dirty="0"/>
              <a:t>Autoři:</a:t>
            </a:r>
            <a:r>
              <a:rPr lang="cs-CZ" dirty="0"/>
              <a:t> R. S. Kaplan a D. P. Norton (1996);</a:t>
            </a:r>
          </a:p>
          <a:p>
            <a:r>
              <a:rPr lang="cs-CZ" b="1" u="sng" dirty="0"/>
              <a:t>Princip:</a:t>
            </a:r>
            <a:r>
              <a:rPr lang="cs-CZ" dirty="0"/>
              <a:t> specifikace vize a poslání do strategického plánu harmonizující čtyři oblasti: </a:t>
            </a:r>
          </a:p>
          <a:p>
            <a:pPr lvl="1"/>
            <a:r>
              <a:rPr lang="cs-CZ" dirty="0"/>
              <a:t>finanční </a:t>
            </a:r>
          </a:p>
          <a:p>
            <a:pPr lvl="1"/>
            <a:r>
              <a:rPr lang="cs-CZ" dirty="0"/>
              <a:t>interní procesy </a:t>
            </a:r>
          </a:p>
          <a:p>
            <a:pPr lvl="1"/>
            <a:r>
              <a:rPr lang="cs-CZ" dirty="0"/>
              <a:t>učení se a růst </a:t>
            </a:r>
          </a:p>
          <a:p>
            <a:pPr lvl="1"/>
            <a:r>
              <a:rPr lang="cs-CZ" dirty="0"/>
              <a:t>klienti/zákazníci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70" y="3877054"/>
            <a:ext cx="2836892" cy="23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Místní Agenda 21 (MA 21)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summitu OSN v Rio de Janerio v roce 1992 byl přijatý dokument Agenda 21 deklarující mezinárodní spolupráci na trvale udržitelném rozvoji.</a:t>
            </a:r>
          </a:p>
          <a:p>
            <a:r>
              <a:rPr lang="cs-CZ" b="1" u="sng" dirty="0"/>
              <a:t>Stanovisko MA21:</a:t>
            </a:r>
            <a:r>
              <a:rPr lang="cs-CZ" dirty="0"/>
              <a:t> Globální problémy se odehrávají na místní úrovni.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035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Místní Agenda 21 (MA 21)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72500F1-008B-456F-91B1-2E2B06DFB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24" y="1600200"/>
            <a:ext cx="72867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4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829" y="666523"/>
            <a:ext cx="8817427" cy="114300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5400" b="1" dirty="0"/>
              <a:t>10 témat udržitelného rozvoje v MA21 </a:t>
            </a:r>
            <a:r>
              <a:rPr lang="cs-CZ" sz="5400" dirty="0"/>
              <a:t>	</a:t>
            </a:r>
            <a:br>
              <a:rPr lang="cs-CZ" sz="5400" dirty="0"/>
            </a:br>
            <a:endParaRPr lang="cs-CZ" sz="4900" b="1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AAE467-3A67-4B40-A981-2905D1AD3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9411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1. Správa věcí veřejných a územní rozvoj 	</a:t>
            </a:r>
          </a:p>
          <a:p>
            <a:r>
              <a:rPr lang="cs-CZ" dirty="0"/>
              <a:t>2. Životní prostředí 	</a:t>
            </a:r>
          </a:p>
          <a:p>
            <a:r>
              <a:rPr lang="cs-CZ" dirty="0"/>
              <a:t>3. Udržitelná spotřeba a výroba 	</a:t>
            </a:r>
          </a:p>
          <a:p>
            <a:r>
              <a:rPr lang="cs-CZ" dirty="0"/>
              <a:t>4. Doprava 	</a:t>
            </a:r>
          </a:p>
          <a:p>
            <a:r>
              <a:rPr lang="cs-CZ" dirty="0"/>
              <a:t>5. Zdraví obyvatel 	</a:t>
            </a:r>
          </a:p>
          <a:p>
            <a:r>
              <a:rPr lang="pl-PL" dirty="0"/>
              <a:t>6. Místní ekonomika a podnikání 	</a:t>
            </a:r>
          </a:p>
          <a:p>
            <a:r>
              <a:rPr lang="cs-CZ" dirty="0"/>
              <a:t>7. Vzdělávání a výchova 	</a:t>
            </a:r>
          </a:p>
          <a:p>
            <a:r>
              <a:rPr lang="cs-CZ" dirty="0"/>
              <a:t>8. Kultura a místní tradice 	</a:t>
            </a:r>
          </a:p>
          <a:p>
            <a:r>
              <a:rPr lang="cs-CZ" dirty="0"/>
              <a:t>9. Sociální prostředí 	</a:t>
            </a:r>
          </a:p>
          <a:p>
            <a:r>
              <a:rPr lang="cs-CZ" dirty="0"/>
              <a:t>10. Globální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871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MA21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První zmínka o MA21 v ČR je z roku 1999, kdy se objevuje ve Státní politice životního prostředí;</a:t>
            </a:r>
          </a:p>
          <a:p>
            <a:r>
              <a:rPr lang="cs-CZ" dirty="0"/>
              <a:t>198 zapojených institucí; </a:t>
            </a:r>
          </a:p>
          <a:p>
            <a:r>
              <a:rPr lang="cs-CZ" dirty="0"/>
              <a:t>O rozvoj Místní agendy 21 v ČR se zasazuje:</a:t>
            </a:r>
          </a:p>
          <a:p>
            <a:pPr lvl="1"/>
            <a:r>
              <a:rPr lang="cs-CZ" dirty="0"/>
              <a:t>CENIA (Česká informační agentura životního prostřední; zřízena Ministerstvem životního prostředí).  </a:t>
            </a:r>
          </a:p>
          <a:p>
            <a:pPr lvl="1"/>
            <a:r>
              <a:rPr lang="cs-CZ" dirty="0"/>
              <a:t>Národní síť zdravých měst České republiky.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37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MA21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Dokument MA21 se dělí na čtyři části:</a:t>
            </a:r>
          </a:p>
          <a:p>
            <a:pPr marL="0" lvl="0" indent="0">
              <a:buNone/>
            </a:pPr>
            <a:r>
              <a:rPr lang="cs-CZ" dirty="0"/>
              <a:t>1) Společenské a ekonomické rozměry</a:t>
            </a:r>
          </a:p>
          <a:p>
            <a:pPr marL="0" lvl="0" indent="0">
              <a:buNone/>
            </a:pPr>
            <a:r>
              <a:rPr lang="cs-CZ" dirty="0"/>
              <a:t>2) Uchovávání a šetrné využívání zdrojů a hospodaření s nimi ve prospěch rozvoje</a:t>
            </a:r>
          </a:p>
          <a:p>
            <a:pPr marL="0" lvl="0" indent="0">
              <a:buNone/>
            </a:pPr>
            <a:r>
              <a:rPr lang="cs-CZ" dirty="0"/>
              <a:t>3) Posilování úlohy důležitých skupin</a:t>
            </a:r>
          </a:p>
          <a:p>
            <a:pPr marL="0" lvl="0" indent="0">
              <a:buNone/>
            </a:pPr>
            <a:r>
              <a:rPr lang="cs-CZ" dirty="0"/>
              <a:t>4) Prostředky implementace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812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Přehled kategorií MA21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553096"/>
              </p:ext>
            </p:extLst>
          </p:nvPr>
        </p:nvGraphicFramePr>
        <p:xfrm>
          <a:off x="353683" y="1949571"/>
          <a:ext cx="8134709" cy="4160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Kategorie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Popis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ZÁJEMCI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zahrnuje všechny evidované zájemce o problematiku MA21 a je otevřená nejen municipalitám, ale také dalším subjektům aktivně zapojeným do realizace MA21, např. neziskovým organizacím.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D: „START“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„začátečnická“ úroveň MA21, předpokládá organizační zajištění procesu MA21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C: „STABILIZACE“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mírně pokročilá úroveň MA21, předpokládá aktivní zapojení veřejnosti a politické zastřešení procesu MA21.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B: „SYSTÉM ŘÍZENÍ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pokročilá úroveň MA21, předpokládá zavedení a používání systému řízení municipality dle zásad MA21.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A: „DLOUHODOBÝ PROCES“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nejvyšší úroveň MA21, předpokládá strategický a dlouhodobý rozvoj municipality za aktivní účasti veřejnosti, založený na principech udržitelného rozvoje a směřující ke zvyšování kvality života svých občanů.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94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Problémy VS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Ztráta zpětných vazeb;</a:t>
            </a:r>
          </a:p>
          <a:p>
            <a:r>
              <a:rPr lang="cs-CZ" dirty="0"/>
              <a:t>Veřejné statky (např. školství) a selhání trhu; </a:t>
            </a:r>
          </a:p>
          <a:p>
            <a:r>
              <a:rPr lang="cs-CZ" dirty="0"/>
              <a:t>Korupce;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36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CAF/EFQM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Společný hodnotící rámec (Common Assessment Framework) je komplexní metoda zvyšující kvalitu institucí veřejného sektoru.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579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CAF/EFQM-přínosy: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Strukturovaný přístup ke zlepšování,</a:t>
            </a:r>
          </a:p>
          <a:p>
            <a:pPr lvl="0"/>
            <a:r>
              <a:rPr lang="cs-CZ" dirty="0"/>
              <a:t>Zlepšování zaměřené na slabá místa,</a:t>
            </a:r>
          </a:p>
          <a:p>
            <a:pPr lvl="0"/>
            <a:r>
              <a:rPr lang="cs-CZ" dirty="0"/>
              <a:t>Sebehodnocení založené na faktech,</a:t>
            </a:r>
          </a:p>
          <a:p>
            <a:pPr lvl="0"/>
            <a:r>
              <a:rPr lang="cs-CZ" dirty="0"/>
              <a:t>Prostředek vzdělávání zaměstnanců,</a:t>
            </a:r>
          </a:p>
          <a:p>
            <a:pPr lvl="0"/>
            <a:r>
              <a:rPr lang="cs-CZ" dirty="0"/>
              <a:t>Prostředek na podporu iniciativy zaměstnanců,</a:t>
            </a:r>
          </a:p>
          <a:p>
            <a:pPr lvl="0"/>
            <a:r>
              <a:rPr lang="cs-CZ" dirty="0"/>
              <a:t>Podpora týmové práce,</a:t>
            </a:r>
          </a:p>
          <a:p>
            <a:pPr lvl="0"/>
            <a:r>
              <a:rPr lang="cs-CZ" dirty="0"/>
              <a:t>Nástroj diagnostiky a měření výkonnosti,</a:t>
            </a:r>
          </a:p>
          <a:p>
            <a:pPr lvl="0"/>
            <a:r>
              <a:rPr lang="cs-CZ" dirty="0"/>
              <a:t>Pravidelné hodnocení trendů výkonnosti,</a:t>
            </a:r>
          </a:p>
          <a:p>
            <a:pPr lvl="0"/>
            <a:r>
              <a:rPr lang="cs-CZ" dirty="0"/>
              <a:t>Pravidelné porovnávání s jinými – </a:t>
            </a:r>
            <a:r>
              <a:rPr lang="cs-CZ" dirty="0" err="1"/>
              <a:t>benchmarking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Nezávislá zpětná vazba pro organizaci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048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CAF – klíčové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Produkt: </a:t>
            </a:r>
            <a:r>
              <a:rPr lang="cs-CZ" dirty="0"/>
              <a:t>produktem VS je SLUŽBA</a:t>
            </a:r>
          </a:p>
          <a:p>
            <a:r>
              <a:rPr lang="cs-CZ" sz="3600" b="1" dirty="0"/>
              <a:t>Zákazník: </a:t>
            </a:r>
            <a:r>
              <a:rPr lang="cs-CZ" dirty="0"/>
              <a:t>Zákazník je osoba či organizace, 	která přijímá nebo užívá produkt </a:t>
            </a:r>
            <a:endParaRPr lang="cs-CZ" b="1" dirty="0"/>
          </a:p>
          <a:p>
            <a:pPr lvl="1"/>
            <a:r>
              <a:rPr lang="cs-CZ" b="1" dirty="0"/>
              <a:t>Interní zákazník: </a:t>
            </a:r>
            <a:r>
              <a:rPr lang="cs-CZ" dirty="0"/>
              <a:t>zaměstnanci, zastupitelé, …</a:t>
            </a:r>
          </a:p>
          <a:p>
            <a:pPr lvl="1"/>
            <a:r>
              <a:rPr lang="cs-CZ" b="1" dirty="0"/>
              <a:t>Externí zákazník: </a:t>
            </a:r>
            <a:r>
              <a:rPr lang="cs-CZ" dirty="0"/>
              <a:t>občan, firma, organizace,….</a:t>
            </a:r>
          </a:p>
          <a:p>
            <a:r>
              <a:rPr lang="cs-CZ" sz="3600" b="1" dirty="0"/>
              <a:t>Zainteresovaná strana: </a:t>
            </a:r>
            <a:r>
              <a:rPr lang="cs-CZ" dirty="0"/>
              <a:t>je osoba či organizace, která má zájem na výkonnosti subjektu VS, je jeho činností ovlivňována</a:t>
            </a:r>
          </a:p>
        </p:txBody>
      </p:sp>
    </p:spTree>
    <p:extLst>
      <p:ext uri="{BB962C8B-B14F-4D97-AF65-F5344CB8AC3E}">
        <p14:creationId xmlns:p14="http://schemas.microsoft.com/office/powerpoint/2010/main" val="1688915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Struktura CAF/EFQM</a:t>
            </a:r>
          </a:p>
        </p:txBody>
      </p:sp>
      <p:pic>
        <p:nvPicPr>
          <p:cNvPr id="5" name="obrázek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" y="1689228"/>
            <a:ext cx="6888479" cy="449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612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Kritéria CAF -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VEDENÍ </a:t>
            </a:r>
            <a:r>
              <a:rPr lang="cs-CZ" dirty="0"/>
              <a:t>– orientuje organizaci určitým směrem.</a:t>
            </a:r>
          </a:p>
          <a:p>
            <a:r>
              <a:rPr lang="cs-CZ" b="1" dirty="0"/>
              <a:t>2. STRATEGIE A PLÁNOVÁNÍ </a:t>
            </a:r>
            <a:r>
              <a:rPr lang="cs-CZ" dirty="0"/>
              <a:t>– hodnotí způsob provázanosti činností s celkovou výkonností organizace.</a:t>
            </a:r>
          </a:p>
          <a:p>
            <a:r>
              <a:rPr lang="cs-CZ" b="1" dirty="0"/>
              <a:t>3. ZAMĚSTNANCI </a:t>
            </a:r>
            <a:r>
              <a:rPr lang="cs-CZ" dirty="0"/>
              <a:t>– vychází z předpokladu, že zaměstnanci jsou největší devizou organizace.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80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Kritéria CAF -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4. PARTNERSTVÍ A ZDROJE </a:t>
            </a:r>
            <a:r>
              <a:rPr lang="cs-CZ" dirty="0"/>
              <a:t>– sleduje, zda organizace plánuje a řídí klíčová partnerství</a:t>
            </a:r>
          </a:p>
          <a:p>
            <a:r>
              <a:rPr lang="cs-CZ" b="1" dirty="0"/>
              <a:t>5. PROCESY</a:t>
            </a:r>
            <a:r>
              <a:rPr lang="cs-CZ" dirty="0"/>
              <a:t> – zaměřuje se na to, jak organizace identifikuje, řídí a zlepšuje své procesy.</a:t>
            </a:r>
          </a:p>
        </p:txBody>
      </p:sp>
    </p:spTree>
    <p:extLst>
      <p:ext uri="{BB962C8B-B14F-4D97-AF65-F5344CB8AC3E}">
        <p14:creationId xmlns:p14="http://schemas.microsoft.com/office/powerpoint/2010/main" val="806110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Kritéria CAF -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6. OBČANÉ/ZÁKAZNÍCI </a:t>
            </a:r>
            <a:r>
              <a:rPr lang="cs-CZ" dirty="0"/>
              <a:t>– hodnotí výsledky dosahované organizací ve vztahu ke spokojenosti občanů/zákazníků s organizací a jejími službami/produkty.</a:t>
            </a:r>
          </a:p>
          <a:p>
            <a:r>
              <a:rPr lang="cs-CZ" b="1" dirty="0"/>
              <a:t>7. ZAMĚSTNANCI </a:t>
            </a:r>
            <a:r>
              <a:rPr lang="cs-CZ" dirty="0"/>
              <a:t>– výsledky zaměřené na zaměstnance, a to jak v oblasti vývoje spokojenosti zaměstnanců a jejich názoru na image organizace, pracovní prostředí, vedení organizace, profesní rozvoj a produkty, jež organizace poskytuje, tak v oblasti produktivity a zainteresovanosti zaměstnanců. </a:t>
            </a:r>
          </a:p>
        </p:txBody>
      </p:sp>
    </p:spTree>
    <p:extLst>
      <p:ext uri="{BB962C8B-B14F-4D97-AF65-F5344CB8AC3E}">
        <p14:creationId xmlns:p14="http://schemas.microsoft.com/office/powerpoint/2010/main" val="3957704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Kritéria CAF -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8. SPOLEČENSKÁ ODPOVĚDNOST </a:t>
            </a:r>
            <a:r>
              <a:rPr lang="cs-CZ" dirty="0"/>
              <a:t>– obrací svou pozornost na dopady a vliv organizace na společnost z hlediska ekonomiky, sociálních podmínek, kvality života, životního prostředí a kvality demokracie.</a:t>
            </a:r>
          </a:p>
          <a:p>
            <a:r>
              <a:rPr lang="cs-CZ" b="1" dirty="0"/>
              <a:t>9. KLÍČOVÉ VÝSLEDKY VÝKONNOSTI </a:t>
            </a:r>
            <a:r>
              <a:rPr lang="cs-CZ" dirty="0"/>
              <a:t>– vztahují se k základním, měřitelným oblastem, určujícím úspěšnost organizace v krátkodobém a dlouhodobém horizontu.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073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950937"/>
              </p:ext>
            </p:extLst>
          </p:nvPr>
        </p:nvGraphicFramePr>
        <p:xfrm>
          <a:off x="9560" y="28992"/>
          <a:ext cx="9001000" cy="632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70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Bodová úroveň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Předpoklady (kritéria 1-5)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Výsledky (kritéria 6-9)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cs-CZ" sz="1600" dirty="0"/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 této oblasti nejsme aktivní. Nemáme žádné informace nebo máme</a:t>
                      </a:r>
                      <a:r>
                        <a:rPr lang="cs-CZ" sz="1600" baseline="0" dirty="0"/>
                        <a:t> pouze dílčí informace bez širšího kontextu.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Výsledky se neměří a/nebo nejsou k dispozici žádné informace.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cs-CZ" sz="1600" dirty="0"/>
                        <a:t>11-30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Činnosti jsou plánovány.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Výsledky se měří a ukazují negativní trendy a/nebo výsledky nesplňují stanovené</a:t>
                      </a:r>
                      <a:r>
                        <a:rPr lang="cs-CZ" sz="1600" baseline="0" dirty="0"/>
                        <a:t> cíle.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cs-CZ" sz="1600" dirty="0"/>
                        <a:t>31-50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Plánované činnosti jsou zaváděny a realizovány.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Výsledky vykazují</a:t>
                      </a:r>
                      <a:r>
                        <a:rPr lang="cs-CZ" sz="1600" baseline="0" dirty="0"/>
                        <a:t> nevýrazné trendy nebo mírný pokrok a/nebo jsou splněny některé stanovené cíle.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cs-CZ" sz="1600" dirty="0"/>
                        <a:t>51-70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Prověřujeme/přezkoumáváme</a:t>
                      </a:r>
                      <a:r>
                        <a:rPr lang="cs-CZ" sz="1600" baseline="0" dirty="0"/>
                        <a:t> správnost činností a způsobu provádění (tj. zda děláme správné věci správným způsobem).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Výsledky vykazují rostoucí trendy a/nebo je splněna většina stanovených cílů.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522">
                <a:tc>
                  <a:txBody>
                    <a:bodyPr/>
                    <a:lstStyle/>
                    <a:p>
                      <a:r>
                        <a:rPr lang="cs-CZ" sz="1600" dirty="0"/>
                        <a:t>71-90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Na základě prověření</a:t>
                      </a:r>
                      <a:r>
                        <a:rPr lang="cs-CZ" sz="1600" baseline="0" dirty="0"/>
                        <a:t>/přezkoumání v případě potřeby přizpůsobujeme (korigujeme) naše činnosti.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Výsledky ukazují na značný pokrok a/nebo jsou splněny všechny stanovené cíle.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522">
                <a:tc>
                  <a:txBody>
                    <a:bodyPr/>
                    <a:lstStyle/>
                    <a:p>
                      <a:r>
                        <a:rPr lang="cs-CZ" sz="1600" dirty="0"/>
                        <a:t>91-100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Vše, co děláme, tak plánujeme, provádíme, přezkoumáváme, průběžně přizpůsobujeme a učíme se od druhých. Jsme v cyklu neustálého zlepšování.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Byly dosaženy vynikající a</a:t>
                      </a:r>
                      <a:r>
                        <a:rPr lang="cs-CZ" sz="1600" baseline="0" dirty="0"/>
                        <a:t> trvale udržitelné výsledky. Všechny stanovené cíle jsou splněny. Porovnání všech klíčových výsledků se srovnatelnými institucemi je pozitivní.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587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Znaky kvalitní veřejné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Dostupnost</a:t>
            </a:r>
            <a:r>
              <a:rPr lang="cs-CZ" dirty="0"/>
              <a:t> (místní, časová, orientační systém v budově apod.)</a:t>
            </a:r>
          </a:p>
          <a:p>
            <a:r>
              <a:rPr lang="cs-CZ" b="1" dirty="0"/>
              <a:t>Spolehlivost</a:t>
            </a:r>
            <a:r>
              <a:rPr lang="cs-CZ" dirty="0"/>
              <a:t> (ve stanoveném čase, dle daného standardu, bez chyb a právních nedostatků)</a:t>
            </a:r>
          </a:p>
          <a:p>
            <a:r>
              <a:rPr lang="cs-CZ" b="1" dirty="0"/>
              <a:t>Čekací doba</a:t>
            </a:r>
            <a:r>
              <a:rPr lang="cs-CZ" dirty="0"/>
              <a:t> (doba čekání ve frontě, doba objednání),</a:t>
            </a:r>
          </a:p>
          <a:p>
            <a:r>
              <a:rPr lang="cs-CZ" b="1" dirty="0"/>
              <a:t>Doba vyřízení</a:t>
            </a:r>
            <a:r>
              <a:rPr lang="cs-CZ" dirty="0"/>
              <a:t> (doba potřebná pro vyřízení)</a:t>
            </a:r>
          </a:p>
          <a:p>
            <a:r>
              <a:rPr lang="cs-CZ" b="1" dirty="0"/>
              <a:t>Kompetence a způsobilost</a:t>
            </a:r>
            <a:r>
              <a:rPr lang="cs-CZ" dirty="0"/>
              <a:t> (schopnost zaměstnanců aplikovat znalosti , zkušenosti a odbornost při poskytování konkrétní služby)</a:t>
            </a:r>
          </a:p>
          <a:p>
            <a:r>
              <a:rPr lang="cs-CZ" b="1" dirty="0"/>
              <a:t>Přijetí, zacházení a porozumění</a:t>
            </a:r>
            <a:r>
              <a:rPr lang="cs-CZ" dirty="0"/>
              <a:t> (vstřícnost, respekt, vlídnost, ohleduplnost, vhodnost oblečení a prostředí, péče o zákazníka, znalost individuálních či specifických přání různých zákazníků)</a:t>
            </a:r>
          </a:p>
          <a:p>
            <a:r>
              <a:rPr lang="cs-CZ" b="1" dirty="0"/>
              <a:t>Komunikace</a:t>
            </a:r>
            <a:r>
              <a:rPr lang="cs-CZ" dirty="0"/>
              <a:t> (schopnost naslouchat občanům, vyjasnění podmínek dialogu)</a:t>
            </a:r>
          </a:p>
          <a:p>
            <a:r>
              <a:rPr lang="cs-CZ" b="1" dirty="0"/>
              <a:t>Jistota a bezpečnost </a:t>
            </a:r>
            <a:r>
              <a:rPr lang="cs-CZ" dirty="0"/>
              <a:t>(bezpečnost budov a zařízení, kde je služba poskytována, finanční jistota, dodržování hygienických předpisů apod.)</a:t>
            </a:r>
          </a:p>
          <a:p>
            <a:r>
              <a:rPr lang="cs-CZ" b="1" dirty="0"/>
              <a:t>Prostředí</a:t>
            </a:r>
            <a:r>
              <a:rPr lang="cs-CZ" dirty="0"/>
              <a:t> (příjemné pro zákazníka a pro efektivní poskytování služby)</a:t>
            </a:r>
          </a:p>
          <a:p>
            <a:r>
              <a:rPr lang="cs-CZ" b="1" dirty="0"/>
              <a:t>Technické vybavení</a:t>
            </a:r>
            <a:r>
              <a:rPr lang="cs-CZ" dirty="0"/>
              <a:t> (potřebnou výpočetní a jinou technikou, kapacity, stav a stáří techniky, způsob údržby),</a:t>
            </a:r>
          </a:p>
          <a:p>
            <a:r>
              <a:rPr lang="cs-CZ" b="1" dirty="0"/>
              <a:t>Důvěryhodnost</a:t>
            </a:r>
            <a:r>
              <a:rPr lang="cs-CZ" dirty="0"/>
              <a:t> (proslulost/image úřadu či organizace veřejného sektoru)</a:t>
            </a:r>
          </a:p>
          <a:p>
            <a:r>
              <a:rPr lang="cs-CZ" dirty="0"/>
              <a:t>(Půček, Ochrana 2009)</a:t>
            </a:r>
          </a:p>
        </p:txBody>
      </p:sp>
    </p:spTree>
    <p:extLst>
      <p:ext uri="{BB962C8B-B14F-4D97-AF65-F5344CB8AC3E}">
        <p14:creationId xmlns:p14="http://schemas.microsoft.com/office/powerpoint/2010/main" val="172337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73B24A82-A3FD-4305-8B89-10DBAEBE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34" y="1289999"/>
            <a:ext cx="8694129" cy="51463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Specifika VS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lvl="1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64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BF542B9-A200-4C15-9BB7-506B9833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84" y="1382496"/>
            <a:ext cx="5135229" cy="49611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42888"/>
            <a:ext cx="8229600" cy="1143000"/>
          </a:xfrm>
        </p:spPr>
        <p:txBody>
          <a:bodyPr>
            <a:normAutofit/>
          </a:bodyPr>
          <a:lstStyle/>
          <a:p>
            <a:r>
              <a:rPr lang="cs-CZ" sz="4900" b="1" dirty="0"/>
              <a:t>CSR ve VS</a:t>
            </a:r>
          </a:p>
        </p:txBody>
      </p:sp>
    </p:spTree>
    <p:extLst>
      <p:ext uri="{BB962C8B-B14F-4D97-AF65-F5344CB8AC3E}">
        <p14:creationId xmlns:p14="http://schemas.microsoft.com/office/powerpoint/2010/main" val="2398057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Audit ve VS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Audit je nezávislá, objektivní, ujišťovací a konzultační činnost zaměřená na přidávání hodnoty a zdokonalování procesů v organizaci. Audit pomáhá organizaci dosahovat jejích cílů tím, že přináší systematický metodický přístup k hodnocení a zlepšování efektivnosti řízení rizik, řídicích a kontrolních procesů a správy  a řízení organizace.</a:t>
            </a:r>
          </a:p>
        </p:txBody>
      </p:sp>
    </p:spTree>
    <p:extLst>
      <p:ext uri="{BB962C8B-B14F-4D97-AF65-F5344CB8AC3E}">
        <p14:creationId xmlns:p14="http://schemas.microsoft.com/office/powerpoint/2010/main" val="90499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Není řízení jako řízení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852982"/>
              </p:ext>
            </p:extLst>
          </p:nvPr>
        </p:nvGraphicFramePr>
        <p:xfrm>
          <a:off x="457200" y="2116567"/>
          <a:ext cx="8229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Soukromá sféra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Veřejná správa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Legislativní rámec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Vymezuje to, co nesmí činit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Stanovuje, co činit mohou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Institucionální rámec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Autonomní jednotky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Víceúrovňová hierarchie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Etický rámec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Svobodný přístup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 daný etickým kodexem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Výstupy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EFQM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53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Kvalita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Kvalita je stupeň splnění požadavků souborem inherentních charakteristik (ISO 9000)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Požadavek je potřeba nebo očekávání, které jsou stanoveny, obecně se předpokládají nebo jsou závazné (ISO 9000)</a:t>
            </a:r>
          </a:p>
        </p:txBody>
      </p:sp>
    </p:spTree>
    <p:extLst>
      <p:ext uri="{BB962C8B-B14F-4D97-AF65-F5344CB8AC3E}">
        <p14:creationId xmlns:p14="http://schemas.microsoft.com/office/powerpoint/2010/main" val="319546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Řízení kvality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 QMS – normy skupiny 9000, EFQM model excelence (CAF), a další</a:t>
            </a:r>
          </a:p>
          <a:p>
            <a:r>
              <a:rPr lang="cs-CZ" dirty="0"/>
              <a:t>Cíl (odpověď na otázku </a:t>
            </a:r>
            <a:r>
              <a:rPr lang="cs-CZ" b="1" dirty="0"/>
              <a:t>Co?</a:t>
            </a:r>
            <a:r>
              <a:rPr lang="cs-CZ" dirty="0"/>
              <a:t>): </a:t>
            </a:r>
            <a:r>
              <a:rPr lang="cs-CZ" b="1" dirty="0">
                <a:solidFill>
                  <a:srgbClr val="FF0000"/>
                </a:solidFill>
              </a:rPr>
              <a:t>KVALITA</a:t>
            </a:r>
          </a:p>
          <a:p>
            <a:r>
              <a:rPr lang="cs-CZ" dirty="0"/>
              <a:t>Záměr (odpověď na otázku </a:t>
            </a:r>
            <a:r>
              <a:rPr lang="cs-CZ" b="1" dirty="0"/>
              <a:t>Proč?</a:t>
            </a:r>
            <a:r>
              <a:rPr lang="cs-CZ" dirty="0"/>
              <a:t>):</a:t>
            </a:r>
          </a:p>
          <a:p>
            <a:pPr marL="1028700" lvl="1" indent="-571500">
              <a:buFont typeface="+mj-lt"/>
              <a:buAutoNum type="romanUcPeriod"/>
            </a:pPr>
            <a:r>
              <a:rPr lang="cs-CZ" dirty="0"/>
              <a:t>Soukromý sektor: </a:t>
            </a:r>
            <a:r>
              <a:rPr lang="cs-CZ" b="1" dirty="0">
                <a:solidFill>
                  <a:srgbClr val="FF0000"/>
                </a:solidFill>
              </a:rPr>
              <a:t>MAXIMALIZACE ZISKU</a:t>
            </a:r>
          </a:p>
          <a:p>
            <a:pPr marL="1028700" lvl="1" indent="-571500">
              <a:buFont typeface="+mj-lt"/>
              <a:buAutoNum type="romanUcPeriod"/>
            </a:pPr>
            <a:r>
              <a:rPr lang="cs-CZ" dirty="0"/>
              <a:t>Veřejný sektor: </a:t>
            </a:r>
            <a:r>
              <a:rPr lang="cs-CZ" b="1" dirty="0">
                <a:solidFill>
                  <a:srgbClr val="FF0000"/>
                </a:solidFill>
              </a:rPr>
              <a:t>MINIMALIZACE NÁKLAD</a:t>
            </a:r>
            <a:r>
              <a:rPr lang="cs-CZ" b="1" cap="all" dirty="0">
                <a:solidFill>
                  <a:srgbClr val="FF0000"/>
                </a:solidFill>
              </a:rPr>
              <a:t>ů</a:t>
            </a:r>
          </a:p>
        </p:txBody>
      </p:sp>
    </p:spTree>
    <p:extLst>
      <p:ext uri="{BB962C8B-B14F-4D97-AF65-F5344CB8AC3E}">
        <p14:creationId xmlns:p14="http://schemas.microsoft.com/office/powerpoint/2010/main" val="252794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Hexagon efektivní veřejné správy</a:t>
            </a:r>
          </a:p>
        </p:txBody>
      </p:sp>
      <p:pic>
        <p:nvPicPr>
          <p:cNvPr id="4" name="obrázek 2" descr="hexag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557" y="1600200"/>
            <a:ext cx="45608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71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900" b="1" dirty="0"/>
              <a:t>Co znamená efektivní?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Koncept 3E:</a:t>
            </a:r>
          </a:p>
          <a:p>
            <a:r>
              <a:rPr lang="cs-CZ" dirty="0"/>
              <a:t>Hospodárnost (Economy) – snižování vstupů a zvyšování výstupů.</a:t>
            </a:r>
          </a:p>
          <a:p>
            <a:r>
              <a:rPr lang="cs-CZ" dirty="0"/>
              <a:t>Efektivnost (Efficiency) – „dělání věcí správně“.</a:t>
            </a:r>
          </a:p>
          <a:p>
            <a:r>
              <a:rPr lang="cs-CZ" dirty="0"/>
              <a:t>Účelnost (Effectiveness) – „dělání správných věcí“.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KONCEPT 3E = KVALITA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07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2176</Words>
  <Application>Microsoft Office PowerPoint</Application>
  <PresentationFormat>Předvádění na obrazovce (4:3)</PresentationFormat>
  <Paragraphs>287</Paragraphs>
  <Slides>41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CSR ve veřejné správě</vt:lpstr>
      <vt:lpstr> Co je veřejná správa (VS)?</vt:lpstr>
      <vt:lpstr> Problémy VS</vt:lpstr>
      <vt:lpstr> Specifika VS</vt:lpstr>
      <vt:lpstr> Není řízení jako řízení</vt:lpstr>
      <vt:lpstr> Kvalita</vt:lpstr>
      <vt:lpstr> Řízení kvality</vt:lpstr>
      <vt:lpstr> Hexagon efektivní veřejné správy</vt:lpstr>
      <vt:lpstr> Co znamená efektivní?</vt:lpstr>
      <vt:lpstr> Efektivita</vt:lpstr>
      <vt:lpstr> Nástroje k řízení kvality a zvyšování efektivity</vt:lpstr>
      <vt:lpstr> Dělení nástrojů efektivity</vt:lpstr>
      <vt:lpstr> Triple helix (trojitá šroubovice)</vt:lpstr>
      <vt:lpstr> Triple helix (TH)</vt:lpstr>
      <vt:lpstr> Tři základní mody TH</vt:lpstr>
      <vt:lpstr> </vt:lpstr>
      <vt:lpstr> Četnost kontaktů a vliv na činnost správy v rámci aktérů Triple Helix v krajích ČR </vt:lpstr>
      <vt:lpstr> Metody efektivity</vt:lpstr>
      <vt:lpstr> Benchmarking</vt:lpstr>
      <vt:lpstr> Benchmarking</vt:lpstr>
      <vt:lpstr> Benchmarking ve VS v ČR</vt:lpstr>
      <vt:lpstr> Benchmarkingová iniciativa</vt:lpstr>
      <vt:lpstr> Balanced Scorecard</vt:lpstr>
      <vt:lpstr> Místní Agenda 21 (MA 21)</vt:lpstr>
      <vt:lpstr> Místní Agenda 21 (MA 21)</vt:lpstr>
      <vt:lpstr> 10 témat udržitelného rozvoje v MA21   </vt:lpstr>
      <vt:lpstr> MA21 v ČR</vt:lpstr>
      <vt:lpstr> MA21</vt:lpstr>
      <vt:lpstr> Přehled kategorií MA21</vt:lpstr>
      <vt:lpstr> CAF/EFQM</vt:lpstr>
      <vt:lpstr> CAF/EFQM-přínosy:</vt:lpstr>
      <vt:lpstr> CAF – klíčové pojmy</vt:lpstr>
      <vt:lpstr> Struktura CAF/EFQM</vt:lpstr>
      <vt:lpstr> Kritéria CAF - předpoklady</vt:lpstr>
      <vt:lpstr> Kritéria CAF - předpoklady</vt:lpstr>
      <vt:lpstr>Kritéria CAF - výsledky</vt:lpstr>
      <vt:lpstr> Kritéria CAF - výsledky</vt:lpstr>
      <vt:lpstr>Prezentace aplikace PowerPoint</vt:lpstr>
      <vt:lpstr> Znaky kvalitní veřejné správy</vt:lpstr>
      <vt:lpstr>CSR ve VS</vt:lpstr>
      <vt:lpstr>Audit ve VS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Zielina Martin</dc:creator>
  <cp:lastModifiedBy>Fink Martin</cp:lastModifiedBy>
  <cp:revision>49</cp:revision>
  <dcterms:created xsi:type="dcterms:W3CDTF">2012-07-19T22:32:54Z</dcterms:created>
  <dcterms:modified xsi:type="dcterms:W3CDTF">2020-12-03T08:10:40Z</dcterms:modified>
</cp:coreProperties>
</file>