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60" r:id="rId3"/>
    <p:sldId id="262" r:id="rId4"/>
    <p:sldId id="261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</p:sldIdLst>
  <p:sldSz cx="9144000" cy="6858000" type="screen4x3"/>
  <p:notesSz cx="9928225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0202"/>
    <a:srgbClr val="D502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Střední styl 2 – zvýraznění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ABFCF23-3B69-468F-B69F-88F6DE6A72F2}" styleName="Střední styl 1 – zvýraznění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BDBED569-4797-4DF1-A0F4-6AAB3CD982D8}" styleName="Světlý styl 3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912C8C85-51F0-491E-9774-3900AFEF0FD7}" styleName="Světlý styl 2 – zvýraznění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2A488322-F2BA-4B5B-9748-0D474271808F}" styleName="Střední styl 3 – zvýraznění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2DE63D5-997A-4646-A377-4702673A728D}" styleName="Světlý styl 2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90" autoAdjust="0"/>
    <p:restoredTop sz="94660"/>
  </p:normalViewPr>
  <p:slideViewPr>
    <p:cSldViewPr snapToGrid="0" snapToObjects="1">
      <p:cViewPr varScale="1">
        <p:scale>
          <a:sx n="128" d="100"/>
          <a:sy n="128" d="100"/>
        </p:scale>
        <p:origin x="1176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2231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5623697" y="1"/>
            <a:ext cx="4302231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547456-AFF2-4B9D-AA09-3989CC9B4E53}" type="datetimeFigureOut">
              <a:rPr lang="cs-CZ" smtClean="0"/>
              <a:t>14.10.2021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302231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5623697" y="6456612"/>
            <a:ext cx="4302231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5CBB65-1337-4B59-B53B-87052550456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25182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125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5622925" y="0"/>
            <a:ext cx="4303713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99968E-23C6-4F5F-8202-78C39A0F19FE}" type="datetimeFigureOut">
              <a:rPr lang="cs-CZ" smtClean="0"/>
              <a:t>14.10.2021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435350" y="849313"/>
            <a:ext cx="3057525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992188" y="3271838"/>
            <a:ext cx="7943850" cy="267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6456363"/>
            <a:ext cx="4302125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5622925" y="6456363"/>
            <a:ext cx="4303713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8FA332-57FD-4B45-89A3-B02B4B56C3B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26692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724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822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058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D10202"/>
                </a:solidFill>
              </a:defRPr>
            </a:lvl1pPr>
          </a:lstStyle>
          <a:p>
            <a:r>
              <a:rPr lang="cs-CZ" dirty="0" err="1"/>
              <a:t>Click</a:t>
            </a:r>
            <a:r>
              <a:rPr lang="cs-CZ" dirty="0"/>
              <a:t> to </a:t>
            </a:r>
            <a:r>
              <a:rPr lang="cs-CZ" dirty="0" err="1"/>
              <a:t>edit</a:t>
            </a:r>
            <a:r>
              <a:rPr lang="cs-CZ" dirty="0"/>
              <a:t> Master </a:t>
            </a:r>
            <a:r>
              <a:rPr lang="cs-CZ" dirty="0" err="1"/>
              <a:t>title</a:t>
            </a:r>
            <a:r>
              <a:rPr lang="cs-CZ" dirty="0"/>
              <a:t>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807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023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874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223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65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00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37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601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B1EB3-18E5-3B48-B1FD-09B9226D6C2A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04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791659"/>
            <a:ext cx="6718685" cy="1197245"/>
          </a:xfrm>
        </p:spPr>
        <p:txBody>
          <a:bodyPr lIns="0" tIns="0" rIns="0" bIns="0" anchor="t" anchorCtr="0">
            <a:normAutofit/>
          </a:bodyPr>
          <a:lstStyle/>
          <a:p>
            <a:pPr algn="l"/>
            <a:r>
              <a:rPr lang="cs-CZ" sz="3400" b="1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Společenská odpovědnost, </a:t>
            </a:r>
            <a:br>
              <a:rPr lang="cs-CZ" sz="3400" b="1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</a:br>
            <a:r>
              <a:rPr lang="cs-CZ" sz="3400" b="1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společenská odpovědnost firem - CSR</a:t>
            </a:r>
            <a:endParaRPr lang="en-US" sz="3400" b="1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85801" y="4845745"/>
            <a:ext cx="6718685" cy="1071686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altLang="cs-CZ" sz="2400" dirty="0"/>
              <a:t>Ústav společenských věd a práva</a:t>
            </a:r>
          </a:p>
          <a:p>
            <a:pPr algn="l"/>
            <a:r>
              <a:rPr lang="cs-CZ" altLang="cs-CZ" sz="2000" dirty="0"/>
              <a:t>Martin Fink</a:t>
            </a:r>
          </a:p>
          <a:p>
            <a:pPr algn="l"/>
            <a:r>
              <a:rPr lang="cs-CZ" altLang="cs-CZ" sz="2000" dirty="0"/>
              <a:t>martin.fink@mvso.cz</a:t>
            </a:r>
          </a:p>
        </p:txBody>
      </p:sp>
    </p:spTree>
    <p:extLst>
      <p:ext uri="{BB962C8B-B14F-4D97-AF65-F5344CB8AC3E}">
        <p14:creationId xmlns:p14="http://schemas.microsoft.com/office/powerpoint/2010/main" val="17350848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altLang="cs-CZ" sz="4400" b="1"/>
              <a:t>Definice CSR</a:t>
            </a:r>
          </a:p>
        </p:txBody>
      </p:sp>
      <p:sp>
        <p:nvSpPr>
          <p:cNvPr id="18435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cs-CZ" altLang="cs-CZ" dirty="0"/>
              <a:t>Celosvětově uznávaná obecná definice:</a:t>
            </a:r>
          </a:p>
          <a:p>
            <a:pPr>
              <a:buFont typeface="Wingdings" panose="05000000000000000000" pitchFamily="2" charset="2"/>
              <a:buNone/>
            </a:pPr>
            <a:r>
              <a:rPr lang="cs-CZ" altLang="cs-CZ" b="1" dirty="0"/>
              <a:t>	„Naplňování ekonomických, právních, etických a libovolných dobrovolných očekávání společnosti od podnikání v daném čase“.</a:t>
            </a:r>
          </a:p>
          <a:p>
            <a:pPr>
              <a:buFont typeface="Wingdings" panose="05000000000000000000" pitchFamily="2" charset="2"/>
              <a:buNone/>
            </a:pPr>
            <a:r>
              <a:rPr lang="cs-CZ" altLang="cs-CZ" sz="1800" dirty="0" err="1"/>
              <a:t>Carroll</a:t>
            </a:r>
            <a:r>
              <a:rPr lang="cs-CZ" altLang="cs-CZ" sz="1800" dirty="0"/>
              <a:t> 1978</a:t>
            </a:r>
            <a:endParaRPr lang="cs-CZ" altLang="cs-CZ" dirty="0"/>
          </a:p>
          <a:p>
            <a:pPr>
              <a:buFont typeface="Wingdings" panose="05000000000000000000" pitchFamily="2" charset="2"/>
              <a:buNone/>
            </a:pPr>
            <a:endParaRPr lang="cs-CZ" altLang="cs-CZ" dirty="0"/>
          </a:p>
          <a:p>
            <a:pPr>
              <a:buFont typeface="Wingdings" panose="05000000000000000000" pitchFamily="2" charset="2"/>
              <a:buNone/>
            </a:pPr>
            <a:r>
              <a:rPr lang="cs-CZ" altLang="cs-CZ" dirty="0"/>
              <a:t>Platná definice CSR pro ČR:</a:t>
            </a:r>
          </a:p>
          <a:p>
            <a:pPr>
              <a:buFont typeface="Wingdings" panose="05000000000000000000" pitchFamily="2" charset="2"/>
              <a:buNone/>
            </a:pPr>
            <a:r>
              <a:rPr lang="cs-CZ" altLang="cs-CZ" b="1" dirty="0"/>
              <a:t>	„... dobrovolné integrování sociálních a ekologických hledisek do každodenních firemních operací a interakcí s firemními </a:t>
            </a:r>
            <a:r>
              <a:rPr lang="cs-CZ" altLang="cs-CZ" b="1" dirty="0" err="1"/>
              <a:t>stakeholders</a:t>
            </a:r>
            <a:r>
              <a:rPr lang="cs-CZ" altLang="cs-CZ" b="1" dirty="0"/>
              <a:t>“.</a:t>
            </a:r>
          </a:p>
          <a:p>
            <a:pPr>
              <a:buFont typeface="Wingdings" panose="05000000000000000000" pitchFamily="2" charset="2"/>
              <a:buNone/>
            </a:pPr>
            <a:r>
              <a:rPr lang="cs-CZ" altLang="cs-CZ" sz="1800" dirty="0"/>
              <a:t>Zelená kniha Evropské unie. ZELENA </a:t>
            </a:r>
            <a:r>
              <a:rPr lang="cs-CZ" altLang="cs-CZ" sz="1800" dirty="0" err="1"/>
              <a:t>LISTINA:podpora</a:t>
            </a:r>
            <a:r>
              <a:rPr lang="cs-CZ" altLang="cs-CZ" sz="1800" dirty="0"/>
              <a:t> evropského rámce….. Komise evropských společenství, Brusel, 2001.</a:t>
            </a:r>
          </a:p>
          <a:p>
            <a:pPr>
              <a:buFont typeface="Wingdings" panose="05000000000000000000" pitchFamily="2" charset="2"/>
              <a:buNone/>
            </a:pPr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8218615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altLang="cs-CZ" sz="3600" b="1"/>
              <a:t>Další historická pojetí definic….</a:t>
            </a:r>
          </a:p>
        </p:txBody>
      </p:sp>
      <p:sp>
        <p:nvSpPr>
          <p:cNvPr id="20483" name="Zástupný symbol pro obsah 2"/>
          <p:cNvSpPr>
            <a:spLocks noGrp="1"/>
          </p:cNvSpPr>
          <p:nvPr>
            <p:ph idx="1"/>
          </p:nvPr>
        </p:nvSpPr>
        <p:spPr>
          <a:xfrm>
            <a:off x="468313" y="2060575"/>
            <a:ext cx="8229600" cy="4302125"/>
          </a:xfrm>
        </p:spPr>
        <p:txBody>
          <a:bodyPr/>
          <a:lstStyle/>
          <a:p>
            <a:pPr lvl="1"/>
            <a:r>
              <a:rPr lang="cs-CZ" altLang="cs-CZ" sz="2600"/>
              <a:t>Friedman – „…další forma zisku…“</a:t>
            </a:r>
          </a:p>
          <a:p>
            <a:pPr lvl="1"/>
            <a:r>
              <a:rPr lang="cs-CZ" altLang="cs-CZ" sz="2600"/>
              <a:t>Davis – „…aktivity nad rámec pouhého zisku…“</a:t>
            </a:r>
          </a:p>
          <a:p>
            <a:pPr lvl="1"/>
            <a:r>
              <a:rPr lang="cs-CZ" altLang="cs-CZ" sz="2600"/>
              <a:t>McGuire – „…aktivity nad rámec ekonomických a právních povinností…“</a:t>
            </a:r>
          </a:p>
          <a:p>
            <a:pPr lvl="1"/>
            <a:r>
              <a:rPr lang="cs-CZ" altLang="cs-CZ" sz="2600"/>
              <a:t>Manne – „…dobrovolné činnosti firmy…“</a:t>
            </a:r>
          </a:p>
          <a:p>
            <a:pPr lvl="1"/>
            <a:r>
              <a:rPr lang="cs-CZ" altLang="cs-CZ" sz="2600"/>
              <a:t>Wallton – „…zájem o širší společenský systém…“</a:t>
            </a:r>
          </a:p>
          <a:p>
            <a:pPr lvl="1"/>
            <a:r>
              <a:rPr lang="cs-CZ" altLang="cs-CZ" sz="2600"/>
              <a:t>Hay, Gray – „…odpovědnost k problémovým oblastem společnosti…“</a:t>
            </a:r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3178763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altLang="cs-CZ" sz="4400" b="1" dirty="0"/>
              <a:t>Principy CSR</a:t>
            </a:r>
          </a:p>
        </p:txBody>
      </p:sp>
      <p:sp>
        <p:nvSpPr>
          <p:cNvPr id="21507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cs-CZ" altLang="cs-CZ"/>
              <a:t>dobrovolnost, </a:t>
            </a:r>
          </a:p>
          <a:p>
            <a:pPr lvl="1"/>
            <a:r>
              <a:rPr lang="cs-CZ" altLang="cs-CZ"/>
              <a:t>proaktivita, kreativita,</a:t>
            </a:r>
          </a:p>
          <a:p>
            <a:pPr lvl="1"/>
            <a:r>
              <a:rPr lang="cs-CZ" altLang="cs-CZ"/>
              <a:t>aktivity nad rámec vlastního podnikání,</a:t>
            </a:r>
          </a:p>
          <a:p>
            <a:pPr lvl="1"/>
            <a:r>
              <a:rPr lang="cs-CZ" altLang="cs-CZ"/>
              <a:t>sounáležitost, sociální cítění, </a:t>
            </a:r>
          </a:p>
          <a:p>
            <a:pPr lvl="1"/>
            <a:r>
              <a:rPr lang="cs-CZ" altLang="cs-CZ"/>
              <a:t>komunikace s okolím, transparentnost,</a:t>
            </a:r>
          </a:p>
          <a:p>
            <a:pPr lvl="1"/>
            <a:r>
              <a:rPr lang="cs-CZ" altLang="cs-CZ"/>
              <a:t>flexibilita, pozitivní myšlení.</a:t>
            </a:r>
          </a:p>
          <a:p>
            <a:pPr lvl="1"/>
            <a:endParaRPr lang="cs-CZ" altLang="cs-CZ" b="1"/>
          </a:p>
          <a:p>
            <a:pPr lvl="1" algn="ctr">
              <a:buFont typeface="Wingdings" panose="05000000000000000000" pitchFamily="2" charset="2"/>
              <a:buNone/>
            </a:pPr>
            <a:r>
              <a:rPr lang="cs-CZ" altLang="cs-CZ" b="1"/>
              <a:t>CSR = postoj, ne pouhá znalost.</a:t>
            </a:r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4359558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3850" y="1916113"/>
            <a:ext cx="8229600" cy="4608512"/>
          </a:xfrm>
        </p:spPr>
        <p:txBody>
          <a:bodyPr/>
          <a:lstStyle/>
          <a:p>
            <a:r>
              <a:rPr lang="cs-CZ" altLang="cs-CZ" dirty="0"/>
              <a:t>Sociální</a:t>
            </a:r>
          </a:p>
          <a:p>
            <a:pPr lvl="3">
              <a:buFontTx/>
              <a:buNone/>
            </a:pPr>
            <a:r>
              <a:rPr lang="cs-CZ" altLang="cs-CZ" dirty="0"/>
              <a:t>Podpora zdraví, bezpečnosti, znevýhodněných skupin, neziskové sféry, sociálních aktivit, rovné příležitosti, zdravý životní styl,…</a:t>
            </a:r>
          </a:p>
          <a:p>
            <a:r>
              <a:rPr lang="cs-CZ" altLang="cs-CZ" dirty="0"/>
              <a:t>Environmentální</a:t>
            </a:r>
          </a:p>
          <a:p>
            <a:pPr lvl="3">
              <a:buFontTx/>
              <a:buNone/>
            </a:pPr>
            <a:r>
              <a:rPr lang="cs-CZ" altLang="cs-CZ" dirty="0"/>
              <a:t>Šetření přírodních zdrojů, regulace spotřeby energií a materiálů, odpadové hospodářství, ekologická výroba</a:t>
            </a:r>
          </a:p>
          <a:p>
            <a:r>
              <a:rPr lang="cs-CZ" altLang="cs-CZ" dirty="0"/>
              <a:t>Ekonomické</a:t>
            </a:r>
          </a:p>
          <a:p>
            <a:pPr lvl="3">
              <a:buFontTx/>
              <a:buNone/>
            </a:pPr>
            <a:r>
              <a:rPr lang="cs-CZ" altLang="cs-CZ" dirty="0"/>
              <a:t>Transparentnost, odmítnutí korupce, věrnostní programy pro klienty, preferování místních dodavatelů, opatření pro znevýhodněné zákazníky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altLang="cs-CZ" dirty="0"/>
              <a:t>Pilíře CSR</a:t>
            </a:r>
          </a:p>
        </p:txBody>
      </p:sp>
    </p:spTree>
    <p:extLst>
      <p:ext uri="{BB962C8B-B14F-4D97-AF65-F5344CB8AC3E}">
        <p14:creationId xmlns:p14="http://schemas.microsoft.com/office/powerpoint/2010/main" val="6439396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altLang="cs-CZ" sz="4400" b="1"/>
              <a:t>Sociální pilíř</a:t>
            </a:r>
          </a:p>
        </p:txBody>
      </p:sp>
      <p:sp>
        <p:nvSpPr>
          <p:cNvPr id="23555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sz="2000"/>
              <a:t>Zapojení zaměstnanců a komunikace ( Zjišťování zpětné vazby. Zapojení do rozhodování. Interní komunikace.)</a:t>
            </a:r>
          </a:p>
          <a:p>
            <a:r>
              <a:rPr lang="cs-CZ" altLang="cs-CZ" sz="2000"/>
              <a:t>Ohodnocení za práci (Finanční ohodnocení. Nefinanční benefity.)</a:t>
            </a:r>
          </a:p>
          <a:p>
            <a:r>
              <a:rPr lang="cs-CZ" altLang="cs-CZ" sz="2000"/>
              <a:t>Vzdělávání a rozvoj (Vzdělávání zaměstnanců. Profesionální rozvoj.)</a:t>
            </a:r>
          </a:p>
          <a:p>
            <a:r>
              <a:rPr lang="cs-CZ" altLang="cs-CZ" sz="2000"/>
              <a:t>Zdraví a bezpečnost (Firemní politika. Zdravotní služby.)</a:t>
            </a:r>
          </a:p>
          <a:p>
            <a:r>
              <a:rPr lang="cs-CZ" altLang="cs-CZ" sz="2000"/>
              <a:t>Vyváženost pracovního a osobního života (Flexibilní formy práce. Péče o děti, seniory či nemocné osoby. Zaměstnanci na rodičovské dovolené.)</a:t>
            </a:r>
          </a:p>
          <a:p>
            <a:r>
              <a:rPr lang="cs-CZ" altLang="cs-CZ" sz="2000"/>
              <a:t>Outplacement (Podpora propouštěných zaměstnanců.)</a:t>
            </a:r>
          </a:p>
          <a:p>
            <a:r>
              <a:rPr lang="cs-CZ" altLang="cs-CZ" sz="2000"/>
              <a:t>Rovné příležitosti (Opatření proti diskriminaci. Rozmanitost na pracovišti.)</a:t>
            </a:r>
          </a:p>
          <a:p>
            <a:r>
              <a:rPr lang="cs-CZ" altLang="cs-CZ" sz="2000"/>
              <a:t>Podpora místní komunity (Firemní dobrovolnictví. Matchingový fond. Benefiční akce.)</a:t>
            </a:r>
          </a:p>
        </p:txBody>
      </p:sp>
    </p:spTree>
    <p:extLst>
      <p:ext uri="{BB962C8B-B14F-4D97-AF65-F5344CB8AC3E}">
        <p14:creationId xmlns:p14="http://schemas.microsoft.com/office/powerpoint/2010/main" val="7909300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altLang="cs-CZ" sz="4400" b="1"/>
              <a:t>Environmentální pilíř</a:t>
            </a:r>
          </a:p>
        </p:txBody>
      </p:sp>
      <p:sp>
        <p:nvSpPr>
          <p:cNvPr id="24579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sz="2400"/>
              <a:t>Environmentální politika (Řízení. Dodavatelský řetězec. Zapojení stakeholderů. Komunikace. Změny klimatu.) </a:t>
            </a:r>
          </a:p>
          <a:p>
            <a:r>
              <a:rPr lang="cs-CZ" altLang="cs-CZ" sz="2400"/>
              <a:t>Energie a voda (Úspora energie. Obnovitelné zdroje. Úspora vody. Užitková voda.)</a:t>
            </a:r>
          </a:p>
          <a:p>
            <a:r>
              <a:rPr lang="cs-CZ" altLang="cs-CZ" sz="2400"/>
              <a:t>Odpad a recyklace (Třídění a recyklace. Minimalizace odpadu.) </a:t>
            </a:r>
          </a:p>
          <a:p>
            <a:r>
              <a:rPr lang="cs-CZ" altLang="cs-CZ" sz="2400"/>
              <a:t>Doprava (Přesun zaměstnanců. Přeprava zboží.) </a:t>
            </a:r>
          </a:p>
          <a:p>
            <a:r>
              <a:rPr lang="cs-CZ" altLang="cs-CZ" sz="2400"/>
              <a:t>Produkty a balení (Ekologické výrobky. Obalové materiály.) </a:t>
            </a:r>
          </a:p>
          <a:p>
            <a:r>
              <a:rPr lang="cs-CZ" altLang="cs-CZ" sz="2400"/>
              <a:t>Nakupování (Ekologicky šetrný nákup. Místní dodavatelé.)</a:t>
            </a:r>
          </a:p>
        </p:txBody>
      </p:sp>
    </p:spTree>
    <p:extLst>
      <p:ext uri="{BB962C8B-B14F-4D97-AF65-F5344CB8AC3E}">
        <p14:creationId xmlns:p14="http://schemas.microsoft.com/office/powerpoint/2010/main" val="36092493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altLang="cs-CZ" sz="4400" b="1"/>
              <a:t>Ekonomický pilíř</a:t>
            </a:r>
          </a:p>
        </p:txBody>
      </p:sp>
      <p:sp>
        <p:nvSpPr>
          <p:cNvPr id="2560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sz="2400"/>
              <a:t>Správa a řízení firmy (Transparentnost. Pravidla chování. Firemní image. Odpovědný přístup k zákazníkům. Zjišťování zpětné vazby. Zapojení do rozhodování. Zákaznický servis. Kvalita produktů a služeb. Vzdělávání zákazníků.)</a:t>
            </a:r>
          </a:p>
          <a:p>
            <a:r>
              <a:rPr lang="cs-CZ" altLang="cs-CZ" sz="2400"/>
              <a:t>Vztahy s dodavateli a dalšími obchodními partnery (Výběr dodavatelů. Zjišťování zpětné vazby. Obchodní vztahy. Šíření CSR.) </a:t>
            </a:r>
          </a:p>
          <a:p>
            <a:r>
              <a:rPr lang="cs-CZ" altLang="cs-CZ" sz="2400"/>
              <a:t>Marketing a reklama (Informace o produktech. Sdílený marketing. Reklamní etika.)</a:t>
            </a:r>
          </a:p>
        </p:txBody>
      </p:sp>
    </p:spTree>
    <p:extLst>
      <p:ext uri="{BB962C8B-B14F-4D97-AF65-F5344CB8AC3E}">
        <p14:creationId xmlns:p14="http://schemas.microsoft.com/office/powerpoint/2010/main" val="32416810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3850" y="1773238"/>
            <a:ext cx="8229600" cy="4464050"/>
          </a:xfrm>
        </p:spPr>
        <p:txBody>
          <a:bodyPr>
            <a:normAutofit fontScale="85000" lnSpcReduction="20000"/>
          </a:bodyPr>
          <a:lstStyle/>
          <a:p>
            <a:r>
              <a:rPr lang="cs-CZ" altLang="cs-CZ" sz="2800" dirty="0"/>
              <a:t>Makroúroveň</a:t>
            </a:r>
          </a:p>
          <a:p>
            <a:pPr lvl="3">
              <a:buFont typeface="Wingdings" panose="05000000000000000000" pitchFamily="2" charset="2"/>
              <a:buNone/>
            </a:pPr>
            <a:r>
              <a:rPr lang="cs-CZ" altLang="cs-CZ" dirty="0"/>
              <a:t>Vztah společnost-stát-business, obecné podmínky pro podnikání, principy respektování lidských práv, OSN, EU, národní programy SO vlády, iniciativy ministerstva.</a:t>
            </a:r>
          </a:p>
          <a:p>
            <a:pPr lvl="3">
              <a:buFontTx/>
              <a:buNone/>
            </a:pPr>
            <a:r>
              <a:rPr lang="cs-CZ" altLang="cs-CZ" dirty="0"/>
              <a:t>Nelze běžně ovlivnit, jsme „součástí systému“.</a:t>
            </a:r>
          </a:p>
          <a:p>
            <a:pPr lvl="3">
              <a:buFontTx/>
              <a:buNone/>
            </a:pPr>
            <a:r>
              <a:rPr lang="cs-CZ" altLang="cs-CZ" dirty="0"/>
              <a:t>Definováno státem, EU.</a:t>
            </a:r>
          </a:p>
          <a:p>
            <a:r>
              <a:rPr lang="cs-CZ" altLang="cs-CZ" sz="2800" dirty="0" err="1"/>
              <a:t>Mezoúroveň</a:t>
            </a:r>
            <a:endParaRPr lang="cs-CZ" altLang="cs-CZ" sz="2800" dirty="0"/>
          </a:p>
          <a:p>
            <a:pPr lvl="3">
              <a:buFont typeface="Wingdings" panose="05000000000000000000" pitchFamily="2" charset="2"/>
              <a:buNone/>
            </a:pPr>
            <a:r>
              <a:rPr lang="cs-CZ" altLang="cs-CZ" dirty="0"/>
              <a:t>Úroveň instituce-organizace-firma, vnitřní kultura, vztah k „</a:t>
            </a:r>
            <a:r>
              <a:rPr lang="cs-CZ" altLang="cs-CZ" dirty="0" err="1"/>
              <a:t>stakeholders</a:t>
            </a:r>
            <a:r>
              <a:rPr lang="cs-CZ" altLang="cs-CZ" dirty="0"/>
              <a:t>“,  jednotlivé organizace, platformy - Business </a:t>
            </a:r>
            <a:r>
              <a:rPr lang="cs-CZ" altLang="cs-CZ" dirty="0" err="1"/>
              <a:t>Leaders</a:t>
            </a:r>
            <a:r>
              <a:rPr lang="cs-CZ" altLang="cs-CZ" dirty="0"/>
              <a:t> </a:t>
            </a:r>
            <a:r>
              <a:rPr lang="cs-CZ" altLang="cs-CZ" dirty="0" err="1"/>
              <a:t>Forum</a:t>
            </a:r>
            <a:r>
              <a:rPr lang="cs-CZ" altLang="cs-CZ" dirty="0"/>
              <a:t>, </a:t>
            </a:r>
            <a:r>
              <a:rPr lang="cs-CZ" altLang="cs-CZ" dirty="0" err="1"/>
              <a:t>Donators</a:t>
            </a:r>
            <a:r>
              <a:rPr lang="cs-CZ" altLang="cs-CZ" dirty="0"/>
              <a:t> </a:t>
            </a:r>
            <a:r>
              <a:rPr lang="cs-CZ" altLang="cs-CZ" dirty="0" err="1"/>
              <a:t>Forum</a:t>
            </a:r>
            <a:r>
              <a:rPr lang="cs-CZ" altLang="cs-CZ" dirty="0"/>
              <a:t>, Byznys pro společnost.</a:t>
            </a:r>
          </a:p>
          <a:p>
            <a:pPr lvl="3">
              <a:buFontTx/>
              <a:buNone/>
            </a:pPr>
            <a:r>
              <a:rPr lang="cs-CZ" altLang="cs-CZ" dirty="0"/>
              <a:t>Ovlivňujeme míru CSR a její konkrétní zaměření. V roli zaměstnavatele, zaměstnance, příznivce.</a:t>
            </a:r>
          </a:p>
          <a:p>
            <a:r>
              <a:rPr lang="cs-CZ" altLang="cs-CZ" sz="2800" dirty="0"/>
              <a:t>Mikroúroveň</a:t>
            </a:r>
          </a:p>
          <a:p>
            <a:pPr lvl="3">
              <a:buFont typeface="Wingdings" panose="05000000000000000000" pitchFamily="2" charset="2"/>
              <a:buNone/>
            </a:pPr>
            <a:r>
              <a:rPr lang="cs-CZ" altLang="cs-CZ" dirty="0"/>
              <a:t>Úroveň rozhodování jednotlivců, postoje managementu, konkrétní rozhodnutí o strategii a aktivitách CSR, soukromé osoby, zaměstnanci, občanské iniciativy.</a:t>
            </a:r>
          </a:p>
          <a:p>
            <a:pPr lvl="3">
              <a:buFontTx/>
              <a:buNone/>
            </a:pPr>
            <a:r>
              <a:rPr lang="cs-CZ" altLang="cs-CZ" dirty="0"/>
              <a:t>Plně ovlivňujeme a řídíme. Působí morální hodnoty.</a:t>
            </a:r>
          </a:p>
          <a:p>
            <a:pPr lvl="3">
              <a:buFont typeface="Wingdings" panose="05000000000000000000" pitchFamily="2" charset="2"/>
              <a:buNone/>
            </a:pPr>
            <a:endParaRPr lang="cs-CZ" altLang="cs-CZ" dirty="0"/>
          </a:p>
          <a:p>
            <a:pPr lvl="3">
              <a:buFontTx/>
              <a:buNone/>
            </a:pPr>
            <a:endParaRPr lang="cs-CZ" altLang="cs-CZ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altLang="cs-CZ" sz="4000" b="1" dirty="0"/>
              <a:t>Úrovně  CSR</a:t>
            </a:r>
          </a:p>
        </p:txBody>
      </p:sp>
    </p:spTree>
    <p:extLst>
      <p:ext uri="{BB962C8B-B14F-4D97-AF65-F5344CB8AC3E}">
        <p14:creationId xmlns:p14="http://schemas.microsoft.com/office/powerpoint/2010/main" val="42784873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3850" y="1773238"/>
            <a:ext cx="8229600" cy="4464050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cs-CZ" altLang="cs-CZ" sz="2000" dirty="0"/>
              <a:t>Zvýšení dlouhodobého zisku firmy.</a:t>
            </a:r>
          </a:p>
          <a:p>
            <a:pPr>
              <a:lnSpc>
                <a:spcPct val="80000"/>
              </a:lnSpc>
            </a:pPr>
            <a:endParaRPr lang="cs-CZ" altLang="cs-CZ" sz="1000" dirty="0"/>
          </a:p>
          <a:p>
            <a:pPr>
              <a:lnSpc>
                <a:spcPct val="80000"/>
              </a:lnSpc>
            </a:pPr>
            <a:r>
              <a:rPr lang="cs-CZ" altLang="cs-CZ" sz="2000" dirty="0"/>
              <a:t>Tlak okolí vytváří nutnost etického chování firmy.</a:t>
            </a:r>
          </a:p>
          <a:p>
            <a:pPr>
              <a:lnSpc>
                <a:spcPct val="80000"/>
              </a:lnSpc>
            </a:pPr>
            <a:endParaRPr lang="cs-CZ" altLang="cs-CZ" sz="1000" dirty="0"/>
          </a:p>
          <a:p>
            <a:pPr>
              <a:lnSpc>
                <a:spcPct val="80000"/>
              </a:lnSpc>
            </a:pPr>
            <a:r>
              <a:rPr lang="cs-CZ" altLang="cs-CZ" sz="2000" dirty="0"/>
              <a:t>Snížení nutnosti vládních regulací vůči firmě.</a:t>
            </a:r>
          </a:p>
          <a:p>
            <a:pPr>
              <a:lnSpc>
                <a:spcPct val="80000"/>
              </a:lnSpc>
            </a:pPr>
            <a:endParaRPr lang="cs-CZ" altLang="cs-CZ" sz="1000" dirty="0"/>
          </a:p>
          <a:p>
            <a:pPr>
              <a:lnSpc>
                <a:spcPct val="80000"/>
              </a:lnSpc>
            </a:pPr>
            <a:r>
              <a:rPr lang="cs-CZ" altLang="cs-CZ" sz="2000" b="1" dirty="0"/>
              <a:t>Etické chování je obecným zájmem firmy:</a:t>
            </a:r>
            <a:endParaRPr lang="cs-CZ" altLang="cs-CZ" sz="2000" dirty="0"/>
          </a:p>
          <a:p>
            <a:pPr>
              <a:lnSpc>
                <a:spcPct val="80000"/>
              </a:lnSpc>
            </a:pPr>
            <a:endParaRPr lang="cs-CZ" altLang="cs-CZ" sz="1000" dirty="0"/>
          </a:p>
          <a:p>
            <a:pPr>
              <a:lnSpc>
                <a:spcPct val="80000"/>
              </a:lnSpc>
            </a:pPr>
            <a:r>
              <a:rPr lang="cs-CZ" altLang="cs-CZ" sz="2000" b="1" dirty="0"/>
              <a:t>Trh: </a:t>
            </a:r>
            <a:r>
              <a:rPr lang="cs-CZ" altLang="cs-CZ" sz="2000" dirty="0"/>
              <a:t>loajalita zákazníků, odlišení se od konkurence, žádaný dodavatel a partner.</a:t>
            </a:r>
          </a:p>
          <a:p>
            <a:pPr>
              <a:lnSpc>
                <a:spcPct val="80000"/>
              </a:lnSpc>
            </a:pPr>
            <a:endParaRPr lang="cs-CZ" altLang="cs-CZ" sz="1000" dirty="0"/>
          </a:p>
          <a:p>
            <a:pPr>
              <a:lnSpc>
                <a:spcPct val="80000"/>
              </a:lnSpc>
            </a:pPr>
            <a:r>
              <a:rPr lang="cs-CZ" altLang="cs-CZ" sz="2000" b="1" dirty="0"/>
              <a:t>Pracovní prostředí</a:t>
            </a:r>
            <a:r>
              <a:rPr lang="cs-CZ" altLang="cs-CZ" sz="2000" dirty="0"/>
              <a:t>: žádaný zaměstnavatel, kvalitní zaměstnanci, nízká fluktuace, motivace vedoucí k efektivitě.</a:t>
            </a:r>
          </a:p>
          <a:p>
            <a:pPr>
              <a:lnSpc>
                <a:spcPct val="80000"/>
              </a:lnSpc>
            </a:pPr>
            <a:endParaRPr lang="cs-CZ" altLang="cs-CZ" sz="1000" dirty="0"/>
          </a:p>
          <a:p>
            <a:pPr>
              <a:lnSpc>
                <a:spcPct val="80000"/>
              </a:lnSpc>
            </a:pPr>
            <a:r>
              <a:rPr lang="cs-CZ" altLang="cs-CZ" sz="2000" b="1" dirty="0"/>
              <a:t>Místní komunita: </a:t>
            </a:r>
            <a:r>
              <a:rPr lang="cs-CZ" altLang="cs-CZ" sz="2000" dirty="0"/>
              <a:t>dobré jméno podniku, věrnost zákazníků, loajalita místní komunity, přístup k místním zdrojům.</a:t>
            </a:r>
          </a:p>
          <a:p>
            <a:pPr>
              <a:lnSpc>
                <a:spcPct val="80000"/>
              </a:lnSpc>
            </a:pPr>
            <a:endParaRPr lang="cs-CZ" altLang="cs-CZ" sz="1000" dirty="0"/>
          </a:p>
          <a:p>
            <a:pPr>
              <a:lnSpc>
                <a:spcPct val="80000"/>
              </a:lnSpc>
            </a:pPr>
            <a:r>
              <a:rPr lang="cs-CZ" altLang="cs-CZ" sz="2000" b="1" dirty="0"/>
              <a:t>Životní prostředí: </a:t>
            </a:r>
            <a:r>
              <a:rPr lang="cs-CZ" altLang="cs-CZ" sz="2000" dirty="0"/>
              <a:t>ochrana zdrojů, redukce odpadů, úspora nákladů, zefektivnění provozu.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620713"/>
            <a:ext cx="8686800" cy="1143000"/>
          </a:xfrm>
        </p:spPr>
        <p:txBody>
          <a:bodyPr>
            <a:normAutofit/>
          </a:bodyPr>
          <a:lstStyle/>
          <a:p>
            <a:pPr algn="ctr"/>
            <a:r>
              <a:rPr lang="cs-CZ" altLang="cs-CZ" sz="4000" b="1" dirty="0"/>
              <a:t>Důvody pro CSR</a:t>
            </a:r>
          </a:p>
        </p:txBody>
      </p:sp>
    </p:spTree>
    <p:extLst>
      <p:ext uri="{BB962C8B-B14F-4D97-AF65-F5344CB8AC3E}">
        <p14:creationId xmlns:p14="http://schemas.microsoft.com/office/powerpoint/2010/main" val="5911959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cs-CZ" altLang="cs-CZ" sz="4400" b="1"/>
              <a:t>Standardizace CSR</a:t>
            </a:r>
          </a:p>
        </p:txBody>
      </p:sp>
      <p:sp>
        <p:nvSpPr>
          <p:cNvPr id="28675" name="Zástupný symbol pro obsah 2"/>
          <p:cNvSpPr>
            <a:spLocks noGrp="1"/>
          </p:cNvSpPr>
          <p:nvPr>
            <p:ph idx="1"/>
          </p:nvPr>
        </p:nvSpPr>
        <p:spPr>
          <a:xfrm>
            <a:off x="395288" y="1783830"/>
            <a:ext cx="8229600" cy="4723333"/>
          </a:xfrm>
        </p:spPr>
        <p:txBody>
          <a:bodyPr/>
          <a:lstStyle/>
          <a:p>
            <a:pPr eaLnBrk="1" hangingPunct="1"/>
            <a:r>
              <a:rPr lang="cs-CZ" altLang="cs-CZ" sz="2400" dirty="0"/>
              <a:t>Etické kodexy.</a:t>
            </a:r>
          </a:p>
          <a:p>
            <a:pPr eaLnBrk="1" hangingPunct="1"/>
            <a:r>
              <a:rPr lang="cs-CZ" altLang="cs-CZ" sz="2400" dirty="0"/>
              <a:t>Reporty CSR (zprávy CSR, sociální audit, etický kodex…).</a:t>
            </a:r>
          </a:p>
          <a:p>
            <a:pPr eaLnBrk="1" hangingPunct="1"/>
            <a:r>
              <a:rPr lang="cs-CZ" altLang="cs-CZ" sz="2400" dirty="0"/>
              <a:t>Soutěže (Top odpovědná firma…).</a:t>
            </a:r>
          </a:p>
          <a:p>
            <a:pPr eaLnBrk="1" hangingPunct="1"/>
            <a:r>
              <a:rPr lang="cs-CZ" altLang="cs-CZ" sz="2400" dirty="0"/>
              <a:t>Normy kvality SA 8000, ISO 26000, AA 1000…).</a:t>
            </a:r>
          </a:p>
          <a:p>
            <a:pPr eaLnBrk="1" hangingPunct="1"/>
            <a:r>
              <a:rPr lang="cs-CZ" altLang="cs-CZ" sz="2400" dirty="0"/>
              <a:t>Žebříčky a registry (národní i mezinárodní).</a:t>
            </a:r>
          </a:p>
          <a:p>
            <a:pPr eaLnBrk="1" hangingPunct="1"/>
            <a:r>
              <a:rPr lang="cs-CZ" altLang="cs-CZ" sz="2400" dirty="0"/>
              <a:t>Metodiky měření (GRI, benchmarking, ISO 28000, </a:t>
            </a:r>
            <a:r>
              <a:rPr lang="cs-CZ" altLang="cs-CZ" sz="2400" dirty="0" err="1"/>
              <a:t>Investors</a:t>
            </a:r>
            <a:r>
              <a:rPr lang="cs-CZ" altLang="cs-CZ" sz="2400" dirty="0"/>
              <a:t> in </a:t>
            </a:r>
            <a:r>
              <a:rPr lang="cs-CZ" altLang="cs-CZ" sz="2400" dirty="0" err="1"/>
              <a:t>People</a:t>
            </a:r>
            <a:r>
              <a:rPr lang="cs-CZ" altLang="cs-CZ" sz="2400" dirty="0"/>
              <a:t>, SA 8000, standard SOF…).</a:t>
            </a:r>
          </a:p>
          <a:p>
            <a:pPr eaLnBrk="1" hangingPunct="1"/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9067997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18305" y="925991"/>
            <a:ext cx="8558066" cy="444376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sz="4800" dirty="0"/>
              <a:t>Jaká je cesta od</a:t>
            </a:r>
          </a:p>
          <a:p>
            <a:pPr marL="0" indent="0" algn="ctr">
              <a:buNone/>
            </a:pPr>
            <a:r>
              <a:rPr lang="cs-CZ" sz="4800" dirty="0"/>
              <a:t>Společenské odpovědnosti </a:t>
            </a:r>
          </a:p>
          <a:p>
            <a:pPr marL="0" indent="0" algn="ctr">
              <a:buNone/>
            </a:pPr>
            <a:r>
              <a:rPr lang="cs-CZ" sz="4800" dirty="0"/>
              <a:t>ke</a:t>
            </a:r>
          </a:p>
          <a:p>
            <a:pPr marL="0" indent="0" algn="ctr">
              <a:buNone/>
            </a:pPr>
            <a:r>
              <a:rPr lang="cs-CZ" sz="4800" dirty="0"/>
              <a:t>společenské odpovědnosti firem?</a:t>
            </a:r>
          </a:p>
        </p:txBody>
      </p:sp>
    </p:spTree>
    <p:extLst>
      <p:ext uri="{BB962C8B-B14F-4D97-AF65-F5344CB8AC3E}">
        <p14:creationId xmlns:p14="http://schemas.microsoft.com/office/powerpoint/2010/main" val="15600872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b="1" dirty="0"/>
              <a:t>Rysy současné společnosti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dirty="0"/>
              <a:t>Krize civilizace.</a:t>
            </a:r>
          </a:p>
          <a:p>
            <a:r>
              <a:rPr lang="cs-CZ" altLang="cs-CZ" dirty="0"/>
              <a:t>Ztráta hodnot.</a:t>
            </a:r>
          </a:p>
          <a:p>
            <a:r>
              <a:rPr lang="cs-CZ" altLang="cs-CZ" dirty="0"/>
              <a:t>Vytlačení přirozených projevů solidarity s okolním prostředím.</a:t>
            </a:r>
          </a:p>
          <a:p>
            <a:r>
              <a:rPr lang="cs-CZ" altLang="cs-CZ" dirty="0"/>
              <a:t>Silné konkurenční prostředí.</a:t>
            </a:r>
          </a:p>
          <a:p>
            <a:r>
              <a:rPr lang="cs-CZ" altLang="cs-CZ" dirty="0"/>
              <a:t>Globální problémy lidstva.</a:t>
            </a:r>
          </a:p>
          <a:p>
            <a:r>
              <a:rPr lang="cs-CZ" altLang="cs-CZ" dirty="0"/>
              <a:t>Vývoj vědění a poznání.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83312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/>
          <a:p>
            <a:r>
              <a:rPr lang="cs-CZ" altLang="cs-CZ" sz="3600" b="1" dirty="0"/>
              <a:t>Zdroje potřeby společenské odpovědnosti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altLang="cs-CZ" dirty="0"/>
              <a:t>Přirozený projev solidarity člověka s okolním prostředím?</a:t>
            </a:r>
          </a:p>
          <a:p>
            <a:r>
              <a:rPr lang="cs-CZ" altLang="cs-CZ" dirty="0"/>
              <a:t>Důsledek krize civilizace?</a:t>
            </a:r>
          </a:p>
          <a:p>
            <a:r>
              <a:rPr lang="cs-CZ" altLang="cs-CZ" dirty="0"/>
              <a:t>Následování vzorů (Baťa, </a:t>
            </a:r>
            <a:r>
              <a:rPr lang="cs-CZ" altLang="cs-CZ" dirty="0" err="1"/>
              <a:t>Taylor</a:t>
            </a:r>
            <a:r>
              <a:rPr lang="cs-CZ" altLang="cs-CZ" dirty="0"/>
              <a:t>)?</a:t>
            </a:r>
          </a:p>
          <a:p>
            <a:r>
              <a:rPr lang="cs-CZ" altLang="cs-CZ" dirty="0"/>
              <a:t>Předepsané standardy (podnikatelská etika, trvalá udržitelnost)?</a:t>
            </a:r>
          </a:p>
          <a:p>
            <a:r>
              <a:rPr lang="cs-CZ" altLang="cs-CZ" dirty="0"/>
              <a:t>Vývoj vědění, vědních disciplín - ekonomika, management (</a:t>
            </a:r>
            <a:r>
              <a:rPr lang="cs-CZ" altLang="cs-CZ" dirty="0" err="1"/>
              <a:t>Samuelson</a:t>
            </a:r>
            <a:r>
              <a:rPr lang="cs-CZ" altLang="cs-CZ" dirty="0"/>
              <a:t>, </a:t>
            </a:r>
            <a:r>
              <a:rPr lang="cs-CZ" altLang="cs-CZ" dirty="0" err="1"/>
              <a:t>Drucker</a:t>
            </a:r>
            <a:r>
              <a:rPr lang="cs-CZ" altLang="cs-CZ" dirty="0"/>
              <a:t>, </a:t>
            </a:r>
            <a:r>
              <a:rPr lang="cs-CZ" altLang="cs-CZ" dirty="0" err="1"/>
              <a:t>Senge</a:t>
            </a:r>
            <a:r>
              <a:rPr lang="cs-CZ" altLang="cs-CZ" dirty="0"/>
              <a:t>)?</a:t>
            </a:r>
          </a:p>
          <a:p>
            <a:r>
              <a:rPr lang="cs-CZ" altLang="cs-CZ" dirty="0"/>
              <a:t>Vypočítavost a hledání nových cest ke zisku?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800080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cs-CZ" altLang="cs-CZ" b="1" dirty="0"/>
              <a:t>Historie CSR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altLang="cs-CZ" b="1" dirty="0"/>
              <a:t>1953 </a:t>
            </a:r>
            <a:r>
              <a:rPr lang="cs-CZ" altLang="cs-CZ" b="1" dirty="0" err="1"/>
              <a:t>Bowen</a:t>
            </a:r>
            <a:r>
              <a:rPr lang="cs-CZ" altLang="cs-CZ" dirty="0"/>
              <a:t>: „</a:t>
            </a:r>
            <a:r>
              <a:rPr lang="cs-CZ" altLang="cs-CZ" dirty="0" err="1"/>
              <a:t>Social</a:t>
            </a:r>
            <a:r>
              <a:rPr lang="cs-CZ" altLang="cs-CZ" dirty="0"/>
              <a:t> </a:t>
            </a:r>
            <a:r>
              <a:rPr lang="cs-CZ" altLang="cs-CZ" dirty="0" err="1"/>
              <a:t>responsibilities</a:t>
            </a:r>
            <a:r>
              <a:rPr lang="cs-CZ" altLang="cs-CZ" dirty="0"/>
              <a:t> </a:t>
            </a:r>
            <a:r>
              <a:rPr lang="cs-CZ" altLang="cs-CZ" dirty="0" err="1"/>
              <a:t>of</a:t>
            </a:r>
            <a:r>
              <a:rPr lang="cs-CZ" altLang="cs-CZ" dirty="0"/>
              <a:t> </a:t>
            </a:r>
            <a:r>
              <a:rPr lang="cs-CZ" altLang="cs-CZ" dirty="0" err="1"/>
              <a:t>the</a:t>
            </a:r>
            <a:r>
              <a:rPr lang="cs-CZ" altLang="cs-CZ" dirty="0"/>
              <a:t> Businessman“.</a:t>
            </a:r>
          </a:p>
          <a:p>
            <a:pPr>
              <a:buFont typeface="Wingdings" panose="05000000000000000000" pitchFamily="2" charset="2"/>
              <a:buNone/>
            </a:pPr>
            <a:r>
              <a:rPr lang="cs-CZ" altLang="cs-CZ" dirty="0"/>
              <a:t>„Jedná se o závazky podnikatele uskutečňovat takové postupy, přijímat taková rozhodnutí nebo následovat takový směr jednání, které jsou žádoucí z hlediska cílů a hodnot naší společnosti.“</a:t>
            </a:r>
          </a:p>
          <a:p>
            <a:r>
              <a:rPr lang="cs-CZ" altLang="cs-CZ" b="1" dirty="0"/>
              <a:t>70tá léta</a:t>
            </a:r>
            <a:r>
              <a:rPr lang="cs-CZ" altLang="cs-CZ" dirty="0"/>
              <a:t>: doplňování a zpřesňování, poznání, že pouhé naplňování legislativních požadavků není CSR.</a:t>
            </a:r>
          </a:p>
          <a:p>
            <a:r>
              <a:rPr lang="cs-CZ" altLang="cs-CZ" b="1" dirty="0"/>
              <a:t>1979 </a:t>
            </a:r>
            <a:r>
              <a:rPr lang="cs-CZ" altLang="cs-CZ" b="1" dirty="0" err="1"/>
              <a:t>Carroll</a:t>
            </a:r>
            <a:r>
              <a:rPr lang="cs-CZ" altLang="cs-CZ" dirty="0"/>
              <a:t>: teorie čtyř pilířů – ekonomický, legislativní etický a dobrovolný (filantropický).</a:t>
            </a:r>
          </a:p>
          <a:p>
            <a:r>
              <a:rPr lang="cs-CZ" altLang="cs-CZ" b="1" dirty="0"/>
              <a:t>80tá léta</a:t>
            </a:r>
            <a:r>
              <a:rPr lang="cs-CZ" altLang="cs-CZ" dirty="0"/>
              <a:t>: doplnění o zaměření na „</a:t>
            </a:r>
            <a:r>
              <a:rPr lang="cs-CZ" altLang="cs-CZ" dirty="0" err="1"/>
              <a:t>stakeholders</a:t>
            </a:r>
            <a:r>
              <a:rPr lang="cs-CZ" altLang="cs-CZ" dirty="0"/>
              <a:t>“.</a:t>
            </a:r>
          </a:p>
          <a:p>
            <a:r>
              <a:rPr lang="cs-CZ" altLang="cs-CZ" b="1" dirty="0"/>
              <a:t>1984 </a:t>
            </a:r>
            <a:r>
              <a:rPr lang="cs-CZ" altLang="cs-CZ" b="1" dirty="0" err="1"/>
              <a:t>Freeman</a:t>
            </a:r>
            <a:r>
              <a:rPr lang="cs-CZ" altLang="cs-CZ" dirty="0"/>
              <a:t>: teorie CSR a </a:t>
            </a:r>
            <a:r>
              <a:rPr lang="cs-CZ" altLang="cs-CZ" dirty="0" err="1"/>
              <a:t>stakeholders</a:t>
            </a:r>
            <a:r>
              <a:rPr lang="cs-CZ" altLang="cs-CZ" dirty="0"/>
              <a:t>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087042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870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altLang="cs-CZ" b="1" dirty="0"/>
              <a:t>Podnikatelská etika „Business </a:t>
            </a:r>
            <a:r>
              <a:rPr lang="cs-CZ" altLang="cs-CZ" b="1" dirty="0" err="1"/>
              <a:t>Ethics</a:t>
            </a:r>
            <a:r>
              <a:rPr lang="cs-CZ" altLang="cs-CZ" b="1" dirty="0"/>
              <a:t>“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altLang="cs-CZ" b="1" dirty="0"/>
              <a:t>1974</a:t>
            </a:r>
            <a:r>
              <a:rPr lang="cs-CZ" altLang="cs-CZ" dirty="0"/>
              <a:t> konference univerzity v Kansasu, publikace: „</a:t>
            </a:r>
            <a:r>
              <a:rPr lang="cs-CZ" altLang="cs-CZ" dirty="0" err="1"/>
              <a:t>Ethics</a:t>
            </a:r>
            <a:r>
              <a:rPr lang="cs-CZ" altLang="cs-CZ" dirty="0"/>
              <a:t>, Free </a:t>
            </a:r>
            <a:r>
              <a:rPr lang="cs-CZ" altLang="cs-CZ" dirty="0" err="1"/>
              <a:t>Enterprise</a:t>
            </a:r>
            <a:r>
              <a:rPr lang="cs-CZ" altLang="cs-CZ" dirty="0"/>
              <a:t> and Public </a:t>
            </a:r>
            <a:r>
              <a:rPr lang="cs-CZ" altLang="cs-CZ" dirty="0" err="1"/>
              <a:t>Policy</a:t>
            </a:r>
            <a:r>
              <a:rPr lang="cs-CZ" altLang="cs-CZ" dirty="0"/>
              <a:t>: </a:t>
            </a:r>
            <a:r>
              <a:rPr lang="cs-CZ" altLang="cs-CZ" dirty="0" err="1"/>
              <a:t>Essay</a:t>
            </a:r>
            <a:r>
              <a:rPr lang="cs-CZ" altLang="cs-CZ" dirty="0"/>
              <a:t> on </a:t>
            </a:r>
            <a:r>
              <a:rPr lang="cs-CZ" altLang="cs-CZ" dirty="0" err="1"/>
              <a:t>Moral</a:t>
            </a:r>
            <a:r>
              <a:rPr lang="cs-CZ" altLang="cs-CZ" dirty="0"/>
              <a:t> </a:t>
            </a:r>
            <a:r>
              <a:rPr lang="cs-CZ" altLang="cs-CZ" dirty="0" err="1"/>
              <a:t>Issues</a:t>
            </a:r>
            <a:r>
              <a:rPr lang="cs-CZ" altLang="cs-CZ" dirty="0"/>
              <a:t> in Business.“</a:t>
            </a:r>
          </a:p>
          <a:p>
            <a:r>
              <a:rPr lang="cs-CZ" altLang="cs-CZ" dirty="0"/>
              <a:t>Doména filozofů, následně sociologů, ekonomu. </a:t>
            </a:r>
          </a:p>
          <a:p>
            <a:pPr marL="0" indent="0">
              <a:buNone/>
            </a:pPr>
            <a:endParaRPr lang="cs-CZ" altLang="cs-CZ" dirty="0"/>
          </a:p>
          <a:p>
            <a:pPr marL="0" indent="0">
              <a:buNone/>
            </a:pPr>
            <a:r>
              <a:rPr lang="cs-CZ" altLang="cs-CZ" dirty="0"/>
              <a:t>Normativní etický přístup:</a:t>
            </a:r>
          </a:p>
          <a:p>
            <a:r>
              <a:rPr lang="cs-CZ" altLang="cs-CZ" dirty="0"/>
              <a:t>Hodnoty: svoboda, spravedlnost, odpovědnost, pokrok.</a:t>
            </a:r>
          </a:p>
          <a:p>
            <a:pPr lvl="1">
              <a:buFont typeface="Wingdings" panose="05000000000000000000" pitchFamily="2" charset="2"/>
              <a:buNone/>
            </a:pPr>
            <a:r>
              <a:rPr lang="cs-CZ" altLang="cs-CZ" dirty="0"/>
              <a:t>Nástroje zavedení etiky do strategie a firemní praxe (etické kodexy, sociální audity)</a:t>
            </a:r>
          </a:p>
          <a:p>
            <a:endParaRPr lang="cs-CZ" altLang="cs-CZ" dirty="0"/>
          </a:p>
          <a:p>
            <a:pPr marL="0" indent="0">
              <a:buNone/>
            </a:pPr>
            <a:r>
              <a:rPr lang="cs-CZ" altLang="cs-CZ" dirty="0"/>
              <a:t>Založení Society </a:t>
            </a:r>
            <a:r>
              <a:rPr lang="cs-CZ" altLang="cs-CZ" dirty="0" err="1"/>
              <a:t>for</a:t>
            </a:r>
            <a:r>
              <a:rPr lang="cs-CZ" altLang="cs-CZ" dirty="0"/>
              <a:t> Business </a:t>
            </a:r>
            <a:r>
              <a:rPr lang="cs-CZ" altLang="cs-CZ" dirty="0" err="1"/>
              <a:t>Ethics</a:t>
            </a:r>
            <a:r>
              <a:rPr lang="cs-CZ" altLang="cs-CZ" dirty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85814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Nadpis 1"/>
          <p:cNvSpPr>
            <a:spLocks noGrp="1"/>
          </p:cNvSpPr>
          <p:nvPr>
            <p:ph type="title"/>
          </p:nvPr>
        </p:nvSpPr>
        <p:spPr>
          <a:xfrm>
            <a:off x="457200" y="754323"/>
            <a:ext cx="8229600" cy="1143000"/>
          </a:xfrm>
        </p:spPr>
        <p:txBody>
          <a:bodyPr/>
          <a:lstStyle/>
          <a:p>
            <a:pPr algn="ctr"/>
            <a:r>
              <a:rPr lang="cs-CZ" altLang="cs-CZ" sz="4000" b="1" dirty="0"/>
              <a:t>Novodobé dějiny CSR v Evropě</a:t>
            </a:r>
          </a:p>
        </p:txBody>
      </p:sp>
      <p:sp>
        <p:nvSpPr>
          <p:cNvPr id="13315" name="Zástupný symbol pro obsah 2"/>
          <p:cNvSpPr>
            <a:spLocks noGrp="1"/>
          </p:cNvSpPr>
          <p:nvPr>
            <p:ph idx="1"/>
          </p:nvPr>
        </p:nvSpPr>
        <p:spPr>
          <a:xfrm>
            <a:off x="468313" y="3141663"/>
            <a:ext cx="8229600" cy="4302125"/>
          </a:xfrm>
        </p:spPr>
        <p:txBody>
          <a:bodyPr/>
          <a:lstStyle/>
          <a:p>
            <a:r>
              <a:rPr lang="cs-CZ" altLang="cs-CZ"/>
              <a:t>1996 Jacques Delors – CSR Europe</a:t>
            </a:r>
          </a:p>
          <a:p>
            <a:endParaRPr lang="cs-CZ" altLang="cs-CZ"/>
          </a:p>
          <a:p>
            <a:r>
              <a:rPr lang="cs-CZ" altLang="cs-CZ"/>
              <a:t>2001 Evropská unie – Zelená kniha</a:t>
            </a:r>
          </a:p>
          <a:p>
            <a:endParaRPr lang="cs-CZ" altLang="cs-CZ"/>
          </a:p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631501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Nadpis 1"/>
          <p:cNvSpPr>
            <a:spLocks noGrp="1"/>
          </p:cNvSpPr>
          <p:nvPr>
            <p:ph type="title"/>
          </p:nvPr>
        </p:nvSpPr>
        <p:spPr>
          <a:xfrm>
            <a:off x="104931" y="475600"/>
            <a:ext cx="8964117" cy="1143000"/>
          </a:xfrm>
        </p:spPr>
        <p:txBody>
          <a:bodyPr>
            <a:noAutofit/>
          </a:bodyPr>
          <a:lstStyle/>
          <a:p>
            <a:pPr eaLnBrk="1" hangingPunct="1"/>
            <a:r>
              <a:rPr lang="cs-CZ" altLang="cs-CZ" sz="4000" b="1" dirty="0"/>
              <a:t>Pojetí CSR dnes? Jak je v praxi nazývaná?</a:t>
            </a:r>
          </a:p>
        </p:txBody>
      </p:sp>
      <p:sp>
        <p:nvSpPr>
          <p:cNvPr id="14339" name="Zástupný symbol pro obsah 2"/>
          <p:cNvSpPr>
            <a:spLocks noGrp="1"/>
          </p:cNvSpPr>
          <p:nvPr>
            <p:ph idx="1"/>
          </p:nvPr>
        </p:nvSpPr>
        <p:spPr>
          <a:xfrm>
            <a:off x="395288" y="1628775"/>
            <a:ext cx="8229600" cy="4302125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cs-CZ" altLang="cs-CZ" sz="2400"/>
              <a:t>Charita, filantropie.</a:t>
            </a:r>
          </a:p>
          <a:p>
            <a:pPr eaLnBrk="1" hangingPunct="1"/>
            <a:r>
              <a:rPr lang="cs-CZ" altLang="cs-CZ" sz="2400"/>
              <a:t>Dárcovství, dobrovolnictví (den dobrovolnictví, donátor).</a:t>
            </a:r>
          </a:p>
          <a:p>
            <a:pPr eaLnBrk="1" hangingPunct="1"/>
            <a:r>
              <a:rPr lang="cs-CZ" altLang="cs-CZ" sz="2400"/>
              <a:t>Dobrá úroveň občanství (citizenship).</a:t>
            </a:r>
          </a:p>
          <a:p>
            <a:pPr eaLnBrk="1" hangingPunct="1"/>
            <a:r>
              <a:rPr lang="cs-CZ" altLang="cs-CZ" sz="2400"/>
              <a:t>Firemní etika (etický kodex).</a:t>
            </a:r>
          </a:p>
          <a:p>
            <a:pPr eaLnBrk="1" hangingPunct="1"/>
            <a:r>
              <a:rPr lang="cs-CZ" altLang="cs-CZ" sz="2400"/>
              <a:t>Firemní kultura, vnitrofiremní politiky (workplace, work-life ballance, firma přátelská rodině…).</a:t>
            </a:r>
          </a:p>
          <a:p>
            <a:pPr eaLnBrk="1" hangingPunct="1"/>
            <a:r>
              <a:rPr lang="cs-CZ" altLang="cs-CZ" sz="2400"/>
              <a:t>Komunikace se zainteresovanými stranami (Stakeholders, průzkumy názorů a potřeb…).</a:t>
            </a:r>
          </a:p>
          <a:p>
            <a:pPr eaLnBrk="1" hangingPunct="1"/>
            <a:r>
              <a:rPr lang="cs-CZ" altLang="cs-CZ" sz="2400"/>
              <a:t>Ekologické jednání (ekologická stopa, investice do sanacíí a technologií…)</a:t>
            </a:r>
          </a:p>
          <a:p>
            <a:pPr eaLnBrk="1" hangingPunct="1"/>
            <a:r>
              <a:rPr lang="cs-CZ" altLang="cs-CZ" sz="2400"/>
              <a:t>Parlamentní Lobbying...</a:t>
            </a:r>
          </a:p>
          <a:p>
            <a:pPr eaLnBrk="1" hangingPunct="1"/>
            <a:endParaRPr lang="cs-CZ" altLang="cs-CZ" sz="2400"/>
          </a:p>
        </p:txBody>
      </p:sp>
    </p:spTree>
    <p:extLst>
      <p:ext uri="{BB962C8B-B14F-4D97-AF65-F5344CB8AC3E}">
        <p14:creationId xmlns:p14="http://schemas.microsoft.com/office/powerpoint/2010/main" val="8163516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Nadpis 1"/>
          <p:cNvSpPr>
            <a:spLocks noGrp="1"/>
          </p:cNvSpPr>
          <p:nvPr>
            <p:ph type="title"/>
          </p:nvPr>
        </p:nvSpPr>
        <p:spPr>
          <a:xfrm>
            <a:off x="468313" y="908050"/>
            <a:ext cx="8229600" cy="1296988"/>
          </a:xfrm>
        </p:spPr>
        <p:txBody>
          <a:bodyPr/>
          <a:lstStyle/>
          <a:p>
            <a:pPr algn="ctr" eaLnBrk="1" hangingPunct="1"/>
            <a:r>
              <a:rPr lang="cs-CZ" altLang="cs-CZ" sz="2800" b="1"/>
              <a:t>Společenská odpovědnost firem (organizací)</a:t>
            </a:r>
            <a:br>
              <a:rPr lang="cs-CZ" altLang="cs-CZ" b="1"/>
            </a:br>
            <a:r>
              <a:rPr lang="cs-CZ" altLang="cs-CZ" b="1"/>
              <a:t>(Corporate Social Responsibility)</a:t>
            </a:r>
          </a:p>
        </p:txBody>
      </p:sp>
      <p:sp>
        <p:nvSpPr>
          <p:cNvPr id="17411" name="Zástupný symbol pro obsah 2"/>
          <p:cNvSpPr>
            <a:spLocks noGrp="1"/>
          </p:cNvSpPr>
          <p:nvPr>
            <p:ph idx="1"/>
          </p:nvPr>
        </p:nvSpPr>
        <p:spPr>
          <a:xfrm>
            <a:off x="395288" y="2420938"/>
            <a:ext cx="8229600" cy="4032250"/>
          </a:xfrm>
        </p:spPr>
        <p:txBody>
          <a:bodyPr/>
          <a:lstStyle/>
          <a:p>
            <a:pPr eaLnBrk="1" hangingPunct="1"/>
            <a:r>
              <a:rPr lang="cs-CZ" altLang="cs-CZ" sz="2800" dirty="0"/>
              <a:t>Používaná označení: CSR, SOO </a:t>
            </a:r>
            <a:r>
              <a:rPr lang="cs-CZ" altLang="cs-CZ" sz="2400" dirty="0"/>
              <a:t>(dříve CSP, SOF), </a:t>
            </a:r>
            <a:r>
              <a:rPr lang="cs-CZ" altLang="cs-CZ" sz="2800" dirty="0"/>
              <a:t>“</a:t>
            </a:r>
            <a:r>
              <a:rPr lang="cs-CZ" altLang="cs-CZ" sz="2800" dirty="0" err="1"/>
              <a:t>tripple</a:t>
            </a:r>
            <a:r>
              <a:rPr lang="cs-CZ" altLang="cs-CZ" sz="2800" dirty="0"/>
              <a:t> </a:t>
            </a:r>
            <a:r>
              <a:rPr lang="cs-CZ" altLang="cs-CZ" sz="2800" dirty="0" err="1"/>
              <a:t>bottom</a:t>
            </a:r>
            <a:r>
              <a:rPr lang="cs-CZ" altLang="cs-CZ" sz="2800" dirty="0"/>
              <a:t> line“, „</a:t>
            </a:r>
            <a:r>
              <a:rPr lang="cs-CZ" altLang="cs-CZ" sz="2800" dirty="0" err="1"/>
              <a:t>people</a:t>
            </a:r>
            <a:r>
              <a:rPr lang="cs-CZ" altLang="cs-CZ" sz="2800" dirty="0"/>
              <a:t> – planet – profit“ – 3P.</a:t>
            </a:r>
          </a:p>
          <a:p>
            <a:pPr eaLnBrk="1" hangingPunct="1"/>
            <a:r>
              <a:rPr lang="cs-CZ" altLang="cs-CZ" sz="2800" dirty="0"/>
              <a:t>Patří do širšího konceptu „trvalá udržitelnost“.</a:t>
            </a:r>
          </a:p>
          <a:p>
            <a:pPr eaLnBrk="1" hangingPunct="1"/>
            <a:r>
              <a:rPr lang="cs-CZ" altLang="cs-CZ" sz="2800" dirty="0"/>
              <a:t>Zakladatel: </a:t>
            </a:r>
            <a:r>
              <a:rPr lang="cs-CZ" altLang="cs-CZ" sz="2800" dirty="0" err="1"/>
              <a:t>Bowen</a:t>
            </a:r>
            <a:r>
              <a:rPr lang="cs-CZ" altLang="cs-CZ" sz="2800" dirty="0"/>
              <a:t>, 1953.</a:t>
            </a:r>
          </a:p>
          <a:p>
            <a:pPr eaLnBrk="1" hangingPunct="1"/>
            <a:r>
              <a:rPr lang="cs-CZ" altLang="cs-CZ" sz="2800" dirty="0"/>
              <a:t>Světoví autoři: </a:t>
            </a:r>
            <a:r>
              <a:rPr lang="cs-CZ" altLang="cs-CZ" sz="2800" dirty="0" err="1"/>
              <a:t>Crane</a:t>
            </a:r>
            <a:r>
              <a:rPr lang="cs-CZ" altLang="cs-CZ" sz="2800" dirty="0"/>
              <a:t>, </a:t>
            </a:r>
            <a:r>
              <a:rPr lang="cs-CZ" altLang="cs-CZ" sz="2800" dirty="0" err="1"/>
              <a:t>Carroll</a:t>
            </a:r>
            <a:r>
              <a:rPr lang="cs-CZ" altLang="cs-CZ" sz="2800" dirty="0"/>
              <a:t>, </a:t>
            </a:r>
            <a:r>
              <a:rPr lang="cs-CZ" altLang="cs-CZ" sz="2800" dirty="0" err="1"/>
              <a:t>Friedman</a:t>
            </a:r>
            <a:r>
              <a:rPr lang="cs-CZ" altLang="cs-CZ" sz="2800" dirty="0"/>
              <a:t>, </a:t>
            </a:r>
            <a:r>
              <a:rPr lang="cs-CZ" altLang="cs-CZ" sz="2800" dirty="0" err="1"/>
              <a:t>Freemann</a:t>
            </a:r>
            <a:r>
              <a:rPr lang="cs-CZ" altLang="cs-CZ" sz="2800" dirty="0"/>
              <a:t>, Frederick, Davis.</a:t>
            </a:r>
          </a:p>
          <a:p>
            <a:pPr eaLnBrk="1" hangingPunct="1"/>
            <a:r>
              <a:rPr lang="cs-CZ" altLang="cs-CZ" sz="2800" dirty="0"/>
              <a:t>Čeští autoři: Petříková, Putnová, Bláha, Kunz.</a:t>
            </a:r>
          </a:p>
          <a:p>
            <a:pPr eaLnBrk="1" hangingPunct="1"/>
            <a:r>
              <a:rPr lang="cs-CZ" altLang="cs-CZ" sz="2800" dirty="0"/>
              <a:t>Definice? </a:t>
            </a:r>
          </a:p>
        </p:txBody>
      </p:sp>
    </p:spTree>
    <p:extLst>
      <p:ext uri="{BB962C8B-B14F-4D97-AF65-F5344CB8AC3E}">
        <p14:creationId xmlns:p14="http://schemas.microsoft.com/office/powerpoint/2010/main" val="37246150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951</TotalTime>
  <Words>1214</Words>
  <Application>Microsoft Office PowerPoint</Application>
  <PresentationFormat>Předvádění na obrazovce (4:3)</PresentationFormat>
  <Paragraphs>143</Paragraphs>
  <Slides>19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3" baseType="lpstr">
      <vt:lpstr>Arial</vt:lpstr>
      <vt:lpstr>Calibri</vt:lpstr>
      <vt:lpstr>Wingdings</vt:lpstr>
      <vt:lpstr>Office Theme</vt:lpstr>
      <vt:lpstr>Společenská odpovědnost,  společenská odpovědnost firem - CSR</vt:lpstr>
      <vt:lpstr>Prezentace aplikace PowerPoint</vt:lpstr>
      <vt:lpstr>Rysy současné společnosti</vt:lpstr>
      <vt:lpstr>Zdroje potřeby společenské odpovědnosti</vt:lpstr>
      <vt:lpstr>Historie CSR</vt:lpstr>
      <vt:lpstr>Podnikatelská etika „Business Ethics“</vt:lpstr>
      <vt:lpstr>Novodobé dějiny CSR v Evropě</vt:lpstr>
      <vt:lpstr>Pojetí CSR dnes? Jak je v praxi nazývaná?</vt:lpstr>
      <vt:lpstr>Společenská odpovědnost firem (organizací) (Corporate Social Responsibility)</vt:lpstr>
      <vt:lpstr>Definice CSR</vt:lpstr>
      <vt:lpstr>Další historická pojetí definic….</vt:lpstr>
      <vt:lpstr>Principy CSR</vt:lpstr>
      <vt:lpstr>Pilíře CSR</vt:lpstr>
      <vt:lpstr>Sociální pilíř</vt:lpstr>
      <vt:lpstr>Environmentální pilíř</vt:lpstr>
      <vt:lpstr>Ekonomický pilíř</vt:lpstr>
      <vt:lpstr>Úrovně  CSR</vt:lpstr>
      <vt:lpstr>Důvody pro CSR</vt:lpstr>
      <vt:lpstr>Standardizace CSR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Bernardová Dana</dc:creator>
  <cp:keywords/>
  <dc:description/>
  <cp:lastModifiedBy>Fink Martin</cp:lastModifiedBy>
  <cp:revision>73</cp:revision>
  <cp:lastPrinted>2016-09-26T06:50:33Z</cp:lastPrinted>
  <dcterms:created xsi:type="dcterms:W3CDTF">2012-07-19T22:32:54Z</dcterms:created>
  <dcterms:modified xsi:type="dcterms:W3CDTF">2021-10-14T11:52:51Z</dcterms:modified>
  <cp:category/>
</cp:coreProperties>
</file>