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7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8" r:id="rId17"/>
    <p:sldId id="419" r:id="rId18"/>
    <p:sldId id="420" r:id="rId19"/>
    <p:sldId id="340" r:id="rId20"/>
    <p:sldId id="301" r:id="rId21"/>
    <p:sldId id="427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9" autoAdjust="0"/>
  </p:normalViewPr>
  <p:slideViewPr>
    <p:cSldViewPr snapToGrid="0" snapToObjects="1">
      <p:cViewPr varScale="1">
        <p:scale>
          <a:sx n="118" d="100"/>
          <a:sy n="118" d="100"/>
        </p:scale>
        <p:origin x="14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10027-BF30-498C-B50F-DB8B92C7030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99FD6-49A4-4FEF-AE98-C5246ACC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211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800496"/>
            <a:ext cx="6718685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28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Seminář</a:t>
            </a:r>
            <a:r>
              <a:rPr lang="cs-CZ" sz="32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k bakalářské práci (XSBP)</a:t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Základní požadavky na BP (2. část)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52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61060"/>
            <a:ext cx="8229600" cy="5265103"/>
          </a:xfrm>
        </p:spPr>
        <p:txBody>
          <a:bodyPr/>
          <a:lstStyle/>
          <a:p>
            <a:pPr marL="0" indent="0">
              <a:buNone/>
            </a:pPr>
            <a:r>
              <a:rPr lang="cs-CZ" sz="1900" dirty="0"/>
              <a:t>4) DVOJTEČKA</a:t>
            </a:r>
          </a:p>
          <a:p>
            <a:r>
              <a:rPr lang="cs-CZ" sz="1900" dirty="0"/>
              <a:t>uvozuje přímou řeč</a:t>
            </a:r>
          </a:p>
          <a:p>
            <a:r>
              <a:rPr lang="cs-CZ" sz="1900" dirty="0"/>
              <a:t>uvozuje citát</a:t>
            </a:r>
          </a:p>
          <a:p>
            <a:r>
              <a:rPr lang="cs-CZ" sz="1900" dirty="0"/>
              <a:t>klademe za výrazy, které uvozují výčet, mezi jednotlivými položkami píšeme čárku, příp. středník</a:t>
            </a:r>
          </a:p>
          <a:p>
            <a:pPr marL="0" indent="0">
              <a:buNone/>
            </a:pPr>
            <a:r>
              <a:rPr lang="cs-CZ" sz="1900" dirty="0"/>
              <a:t>       př. Základní druhy nonverbální komunikace: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,  </a:t>
            </a:r>
          </a:p>
          <a:p>
            <a:pPr marL="0" indent="0">
              <a:buNone/>
            </a:pPr>
            <a:r>
              <a:rPr lang="cs-CZ" sz="1900" dirty="0"/>
              <a:t>            </a:t>
            </a:r>
            <a:r>
              <a:rPr lang="cs-CZ" sz="1900" dirty="0" err="1"/>
              <a:t>proxemika</a:t>
            </a:r>
            <a:r>
              <a:rPr lang="cs-CZ" sz="1900" dirty="0"/>
              <a:t>, </a:t>
            </a:r>
            <a:r>
              <a:rPr lang="cs-CZ" sz="1900" dirty="0" err="1"/>
              <a:t>posturologie</a:t>
            </a:r>
            <a:r>
              <a:rPr lang="cs-CZ" sz="1900" dirty="0"/>
              <a:t>, </a:t>
            </a:r>
            <a:r>
              <a:rPr lang="cs-CZ" sz="1900" dirty="0" err="1"/>
              <a:t>kinezika</a:t>
            </a:r>
            <a:r>
              <a:rPr lang="cs-CZ" sz="1900" dirty="0"/>
              <a:t>. 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5) TŘI TEČKY</a:t>
            </a:r>
          </a:p>
          <a:p>
            <a:r>
              <a:rPr lang="cs-CZ" sz="1900" dirty="0"/>
              <a:t>v běžném textu naznačují přerývanou, obsahově neuzavřenou řeč, myšlenkový tok</a:t>
            </a:r>
          </a:p>
          <a:p>
            <a:r>
              <a:rPr lang="cs-CZ" sz="1900" dirty="0"/>
              <a:t>ve vědeckých pracích značí neúplný výčet – př. druhy nonverbální komunikace jako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…</a:t>
            </a:r>
          </a:p>
          <a:p>
            <a:r>
              <a:rPr lang="cs-CZ" sz="1900" dirty="0"/>
              <a:t>v citaci naznačuje, že vypouštíme některou její část</a:t>
            </a:r>
          </a:p>
          <a:p>
            <a:r>
              <a:rPr lang="cs-CZ" sz="1900" dirty="0"/>
              <a:t>na konci věty neděláme za třemi tečkami další tečku jako ukončení věty</a:t>
            </a:r>
          </a:p>
        </p:txBody>
      </p:sp>
    </p:spTree>
    <p:extLst>
      <p:ext uri="{BB962C8B-B14F-4D97-AF65-F5344CB8AC3E}">
        <p14:creationId xmlns:p14="http://schemas.microsoft.com/office/powerpoint/2010/main" val="344532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900" dirty="0"/>
              <a:t>6) ČÁRKA</a:t>
            </a:r>
          </a:p>
          <a:p>
            <a:r>
              <a:rPr lang="cs-CZ" sz="1900" dirty="0"/>
              <a:t>neoddělujeme </a:t>
            </a:r>
            <a:r>
              <a:rPr lang="cs-CZ" sz="1900" i="1" dirty="0"/>
              <a:t>a, i, nebo, ani </a:t>
            </a:r>
            <a:r>
              <a:rPr lang="cs-CZ" sz="1900" dirty="0"/>
              <a:t>ve významu slučovacím – př. nepřijde dnes ani zítra, první nebo druhé vydání monografie X nepřijde ani dnes, ani zítra; nemám k dispozici ani první, ani druhé vydání monografie</a:t>
            </a:r>
          </a:p>
          <a:p>
            <a:r>
              <a:rPr lang="cs-CZ" sz="1900" dirty="0"/>
              <a:t>neoddělujeme spojky ve významu totožnosti jako </a:t>
            </a:r>
            <a:r>
              <a:rPr lang="cs-CZ" sz="1900" i="1" dirty="0"/>
              <a:t>neboli, aneb, čili</a:t>
            </a:r>
            <a:r>
              <a:rPr lang="cs-CZ" sz="1900" dirty="0"/>
              <a:t> </a:t>
            </a:r>
          </a:p>
          <a:p>
            <a:pPr marL="0" indent="0">
              <a:buNone/>
            </a:pPr>
            <a:r>
              <a:rPr lang="cs-CZ" sz="1900" i="1" dirty="0"/>
              <a:t>      </a:t>
            </a:r>
            <a:r>
              <a:rPr lang="cs-CZ" sz="1900" dirty="0"/>
              <a:t>př. Fidlovačka aneb Žádný hněv a žádná rvačka, chlorid sodný čili kuchyňská sůl</a:t>
            </a:r>
          </a:p>
          <a:p>
            <a:pPr marL="0" indent="0">
              <a:buNone/>
            </a:pPr>
            <a:endParaRPr lang="cs-CZ" sz="1900" i="1" dirty="0"/>
          </a:p>
          <a:p>
            <a:pPr marL="0" indent="0">
              <a:buNone/>
            </a:pPr>
            <a:endParaRPr lang="cs-CZ" sz="1900" i="1" dirty="0"/>
          </a:p>
          <a:p>
            <a:pPr marL="0" indent="0">
              <a:buNone/>
            </a:pPr>
            <a:r>
              <a:rPr lang="cs-CZ" sz="1900" i="1" dirty="0"/>
              <a:t>oddělujeme: </a:t>
            </a:r>
          </a:p>
          <a:p>
            <a:r>
              <a:rPr lang="cs-CZ" sz="1900" dirty="0"/>
              <a:t>výčet členů – př. Na stole se hromadily knihy, časopisy, noviny.</a:t>
            </a:r>
          </a:p>
          <a:p>
            <a:r>
              <a:rPr lang="cs-CZ" sz="1900" dirty="0"/>
              <a:t>vedlejší věty vložené, věty, jež lze vypustit, aniž by věta změnila smysl</a:t>
            </a:r>
          </a:p>
          <a:p>
            <a:pPr marL="0" indent="0">
              <a:buNone/>
            </a:pPr>
            <a:r>
              <a:rPr lang="cs-CZ" sz="1900" dirty="0"/>
              <a:t>      př. Olomouc, </a:t>
            </a:r>
            <a:r>
              <a:rPr lang="cs-CZ" sz="1900" i="1" dirty="0"/>
              <a:t>historické srdce Moravy</a:t>
            </a:r>
            <a:r>
              <a:rPr lang="cs-CZ" sz="1900" dirty="0"/>
              <a:t>, navštívila významná osobnost. </a:t>
            </a:r>
          </a:p>
          <a:p>
            <a:pPr marL="0" indent="0">
              <a:buNone/>
            </a:pPr>
            <a:r>
              <a:rPr lang="cs-CZ" sz="1900" dirty="0"/>
              <a:t>          X Všechna podstatná jména středního rodu </a:t>
            </a:r>
            <a:r>
              <a:rPr lang="cs-CZ" sz="1900" i="1" dirty="0"/>
              <a:t>zakončená na –í </a:t>
            </a:r>
            <a:r>
              <a:rPr lang="cs-CZ" sz="1900" dirty="0"/>
              <a:t>skloňujeme</a:t>
            </a:r>
          </a:p>
          <a:p>
            <a:pPr marL="0" indent="0">
              <a:buNone/>
            </a:pPr>
            <a:r>
              <a:rPr lang="cs-CZ" sz="1900" dirty="0"/>
              <a:t>             podle vzoru stavení. </a:t>
            </a:r>
          </a:p>
          <a:p>
            <a:r>
              <a:rPr lang="cs-CZ" sz="1900" dirty="0"/>
              <a:t>každou následující větu vloženou do vzniklého souvětí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921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/>
              <a:t>Pozor na </a:t>
            </a:r>
            <a:r>
              <a:rPr lang="cs-CZ" sz="2000" b="1" dirty="0" err="1"/>
              <a:t>překombinovanost</a:t>
            </a:r>
            <a:r>
              <a:rPr lang="cs-CZ" sz="2000" b="1" dirty="0"/>
              <a:t> souvětí, ze kterých je pak obtížné vyčíst význam vět! </a:t>
            </a:r>
            <a:r>
              <a:rPr lang="cs-CZ" sz="2000" dirty="0"/>
              <a:t>- př. Ostrovy </a:t>
            </a:r>
            <a:r>
              <a:rPr lang="cs-CZ" sz="2000" dirty="0" err="1"/>
              <a:t>Tuamotu</a:t>
            </a:r>
            <a:r>
              <a:rPr lang="cs-CZ" sz="2000" dirty="0"/>
              <a:t>, </a:t>
            </a:r>
            <a:r>
              <a:rPr lang="cs-CZ" sz="2000" dirty="0">
                <a:solidFill>
                  <a:srgbClr val="00B050"/>
                </a:solidFill>
              </a:rPr>
              <a:t>které se podobají sobě navzájem jako vejce vejci</a:t>
            </a:r>
            <a:r>
              <a:rPr lang="cs-CZ" sz="2000" dirty="0"/>
              <a:t>, nejsou v podstatě nic jiného než nízké korálové útesy</a:t>
            </a:r>
            <a:r>
              <a:rPr lang="cs-CZ" sz="2000" dirty="0">
                <a:solidFill>
                  <a:srgbClr val="00B050"/>
                </a:solidFill>
              </a:rPr>
              <a:t>, jež vyčnívají jen několik metrů nad mořskou hladinu</a:t>
            </a:r>
            <a:r>
              <a:rPr lang="cs-CZ" sz="2000" dirty="0"/>
              <a:t>, avšak z navigačního hlediska je ještě horší, </a:t>
            </a:r>
            <a:r>
              <a:rPr lang="cs-CZ" sz="2000" dirty="0">
                <a:solidFill>
                  <a:srgbClr val="00B050"/>
                </a:solidFill>
              </a:rPr>
              <a:t>že mnohé z těchto útesů nikdy nedosahují hladiny moře</a:t>
            </a:r>
            <a:r>
              <a:rPr lang="cs-CZ" sz="2000" dirty="0"/>
              <a:t>, </a:t>
            </a:r>
            <a:r>
              <a:rPr lang="cs-CZ" sz="2000" dirty="0">
                <a:solidFill>
                  <a:srgbClr val="00B050"/>
                </a:solidFill>
              </a:rPr>
              <a:t>nýbrž tvoří nebezpečné a často neznámé dno pod vodou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dále oddělujeme:</a:t>
            </a:r>
          </a:p>
          <a:p>
            <a:r>
              <a:rPr lang="cs-CZ" sz="2000" dirty="0"/>
              <a:t>samostatný větný člen – př. Bouřlivý potlesk, to byla jednoznačná odpověď na podaný výkon.</a:t>
            </a:r>
          </a:p>
          <a:p>
            <a:r>
              <a:rPr lang="cs-CZ" sz="2000" dirty="0"/>
              <a:t>vsuvka</a:t>
            </a:r>
          </a:p>
          <a:p>
            <a:pPr>
              <a:buFontTx/>
              <a:buChar char="-"/>
            </a:pPr>
            <a:r>
              <a:rPr lang="cs-CZ" sz="2000" dirty="0"/>
              <a:t>jednoslovné nebo víceslovné výrazy vložené do věty, ve které nesedí syntakticky – př. V této oblasti, jak se mi zdá, nemáte dostatek zkušeností.</a:t>
            </a:r>
          </a:p>
          <a:p>
            <a:pPr>
              <a:buFontTx/>
              <a:buChar char="-"/>
            </a:pPr>
            <a:r>
              <a:rPr lang="cs-CZ" sz="2000" dirty="0"/>
              <a:t>ustálené vsuvky, nejčastěji jednoslovné výrazy, ale i výrazy rozvité, čárkou neoddělujeme – př. </a:t>
            </a:r>
            <a:r>
              <a:rPr lang="cs-CZ" sz="2000" i="1" dirty="0"/>
              <a:t>Zašlete mi, prosím, objednaný materiál. </a:t>
            </a:r>
            <a:r>
              <a:rPr lang="cs-CZ" sz="2000" dirty="0"/>
              <a:t>i </a:t>
            </a:r>
            <a:r>
              <a:rPr lang="cs-CZ" sz="2000" i="1" dirty="0"/>
              <a:t>Zašlete mi prosím objednaný materiál. Je to, celkem vzato, zbytečné.</a:t>
            </a:r>
            <a:r>
              <a:rPr lang="cs-CZ" sz="2000" dirty="0"/>
              <a:t> i </a:t>
            </a:r>
            <a:r>
              <a:rPr lang="cs-CZ" sz="2000" i="1" dirty="0"/>
              <a:t>Je to celkem vzato zbytečné.</a:t>
            </a:r>
          </a:p>
          <a:p>
            <a:pPr marL="0" indent="0">
              <a:buNone/>
            </a:pPr>
            <a:endParaRPr lang="cs-CZ" sz="1900" i="1" dirty="0"/>
          </a:p>
        </p:txBody>
      </p:sp>
    </p:spTree>
    <p:extLst>
      <p:ext uri="{BB962C8B-B14F-4D97-AF65-F5344CB8AC3E}">
        <p14:creationId xmlns:p14="http://schemas.microsoft.com/office/powerpoint/2010/main" val="296158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000" b="1" dirty="0">
                <a:solidFill>
                  <a:srgbClr val="D50202"/>
                </a:solidFill>
              </a:rPr>
              <a:t>Ze slohu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1560"/>
            <a:ext cx="8229600" cy="5074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900" dirty="0">
                <a:solidFill>
                  <a:srgbClr val="FF0000"/>
                </a:solidFill>
              </a:rPr>
              <a:t>TVAROSLOVÍ</a:t>
            </a:r>
          </a:p>
          <a:p>
            <a:pPr marL="457200" indent="-457200">
              <a:buAutoNum type="alphaLcParenR"/>
            </a:pPr>
            <a:r>
              <a:rPr lang="cs-CZ" sz="1900" dirty="0"/>
              <a:t>podstatná jména</a:t>
            </a:r>
          </a:p>
          <a:p>
            <a:pPr marL="0" indent="0">
              <a:buNone/>
            </a:pPr>
            <a:r>
              <a:rPr lang="cs-CZ" sz="1900" dirty="0"/>
              <a:t>       vzory mužský rod – pán, hrad (les), muž, stroj (předseda, soudce)</a:t>
            </a:r>
          </a:p>
          <a:p>
            <a:pPr marL="0" indent="0">
              <a:buNone/>
            </a:pPr>
            <a:r>
              <a:rPr lang="cs-CZ" sz="1900" dirty="0"/>
              <a:t>                  ženský rod – žena, růže, píseň, kost</a:t>
            </a:r>
          </a:p>
          <a:p>
            <a:pPr marL="0" indent="0">
              <a:buNone/>
            </a:pPr>
            <a:r>
              <a:rPr lang="cs-CZ" sz="1900" dirty="0"/>
              <a:t>                  střední rod – město, moře, kuře, stavení</a:t>
            </a:r>
          </a:p>
          <a:p>
            <a:pPr marL="457200" indent="-457200">
              <a:buAutoNum type="alphaLcParenR" startAt="2"/>
            </a:pPr>
            <a:r>
              <a:rPr lang="cs-CZ" sz="1900" dirty="0"/>
              <a:t>zájmena</a:t>
            </a:r>
          </a:p>
          <a:p>
            <a:pPr marL="0" indent="0">
              <a:buNone/>
            </a:pPr>
            <a:r>
              <a:rPr lang="cs-CZ" sz="1900" dirty="0"/>
              <a:t>        mě – 2., 4. pád</a:t>
            </a:r>
          </a:p>
          <a:p>
            <a:pPr marL="0" indent="0">
              <a:buNone/>
            </a:pPr>
            <a:r>
              <a:rPr lang="cs-CZ" sz="1900" dirty="0"/>
              <a:t>        mně – 3., 6. pád</a:t>
            </a:r>
          </a:p>
          <a:p>
            <a:pPr marL="457200" indent="-457200">
              <a:buAutoNum type="alphaLcParenR" startAt="3"/>
            </a:pPr>
            <a:r>
              <a:rPr lang="cs-CZ" sz="1900" dirty="0"/>
              <a:t>slovesa </a:t>
            </a:r>
          </a:p>
          <a:p>
            <a:pPr marL="0" indent="0">
              <a:buNone/>
            </a:pPr>
            <a:r>
              <a:rPr lang="cs-CZ" sz="1900" dirty="0"/>
              <a:t>       - při psaní odborných prací se používá tzv. autorského plurálu, tzn. 1. os.</a:t>
            </a:r>
          </a:p>
          <a:p>
            <a:pPr marL="0" indent="0">
              <a:buNone/>
            </a:pPr>
            <a:r>
              <a:rPr lang="cs-CZ" sz="1900" dirty="0"/>
              <a:t>         množného čísla (my) – př. K výsledkům jsme dospěli…</a:t>
            </a:r>
          </a:p>
          <a:p>
            <a:pPr marL="0" indent="0">
              <a:buNone/>
            </a:pPr>
            <a:r>
              <a:rPr lang="cs-CZ" sz="1900" dirty="0"/>
              <a:t>       - bez zvláštního záměru nestřídáme časy, hl. přítomný a minulý</a:t>
            </a:r>
          </a:p>
          <a:p>
            <a:pPr marL="0" indent="0">
              <a:buNone/>
            </a:pPr>
            <a:r>
              <a:rPr lang="cs-CZ" sz="1900" dirty="0"/>
              <a:t>       - podmiňovací tvar: abych (</a:t>
            </a:r>
            <a:r>
              <a:rPr lang="cs-CZ" sz="1900" strike="sngStrike" dirty="0"/>
              <a:t>aby jsem</a:t>
            </a:r>
            <a:r>
              <a:rPr lang="cs-CZ" sz="1900" dirty="0"/>
              <a:t>), abys (</a:t>
            </a:r>
            <a:r>
              <a:rPr lang="cs-CZ" sz="1900" strike="sngStrike" dirty="0"/>
              <a:t>aby jsi</a:t>
            </a:r>
            <a:r>
              <a:rPr lang="cs-CZ" sz="1900" dirty="0"/>
              <a:t>), aby, abychom (</a:t>
            </a:r>
            <a:r>
              <a:rPr lang="cs-CZ" sz="1900" strike="sngStrike" dirty="0"/>
              <a:t>aby jsme,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</a:t>
            </a:r>
            <a:r>
              <a:rPr lang="cs-CZ" sz="1900" strike="sngStrike" dirty="0" err="1"/>
              <a:t>abysme</a:t>
            </a:r>
            <a:r>
              <a:rPr lang="cs-CZ" sz="1900" dirty="0"/>
              <a:t>), abyste (</a:t>
            </a:r>
            <a:r>
              <a:rPr lang="cs-CZ" sz="1900" strike="sngStrike" dirty="0"/>
              <a:t>aby jste</a:t>
            </a:r>
            <a:r>
              <a:rPr lang="cs-CZ" sz="1900" dirty="0"/>
              <a:t>), aby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kdybych (</a:t>
            </a:r>
            <a:r>
              <a:rPr lang="cs-CZ" sz="1900" strike="sngStrike" dirty="0"/>
              <a:t>kdyby jsem</a:t>
            </a:r>
            <a:r>
              <a:rPr lang="cs-CZ" sz="1900" dirty="0"/>
              <a:t>), kdybys (</a:t>
            </a:r>
            <a:r>
              <a:rPr lang="cs-CZ" sz="1900" strike="sngStrike" dirty="0"/>
              <a:t>kdyby jsi</a:t>
            </a:r>
            <a:r>
              <a:rPr lang="cs-CZ" sz="1900" dirty="0"/>
              <a:t>)/ kdyby ses (</a:t>
            </a:r>
            <a:r>
              <a:rPr lang="cs-CZ" sz="1900" strike="sngStrike" dirty="0"/>
              <a:t>kdyby jsi 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</a:t>
            </a:r>
            <a:r>
              <a:rPr lang="cs-CZ" sz="1900" strike="sngStrike" dirty="0"/>
              <a:t>se</a:t>
            </a:r>
            <a:r>
              <a:rPr lang="cs-CZ" sz="1900" dirty="0"/>
              <a:t>), kdyby, kdybychom (</a:t>
            </a:r>
            <a:r>
              <a:rPr lang="cs-CZ" sz="1900" strike="sngStrike" dirty="0"/>
              <a:t>kdyby jsme</a:t>
            </a:r>
            <a:r>
              <a:rPr lang="cs-CZ" sz="1900" dirty="0"/>
              <a:t>), kdybyste (</a:t>
            </a:r>
            <a:r>
              <a:rPr lang="cs-CZ" sz="1900" strike="sngStrike" dirty="0"/>
              <a:t>kdyby jste</a:t>
            </a:r>
            <a:r>
              <a:rPr lang="cs-CZ" sz="1900" dirty="0"/>
              <a:t>),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</a:t>
            </a:r>
          </a:p>
        </p:txBody>
      </p:sp>
    </p:spTree>
    <p:extLst>
      <p:ext uri="{BB962C8B-B14F-4D97-AF65-F5344CB8AC3E}">
        <p14:creationId xmlns:p14="http://schemas.microsoft.com/office/powerpoint/2010/main" val="432177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01040"/>
            <a:ext cx="8229600" cy="54251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900" dirty="0">
                <a:solidFill>
                  <a:srgbClr val="FF0000"/>
                </a:solidFill>
              </a:rPr>
              <a:t>STYLIZACE PROJEVU</a:t>
            </a:r>
          </a:p>
          <a:p>
            <a:pPr marL="0" indent="0">
              <a:buNone/>
            </a:pPr>
            <a:endParaRPr lang="cs-CZ" sz="1900" dirty="0"/>
          </a:p>
          <a:p>
            <a:r>
              <a:rPr lang="cs-CZ" sz="1900" dirty="0"/>
              <a:t>chyby obsahové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nejčastěji odchýlení od tématu (vlivem nepozornosti autora)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zúžení/ rozšíření tématu</a:t>
            </a:r>
          </a:p>
          <a:p>
            <a:pPr marL="0" indent="0">
              <a:buNone/>
            </a:pPr>
            <a:r>
              <a:rPr lang="cs-CZ" sz="1900" dirty="0"/>
              <a:t> </a:t>
            </a:r>
          </a:p>
          <a:p>
            <a:r>
              <a:rPr lang="cs-CZ" sz="1900" dirty="0"/>
              <a:t>chyby v kompozici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nesprávné členění textu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nevhodná volba názvu práce, názvu kapitol vzhledem k obsahové stránce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chyby stylizační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nesprávná volba jazykovým prostředků, nesprávné pojmenování věci</a:t>
            </a:r>
          </a:p>
          <a:p>
            <a:pPr marL="0" indent="0">
              <a:buNone/>
            </a:pPr>
            <a:r>
              <a:rPr lang="cs-CZ" sz="1900" dirty="0"/>
              <a:t>       př. zásluhou jeho práce jsme neuspěli, díky neznalostem zkoušku nesložil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opakování – př. o tom svědčí četná svědectví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volba neplnovýznamových slov – mít, být, dělat, věc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nadbytečná slova – jistě, tak nějak, poměrně, tuším, pravda, řádově, nicméně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neobratně spojované věty –  př. Na půdě jsme našli bednu s materiály po babičce, která tam ležela už několik let.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57369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56260"/>
            <a:ext cx="8229600" cy="55699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nevhodně formulované věty – př. Závěrečným bodem exkurze bude střelba hostů.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přesycenost tvrzení, mnohomluvnost – př. maximálně nejkvalitnější práce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přetíženost věty – viz. vkládání vět vedlejších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chyby jdoucí proti logičnosti vyjadřování</a:t>
            </a:r>
          </a:p>
          <a:p>
            <a:pPr marL="0" indent="0">
              <a:buNone/>
            </a:pPr>
            <a:r>
              <a:rPr lang="cs-CZ" sz="1900" dirty="0"/>
              <a:t>       - slučování nesourodých obsahů – př. Mám ráda zvířata, a proto bych se chtěla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stát učitelkou. </a:t>
            </a:r>
          </a:p>
          <a:p>
            <a:pPr marL="0" indent="0">
              <a:buNone/>
            </a:pPr>
            <a:r>
              <a:rPr lang="cs-CZ" sz="1900" dirty="0"/>
              <a:t>       - opakování stejných myšlenek</a:t>
            </a:r>
          </a:p>
          <a:p>
            <a:pPr marL="0" indent="0">
              <a:buNone/>
            </a:pPr>
            <a:r>
              <a:rPr lang="cs-CZ" sz="1900" dirty="0"/>
              <a:t>       - porušení věcné správnosti – zkreslování informací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chyby v pravdivosti projevu</a:t>
            </a:r>
          </a:p>
          <a:p>
            <a:pPr marL="0" indent="0">
              <a:buNone/>
            </a:pPr>
            <a:r>
              <a:rPr lang="cs-CZ" sz="1900" dirty="0"/>
              <a:t>       - odborná práce by měla být objektivní, subjektivní pohled autora ustupuje </a:t>
            </a:r>
          </a:p>
          <a:p>
            <a:pPr marL="0" indent="0">
              <a:buNone/>
            </a:pPr>
            <a:r>
              <a:rPr lang="cs-CZ" sz="1900" dirty="0"/>
              <a:t>          do pozadí</a:t>
            </a:r>
          </a:p>
          <a:p>
            <a:pPr marL="0" indent="0">
              <a:buNone/>
            </a:pPr>
            <a:r>
              <a:rPr lang="cs-CZ" sz="1900" dirty="0"/>
              <a:t>       - frázovitost – př. příliš obecná slova, nadnesené metafory, nepřesné myšlenky,</a:t>
            </a:r>
          </a:p>
          <a:p>
            <a:pPr marL="0" indent="0">
              <a:buNone/>
            </a:pPr>
            <a:r>
              <a:rPr lang="cs-CZ" sz="1900" dirty="0"/>
              <a:t>                                 obecná hodnocení (je zřejmé, je dobře známo, označování </a:t>
            </a:r>
          </a:p>
          <a:p>
            <a:pPr marL="0" indent="0">
              <a:buNone/>
            </a:pPr>
            <a:r>
              <a:rPr lang="cs-CZ" sz="1900" dirty="0"/>
              <a:t>                                 nadprůměrné/ podprůměrné bez hodnoty průměru)</a:t>
            </a:r>
          </a:p>
        </p:txBody>
      </p:sp>
    </p:spTree>
    <p:extLst>
      <p:ext uri="{BB962C8B-B14F-4D97-AF65-F5344CB8AC3E}">
        <p14:creationId xmlns:p14="http://schemas.microsoft.com/office/powerpoint/2010/main" val="3466375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PŘÍPRAVA OBHAJOBY, PREZENTACE OBHAJOBY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/>
              <a:t>průběh obhajoby: </a:t>
            </a:r>
          </a:p>
          <a:p>
            <a:r>
              <a:rPr lang="cs-CZ" sz="2400" dirty="0"/>
              <a:t>prezentace (8 – 10minut)</a:t>
            </a:r>
          </a:p>
          <a:p>
            <a:r>
              <a:rPr lang="cs-CZ" sz="2400" dirty="0"/>
              <a:t>otázky vedoucího a oponenta</a:t>
            </a:r>
          </a:p>
          <a:p>
            <a:r>
              <a:rPr lang="cs-CZ" sz="2400" dirty="0"/>
              <a:t>otázky dalších členů komise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2089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STRUKTURA: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název, autor, vedoucí</a:t>
            </a:r>
          </a:p>
          <a:p>
            <a:pPr>
              <a:buFontTx/>
              <a:buChar char="-"/>
            </a:pPr>
            <a:r>
              <a:rPr lang="cs-CZ" sz="2400" dirty="0"/>
              <a:t>úvod</a:t>
            </a:r>
          </a:p>
          <a:p>
            <a:pPr>
              <a:buFontTx/>
              <a:buChar char="-"/>
            </a:pPr>
            <a:r>
              <a:rPr lang="cs-CZ" sz="2400" dirty="0"/>
              <a:t>teorie ve 3 větách</a:t>
            </a:r>
          </a:p>
          <a:p>
            <a:pPr>
              <a:buFontTx/>
              <a:buChar char="-"/>
            </a:pPr>
            <a:r>
              <a:rPr lang="cs-CZ" sz="2400"/>
              <a:t>metodika</a:t>
            </a:r>
            <a:r>
              <a:rPr lang="cs-CZ" sz="2400" dirty="0"/>
              <a:t>!!!</a:t>
            </a:r>
          </a:p>
          <a:p>
            <a:pPr>
              <a:buFontTx/>
              <a:buChar char="-"/>
            </a:pPr>
            <a:r>
              <a:rPr lang="cs-CZ" sz="2400" dirty="0"/>
              <a:t>empirické výsledky</a:t>
            </a:r>
          </a:p>
        </p:txBody>
      </p:sp>
    </p:spTree>
    <p:extLst>
      <p:ext uri="{BB962C8B-B14F-4D97-AF65-F5344CB8AC3E}">
        <p14:creationId xmlns:p14="http://schemas.microsoft.com/office/powerpoint/2010/main" val="1249302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31846"/>
            <a:ext cx="8229600" cy="5094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Funkce prezentace:</a:t>
            </a:r>
          </a:p>
          <a:p>
            <a:pPr>
              <a:buFontTx/>
              <a:buChar char="-"/>
            </a:pPr>
            <a:r>
              <a:rPr lang="cs-CZ" sz="2400" dirty="0"/>
              <a:t>vizuálně a graficky podané sdělení (grafy, tabulky, diagramy, obrázky, vzorce)</a:t>
            </a:r>
          </a:p>
          <a:p>
            <a:pPr>
              <a:buFontTx/>
              <a:buChar char="-"/>
            </a:pPr>
            <a:r>
              <a:rPr lang="cs-CZ" sz="2400" dirty="0"/>
              <a:t>vodítko pro mluvený projev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nedávat do prezentace BP celé věty, které pak přečtete vy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nedávat do prezentace každé slovo, které řeknete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počítat s časem (8 – 10 minut času = 4 – 5 snímků)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neprezentovat teorii (jen zakotvit v několika větách)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mluvit o vašem projektu, vaší práci, vašich výsledcích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dbát na správnost údajů, překlepy, pravopisné chyby…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dát si záležet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808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769620"/>
            <a:ext cx="6718685" cy="125485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D10202"/>
                </a:solidFill>
                <a:cs typeface="Arial"/>
              </a:rPr>
              <a:t>Kde čerpat informace</a:t>
            </a:r>
            <a:endParaRPr lang="en-US" sz="105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394461"/>
            <a:ext cx="8229600" cy="4792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Nejdůležitější:</a:t>
            </a:r>
          </a:p>
          <a:p>
            <a:pPr algn="just"/>
            <a:r>
              <a:rPr lang="cs-CZ" sz="1800" dirty="0"/>
              <a:t>JURÍČKOVÁ, </a:t>
            </a:r>
            <a:r>
              <a:rPr lang="cs-CZ" sz="1800" dirty="0" err="1"/>
              <a:t>Lubica</a:t>
            </a:r>
            <a:r>
              <a:rPr lang="cs-CZ" sz="1800" dirty="0"/>
              <a:t> a Michaela VANĚČKOVÁ. </a:t>
            </a:r>
            <a:r>
              <a:rPr lang="cs-CZ" sz="1800" i="1" dirty="0"/>
              <a:t>Bakalářské práce na Moravské vysoké škole Olomouc</a:t>
            </a:r>
            <a:r>
              <a:rPr lang="cs-CZ" sz="1800" dirty="0"/>
              <a:t>. 1. vyd. Olomouc: Moravská vysoká škola Olomouc, 2010, 62 s. ISBN 978-80-87240-11-3. 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600" b="1" dirty="0">
                <a:solidFill>
                  <a:srgbClr val="FF0000"/>
                </a:solidFill>
              </a:rPr>
              <a:t>Citace:</a:t>
            </a:r>
          </a:p>
          <a:p>
            <a:r>
              <a:rPr lang="cs-CZ" sz="1800" dirty="0"/>
              <a:t>KRČÁL, Martin a Zuzana TEPLÍKOVÁ. </a:t>
            </a:r>
            <a:r>
              <a:rPr lang="cs-CZ" sz="1800" i="1" dirty="0"/>
              <a:t>Naučte (se) citovat</a:t>
            </a:r>
            <a:r>
              <a:rPr lang="cs-CZ" sz="1800" dirty="0"/>
              <a:t>. 1. vyd. Blansko: Citace.com, 2014, 156 s. ISBN 978-80-260-6074-1.</a:t>
            </a:r>
          </a:p>
          <a:p>
            <a:r>
              <a:rPr lang="cs-CZ" sz="1800" dirty="0"/>
              <a:t>FIRSTOVÁ, Z. 2011. Nová norma ČSN ISO 690: pravidla pro bibliografické odkazy a citace informačních zdrojů [online]. Verze 0.10. [Plzeň]: Univerzitní knihovna ZČU v Plzni, Metodika – citace CZ.1.07/2.2.00/15.0439 Verze 2011-09-23 10 21. září 2011 14:16 [cit. 2011-09-20]. Dostupné z: https://sites.google.com/site/novaiso690/home/ BibliografickécitaceaodkazypodlenovénormyISO690_komentované.pdf. Verze s komentáři. </a:t>
            </a:r>
          </a:p>
          <a:p>
            <a:r>
              <a:rPr lang="cs-CZ" sz="1800" dirty="0"/>
              <a:t>ČSN ISO 690: 2011. Informace a dokumentace – Pravidla pro bibliografické odkazy a citace informačních zdrojů. 3. vyd. Praha: Český normalizační institut, 2011. </a:t>
            </a:r>
          </a:p>
        </p:txBody>
      </p:sp>
    </p:spTree>
    <p:extLst>
      <p:ext uri="{BB962C8B-B14F-4D97-AF65-F5344CB8AC3E}">
        <p14:creationId xmlns:p14="http://schemas.microsoft.com/office/powerpoint/2010/main" val="24503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FORMÁLNÍ POŽADAVKY, VZHLED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okraje 2,5cm (v případě vazby vlevo 3,5cm, vpravo 1,5cm)</a:t>
            </a:r>
          </a:p>
          <a:p>
            <a:r>
              <a:rPr lang="cs-CZ" sz="2000" dirty="0"/>
              <a:t>text zarovnaný do bloku</a:t>
            </a:r>
          </a:p>
          <a:p>
            <a:r>
              <a:rPr lang="cs-CZ" sz="2000" dirty="0"/>
              <a:t>písmo patkové (např. </a:t>
            </a:r>
            <a:r>
              <a:rPr lang="cs-CZ" sz="2000" dirty="0" err="1"/>
              <a:t>Times</a:t>
            </a:r>
            <a:r>
              <a:rPr lang="cs-CZ" sz="2000" dirty="0"/>
              <a:t> New Roman, </a:t>
            </a:r>
            <a:r>
              <a:rPr lang="cs-CZ" sz="2000" dirty="0" err="1"/>
              <a:t>Palatino</a:t>
            </a:r>
            <a:r>
              <a:rPr lang="cs-CZ" sz="2000" dirty="0"/>
              <a:t>, Georgia vel. 12b)</a:t>
            </a:r>
          </a:p>
          <a:p>
            <a:r>
              <a:rPr lang="cs-CZ" sz="2000" dirty="0"/>
              <a:t>řádkování 1,2 násobek velikosti písma</a:t>
            </a:r>
          </a:p>
          <a:p>
            <a:r>
              <a:rPr lang="cs-CZ" sz="2000" dirty="0"/>
              <a:t>odsazení – odstavcová zarážka 0,8cm (tabulátor)</a:t>
            </a:r>
          </a:p>
          <a:p>
            <a:r>
              <a:rPr lang="cs-CZ" sz="2000" dirty="0"/>
              <a:t>číslování dole na stránce</a:t>
            </a:r>
          </a:p>
          <a:p>
            <a:r>
              <a:rPr lang="cs-CZ" sz="2000" dirty="0"/>
              <a:t>vhodnější je jednostranný tisk</a:t>
            </a:r>
          </a:p>
          <a:p>
            <a:r>
              <a:rPr lang="cs-CZ" sz="2000" dirty="0"/>
              <a:t>jednotná úprava textu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680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1" y="883124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DOPORUČENÁ LITERATURA K TÉMATU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5801" y="1758601"/>
            <a:ext cx="81795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KRČÁL, Martin a Zuzana TEPLÍKOVÁ. </a:t>
            </a:r>
            <a:r>
              <a:rPr lang="cs-CZ" sz="1600" i="1" dirty="0"/>
              <a:t>Naučte (se) citovat</a:t>
            </a:r>
            <a:r>
              <a:rPr lang="cs-CZ" sz="1600" dirty="0"/>
              <a:t>. 1. vyd. Blansko: Citace.com, 2014, </a:t>
            </a:r>
            <a:br>
              <a:rPr lang="cs-CZ" sz="1600" dirty="0"/>
            </a:br>
            <a:r>
              <a:rPr lang="cs-CZ" sz="1600" dirty="0"/>
              <a:t>156 s. ISBN 978-80-260-6074-1.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ŠIROKÝ, Jan. </a:t>
            </a:r>
            <a:r>
              <a:rPr lang="cs-CZ" sz="1600" i="1" dirty="0"/>
              <a:t>Tvoříme a publikujeme odborné texty</a:t>
            </a:r>
            <a:r>
              <a:rPr lang="cs-CZ" sz="1600" dirty="0"/>
              <a:t>. 1. vyd. Brno: Computer </a:t>
            </a:r>
            <a:r>
              <a:rPr lang="cs-CZ" sz="1600" dirty="0" err="1"/>
              <a:t>Press</a:t>
            </a:r>
            <a:r>
              <a:rPr lang="cs-CZ" sz="1600" dirty="0"/>
              <a:t>, 2011, 208 s. ISBN 978-80-251-3510-5.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KUBÁTOVÁ, Helena. </a:t>
            </a:r>
            <a:r>
              <a:rPr lang="cs-CZ" sz="1600" i="1" dirty="0"/>
              <a:t>Rukověť autora diplomky</a:t>
            </a:r>
            <a:r>
              <a:rPr lang="cs-CZ" sz="1600" dirty="0"/>
              <a:t>. 1. vyd. Olomouc: Univerzita Palackého                            v Olomouci, Filozofická fakulta, 2009, 121 s. ISBN 9788024423142.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MEŠKO, Dušan, Dušan KATUŠČÁK a Ján FINDRA. </a:t>
            </a:r>
            <a:r>
              <a:rPr lang="cs-CZ" sz="1600" i="1" dirty="0"/>
              <a:t>Akademická příručka</a:t>
            </a:r>
            <a:r>
              <a:rPr lang="cs-CZ" sz="1600" dirty="0"/>
              <a:t>. Martin: </a:t>
            </a:r>
            <a:r>
              <a:rPr lang="cs-CZ" sz="1600" dirty="0" err="1"/>
              <a:t>Osveta</a:t>
            </a:r>
            <a:r>
              <a:rPr lang="cs-CZ" sz="1600" dirty="0"/>
              <a:t>, 2006,     481 s. ISBN 80-8063-219-7.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KATUŠČÁK Dušan, Barbora DROBÍKOVÁ a Richard PAPÍK. </a:t>
            </a:r>
            <a:r>
              <a:rPr lang="cs-CZ" sz="1600" i="1" dirty="0"/>
              <a:t>Jak psát závěrečné a kvalifikační práce</a:t>
            </a:r>
            <a:r>
              <a:rPr lang="cs-CZ" sz="1600" dirty="0"/>
              <a:t>: </a:t>
            </a:r>
            <a:r>
              <a:rPr lang="cs-CZ" sz="1600" i="1" dirty="0"/>
              <a:t>jak psát bakalářské práce, diplomové práce, dizertační práce, specializační práce, habilitační práce, seminární a ročníkové práce, práce studentské vědecké a odborné činnosti, jak vytvořit bibliografické citace a odkazy a citovat tradiční a elektronické dokumenty</a:t>
            </a:r>
            <a:r>
              <a:rPr lang="cs-CZ" sz="1600" dirty="0"/>
              <a:t>. Nitra: Enigma, 2008, 161 s. ISBN 978-80-89132-70-6.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55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6659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952792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Zvýraznění textu</a:t>
            </a:r>
            <a:endParaRPr lang="en-US" sz="1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537779"/>
            <a:ext cx="8229600" cy="4525963"/>
          </a:xfrm>
        </p:spPr>
        <p:txBody>
          <a:bodyPr/>
          <a:lstStyle/>
          <a:p>
            <a:r>
              <a:rPr lang="cs-CZ" sz="2000" dirty="0"/>
              <a:t>nejlepší způsob je použít kurzívu</a:t>
            </a:r>
          </a:p>
          <a:p>
            <a:r>
              <a:rPr lang="cs-CZ" sz="2000" dirty="0"/>
              <a:t>možné zvýraznit i tučným písmem</a:t>
            </a:r>
          </a:p>
          <a:p>
            <a:r>
              <a:rPr lang="cs-CZ" sz="2000" dirty="0"/>
              <a:t>méně vhodné je slova podtrhávat</a:t>
            </a:r>
          </a:p>
          <a:p>
            <a:r>
              <a:rPr lang="cs-CZ" sz="2000" dirty="0"/>
              <a:t>nepoužívat barevné odlišení, pokud, tak jen odůvodněně a v jedné barvě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03218" y="3264918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Zarovnání textu</a:t>
            </a:r>
            <a:endParaRPr lang="en-US" sz="11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03218" y="38916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  <a:p>
            <a:r>
              <a:rPr lang="cs-CZ" sz="2000" dirty="0"/>
              <a:t>vždy pouze do bloku</a:t>
            </a:r>
          </a:p>
          <a:p>
            <a:pPr marL="0" indent="0">
              <a:buFont typeface="Arial"/>
              <a:buNone/>
            </a:pPr>
            <a:endParaRPr lang="cs-CZ" sz="2800" dirty="0"/>
          </a:p>
          <a:p>
            <a:pPr marL="0" indent="0">
              <a:buFont typeface="Arial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0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47700"/>
            <a:ext cx="6718685" cy="137677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 pravidel českého pravopisu</a:t>
            </a:r>
            <a:endParaRPr lang="en-US" sz="1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173480"/>
            <a:ext cx="8229600" cy="500634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FF0000"/>
                </a:solidFill>
              </a:rPr>
              <a:t>DĚLENÍ SLOV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sz="2000" dirty="0"/>
              <a:t>dělíme podle slabik (země-koule)</a:t>
            </a:r>
          </a:p>
          <a:p>
            <a:pPr>
              <a:buFontTx/>
              <a:buChar char="-"/>
            </a:pPr>
            <a:r>
              <a:rPr lang="cs-CZ" sz="2000" dirty="0"/>
              <a:t>slova složená podle předpon (do-hledat, pro-kopat)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na konci řádku nesmí zůstat jedno písmeno</a:t>
            </a:r>
            <a:r>
              <a:rPr lang="cs-CZ" sz="2000" b="1" dirty="0"/>
              <a:t>! </a:t>
            </a:r>
          </a:p>
          <a:p>
            <a:pPr lvl="1"/>
            <a:r>
              <a:rPr lang="cs-CZ" sz="2000" dirty="0" err="1"/>
              <a:t>např</a:t>
            </a:r>
            <a:r>
              <a:rPr lang="cs-CZ" sz="2000" dirty="0"/>
              <a:t>: v-Paříži, z-Olomouce</a:t>
            </a:r>
          </a:p>
          <a:p>
            <a:pPr lvl="1"/>
            <a:r>
              <a:rPr lang="cs-CZ" sz="2000" dirty="0"/>
              <a:t>řešení: pevná mezera (Windows: </a:t>
            </a:r>
            <a:r>
              <a:rPr lang="cs-CZ" sz="2000" dirty="0" err="1"/>
              <a:t>CTRL+SHIFT+Mezerník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2000" b="1" dirty="0"/>
              <a:t>Dále nerozdělujeme v těchto případech:</a:t>
            </a:r>
          </a:p>
          <a:p>
            <a:r>
              <a:rPr lang="cs-CZ" sz="2000" dirty="0"/>
              <a:t>titul a příjmení (např. Ing.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r>
              <a:rPr lang="cs-CZ" sz="2000" dirty="0"/>
              <a:t>zkrácené jméno a příjmení, oslovení pan/paní (P.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Zapletal, 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r>
              <a:rPr lang="cs-CZ" sz="2000" dirty="0"/>
              <a:t>číslice a název počítaného jevu (100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Kč, 200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km, 300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kg)</a:t>
            </a:r>
          </a:p>
          <a:p>
            <a:r>
              <a:rPr lang="cs-CZ" sz="2000" dirty="0"/>
              <a:t>datum (3.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11.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2015)</a:t>
            </a:r>
          </a:p>
          <a:p>
            <a:r>
              <a:rPr lang="cs-CZ" sz="2000" dirty="0"/>
              <a:t>zkratky (a.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s.)</a:t>
            </a:r>
          </a:p>
          <a:p>
            <a:r>
              <a:rPr lang="cs-CZ" sz="2000" dirty="0"/>
              <a:t>vznik nevhodných slov (</a:t>
            </a:r>
            <a:r>
              <a:rPr lang="cs-CZ" sz="2000" dirty="0" err="1"/>
              <a:t>kni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hovna, </a:t>
            </a:r>
            <a:r>
              <a:rPr lang="cs-CZ" sz="2000" dirty="0" err="1"/>
              <a:t>tlu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močit)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Jednodušší je nedělit, použijte pevnou mezeru.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51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208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9120"/>
            <a:ext cx="8229600" cy="554704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cs-CZ" sz="19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PSANÍ MEZER</a:t>
            </a:r>
          </a:p>
          <a:p>
            <a:pPr marL="0" indent="0">
              <a:buNone/>
            </a:pPr>
            <a:endParaRPr lang="cs-CZ" sz="1900" dirty="0"/>
          </a:p>
          <a:p>
            <a:pPr>
              <a:buFontTx/>
              <a:buChar char="-"/>
            </a:pPr>
            <a:r>
              <a:rPr lang="cs-CZ" sz="1900" dirty="0"/>
              <a:t>spojovník píšeme </a:t>
            </a:r>
            <a:r>
              <a:rPr lang="cs-CZ" sz="1900" b="1" dirty="0"/>
              <a:t>bez mezer</a:t>
            </a:r>
            <a:r>
              <a:rPr lang="cs-CZ" sz="1900" dirty="0"/>
              <a:t> X pomlčku píšeme </a:t>
            </a:r>
            <a:r>
              <a:rPr lang="cs-CZ" sz="1900" b="1" dirty="0"/>
              <a:t>s mezerami</a:t>
            </a:r>
          </a:p>
          <a:p>
            <a:pPr marL="0" indent="0">
              <a:buNone/>
            </a:pPr>
            <a:endParaRPr lang="cs-CZ" sz="1900" i="1" dirty="0"/>
          </a:p>
          <a:p>
            <a:pPr marL="0" indent="0">
              <a:buNone/>
            </a:pPr>
            <a:r>
              <a:rPr lang="cs-CZ" sz="1900" i="1" dirty="0"/>
              <a:t>SPOJOVNÍK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ve jménech složených ze dvou samostatných slov stejného slovního druhu </a:t>
            </a:r>
          </a:p>
          <a:p>
            <a:pPr marL="0" indent="0">
              <a:buNone/>
            </a:pPr>
            <a:r>
              <a:rPr lang="cs-CZ" sz="1900" dirty="0"/>
              <a:t>         - př. Karel Matěj Čapek-Chod X básnická jména v podobě přídavných jmen </a:t>
            </a:r>
          </a:p>
          <a:p>
            <a:pPr marL="0" indent="0">
              <a:buNone/>
            </a:pPr>
            <a:r>
              <a:rPr lang="cs-CZ" sz="1900" dirty="0"/>
              <a:t>       píšeme bez spojovníku – př. Karel Havlíček Borovský</a:t>
            </a:r>
          </a:p>
          <a:p>
            <a:r>
              <a:rPr lang="cs-CZ" sz="1900" dirty="0"/>
              <a:t>v místních názvech – př. Olomouc-Holice, Praha-východ</a:t>
            </a:r>
          </a:p>
          <a:p>
            <a:r>
              <a:rPr lang="cs-CZ" sz="1900" dirty="0"/>
              <a:t>ve slovech, jejichž složky jsou v souřadném vztahu – př. propan-butan</a:t>
            </a:r>
          </a:p>
          <a:p>
            <a:r>
              <a:rPr lang="cs-CZ" sz="1900" dirty="0"/>
              <a:t>v některých přejatých slovech – př. </a:t>
            </a:r>
            <a:r>
              <a:rPr lang="cs-CZ" sz="1900" dirty="0" err="1"/>
              <a:t>Jiu-jitsu</a:t>
            </a:r>
            <a:endParaRPr lang="cs-CZ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u složených přídavných jmen, kde první složka je zakončena na –</a:t>
            </a:r>
            <a:r>
              <a:rPr lang="cs-CZ" sz="1900" dirty="0" err="1"/>
              <a:t>sko</a:t>
            </a:r>
            <a:r>
              <a:rPr lang="cs-CZ" sz="1900" dirty="0"/>
              <a:t>/ -</a:t>
            </a:r>
            <a:r>
              <a:rPr lang="cs-CZ" sz="1900" dirty="0" err="1"/>
              <a:t>cko</a:t>
            </a:r>
            <a:r>
              <a:rPr lang="cs-CZ" sz="1900" dirty="0"/>
              <a:t>/ -</a:t>
            </a:r>
            <a:r>
              <a:rPr lang="cs-CZ" sz="1900" dirty="0" err="1"/>
              <a:t>vě</a:t>
            </a: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- př. společensko-politický</a:t>
            </a:r>
          </a:p>
          <a:p>
            <a:r>
              <a:rPr lang="cs-CZ" sz="1900" dirty="0"/>
              <a:t>u složených přídavných jmen, kde složky mají vzájemný vztah – př. česko-polský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! Rozdíl ve významu: modrozelený svetr/modro-zelený svetr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22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48937" y="1476103"/>
            <a:ext cx="2824843" cy="162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Kč</a:t>
            </a:r>
          </a:p>
          <a:p>
            <a:r>
              <a:rPr lang="cs-CZ" sz="2000" dirty="0"/>
              <a:t>100,-</a:t>
            </a:r>
          </a:p>
          <a:p>
            <a:r>
              <a:rPr lang="cs-CZ" sz="2000" dirty="0"/>
              <a:t>100,- Kč</a:t>
            </a:r>
          </a:p>
          <a:p>
            <a:r>
              <a:rPr lang="cs-CZ" sz="2000" dirty="0"/>
              <a:t>100,50 Kč</a:t>
            </a:r>
          </a:p>
          <a:p>
            <a:r>
              <a:rPr lang="cs-CZ" sz="2000" dirty="0"/>
              <a:t>100,50,-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20388" y="1476103"/>
            <a:ext cx="19594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8935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100 %</a:t>
            </a:r>
          </a:p>
          <a:p>
            <a:r>
              <a:rPr lang="cs-CZ" sz="2000" dirty="0"/>
              <a:t>100%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50719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sto procent</a:t>
            </a:r>
          </a:p>
          <a:p>
            <a:r>
              <a:rPr lang="cs-CZ" sz="2000" dirty="0"/>
              <a:t>stoprocentní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48934" y="4389967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30 °C</a:t>
            </a:r>
          </a:p>
          <a:p>
            <a:r>
              <a:rPr lang="cs-CZ" sz="2000" dirty="0"/>
              <a:t>30° horko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020388" y="4394321"/>
            <a:ext cx="2952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třicet stupňů</a:t>
            </a:r>
          </a:p>
          <a:p>
            <a:r>
              <a:rPr lang="cs-CZ" sz="2000" dirty="0"/>
              <a:t>třicetistupňové horko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48934" y="752532"/>
            <a:ext cx="328966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PSANÍ ČÍSLOVEK</a:t>
            </a:r>
          </a:p>
        </p:txBody>
      </p:sp>
    </p:spTree>
    <p:extLst>
      <p:ext uri="{BB962C8B-B14F-4D97-AF65-F5344CB8AC3E}">
        <p14:creationId xmlns:p14="http://schemas.microsoft.com/office/powerpoint/2010/main" val="340032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/>
          <a:lstStyle/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K PRAVOPISU –I/-Y</a:t>
            </a:r>
          </a:p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r>
              <a:rPr lang="cs-CZ" sz="1900" b="1" dirty="0"/>
              <a:t>shoda přísudku s podmětem:</a:t>
            </a:r>
          </a:p>
          <a:p>
            <a:pPr marL="0" indent="0">
              <a:buNone/>
            </a:pPr>
            <a:endParaRPr lang="cs-CZ" sz="1900" b="1" dirty="0"/>
          </a:p>
          <a:p>
            <a:pPr marL="0" indent="0">
              <a:buNone/>
            </a:pPr>
            <a:r>
              <a:rPr lang="cs-CZ" sz="1900" dirty="0"/>
              <a:t>      rod mužský životný = i   (absolventi byli vyznamenáni)</a:t>
            </a:r>
          </a:p>
          <a:p>
            <a:pPr marL="0" indent="0">
              <a:buNone/>
            </a:pPr>
            <a:r>
              <a:rPr lang="cs-CZ" sz="1900" dirty="0"/>
              <a:t>      rod mužský neživotný, ženský = y (stroje vyráběly, holky přišly)</a:t>
            </a:r>
          </a:p>
          <a:p>
            <a:pPr marL="0" indent="0">
              <a:buNone/>
            </a:pPr>
            <a:r>
              <a:rPr lang="cs-CZ" sz="1900" dirty="0"/>
              <a:t>      rod střední =o/a (moře se rozlilo, auta jela)</a:t>
            </a:r>
          </a:p>
          <a:p>
            <a:pPr marL="0" indent="0">
              <a:buNone/>
            </a:pPr>
            <a:r>
              <a:rPr lang="cs-CZ" sz="1900" dirty="0"/>
              <a:t>      zjednodušeně: TI absolventi X TY stroje X TY holky X TA auta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lze navazovat, pokud je to logicky zřejmé – př. Skupina lidí se sešla, vyprávěli si    o svých zážitcích.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pokud jsou ve větě použity dva rody, rozhoduje bližší slovesu – př. V závodě </a:t>
            </a:r>
          </a:p>
          <a:p>
            <a:pPr marL="0" indent="0">
              <a:buNone/>
            </a:pPr>
            <a:r>
              <a:rPr lang="cs-CZ" sz="1900" dirty="0"/>
              <a:t>       s časem zvítězil</a:t>
            </a:r>
            <a:r>
              <a:rPr lang="cs-CZ" sz="1900" dirty="0">
                <a:solidFill>
                  <a:srgbClr val="FF0000"/>
                </a:solidFill>
              </a:rPr>
              <a:t>i</a:t>
            </a:r>
            <a:r>
              <a:rPr lang="cs-CZ" sz="1900" dirty="0"/>
              <a:t> lidé i stroje X zvítězil</a:t>
            </a:r>
            <a:r>
              <a:rPr lang="cs-CZ" sz="1900" dirty="0">
                <a:solidFill>
                  <a:srgbClr val="FF0000"/>
                </a:solidFill>
              </a:rPr>
              <a:t>y</a:t>
            </a:r>
            <a:r>
              <a:rPr lang="cs-CZ" sz="1900" dirty="0"/>
              <a:t> stroje i lidé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6409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4860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INTERPUNKCE</a:t>
            </a:r>
          </a:p>
          <a:p>
            <a:pPr marL="457200" indent="-457200">
              <a:buAutoNum type="arabicParenR"/>
            </a:pPr>
            <a:r>
              <a:rPr lang="cs-CZ" sz="1900" dirty="0"/>
              <a:t>TEČKA</a:t>
            </a:r>
          </a:p>
          <a:p>
            <a:r>
              <a:rPr lang="cs-CZ" sz="1900" dirty="0"/>
              <a:t>konec věty (oznamovací, ale v písemné formě zpravidla i rozkazovací a přací, pokud na ně nechceme klást důraz)</a:t>
            </a:r>
          </a:p>
          <a:p>
            <a:pPr marL="0" indent="0">
              <a:buNone/>
            </a:pPr>
            <a:r>
              <a:rPr lang="cs-CZ" sz="1900" dirty="0"/>
              <a:t>       př. dotazník zašlete na uvedenou adresu X dotazník zašlete na uvedenou</a:t>
            </a:r>
          </a:p>
          <a:p>
            <a:pPr marL="0" indent="0">
              <a:buNone/>
            </a:pPr>
            <a:r>
              <a:rPr lang="cs-CZ" sz="1900" dirty="0"/>
              <a:t>             adresu!</a:t>
            </a:r>
          </a:p>
          <a:p>
            <a:r>
              <a:rPr lang="cs-CZ" sz="1900" dirty="0"/>
              <a:t>v závorce, pokud je text v závorce samostatnou větou – př. Motivace ve výuce. (Příspěvek k diskuzi.) X za závorkou, pokud je text součástí věty – př. Motivace ve výuce (viz. s. 18).</a:t>
            </a:r>
          </a:p>
          <a:p>
            <a:pPr marL="0" indent="0">
              <a:buNone/>
            </a:pPr>
            <a:endParaRPr lang="cs-CZ" sz="1900" dirty="0"/>
          </a:p>
          <a:p>
            <a:pPr marL="457200" indent="-457200">
              <a:buAutoNum type="arabicParenR" startAt="2"/>
            </a:pPr>
            <a:r>
              <a:rPr lang="cs-CZ" sz="1900" dirty="0"/>
              <a:t>STŘEDNÍK </a:t>
            </a:r>
          </a:p>
          <a:p>
            <a:r>
              <a:rPr lang="cs-CZ" sz="1900" dirty="0"/>
              <a:t>nejčastěji používáme, pokud chceme ve větě oddělit výčet několika skupin </a:t>
            </a:r>
          </a:p>
          <a:p>
            <a:pPr marL="0" indent="0">
              <a:buNone/>
            </a:pPr>
            <a:r>
              <a:rPr lang="cs-CZ" sz="1900" dirty="0"/>
              <a:t>       – př. Mezi západoslovanské jazyky patří: čeština a slovenština; horní a dolní </a:t>
            </a:r>
          </a:p>
          <a:p>
            <a:pPr marL="0" indent="0">
              <a:buNone/>
            </a:pPr>
            <a:r>
              <a:rPr lang="cs-CZ" sz="1900" dirty="0"/>
              <a:t>                lužická srbština, polština; vymřelá polabština a pomořanština.</a:t>
            </a:r>
          </a:p>
          <a:p>
            <a:pPr marL="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58651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0580"/>
            <a:ext cx="8229600" cy="5295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dirty="0"/>
              <a:t>3) OTAZNÍK</a:t>
            </a:r>
          </a:p>
          <a:p>
            <a:pPr marL="0" indent="0">
              <a:buNone/>
            </a:pPr>
            <a:endParaRPr lang="cs-CZ" sz="1900" dirty="0"/>
          </a:p>
          <a:p>
            <a:r>
              <a:rPr lang="cs-CZ" sz="1900" dirty="0"/>
              <a:t>ukončení přímých otázek</a:t>
            </a:r>
          </a:p>
          <a:p>
            <a:r>
              <a:rPr lang="cs-CZ" sz="1900" dirty="0"/>
              <a:t>nepoužívá se, pokud má tázací smysl jen věta vedlejší – př. Studenti se ptají, kdy mohou přijít na konzultaci.</a:t>
            </a:r>
          </a:p>
          <a:p>
            <a:r>
              <a:rPr lang="cs-CZ" sz="1900" dirty="0"/>
              <a:t>lze použít uprostřed věty, pokud jím chceme naznačit pochybnost                        o předchozím tvrzení – př. Před skupinu žáků ve třídě, kde jsem suploval, předstoupil Pavel (?) a přednesl referát.</a:t>
            </a:r>
          </a:p>
          <a:p>
            <a:pPr>
              <a:buFontTx/>
              <a:buChar char="-"/>
            </a:pPr>
            <a:endParaRPr lang="cs-CZ" sz="1900" dirty="0"/>
          </a:p>
          <a:p>
            <a:r>
              <a:rPr lang="cs-CZ" sz="1900" dirty="0"/>
              <a:t>pozor na expresivní vyjádření – vícenásobný otazník ??? – ve vědeckých pracích nepoužíváme</a:t>
            </a:r>
          </a:p>
          <a:p>
            <a:r>
              <a:rPr lang="cs-CZ" sz="1900" dirty="0"/>
              <a:t>stejně tak zdvojené vyjádření údivu a zvolání pomocí ?!</a:t>
            </a:r>
          </a:p>
          <a:p>
            <a:pPr>
              <a:buFontTx/>
              <a:buChar char="-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86769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2078</Words>
  <Application>Microsoft Office PowerPoint</Application>
  <PresentationFormat>Předvádění na obrazovce (4:3)</PresentationFormat>
  <Paragraphs>244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Seminář k bakalářské práci (XSBP) Základní požadavky na BP (2. část)</vt:lpstr>
      <vt:lpstr>FORMÁLNÍ POŽADAVKY, VZHLED BP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Ze slohu</vt:lpstr>
      <vt:lpstr>Prezentace aplikace PowerPoint</vt:lpstr>
      <vt:lpstr>Prezentace aplikace PowerPoint</vt:lpstr>
      <vt:lpstr> PŘÍPRAVA OBHAJOBY, PREZENTACE OBHAJOBY</vt:lpstr>
      <vt:lpstr> PREZENTACE</vt:lpstr>
      <vt:lpstr>Prezentace aplikace PowerPoint</vt:lpstr>
      <vt:lpstr>Prezentace aplikace PowerPoint</vt:lpstr>
      <vt:lpstr>Prezentace aplikace PowerPoint</vt:lpstr>
      <vt:lpstr> ZÁVĚREM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Pavlíčková Renáta</cp:lastModifiedBy>
  <cp:revision>207</cp:revision>
  <cp:lastPrinted>2020-11-19T13:59:17Z</cp:lastPrinted>
  <dcterms:created xsi:type="dcterms:W3CDTF">2012-07-19T22:32:54Z</dcterms:created>
  <dcterms:modified xsi:type="dcterms:W3CDTF">2021-10-25T12:52:02Z</dcterms:modified>
</cp:coreProperties>
</file>