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10" r:id="rId3"/>
    <p:sldId id="313" r:id="rId4"/>
    <p:sldId id="331" r:id="rId5"/>
    <p:sldId id="330" r:id="rId6"/>
    <p:sldId id="337" r:id="rId7"/>
    <p:sldId id="338" r:id="rId8"/>
    <p:sldId id="339" r:id="rId9"/>
    <p:sldId id="303" r:id="rId10"/>
    <p:sldId id="308" r:id="rId11"/>
    <p:sldId id="311" r:id="rId12"/>
    <p:sldId id="343" r:id="rId13"/>
    <p:sldId id="349" r:id="rId14"/>
    <p:sldId id="350" r:id="rId15"/>
    <p:sldId id="351" r:id="rId16"/>
    <p:sldId id="353" r:id="rId17"/>
    <p:sldId id="354" r:id="rId18"/>
    <p:sldId id="358" r:id="rId19"/>
    <p:sldId id="355" r:id="rId20"/>
    <p:sldId id="356" r:id="rId21"/>
    <p:sldId id="357" r:id="rId22"/>
    <p:sldId id="363" r:id="rId23"/>
    <p:sldId id="359" r:id="rId24"/>
    <p:sldId id="360" r:id="rId25"/>
    <p:sldId id="361" r:id="rId26"/>
    <p:sldId id="362" r:id="rId27"/>
    <p:sldId id="426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27" r:id="rId6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 snapToGrid="0" snapToObjects="1">
      <p:cViewPr varScale="1">
        <p:scale>
          <a:sx n="118" d="100"/>
          <a:sy n="118" d="100"/>
        </p:scale>
        <p:origin x="14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1T19:01:42.121" idx="2">
    <p:pos x="1038" y="2964"/>
    <p:text>jak mají aktuálně otevřeno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0027-BF30-498C-B50F-DB8B92C7030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FD6-49A4-4FEF-AE98-C5246ACCE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339E5-C090-4551-A391-D62605778F11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baseline="0" dirty="0"/>
              <a:t> prezentace doc. Ivanové, </a:t>
            </a:r>
            <a:r>
              <a:rPr lang="cs-CZ" dirty="0"/>
              <a:t>Jako</a:t>
            </a:r>
            <a:r>
              <a:rPr lang="cs-CZ" baseline="0" dirty="0"/>
              <a:t> příklad rozvodovost?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28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</a:t>
            </a:r>
            <a: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k bakalářské práci (XSBP)</a:t>
            </a:r>
            <a:b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požadavky na BP (1. část)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HODNOCENÍ VEDOUCÍHO A OPONENTA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aktuálnost problematiky, originalita práce, společenská potřeba práce</a:t>
            </a:r>
          </a:p>
          <a:p>
            <a:r>
              <a:rPr lang="cs-CZ" sz="2000" dirty="0"/>
              <a:t>úroveň a kvalita teoretické část, samostatnost zpracování, vhled                 do problematiky, literární prameny, využití zahraniční literatury</a:t>
            </a:r>
          </a:p>
          <a:p>
            <a:r>
              <a:rPr lang="cs-CZ" sz="2000" dirty="0"/>
              <a:t>formulace cílů práce, hypotézy</a:t>
            </a:r>
          </a:p>
          <a:p>
            <a:r>
              <a:rPr lang="cs-CZ" sz="2000" dirty="0"/>
              <a:t>metodologie práce (výzkumné metody)</a:t>
            </a:r>
          </a:p>
          <a:p>
            <a:r>
              <a:rPr lang="cs-CZ" sz="2000" dirty="0"/>
              <a:t>zpracování výsledků práce</a:t>
            </a:r>
          </a:p>
          <a:p>
            <a:r>
              <a:rPr lang="cs-CZ" sz="2000" dirty="0"/>
              <a:t>komentáře, závěry, diskuze</a:t>
            </a:r>
          </a:p>
          <a:p>
            <a:r>
              <a:rPr lang="cs-CZ" sz="2000" dirty="0"/>
              <a:t>formální zpracování práce</a:t>
            </a:r>
          </a:p>
          <a:p>
            <a:r>
              <a:rPr lang="cs-CZ" sz="2000" dirty="0"/>
              <a:t>spolupráce s vedoucím práce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139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VAZBA BAKALÁŘSKÉ PRÁCE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cs-CZ" sz="2000" dirty="0"/>
          </a:p>
          <a:p>
            <a:r>
              <a:rPr lang="cs-CZ" sz="2000" dirty="0"/>
              <a:t>odevzdáváte </a:t>
            </a:r>
            <a:r>
              <a:rPr lang="cs-CZ" sz="2000" b="1" dirty="0"/>
              <a:t>3 kopie </a:t>
            </a:r>
            <a:r>
              <a:rPr lang="cs-CZ" sz="2000" dirty="0"/>
              <a:t>+ 1 v elektronické verzi na CD</a:t>
            </a:r>
          </a:p>
          <a:p>
            <a:r>
              <a:rPr lang="cs-CZ" sz="2000" dirty="0"/>
              <a:t>do jedné kopie vkládáte CD s vypálenou elektronickou verzí BP (nejlépe      v PDF), </a:t>
            </a:r>
          </a:p>
          <a:p>
            <a:r>
              <a:rPr lang="cs-CZ" sz="2000" dirty="0"/>
              <a:t>vazbu BP možné objednat v knihovně MVŠO (4 dny)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Pozor! Avizovaná změna v případě odevzdávání kvalifikačních prací (od tištěné verze k elektronické).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viz Směrnice pro kvalifikační práce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42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ZÁKLADY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6064"/>
            <a:ext cx="8229600" cy="4830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Metodologie</a:t>
            </a:r>
            <a:r>
              <a:rPr lang="cs-CZ" sz="2400" dirty="0"/>
              <a:t> = nauka o metodách, které lze používat ve vědecké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práci    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Metoda</a:t>
            </a:r>
            <a:r>
              <a:rPr lang="cs-CZ" sz="2400" dirty="0"/>
              <a:t> = vědecký postup k získání poznatků a dosažení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přístupu (procedury)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sběru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analýzy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intepretace dat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466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5618"/>
            <a:ext cx="8229600" cy="5530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POSTUP PŘI ZPRACOVÁNÍ EMPIRICKÉ ČÁSTI PRÁCE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/>
              <a:t>popsat výzkumný problém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cíl výzkumu (cílem je zjistit…)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úhel pohledu na věc (paradigma)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stanovení výzkumné otázky/ hypotézy</a:t>
            </a:r>
          </a:p>
          <a:p>
            <a:pPr marL="457200" indent="-457200">
              <a:buAutoNum type="arabicParenR"/>
            </a:pPr>
            <a:r>
              <a:rPr lang="cs-CZ" sz="2400" dirty="0"/>
              <a:t>definování klíčových slov, které vytvoří teoretický rámec práce</a:t>
            </a:r>
          </a:p>
          <a:p>
            <a:pPr marL="457200" indent="-457200">
              <a:buAutoNum type="arabicParenR"/>
            </a:pPr>
            <a:r>
              <a:rPr lang="cs-CZ" sz="2400" dirty="0"/>
              <a:t>určení metody sběru dat</a:t>
            </a:r>
          </a:p>
          <a:p>
            <a:pPr marL="457200" indent="-457200">
              <a:buAutoNum type="arabicParenR"/>
            </a:pPr>
            <a:r>
              <a:rPr lang="cs-CZ" sz="2400" dirty="0"/>
              <a:t>definice základního souboru, výběrového souboru</a:t>
            </a:r>
          </a:p>
          <a:p>
            <a:pPr marL="457200" indent="-457200">
              <a:buAutoNum type="arabicParenR"/>
            </a:pPr>
            <a:r>
              <a:rPr lang="cs-CZ" sz="2400" dirty="0"/>
              <a:t>sběr dat, vyhodnocení</a:t>
            </a:r>
          </a:p>
          <a:p>
            <a:pPr marL="457200" indent="-457200">
              <a:buAutoNum type="arabicParenR"/>
            </a:pPr>
            <a:r>
              <a:rPr lang="cs-CZ" sz="2400" dirty="0"/>
              <a:t>interpretace výsledků</a:t>
            </a:r>
          </a:p>
          <a:p>
            <a:pPr marL="457200" indent="-457200">
              <a:buAutoNum type="arabicParenR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13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CÍL VÝZKUMU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 cíli se odráží výzkumný problém</a:t>
            </a:r>
          </a:p>
          <a:p>
            <a:pPr>
              <a:buFontTx/>
              <a:buChar char="-"/>
            </a:pPr>
            <a:r>
              <a:rPr lang="cs-CZ" sz="2400" dirty="0"/>
              <a:t>je potřeba brát v potaz přínos pro praxi: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rozšíření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návrh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řešení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</a:t>
            </a:r>
          </a:p>
          <a:p>
            <a:pPr>
              <a:buFontTx/>
              <a:buChar char="-"/>
            </a:pPr>
            <a:r>
              <a:rPr lang="cs-CZ" sz="2400" dirty="0"/>
              <a:t>na základě stanoveného cíle volíme PARADIGMA </a:t>
            </a:r>
          </a:p>
          <a:p>
            <a:pPr marL="0" indent="0">
              <a:buNone/>
            </a:pPr>
            <a:r>
              <a:rPr lang="cs-CZ" sz="2400" dirty="0"/>
              <a:t>paradigma = vzor myšlení, úhel pohledu</a:t>
            </a:r>
          </a:p>
          <a:p>
            <a:pPr marL="0" indent="0">
              <a:buNone/>
            </a:pPr>
            <a:r>
              <a:rPr lang="cs-CZ" sz="2400" dirty="0"/>
              <a:t>                     - vzor pro provedení stanoveného výzkumu</a:t>
            </a:r>
          </a:p>
          <a:p>
            <a:pPr marL="0" indent="0">
              <a:buNone/>
            </a:pPr>
            <a:r>
              <a:rPr lang="cs-CZ" sz="2400" dirty="0"/>
              <a:t>   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162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1454"/>
            <a:ext cx="8229600" cy="540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KVALITATIVNÍ x KVANTITATIVNÍ VÝZKUM</a:t>
            </a:r>
          </a:p>
          <a:p>
            <a:pPr marL="0" indent="0">
              <a:buNone/>
            </a:pPr>
            <a:r>
              <a:rPr lang="cs-CZ" sz="2400" u="sng" dirty="0"/>
              <a:t>Kvalitativní: </a:t>
            </a:r>
          </a:p>
          <a:p>
            <a:pPr>
              <a:buFontTx/>
              <a:buChar char="-"/>
            </a:pPr>
            <a:r>
              <a:rPr lang="cs-CZ" sz="2400" dirty="0"/>
              <a:t>označuje výzkumy, které zjišťují, jak jednotlivci nahlížejí          na svět, jak jej chápou, interpretují</a:t>
            </a:r>
          </a:p>
          <a:p>
            <a:pPr>
              <a:buFontTx/>
              <a:buChar char="-"/>
            </a:pPr>
            <a:r>
              <a:rPr lang="cs-CZ" sz="2400" dirty="0"/>
              <a:t>nevyužívá statistické metody a techniky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u="sng" dirty="0"/>
              <a:t>Kvantitativní: </a:t>
            </a:r>
            <a:r>
              <a:rPr lang="cs-CZ" sz="2400" dirty="0"/>
              <a:t> </a:t>
            </a:r>
            <a:r>
              <a:rPr lang="cs-CZ" sz="1800" dirty="0"/>
              <a:t>(z lat. </a:t>
            </a:r>
            <a:r>
              <a:rPr lang="cs-CZ" sz="1800" dirty="0" err="1"/>
              <a:t>quantum</a:t>
            </a:r>
            <a:r>
              <a:rPr lang="cs-CZ" sz="1800" dirty="0"/>
              <a:t> = kolik)</a:t>
            </a:r>
            <a:endParaRPr lang="cs-CZ" sz="1800" u="sng" dirty="0"/>
          </a:p>
          <a:p>
            <a:pPr>
              <a:buFontTx/>
              <a:buChar char="-"/>
            </a:pPr>
            <a:r>
              <a:rPr lang="cs-CZ" sz="2400" dirty="0"/>
              <a:t>označuje výzkumy, které popisují zkoumanou skutečnost pomocí znaků, čísel </a:t>
            </a:r>
          </a:p>
          <a:p>
            <a:pPr>
              <a:buFontTx/>
              <a:buChar char="-"/>
            </a:pPr>
            <a:r>
              <a:rPr lang="cs-CZ" sz="2400" dirty="0"/>
              <a:t>využívá statistické metody a techniky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914400"/>
            <a:ext cx="41148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Kvantitativní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testování hypotéz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omezený rozsah informace       o mnoha jedincích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pozorovaných proměnných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na populaci je možná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validita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914400"/>
            <a:ext cx="40386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Kvalitativní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vytváření nových hypotéz, vytváření teorie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mnoho informací o malém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problematická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validita</a:t>
            </a:r>
          </a:p>
          <a:p>
            <a:pPr marL="91440" indent="-91440" eaLnBrk="1" fontAlgn="auto" hangingPunct="1">
              <a:defRPr/>
            </a:pPr>
            <a:endParaRPr lang="cs-CZ" altLang="en-US" b="1" dirty="0"/>
          </a:p>
          <a:p>
            <a:pPr marL="91440" indent="-91440" eaLnBrk="1" fontAlgn="auto" hangingPunct="1">
              <a:defRPr/>
            </a:pPr>
            <a:endParaRPr lang="cs-CZ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193022" cy="365125"/>
          </a:xfrm>
        </p:spPr>
        <p:txBody>
          <a:bodyPr/>
          <a:lstStyle/>
          <a:p>
            <a:r>
              <a:rPr lang="cs-CZ" dirty="0"/>
              <a:t>dle </a:t>
            </a:r>
            <a:r>
              <a:rPr lang="en-US" dirty="0"/>
              <a:t>doc. </a:t>
            </a:r>
            <a:r>
              <a:rPr lang="cs-CZ" dirty="0"/>
              <a:t>Kateřiny </a:t>
            </a:r>
            <a:r>
              <a:rPr lang="en-US" dirty="0"/>
              <a:t>Ivanov</a:t>
            </a:r>
            <a:r>
              <a:rPr lang="cs-CZ" dirty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648" y="838900"/>
            <a:ext cx="8463792" cy="49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VLASTNOSTI DOBRÉHO MĚŘENÍ</a:t>
            </a:r>
          </a:p>
          <a:p>
            <a:pPr marL="0" indent="0">
              <a:buNone/>
            </a:pPr>
            <a:r>
              <a:rPr lang="cs-CZ" sz="2400" dirty="0"/>
              <a:t>VALIDITA </a:t>
            </a:r>
          </a:p>
          <a:p>
            <a:pPr marL="0" indent="0">
              <a:buNone/>
            </a:pPr>
            <a:r>
              <a:rPr lang="cs-CZ" sz="2400" dirty="0"/>
              <a:t>= platnost</a:t>
            </a:r>
          </a:p>
          <a:p>
            <a:pPr>
              <a:buFontTx/>
              <a:buChar char="-"/>
            </a:pPr>
            <a:r>
              <a:rPr lang="cs-CZ" sz="2400" dirty="0"/>
              <a:t>měření má vysokou validitu, pokud měří to, co měřit má</a:t>
            </a:r>
          </a:p>
          <a:p>
            <a:pPr>
              <a:buFontTx/>
              <a:buChar char="-"/>
            </a:pPr>
            <a:r>
              <a:rPr lang="cs-CZ" sz="2400" dirty="0"/>
              <a:t>pokud chceme přesně posoudit, jakou hodnotu validita má, srovnáváme ji podle jiného vnějšího kritéria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RELIABILITA</a:t>
            </a:r>
          </a:p>
          <a:p>
            <a:pPr marL="0" indent="0">
              <a:buNone/>
            </a:pPr>
            <a:r>
              <a:rPr lang="cs-CZ" sz="2400" dirty="0"/>
              <a:t>= spolehlivost</a:t>
            </a:r>
          </a:p>
          <a:p>
            <a:pPr marL="0" indent="0">
              <a:buNone/>
            </a:pPr>
            <a:r>
              <a:rPr lang="cs-CZ" sz="2400" dirty="0"/>
              <a:t>- pokud má být měření </a:t>
            </a:r>
            <a:r>
              <a:rPr lang="cs-CZ" sz="2400" dirty="0" err="1"/>
              <a:t>reliabilní</a:t>
            </a:r>
            <a:r>
              <a:rPr lang="cs-CZ" sz="2400" dirty="0"/>
              <a:t>, mělo by za stejných podmínek vykazovat přibližně stejné výsledky</a:t>
            </a:r>
          </a:p>
        </p:txBody>
      </p:sp>
    </p:spTree>
    <p:extLst>
      <p:ext uri="{BB962C8B-B14F-4D97-AF65-F5344CB8AC3E}">
        <p14:creationId xmlns:p14="http://schemas.microsoft.com/office/powerpoint/2010/main" val="240307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1296"/>
            <a:ext cx="8229600" cy="4674868"/>
          </a:xfrm>
        </p:spPr>
        <p:txBody>
          <a:bodyPr/>
          <a:lstStyle/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Hypotéza</a:t>
            </a:r>
            <a:r>
              <a:rPr lang="cs-CZ" altLang="cs-CZ" sz="2400" dirty="0">
                <a:solidFill>
                  <a:prstClr val="black"/>
                </a:solidFill>
              </a:rPr>
              <a:t> (řecky podklad, princip, předpoklad) znamená výpověď, jejíž platnost se pouze předpokládá, ale zároveň formulovanou tak, aby ji bylo možno potvrdit nebo vyvrátit.</a:t>
            </a:r>
          </a:p>
          <a:p>
            <a:pPr lvl="0"/>
            <a:endParaRPr lang="cs-CZ" altLang="cs-CZ" sz="2400" dirty="0">
              <a:solidFill>
                <a:prstClr val="black"/>
              </a:solidFill>
            </a:endParaRPr>
          </a:p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Výzkumná otázka </a:t>
            </a:r>
            <a:r>
              <a:rPr lang="cs-CZ" altLang="cs-CZ" sz="2400" dirty="0">
                <a:solidFill>
                  <a:prstClr val="black"/>
                </a:solidFill>
              </a:rPr>
              <a:t>je otázkou, na kterou hledáme v rámci svého výzkumu odpověď. Začíná vždy Jak, jaký, proč, čí,        kdo apod.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77473" y="6356350"/>
            <a:ext cx="2895600" cy="365125"/>
          </a:xfrm>
        </p:spPr>
        <p:txBody>
          <a:bodyPr/>
          <a:lstStyle/>
          <a:p>
            <a:r>
              <a:rPr lang="en-US" dirty="0" err="1"/>
              <a:t>dle</a:t>
            </a:r>
            <a:r>
              <a:rPr lang="en-US" dirty="0"/>
              <a:t> doc. </a:t>
            </a:r>
            <a:r>
              <a:rPr lang="en-US" dirty="0" err="1"/>
              <a:t>Ivanové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9234"/>
            <a:ext cx="8229600" cy="523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TYPICKÉ NÁSTROJE SBĚRU DAT: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kvalitativní výzkumy – nestandardizované pozorování, obsahová analýza, případová studie, rozhovor, komparace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kvantitativní výzkumy – dotazník, pozorování, studium dokumentů, experiment</a:t>
            </a:r>
          </a:p>
        </p:txBody>
      </p:sp>
    </p:spTree>
    <p:extLst>
      <p:ext uri="{BB962C8B-B14F-4D97-AF65-F5344CB8AC3E}">
        <p14:creationId xmlns:p14="http://schemas.microsoft.com/office/powerpoint/2010/main" val="275490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540060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0202"/>
                </a:solidFill>
                <a:cs typeface="Arial"/>
              </a:rPr>
              <a:t>HARMONOGRAM SZZ V AR 2021/2022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6682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6176"/>
              </p:ext>
            </p:extLst>
          </p:nvPr>
        </p:nvGraphicFramePr>
        <p:xfrm>
          <a:off x="1392757" y="2024478"/>
          <a:ext cx="6850521" cy="292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1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62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do 31. 3.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59">
                <a:tc>
                  <a:txBody>
                    <a:bodyPr/>
                    <a:lstStyle/>
                    <a:p>
                      <a:r>
                        <a:rPr lang="cs-CZ" dirty="0"/>
                        <a:t>Obhajoba kvalifikační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0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VÝBĚR VZORKU DO VÝZKUMU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základní soubor</a:t>
            </a:r>
          </a:p>
          <a:p>
            <a:pPr marL="0" indent="0">
              <a:buNone/>
            </a:pPr>
            <a:r>
              <a:rPr lang="cs-CZ" sz="2400" dirty="0"/>
              <a:t>   = všechny prvky, které patří do skupiny, kterou zkoumáme</a:t>
            </a:r>
          </a:p>
          <a:p>
            <a:r>
              <a:rPr lang="cs-CZ" sz="2400" dirty="0"/>
              <a:t>výběrový soubor</a:t>
            </a:r>
          </a:p>
          <a:p>
            <a:pPr marL="0" indent="0">
              <a:buNone/>
            </a:pPr>
            <a:r>
              <a:rPr lang="cs-CZ" sz="2400" dirty="0"/>
              <a:t>   = určitá vybraná část prvků, která základní soubor reprezentuje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 čem závisí velikost výběrového souboru?</a:t>
            </a:r>
          </a:p>
        </p:txBody>
      </p:sp>
    </p:spTree>
    <p:extLst>
      <p:ext uri="{BB962C8B-B14F-4D97-AF65-F5344CB8AC3E}">
        <p14:creationId xmlns:p14="http://schemas.microsoft.com/office/powerpoint/2010/main" val="32526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3398"/>
            <a:ext cx="8229600" cy="5362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DRUHY VÝBĚRŮ: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náhodný </a:t>
            </a:r>
          </a:p>
          <a:p>
            <a:r>
              <a:rPr lang="cs-CZ" sz="2400" dirty="0"/>
              <a:t>skupinový </a:t>
            </a:r>
          </a:p>
          <a:p>
            <a:r>
              <a:rPr lang="cs-CZ" sz="2400" dirty="0"/>
              <a:t>stratifikovaný</a:t>
            </a:r>
          </a:p>
          <a:p>
            <a:r>
              <a:rPr lang="cs-CZ" sz="2400" dirty="0"/>
              <a:t>kontrolovaný (proporcionální stratifikovaný)</a:t>
            </a:r>
          </a:p>
          <a:p>
            <a:r>
              <a:rPr lang="cs-CZ" sz="2400" dirty="0"/>
              <a:t>vícenásobný </a:t>
            </a:r>
          </a:p>
          <a:p>
            <a:r>
              <a:rPr lang="cs-CZ" sz="2400" dirty="0"/>
              <a:t>záměrný</a:t>
            </a:r>
          </a:p>
          <a:p>
            <a:r>
              <a:rPr lang="cs-CZ" sz="2400" dirty="0"/>
              <a:t>mechanický (systémový)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1800" dirty="0"/>
              <a:t>výběr na základě dostupnosti</a:t>
            </a:r>
          </a:p>
        </p:txBody>
      </p:sp>
    </p:spTree>
    <p:extLst>
      <p:ext uri="{BB962C8B-B14F-4D97-AF65-F5344CB8AC3E}">
        <p14:creationId xmlns:p14="http://schemas.microsoft.com/office/powerpoint/2010/main" val="355108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100" dirty="0"/>
            </a:br>
            <a:br>
              <a:rPr lang="cs-CZ" sz="3100" dirty="0"/>
            </a:br>
            <a:r>
              <a:rPr lang="cs-CZ" sz="3100" b="1" dirty="0"/>
              <a:t>DOPORUČENÁ STRUKTURA EMPIRICKÉ ČÁSTI: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1. (teoretická východiska výzkumu)</a:t>
            </a:r>
          </a:p>
          <a:p>
            <a:pPr marL="0" indent="0">
              <a:buNone/>
            </a:pPr>
            <a:r>
              <a:rPr lang="cs-CZ" sz="2400" dirty="0"/>
              <a:t>2. cíl EČ</a:t>
            </a:r>
          </a:p>
          <a:p>
            <a:pPr marL="0" indent="0">
              <a:buNone/>
            </a:pPr>
            <a:r>
              <a:rPr lang="cs-CZ" sz="2400" dirty="0"/>
              <a:t>3. charakteristika a popis vzorku</a:t>
            </a:r>
          </a:p>
          <a:p>
            <a:pPr marL="0" indent="0">
              <a:buNone/>
            </a:pPr>
            <a:r>
              <a:rPr lang="cs-CZ" sz="2400" dirty="0"/>
              <a:t>4. popis metody</a:t>
            </a:r>
          </a:p>
          <a:p>
            <a:pPr marL="0" indent="0">
              <a:buNone/>
            </a:pPr>
            <a:r>
              <a:rPr lang="cs-CZ" sz="2400" dirty="0"/>
              <a:t>5. popis vlastního výzkumu – jeho organizace, podmínky, průběh, obtíže</a:t>
            </a:r>
          </a:p>
          <a:p>
            <a:pPr marL="0" indent="0">
              <a:buNone/>
            </a:pPr>
            <a:r>
              <a:rPr lang="cs-CZ" sz="2400" dirty="0"/>
              <a:t>5. výsledky</a:t>
            </a:r>
          </a:p>
          <a:p>
            <a:pPr marL="0" indent="0">
              <a:buNone/>
            </a:pPr>
            <a:r>
              <a:rPr lang="cs-CZ" sz="2400" dirty="0"/>
              <a:t>6. diskuze</a:t>
            </a:r>
          </a:p>
          <a:p>
            <a:pPr marL="0" indent="0">
              <a:buNone/>
            </a:pPr>
            <a:r>
              <a:rPr lang="cs-CZ" sz="2400" dirty="0"/>
              <a:t>7. (závěr EČ)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1. teoretická východiska výzkumu + cíl EČ (lze v jedné kapitole) </a:t>
            </a:r>
          </a:p>
          <a:p>
            <a:pPr marL="0" indent="0">
              <a:buNone/>
            </a:pPr>
            <a:r>
              <a:rPr lang="cs-CZ" sz="2000" dirty="0"/>
              <a:t>2. charakteristika výzkumu</a:t>
            </a:r>
          </a:p>
          <a:p>
            <a:pPr>
              <a:buFontTx/>
              <a:buChar char="-"/>
            </a:pPr>
            <a:r>
              <a:rPr lang="cs-CZ" sz="2000" dirty="0"/>
              <a:t>výběr respondentů</a:t>
            </a:r>
          </a:p>
          <a:p>
            <a:pPr>
              <a:buFontTx/>
              <a:buChar char="-"/>
            </a:pPr>
            <a:r>
              <a:rPr lang="cs-CZ" sz="2000" dirty="0"/>
              <a:t>charakteristika výzkumného souboru</a:t>
            </a:r>
          </a:p>
          <a:p>
            <a:pPr>
              <a:buFontTx/>
              <a:buChar char="-"/>
            </a:pPr>
            <a:r>
              <a:rPr lang="cs-CZ" sz="2000" dirty="0"/>
              <a:t>popis zvolené metody sběru dat </a:t>
            </a:r>
          </a:p>
          <a:p>
            <a:pPr marL="0" indent="0">
              <a:buNone/>
            </a:pPr>
            <a:r>
              <a:rPr lang="cs-CZ" sz="2000" dirty="0"/>
              <a:t>      (jediná teorie v EČ)</a:t>
            </a:r>
          </a:p>
          <a:p>
            <a:pPr>
              <a:buFontTx/>
              <a:buChar char="-"/>
            </a:pPr>
            <a:r>
              <a:rPr lang="cs-CZ" sz="2000" dirty="0"/>
              <a:t>popis průběhu vlastního výzkumu</a:t>
            </a:r>
          </a:p>
          <a:p>
            <a:pPr>
              <a:buFontTx/>
              <a:buChar char="-"/>
            </a:pPr>
            <a:r>
              <a:rPr lang="cs-CZ" sz="2000" dirty="0"/>
              <a:t>metody zpracování a analýzy dat (obzvlášť u </a:t>
            </a:r>
            <a:r>
              <a:rPr lang="cs-CZ" sz="2000" dirty="0" err="1"/>
              <a:t>kvanti</a:t>
            </a:r>
            <a:r>
              <a:rPr lang="cs-CZ" sz="2000" dirty="0"/>
              <a:t> výzkumů)</a:t>
            </a:r>
          </a:p>
          <a:p>
            <a:pPr>
              <a:buFontTx/>
              <a:buChar char="-"/>
            </a:pPr>
            <a:r>
              <a:rPr lang="cs-CZ" sz="2000" dirty="0"/>
              <a:t>limity výzkumného šetření (+ další možnosti výzkumu)</a:t>
            </a:r>
          </a:p>
          <a:p>
            <a:pPr marL="0" indent="0">
              <a:buNone/>
            </a:pPr>
            <a:r>
              <a:rPr lang="cs-CZ" sz="2000" dirty="0"/>
              <a:t>3. výsledky šetření a jejich interpretace</a:t>
            </a:r>
          </a:p>
          <a:p>
            <a:pPr marL="0" indent="0">
              <a:buNone/>
            </a:pPr>
            <a:r>
              <a:rPr lang="cs-CZ" sz="2000" dirty="0"/>
              <a:t>4. závěry, diskuze, shrnutí výsledků EČ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708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ZDROJE INFORMACÍ</a:t>
            </a:r>
          </a:p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59103" y="2329731"/>
            <a:ext cx="4174434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59103" y="4204644"/>
            <a:ext cx="4174434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články - odborné časopisy, sborníky z konferencí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encyklopedie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</a:t>
            </a:r>
          </a:p>
          <a:p>
            <a:pPr marL="182563" algn="l">
              <a:lnSpc>
                <a:spcPct val="120000"/>
              </a:lnSpc>
            </a:pPr>
            <a:r>
              <a:rPr lang="cs-CZ" sz="1600" b="1" dirty="0">
                <a:solidFill>
                  <a:schemeClr val="tx1"/>
                </a:solidFill>
              </a:rPr>
              <a:t>    … v kostce)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BP a DP</a:t>
            </a:r>
          </a:p>
        </p:txBody>
      </p:sp>
    </p:spTree>
    <p:extLst>
      <p:ext uri="{BB962C8B-B14F-4D97-AF65-F5344CB8AC3E}">
        <p14:creationId xmlns:p14="http://schemas.microsoft.com/office/powerpoint/2010/main" val="18717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ZPRACOVÁNÍ REŠERŠE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8356"/>
            <a:ext cx="8229600" cy="487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/>
              <a:t>= soupis literatury, ze které budete vytvářet svůj teoretický rámec diplomové práce</a:t>
            </a:r>
          </a:p>
          <a:p>
            <a:pPr>
              <a:buFontTx/>
              <a:buChar char="-"/>
            </a:pPr>
            <a:r>
              <a:rPr lang="cs-CZ" altLang="cs-CZ" sz="2400" dirty="0"/>
              <a:t>prohledat dostupné informační zdroje (katalogy knihoven, odborné elektronické databáze, webové stránky univerzit, vědeckých společností/firem apod.). 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Shromáždění a prostudování vybrané relevantní literatury je předpokladem k vytvoření přehledu o stavu poznání o tématu vaší práce.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1438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180"/>
            <a:ext cx="8229600" cy="533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MOŽNOSTI: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Vědecké databáze:</a:t>
            </a:r>
          </a:p>
          <a:p>
            <a:r>
              <a:rPr lang="cs-CZ" sz="2400" dirty="0"/>
              <a:t>EBSCO</a:t>
            </a:r>
          </a:p>
          <a:p>
            <a:r>
              <a:rPr lang="cs-CZ" sz="2400" dirty="0"/>
              <a:t>SCOPUS</a:t>
            </a:r>
          </a:p>
          <a:p>
            <a:r>
              <a:rPr lang="cs-CZ" sz="2400" dirty="0"/>
              <a:t>Web </a:t>
            </a:r>
            <a:r>
              <a:rPr lang="cs-CZ" sz="2400" dirty="0" err="1"/>
              <a:t>of</a:t>
            </a:r>
            <a:r>
              <a:rPr lang="cs-CZ" sz="2400" dirty="0"/>
              <a:t> Science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InfoHUB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Vědecká knihovna v Olomouci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454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Taťána Malá </a:t>
            </a:r>
            <a:r>
              <a:rPr lang="cs-CZ" sz="20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r>
              <a:rPr lang="cs-CZ" sz="2000" b="1" dirty="0"/>
              <a:t>Petr Krčál </a:t>
            </a:r>
            <a:r>
              <a:rPr lang="cs-CZ" sz="2000" dirty="0"/>
              <a:t>– jmenován ministrem práce a sociálních věcí (6/2018), opisoval jak v bakalářské, tak v diplomové práci, rezignoval po 20 dnech ve funkci</a:t>
            </a:r>
          </a:p>
          <a:p>
            <a:r>
              <a:rPr lang="cs-CZ" sz="2000" b="1" dirty="0"/>
              <a:t>Lubomír </a:t>
            </a:r>
            <a:r>
              <a:rPr lang="cs-CZ" sz="2000" b="1" dirty="0" err="1"/>
              <a:t>Metnar</a:t>
            </a:r>
            <a:r>
              <a:rPr lang="cs-CZ" sz="2000" b="1" dirty="0"/>
              <a:t> </a:t>
            </a:r>
            <a:r>
              <a:rPr lang="cs-CZ" sz="2000" dirty="0"/>
              <a:t>– ministr obrany (6/2018), podezření z plagiátorství, v diplomové práci na 73 stran má uvedeno 10 zdrojů; setrvává ve funkci ministra obrany</a:t>
            </a:r>
          </a:p>
          <a:p>
            <a:r>
              <a:rPr lang="cs-CZ" sz="2000" b="1" dirty="0"/>
              <a:t>Milan Chovanec </a:t>
            </a:r>
            <a:r>
              <a:rPr lang="cs-CZ" sz="20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r>
              <a:rPr lang="cs-CZ" sz="2000" b="1" dirty="0"/>
              <a:t>Stanislav Gross</a:t>
            </a:r>
            <a:r>
              <a:rPr lang="cs-CZ" sz="20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9482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421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61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1410"/>
              </p:ext>
            </p:extLst>
          </p:nvPr>
        </p:nvGraphicFramePr>
        <p:xfrm>
          <a:off x="1390650" y="1989814"/>
          <a:ext cx="63627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9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Zářijové termíny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Obhajoba BP a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Termín odevzdání BP po</a:t>
                      </a:r>
                      <a:r>
                        <a:rPr lang="cs-CZ" baseline="0" dirty="0"/>
                        <a:t> předchozí neúspěšné obhajobě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1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520197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1962546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2568126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649238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895144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24935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0991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211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72460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ÚPRAVA TEXTU BP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r>
              <a:rPr lang="cs-CZ" sz="2000" dirty="0"/>
              <a:t>přibližně 40 stran formátu A4 (jednostranný tisk)</a:t>
            </a:r>
          </a:p>
          <a:p>
            <a:pPr marL="0" indent="0">
              <a:buNone/>
            </a:pPr>
            <a:r>
              <a:rPr lang="cs-CZ" sz="2000" dirty="0"/>
              <a:t>      normostrana = cca 1800 znaků</a:t>
            </a:r>
          </a:p>
          <a:p>
            <a:pPr marL="0" indent="0">
              <a:buNone/>
            </a:pPr>
            <a:r>
              <a:rPr lang="cs-CZ" sz="2000" b="1" dirty="0"/>
              <a:t>POZOR! </a:t>
            </a:r>
            <a:r>
              <a:rPr lang="cs-CZ" sz="2000" dirty="0"/>
              <a:t>Nově - přesněji specifikovaný rozsah = 72 000 znaků čistého textu, tzn. od úvodu po závěr! (bez prohlášení, poděkování, obsahu, seznamu zdrojů a příloh)</a:t>
            </a:r>
          </a:p>
          <a:p>
            <a:r>
              <a:rPr lang="cs-CZ" sz="2000" dirty="0"/>
              <a:t>okraje: 1,5cm pravý, 2,5 horní a dolní, 3,5cm levý okraj</a:t>
            </a:r>
          </a:p>
          <a:p>
            <a:r>
              <a:rPr lang="cs-CZ" sz="2000" dirty="0"/>
              <a:t>text zarovnaný do bloku</a:t>
            </a:r>
          </a:p>
          <a:p>
            <a:r>
              <a:rPr lang="cs-CZ" sz="2000" dirty="0"/>
              <a:t>Písmo patkové: </a:t>
            </a:r>
            <a:r>
              <a:rPr lang="cs-CZ" sz="2000" dirty="0" err="1"/>
              <a:t>Times</a:t>
            </a:r>
            <a:r>
              <a:rPr lang="cs-CZ" sz="2000" dirty="0"/>
              <a:t> New Roman, </a:t>
            </a:r>
            <a:r>
              <a:rPr lang="cs-CZ" sz="2000" dirty="0" err="1"/>
              <a:t>Palatino</a:t>
            </a:r>
            <a:r>
              <a:rPr lang="cs-CZ" sz="2000" dirty="0"/>
              <a:t>, Georgia ve velikosti 12b</a:t>
            </a:r>
          </a:p>
          <a:p>
            <a:r>
              <a:rPr lang="cs-CZ" sz="2000" dirty="0"/>
              <a:t>Řádkování </a:t>
            </a:r>
            <a:r>
              <a:rPr lang="cs-CZ" sz="2000" b="1" dirty="0"/>
              <a:t>1,5 </a:t>
            </a:r>
            <a:r>
              <a:rPr lang="cs-CZ" sz="2000" dirty="0"/>
              <a:t>násobek velikosti písma</a:t>
            </a:r>
          </a:p>
          <a:p>
            <a:r>
              <a:rPr lang="cs-CZ" sz="2000" dirty="0"/>
              <a:t>Odsazení – odstavcová zarážka 0,8cm </a:t>
            </a:r>
          </a:p>
          <a:p>
            <a:r>
              <a:rPr lang="cs-CZ" sz="2000" dirty="0"/>
              <a:t>Číslování dole na stránce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00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049815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5259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3825295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2851695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460090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2304687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</p:txBody>
      </p:sp>
    </p:spTree>
    <p:extLst>
      <p:ext uri="{BB962C8B-B14F-4D97-AF65-F5344CB8AC3E}">
        <p14:creationId xmlns:p14="http://schemas.microsoft.com/office/powerpoint/2010/main" val="1884212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9166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1062893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643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cap="smal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cap="small" dirty="0">
                <a:solidFill>
                  <a:srgbClr val="FF0000"/>
                </a:solidFill>
              </a:rPr>
              <a:t>Při hledání tématu: </a:t>
            </a:r>
          </a:p>
          <a:p>
            <a:pPr marL="0" indent="0">
              <a:buNone/>
            </a:pPr>
            <a:endParaRPr lang="cs-CZ" sz="2400" cap="small" dirty="0">
              <a:solidFill>
                <a:srgbClr val="FF0000"/>
              </a:solidFill>
            </a:endParaRPr>
          </a:p>
          <a:p>
            <a:r>
              <a:rPr lang="cs-CZ" sz="2400" dirty="0"/>
              <a:t>význam výzkumu pro teorii</a:t>
            </a:r>
          </a:p>
          <a:p>
            <a:r>
              <a:rPr lang="cs-CZ" sz="2400" dirty="0"/>
              <a:t>význam výzkumu pro praxi</a:t>
            </a:r>
          </a:p>
          <a:p>
            <a:r>
              <a:rPr lang="cs-CZ" sz="2400" dirty="0"/>
              <a:t>současný stav problematiky</a:t>
            </a:r>
          </a:p>
          <a:p>
            <a:pPr marL="0" indent="0">
              <a:buNone/>
            </a:pPr>
            <a:r>
              <a:rPr lang="cs-CZ" sz="2400" dirty="0"/>
              <a:t>      - přehled existujících problémů v dané oblasti</a:t>
            </a:r>
          </a:p>
          <a:p>
            <a:r>
              <a:rPr lang="cs-CZ" sz="2400" dirty="0"/>
              <a:t>cíl práce</a:t>
            </a:r>
          </a:p>
          <a:p>
            <a:r>
              <a:rPr lang="cs-CZ" sz="2400" dirty="0"/>
              <a:t>metoda zpracování </a:t>
            </a:r>
          </a:p>
          <a:p>
            <a:r>
              <a:rPr lang="cs-CZ" sz="2400" dirty="0"/>
              <a:t>možnost použít už získané vědomosti, dovednosti</a:t>
            </a:r>
          </a:p>
          <a:p>
            <a:r>
              <a:rPr lang="cs-CZ" sz="2400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224506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519881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2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65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0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Vydání 1. Praha: Academia, 2015, 270 stran. ISBN 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Vyd. 1. Praha: Vyšehrad, 2006, </a:t>
            </a:r>
            <a:br>
              <a:rPr lang="cs-CZ" sz="2400" dirty="0"/>
            </a:br>
            <a:r>
              <a:rPr lang="cs-CZ" sz="2400" dirty="0"/>
              <a:t>669 s. Dějiny idejí. ISBN 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s. 341-388.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</a:t>
            </a:r>
            <a:r>
              <a:rPr lang="cs-CZ" sz="2400" dirty="0" err="1"/>
              <a:t>zeme</a:t>
            </a:r>
            <a:r>
              <a:rPr lang="cs-CZ" sz="2400" dirty="0"/>
              <a:t>-</a:t>
            </a:r>
            <a:r>
              <a:rPr lang="cs-CZ" sz="2400" dirty="0" err="1"/>
              <a:t>sveta</a:t>
            </a:r>
            <a:r>
              <a:rPr lang="cs-CZ" sz="2400" dirty="0"/>
              <a:t>-na-</a:t>
            </a:r>
            <a:r>
              <a:rPr lang="cs-CZ" sz="2400" dirty="0" err="1"/>
              <a:t>krizovatce</a:t>
            </a:r>
            <a:r>
              <a:rPr lang="cs-CZ" sz="2400" dirty="0"/>
              <a:t>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056" y="850790"/>
            <a:ext cx="7887694" cy="460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ETICKÉ ZÁSADY PŘI PSANÍ ZÁVĚREČNÉ PRÁCE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>
              <a:buAutoNum type="alphaLcParenR"/>
            </a:pPr>
            <a:r>
              <a:rPr lang="cs-CZ" sz="2000" b="1" dirty="0"/>
              <a:t>souhlas s účastí ve výzkumu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účastník výzkumu rozumí povaze výzkumu a souhlasí s použitím jeho odpovědí, názorů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nikoho nelze nutit setrvat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pozor na účast nezletilých ve výzkumu, nutný souhlas rodičů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informovaný souhlas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00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0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3259418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65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7" y="644055"/>
            <a:ext cx="5566807" cy="5572053"/>
          </a:xfrm>
        </p:spPr>
      </p:pic>
    </p:spTree>
    <p:extLst>
      <p:ext uri="{BB962C8B-B14F-4D97-AF65-F5344CB8AC3E}">
        <p14:creationId xmlns:p14="http://schemas.microsoft.com/office/powerpoint/2010/main" val="233337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785" y="691763"/>
            <a:ext cx="8213697" cy="549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b="1" dirty="0"/>
              <a:t>Ochrana soukromí a osobních údajů účastníků výzkumu</a:t>
            </a:r>
          </a:p>
          <a:p>
            <a:r>
              <a:rPr lang="cs-CZ" sz="2000" dirty="0"/>
              <a:t>výzkum musí být proveden v souladu s platným zákonem o ochraně osobních údajů (zákon č. 101/2000 Sb.)</a:t>
            </a:r>
          </a:p>
          <a:p>
            <a:r>
              <a:rPr lang="cs-CZ" sz="2000" dirty="0"/>
              <a:t>GDPR </a:t>
            </a:r>
          </a:p>
          <a:p>
            <a:pPr lvl="0"/>
            <a:r>
              <a:rPr lang="cs-CZ" sz="2000" dirty="0"/>
              <a:t>účastník by měl být před výzkumem seznámen s tím, kdo a v jakém rozsahu bude mít k výsledkům výzkumu a získaným informacím přístup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c) odměna účastníkům výzkumu</a:t>
            </a:r>
          </a:p>
          <a:p>
            <a:r>
              <a:rPr lang="cs-CZ" sz="2000" dirty="0"/>
              <a:t>jakákoli forma odměny nesmí mít vliv na dodržení všech platných základních etických zásad a v žádném případě nesmí ovlivnit výsledky výzkumu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d) Nesmí dojít k poškození či újmě účastníků výzkumu </a:t>
            </a:r>
          </a:p>
          <a:p>
            <a:r>
              <a:rPr lang="cs-CZ" sz="2000" dirty="0"/>
              <a:t>duševní, finanční, hmotné, psychické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7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70024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DOPORUČENÁ STRUKTURA BP</a:t>
            </a:r>
            <a:endParaRPr lang="en-US" sz="105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82" y="1359673"/>
            <a:ext cx="7561690" cy="49059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700" dirty="0"/>
              <a:t>Titulní list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Prohlášení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Poděkování (není povinné)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Zadání BP – svázat podepsané výtisky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Hlavní text práce (obvykle rozděleno na teoretickou a empirickou část, není to však nezbytné – vždy po dohodě s vedoucím BP)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Závěr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Literatura a prameny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zkratek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obrázků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tabulek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grafů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příloh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Přílohy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b="1" dirty="0"/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72667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2551</Words>
  <Application>Microsoft Office PowerPoint</Application>
  <PresentationFormat>Předvádění na obrazovce (4:3)</PresentationFormat>
  <Paragraphs>383</Paragraphs>
  <Slides>62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8" baseType="lpstr">
      <vt:lpstr>Arial</vt:lpstr>
      <vt:lpstr>Calibri</vt:lpstr>
      <vt:lpstr>Monotype Sorts</vt:lpstr>
      <vt:lpstr>Times New Roman</vt:lpstr>
      <vt:lpstr>Wingdings</vt:lpstr>
      <vt:lpstr>Office Theme</vt:lpstr>
      <vt:lpstr>Seminář k bakalářské práci (XSBP) Základní požadavky na BP (1. část)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ZÁKLADY 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DOPORUČENÁ STRUKTURA EMPIRICKÉ ČÁSTI: </vt:lpstr>
      <vt:lpstr>Prezentace aplikace PowerPoint</vt:lpstr>
      <vt:lpstr>Prezentace aplikace PowerPoint</vt:lpstr>
      <vt:lpstr>ZPRACOVÁNÍ REŠERŠE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ZÁVĚREM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Pavlíčková Renáta</cp:lastModifiedBy>
  <cp:revision>208</cp:revision>
  <cp:lastPrinted>2020-11-19T13:59:17Z</cp:lastPrinted>
  <dcterms:created xsi:type="dcterms:W3CDTF">2012-07-19T22:32:54Z</dcterms:created>
  <dcterms:modified xsi:type="dcterms:W3CDTF">2021-10-25T12:50:29Z</dcterms:modified>
</cp:coreProperties>
</file>