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312" r:id="rId3"/>
    <p:sldId id="31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>
    <p:extLst>
      <p:ext uri="{19B8F6BF-5375-455C-9EA6-DF929625EA0E}">
        <p15:presenceInfo xmlns:p15="http://schemas.microsoft.com/office/powerpoint/2012/main" userId="S-1-5-21-1561073808-1010503232-1077469174-50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0" autoAdjust="0"/>
  </p:normalViewPr>
  <p:slideViewPr>
    <p:cSldViewPr snapToGrid="0" snapToObjects="1"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5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0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Kolik studentů</a:t>
            </a:r>
            <a:r>
              <a:rPr lang="cs-CZ" baseline="0" dirty="0"/>
              <a:t> absolvovalo nepovinnou metodologii?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31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3800496"/>
            <a:ext cx="7090872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na ukončení předmětu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200" b="1" dirty="0">
                <a:solidFill>
                  <a:srgbClr val="D10202"/>
                </a:solidFill>
                <a:cs typeface="Arial"/>
              </a:rPr>
              <a:t>Seminář k bakalářské práci (XSBP)</a:t>
            </a:r>
            <a:endParaRPr lang="en-US" sz="2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7" y="675822"/>
            <a:ext cx="7475108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UKONČENÍ STUDIJNÍHO PŘEDMĚTU</a:t>
            </a:r>
            <a:endParaRPr lang="en-US" sz="2800" b="1" dirty="0">
              <a:solidFill>
                <a:srgbClr val="C00000"/>
              </a:solidFill>
            </a:endParaRP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6" y="1333145"/>
            <a:ext cx="8175863" cy="47423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400" dirty="0"/>
              <a:t>Název studijního předmětu: Seminář k bakalářské práci</a:t>
            </a:r>
          </a:p>
          <a:p>
            <a:pPr marL="0" indent="0">
              <a:buNone/>
            </a:pPr>
            <a:r>
              <a:rPr lang="cs-CZ" sz="1400" dirty="0"/>
              <a:t>Zkratka předmětu: XSBP</a:t>
            </a:r>
          </a:p>
          <a:p>
            <a:pPr marL="0" indent="0">
              <a:buNone/>
            </a:pPr>
            <a:r>
              <a:rPr lang="cs-CZ" sz="1400" dirty="0"/>
              <a:t>Počet kreditů: 3</a:t>
            </a:r>
          </a:p>
          <a:p>
            <a:pPr marL="0" indent="0">
              <a:buNone/>
            </a:pPr>
            <a:r>
              <a:rPr lang="cs-CZ" sz="1400" dirty="0"/>
              <a:t>Způsob zakončení: zápočet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b="1" dirty="0">
                <a:solidFill>
                  <a:srgbClr val="C00000"/>
                </a:solidFill>
              </a:rPr>
              <a:t>Požadavky na studenta: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1400" b="1" dirty="0"/>
              <a:t>Aktivní účast ve výuce </a:t>
            </a:r>
            <a:r>
              <a:rPr lang="cs-CZ" sz="1400" dirty="0"/>
              <a:t>(požadovaná docházka na cvičení min. 75 %).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1400" b="1" dirty="0"/>
              <a:t>Seminární práce: </a:t>
            </a:r>
            <a:r>
              <a:rPr lang="cs-CZ" sz="1400" dirty="0"/>
              <a:t>„Stanovení cílů, základní metodologie a prezentace teoretických východisek BP“</a:t>
            </a:r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Struktura seminární práce:</a:t>
            </a: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název práce,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vymezení řešené problematiky,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cíl práce,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shrnutí dosavadního stavu řešení či poznání: výzkumný problém, hypotézy,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pracovní postup, plánované metody,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využití výsledků,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minimálně 5 plánovaných zdrojů dle citační normy.</a:t>
            </a:r>
            <a:endParaRPr lang="cs-CZ" sz="1400" dirty="0"/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sz="1400" dirty="0"/>
              <a:t>Rozsah práce: 3-5 stran A4 (včetně titulní stránky). </a:t>
            </a:r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sz="1400" dirty="0"/>
              <a:t>Odevzdání ve Wordu, vložit do IS MVŠO/XSBP/Odevzdávárna. </a:t>
            </a:r>
            <a:br>
              <a:rPr lang="cs-CZ" sz="1400" dirty="0"/>
            </a:br>
            <a:r>
              <a:rPr lang="cs-CZ" sz="1400" dirty="0"/>
              <a:t>Termín: 12. 12. 2021 (23:59 hod.).</a:t>
            </a:r>
          </a:p>
          <a:p>
            <a:pPr marL="457200" indent="-457200">
              <a:buFont typeface="Arial"/>
              <a:buAutoNum type="arabicPeriod"/>
            </a:pPr>
            <a:r>
              <a:rPr lang="cs-CZ" sz="1400" b="1" dirty="0"/>
              <a:t>Prezentace teoretických východisek BP </a:t>
            </a:r>
            <a:r>
              <a:rPr lang="cs-CZ" sz="1400" dirty="0"/>
              <a:t>(dle osnovy) – vystoupení (3-4 min./studenta). Termín: </a:t>
            </a:r>
            <a:br>
              <a:rPr lang="cs-CZ" sz="1400" dirty="0"/>
            </a:br>
            <a:r>
              <a:rPr lang="cs-CZ" sz="1400" dirty="0"/>
              <a:t>16. 12. 2021 (ústní prezentace proběhne v rámci posledního semináře ZS).</a:t>
            </a:r>
          </a:p>
          <a:p>
            <a:pPr marL="457200" indent="-457200">
              <a:buFont typeface="Arial"/>
              <a:buAutoNum type="arabicPeriod"/>
            </a:pPr>
            <a:r>
              <a:rPr lang="cs-CZ" sz="1400" b="1" dirty="0"/>
              <a:t>Zápočtový test:</a:t>
            </a:r>
            <a:r>
              <a:rPr lang="cs-CZ" sz="1400" dirty="0"/>
              <a:t> úspěšnost min. 70 %. Termín: do konce zápočtového období (po dohodě s vyučující).</a:t>
            </a: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71407"/>
            <a:ext cx="7483653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OBSAH PŘEDMĚTU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204807"/>
            <a:ext cx="8229600" cy="4981786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Závěrečné a kvalifikační práce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úvod do problematiky (seminární a ročníkové práce, vědecké studentské práce, bakalářské práce, diplomové práce, dizertační práce, habilitační práce).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Bakalářské práce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motivace k volbě tématu, výběr tématu a smysl práce, cíle práce.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Etické a právní aspekty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 oblasti písemných prací.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Harmonogram prací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Pracovní plán. Konzultování bakalářských prací.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 literaturou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(prameny, primární a sekundární literatura). Využití elektronických zdrojů, vědecké databáze.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 literaturou – Citace a parafráze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Citační norma. Bibliografické citace. Obsah, forma, struktura citací.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Základy metodologie 1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cíl, základní soubor, výběrový soubor, typy výběru.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Základy metodologie 2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kvalitativní a kvantitativní výzkum, možnosti sběru dat, základní vyhodnocení a zpracování dat.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Struktura hlavního textu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Úvod, teoretická část, metodologická část, praktická část, závěr.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Grafická úprava textu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písmo, typografie, stránkování, formátování, úprava tabulek a grafů.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Příprava na obhajobu BP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prezentace, argumentace.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Prezentace bakalářských prací studentů dle následující osnovy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název práce,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vymezení řešené problematiky,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cíl práce,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shrnutí dosavadního stavu řešení či poznání: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výzkumný problém,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výzkumná otázka/y,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hypotézy,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pracovní postup, plánované metody,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využití výsledků,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minimálně 5 plánovaných zdrojů dle citační normy.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0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464</Words>
  <Application>Microsoft Office PowerPoint</Application>
  <PresentationFormat>Předvádění na obrazovce (4:3)</PresentationFormat>
  <Paragraphs>54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Požadavky na ukončení předmětu Seminář k bakalářské práci (XSBP)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186</cp:revision>
  <cp:lastPrinted>2019-10-15T11:45:31Z</cp:lastPrinted>
  <dcterms:created xsi:type="dcterms:W3CDTF">2012-07-19T22:32:54Z</dcterms:created>
  <dcterms:modified xsi:type="dcterms:W3CDTF">2021-10-14T10:21:22Z</dcterms:modified>
</cp:coreProperties>
</file>