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handoutMasterIdLst>
    <p:handoutMasterId r:id="rId23"/>
  </p:handoutMasterIdLst>
  <p:sldIdLst>
    <p:sldId id="256" r:id="rId2"/>
    <p:sldId id="298" r:id="rId3"/>
    <p:sldId id="289" r:id="rId4"/>
    <p:sldId id="299" r:id="rId5"/>
    <p:sldId id="300" r:id="rId6"/>
    <p:sldId id="293" r:id="rId7"/>
    <p:sldId id="290" r:id="rId8"/>
    <p:sldId id="301" r:id="rId9"/>
    <p:sldId id="269" r:id="rId10"/>
    <p:sldId id="270" r:id="rId11"/>
    <p:sldId id="285" r:id="rId12"/>
    <p:sldId id="288" r:id="rId13"/>
    <p:sldId id="287" r:id="rId14"/>
    <p:sldId id="284" r:id="rId15"/>
    <p:sldId id="294" r:id="rId16"/>
    <p:sldId id="295" r:id="rId17"/>
    <p:sldId id="296" r:id="rId18"/>
    <p:sldId id="297" r:id="rId19"/>
    <p:sldId id="283" r:id="rId20"/>
    <p:sldId id="291" r:id="rId21"/>
    <p:sldId id="292" r:id="rId2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136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\\mvso.loc\shares\projects\PERSONALISTIKA\Hodnocen&#237;\Hodnocen&#237;%202020\Hodnocen&#237;%20pracovn&#237;ka_administrativn&#237;%20pracovn&#237;k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Kompetenční modely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kompetence jako schopnosti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Povahové rysy </a:t>
            </a:r>
            <a:r>
              <a:rPr lang="cs-CZ" dirty="0"/>
              <a:t>– vlastnosti, charakteristiky, prostřednictvím nichž stabilně reagujeme na informace z vnějšího prostředí. Vrozené.</a:t>
            </a:r>
          </a:p>
          <a:p>
            <a:r>
              <a:rPr lang="cs-CZ" b="1" dirty="0"/>
              <a:t>Postoje</a:t>
            </a:r>
            <a:r>
              <a:rPr lang="cs-CZ" dirty="0"/>
              <a:t> – hodnoty, motivy – vnitřní pohnutky k aktivitě. Získané a postupně utvářené během života.</a:t>
            </a:r>
          </a:p>
          <a:p>
            <a:r>
              <a:rPr lang="cs-CZ" b="1" dirty="0"/>
              <a:t>Znalosti</a:t>
            </a:r>
            <a:r>
              <a:rPr lang="cs-CZ" dirty="0"/>
              <a:t> – poznatky, informace získané studiem, četbou, poslechem.</a:t>
            </a:r>
          </a:p>
          <a:p>
            <a:r>
              <a:rPr lang="cs-CZ" b="1" dirty="0"/>
              <a:t>Dovednosti</a:t>
            </a:r>
            <a:r>
              <a:rPr lang="cs-CZ" dirty="0"/>
              <a:t> – způsobilost vykonávat aktivity, ovlivněné praktickým používáním.</a:t>
            </a:r>
          </a:p>
          <a:p>
            <a:r>
              <a:rPr lang="cs-CZ" b="1" dirty="0"/>
              <a:t>Zkušenosti </a:t>
            </a:r>
            <a:r>
              <a:rPr lang="cs-CZ" dirty="0"/>
              <a:t>– upevněné opakovaným používáním v různých situacích, víra nebo jistota, že se mi podaří vyřešit určitý úkol.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572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kompetencí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cs-CZ" dirty="0"/>
              <a:t>Prahové (základní) kompetence – minimální úroveň nezbytná pro výkon pracovní činnosti.</a:t>
            </a:r>
          </a:p>
          <a:p>
            <a:pPr marL="457200" indent="-457200">
              <a:buAutoNum type="arabicPeriod"/>
            </a:pPr>
            <a:r>
              <a:rPr lang="cs-CZ" dirty="0"/>
              <a:t>…</a:t>
            </a:r>
          </a:p>
          <a:p>
            <a:pPr marL="457200" indent="-457200">
              <a:buAutoNum type="arabicPeriod"/>
            </a:pPr>
            <a:r>
              <a:rPr lang="cs-CZ" dirty="0"/>
              <a:t>Kompetence standardního výkonu.</a:t>
            </a:r>
          </a:p>
          <a:p>
            <a:pPr marL="457200" indent="-457200">
              <a:buAutoNum type="arabicPeriod"/>
            </a:pPr>
            <a:r>
              <a:rPr lang="cs-CZ" dirty="0"/>
              <a:t>…</a:t>
            </a:r>
          </a:p>
          <a:p>
            <a:pPr marL="457200" indent="-457200">
              <a:buAutoNum type="arabicPeriod"/>
            </a:pPr>
            <a:r>
              <a:rPr lang="cs-CZ" dirty="0"/>
              <a:t>Kompetence vysokého výkonu  -odlišují nadprůměrné výkony.</a:t>
            </a:r>
          </a:p>
        </p:txBody>
      </p:sp>
    </p:spTree>
    <p:extLst>
      <p:ext uri="{BB962C8B-B14F-4D97-AF65-F5344CB8AC3E}">
        <p14:creationId xmlns:p14="http://schemas.microsoft.com/office/powerpoint/2010/main" val="2955619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kompetencí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Behaviorální nebo osobní kompetence – zastoupené základními vlastnostmi jedinců, které vnášejí do svých pracovních rolí.</a:t>
            </a:r>
          </a:p>
          <a:p>
            <a:r>
              <a:rPr lang="cs-CZ" dirty="0"/>
              <a:t>Kompetence založené na práci nebo povolání – jsou spojeny s výsledky pracovní činnosti.</a:t>
            </a:r>
          </a:p>
          <a:p>
            <a:r>
              <a:rPr lang="cs-CZ" dirty="0"/>
              <a:t>Druhové, základní a specifické kompetence – jimi disponují všichni zástupci určitého povolání (např. lékaři, učitelé</a:t>
            </a:r>
            <a:r>
              <a:rPr lang="cs-CZ"/>
              <a:t>, manažeři).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403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kompetencí v organizaci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Silné stránky organizace, prosperita organizace, konkurenční výhoda, strategicky nejdůležitější dovednosti, orientace na růst organizace.</a:t>
            </a:r>
          </a:p>
          <a:p>
            <a:r>
              <a:rPr lang="cs-CZ" dirty="0"/>
              <a:t>Základní kompetence – souvisejí s firemními hodnotami a týkají se všech pracovníků – např. flexibilita.</a:t>
            </a:r>
          </a:p>
          <a:p>
            <a:r>
              <a:rPr lang="cs-CZ" dirty="0"/>
              <a:t>Průřezové kompetence – kompetence, kterými by měla disponovat většina pracovníků – např. dokončování úkolů, práce na PC.</a:t>
            </a:r>
          </a:p>
          <a:p>
            <a:r>
              <a:rPr lang="cs-CZ" dirty="0"/>
              <a:t>Specifické kompetence – týkají se pouze určitých profesí – např. účetní – znalost podvojného účetnictví</a:t>
            </a:r>
          </a:p>
        </p:txBody>
      </p:sp>
    </p:spTree>
    <p:extLst>
      <p:ext uri="{BB962C8B-B14F-4D97-AF65-F5344CB8AC3E}">
        <p14:creationId xmlns:p14="http://schemas.microsoft.com/office/powerpoint/2010/main" val="1231835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Kompetenční modely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standardem, je nástrojem řízení výkonů.</a:t>
            </a:r>
          </a:p>
          <a:p>
            <a:r>
              <a:rPr lang="cs-CZ" dirty="0"/>
              <a:t>Uspořádaný systém podle zvoleného klíče, který si volí organizace sama.</a:t>
            </a:r>
          </a:p>
          <a:p>
            <a:r>
              <a:rPr lang="cs-CZ" dirty="0"/>
              <a:t>Říká, jakými procesy, jakým přístupem a kterými vstupními předpoklady lze dosahovat měřitelných výsledků – jakým pracovním chováním dosáhneme cílů organizace.</a:t>
            </a:r>
          </a:p>
          <a:p>
            <a:r>
              <a:rPr lang="cs-CZ" dirty="0"/>
              <a:t>Je mostem mezi hodnotami organizace a popisem práce zaměstnance.</a:t>
            </a:r>
          </a:p>
          <a:p>
            <a:r>
              <a:rPr lang="cs-CZ" dirty="0"/>
              <a:t>Je nástrojem dorozumění v organizaci, dává jednotnou terminologii.</a:t>
            </a:r>
          </a:p>
          <a:p>
            <a:r>
              <a:rPr lang="cs-CZ" dirty="0"/>
              <a:t>Ukazuje roli jednotlivců v cílech celé organizace.</a:t>
            </a:r>
          </a:p>
        </p:txBody>
      </p:sp>
    </p:spTree>
    <p:extLst>
      <p:ext uri="{BB962C8B-B14F-4D97-AF65-F5344CB8AC3E}">
        <p14:creationId xmlns:p14="http://schemas.microsoft.com/office/powerpoint/2010/main" val="1834694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24CD3-4F41-4B48-8BE6-49D8638D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kompetenčního modelu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6321037-61F0-4006-B9E5-CF65EB050B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525695"/>
              </p:ext>
            </p:extLst>
          </p:nvPr>
        </p:nvGraphicFramePr>
        <p:xfrm>
          <a:off x="855406" y="1607574"/>
          <a:ext cx="7361387" cy="41889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5427">
                  <a:extLst>
                    <a:ext uri="{9D8B030D-6E8A-4147-A177-3AD203B41FA5}">
                      <a16:colId xmlns:a16="http://schemas.microsoft.com/office/drawing/2014/main" val="2154144422"/>
                    </a:ext>
                  </a:extLst>
                </a:gridCol>
                <a:gridCol w="2882061">
                  <a:extLst>
                    <a:ext uri="{9D8B030D-6E8A-4147-A177-3AD203B41FA5}">
                      <a16:colId xmlns:a16="http://schemas.microsoft.com/office/drawing/2014/main" val="1074340642"/>
                    </a:ext>
                  </a:extLst>
                </a:gridCol>
                <a:gridCol w="2883899">
                  <a:extLst>
                    <a:ext uri="{9D8B030D-6E8A-4147-A177-3AD203B41FA5}">
                      <a16:colId xmlns:a16="http://schemas.microsoft.com/office/drawing/2014/main" val="3247102472"/>
                    </a:ext>
                  </a:extLst>
                </a:gridCol>
              </a:tblGrid>
              <a:tr h="36438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Celofiremní požadavky</a:t>
                      </a:r>
                      <a:endParaRPr lang="cs-CZ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Role</a:t>
                      </a:r>
                      <a:endParaRPr lang="cs-CZ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Definice</a:t>
                      </a:r>
                      <a:endParaRPr lang="cs-CZ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 anchor="b"/>
                </a:tc>
                <a:extLst>
                  <a:ext uri="{0D108BD9-81ED-4DB2-BD59-A6C34878D82A}">
                    <a16:rowId xmlns:a16="http://schemas.microsoft.com/office/drawing/2014/main" val="2664782662"/>
                  </a:ext>
                </a:extLst>
              </a:tr>
              <a:tr h="88154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Firemní povědomí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programátor, analytik, údržbáři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ví, že firma má definované a standardizované procesy,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zná produkt, na kterém se podílí,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ví, že má firma definované a do dokumentů zpracované cíle a strategie,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ví, kde jsou základní firemní dokumenty a směrnice uloženy,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ví, jak vypadají firemní znaky (logo, dokumenty, barvy, vizitky apod.) a respektuje je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/>
                </a:tc>
                <a:extLst>
                  <a:ext uri="{0D108BD9-81ED-4DB2-BD59-A6C34878D82A}">
                    <a16:rowId xmlns:a16="http://schemas.microsoft.com/office/drawing/2014/main" val="1500330280"/>
                  </a:ext>
                </a:extLst>
              </a:tr>
              <a:tr h="7567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designér, vedoucí projektu, projektant, sekretářka, referent nájmů, účetní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zná a rozumí firemním procesům,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má přehled o produktch celé firmy,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zná a rozumí firemním cílům a strategii,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je seznámen s firemními dokumenty a příslušným směrnicemi,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chápe důležitost firemních znaků a správně je používá při prezentaci firmy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 anchor="b"/>
                </a:tc>
                <a:extLst>
                  <a:ext uri="{0D108BD9-81ED-4DB2-BD59-A6C34878D82A}">
                    <a16:rowId xmlns:a16="http://schemas.microsoft.com/office/drawing/2014/main" val="193573190"/>
                  </a:ext>
                </a:extLst>
              </a:tr>
              <a:tr h="7520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personální referent, personální manažer, obchodník, marketingový referent, vedoucí oddělení, ředitelé úseků, vedení společnosti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spolupodílí se na definování a standardizování firemních procesů,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je ztotožněn s firemními cíli a strategií, které dokáže zastávat před ostatními,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podílí se na tvorbě firemních dokumentů a příslušných směrnic,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spolupodílí se na tvorbě firemních znaků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 anchor="b"/>
                </a:tc>
                <a:extLst>
                  <a:ext uri="{0D108BD9-81ED-4DB2-BD59-A6C34878D82A}">
                    <a16:rowId xmlns:a16="http://schemas.microsoft.com/office/drawing/2014/main" val="3932380598"/>
                  </a:ext>
                </a:extLst>
              </a:tr>
              <a:tr h="37989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Loajalita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programátor, analytik, údržbáři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je identifikován s firmou, nepůsobí proti zájmům firmy,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v případě potřeby, akutní situace je ochoten pomoci, déle pracovat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 anchor="b"/>
                </a:tc>
                <a:extLst>
                  <a:ext uri="{0D108BD9-81ED-4DB2-BD59-A6C34878D82A}">
                    <a16:rowId xmlns:a16="http://schemas.microsoft.com/office/drawing/2014/main" val="1478476244"/>
                  </a:ext>
                </a:extLst>
              </a:tr>
              <a:tr h="5271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designér, vedoucí projektu, projektant, sekretářka, referent nájmů, účetní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podporuje zájmy firmy uvnitř organizace, zajímá se o organizaci,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chápe závislost úspěšnosti firmy na spokojenost zaměstnanců,</a:t>
                      </a:r>
                      <a:br>
                        <a:rPr lang="cs-CZ" sz="800" u="none" strike="noStrike">
                          <a:effectLst/>
                        </a:rPr>
                      </a:br>
                      <a:r>
                        <a:rPr lang="cs-CZ" sz="800" u="none" strike="noStrike">
                          <a:effectLst/>
                        </a:rPr>
                        <a:t>je ochoten pomáhat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 anchor="b"/>
                </a:tc>
                <a:extLst>
                  <a:ext uri="{0D108BD9-81ED-4DB2-BD59-A6C34878D82A}">
                    <a16:rowId xmlns:a16="http://schemas.microsoft.com/office/drawing/2014/main" val="540862325"/>
                  </a:ext>
                </a:extLst>
              </a:tr>
              <a:tr h="5271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personální referent, personální manažer, obchodník, marketingový referent, vedoucí oddělení, ředitelé úseků, vedení společnosti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dirty="0">
                          <a:effectLst/>
                        </a:rPr>
                        <a:t>prosazuje zájmy firmy uvnitř i vně organizace,</a:t>
                      </a:r>
                      <a:br>
                        <a:rPr lang="cs-CZ" sz="800" u="none" strike="noStrike" dirty="0">
                          <a:effectLst/>
                        </a:rPr>
                      </a:br>
                      <a:r>
                        <a:rPr lang="cs-CZ" sz="800" u="none" strike="noStrike" dirty="0">
                          <a:effectLst/>
                        </a:rPr>
                        <a:t>snaží se o úspěch firmy,</a:t>
                      </a:r>
                      <a:br>
                        <a:rPr lang="cs-CZ" sz="800" u="none" strike="noStrike" dirty="0">
                          <a:effectLst/>
                        </a:rPr>
                      </a:br>
                      <a:endParaRPr lang="cs-CZ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72" marR="7572" marT="7572" marB="0" anchor="b"/>
                </a:tc>
                <a:extLst>
                  <a:ext uri="{0D108BD9-81ED-4DB2-BD59-A6C34878D82A}">
                    <a16:rowId xmlns:a16="http://schemas.microsoft.com/office/drawing/2014/main" val="190282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764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3D24E-C395-4CB2-9178-FEBE465A8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5E719B6-7592-4C21-899C-8882B9772D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9750" y="2050762"/>
          <a:ext cx="8064500" cy="3587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7812">
                  <a:extLst>
                    <a:ext uri="{9D8B030D-6E8A-4147-A177-3AD203B41FA5}">
                      <a16:colId xmlns:a16="http://schemas.microsoft.com/office/drawing/2014/main" val="2679978864"/>
                    </a:ext>
                  </a:extLst>
                </a:gridCol>
                <a:gridCol w="3157337">
                  <a:extLst>
                    <a:ext uri="{9D8B030D-6E8A-4147-A177-3AD203B41FA5}">
                      <a16:colId xmlns:a16="http://schemas.microsoft.com/office/drawing/2014/main" val="983284171"/>
                    </a:ext>
                  </a:extLst>
                </a:gridCol>
                <a:gridCol w="3159351">
                  <a:extLst>
                    <a:ext uri="{9D8B030D-6E8A-4147-A177-3AD203B41FA5}">
                      <a16:colId xmlns:a16="http://schemas.microsoft.com/office/drawing/2014/main" val="1117940283"/>
                    </a:ext>
                  </a:extLst>
                </a:gridCol>
              </a:tblGrid>
              <a:tr h="42724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Komunikace a interpersonální vztahy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programátor, analytik, údržbáři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spolupracuje v rámci své pracovní skupiny, plní své úkoly</a:t>
                      </a:r>
                      <a:br>
                        <a:rPr lang="cs-CZ" sz="900" u="none" strike="noStrike">
                          <a:effectLst/>
                        </a:rPr>
                      </a:br>
                      <a:r>
                        <a:rPr lang="cs-CZ" sz="900" u="none" strike="noStrike">
                          <a:effectLst/>
                        </a:rPr>
                        <a:t>se spolupracovníky se domluví na řešení pracovních úkolů,</a:t>
                      </a:r>
                      <a:br>
                        <a:rPr lang="cs-CZ" sz="900" u="none" strike="noStrike">
                          <a:effectLst/>
                        </a:rPr>
                      </a:br>
                      <a:r>
                        <a:rPr lang="cs-CZ" sz="900" u="none" strike="noStrike">
                          <a:effectLst/>
                        </a:rPr>
                        <a:t>se svými spolupracovníky udržuje dobré vztahy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/>
                </a:tc>
                <a:extLst>
                  <a:ext uri="{0D108BD9-81ED-4DB2-BD59-A6C34878D82A}">
                    <a16:rowId xmlns:a16="http://schemas.microsoft.com/office/drawing/2014/main" val="64408885"/>
                  </a:ext>
                </a:extLst>
              </a:tr>
              <a:tr h="5445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designér, vedoucí projektu, projektant, sekretářka, referent nájmů, účetní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v pracovním kolektivu dokáže uplatnit své názory,</a:t>
                      </a:r>
                      <a:br>
                        <a:rPr lang="cs-CZ" sz="900" u="none" strike="noStrike">
                          <a:effectLst/>
                        </a:rPr>
                      </a:br>
                      <a:r>
                        <a:rPr lang="cs-CZ" sz="900" u="none" strike="noStrike">
                          <a:effectLst/>
                        </a:rPr>
                        <a:t>srozumitelně umí předat získané informace, zajímá se o informace</a:t>
                      </a:r>
                      <a:br>
                        <a:rPr lang="cs-CZ" sz="900" u="none" strike="noStrike">
                          <a:effectLst/>
                        </a:rPr>
                      </a:br>
                      <a:r>
                        <a:rPr lang="cs-CZ" sz="900" u="none" strike="noStrike">
                          <a:effectLst/>
                        </a:rPr>
                        <a:t>udržuje pozitivní pracovní vztahy se všemi zaměstnanci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/>
                </a:tc>
                <a:extLst>
                  <a:ext uri="{0D108BD9-81ED-4DB2-BD59-A6C34878D82A}">
                    <a16:rowId xmlns:a16="http://schemas.microsoft.com/office/drawing/2014/main" val="1204996069"/>
                  </a:ext>
                </a:extLst>
              </a:tr>
              <a:tr h="6785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personální referent, personální manažer, obchodník, marketingový referent, vedoucí oddělení, ředitelé úseků, vedení společnosti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umí řešit i obtížné a problémové situace,</a:t>
                      </a:r>
                      <a:br>
                        <a:rPr lang="cs-CZ" sz="900" u="none" strike="noStrike">
                          <a:effectLst/>
                        </a:rPr>
                      </a:br>
                      <a:r>
                        <a:rPr lang="cs-CZ" sz="900" u="none" strike="noStrike">
                          <a:effectLst/>
                        </a:rPr>
                        <a:t>umí uplatnit své názory a srozumitelně předávat získané informace, vyhledává informace,</a:t>
                      </a:r>
                      <a:br>
                        <a:rPr lang="cs-CZ" sz="900" u="none" strike="noStrike">
                          <a:effectLst/>
                        </a:rPr>
                      </a:br>
                      <a:r>
                        <a:rPr lang="cs-CZ" sz="900" u="none" strike="noStrike">
                          <a:effectLst/>
                        </a:rPr>
                        <a:t>jednání se všemi zaměstnanci i mimo firmu je vstřícné a pozitivní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/>
                </a:tc>
                <a:extLst>
                  <a:ext uri="{0D108BD9-81ED-4DB2-BD59-A6C34878D82A}">
                    <a16:rowId xmlns:a16="http://schemas.microsoft.com/office/drawing/2014/main" val="3558448764"/>
                  </a:ext>
                </a:extLst>
              </a:tr>
              <a:tr h="42724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Týmová spolupráce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programátor, analytik, údržbáři, sekretářka, účetní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při práci na zadaném úkolu dokáže respektovat zadání, termíny a požadovanou kvalitu výstupů,</a:t>
                      </a:r>
                      <a:br>
                        <a:rPr lang="cs-CZ" sz="900" u="none" strike="noStrike">
                          <a:effectLst/>
                        </a:rPr>
                      </a:br>
                      <a:r>
                        <a:rPr lang="cs-CZ" sz="900" u="none" strike="noStrike">
                          <a:effectLst/>
                        </a:rPr>
                        <a:t>účastní se porad, radí se s nadřízeným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/>
                </a:tc>
                <a:extLst>
                  <a:ext uri="{0D108BD9-81ED-4DB2-BD59-A6C34878D82A}">
                    <a16:rowId xmlns:a16="http://schemas.microsoft.com/office/drawing/2014/main" val="2529424008"/>
                  </a:ext>
                </a:extLst>
              </a:tr>
              <a:tr h="8125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designér, vedoucí projektu, projektant, referent nájmů, personální referent, personální manažer, obchodník, marketingový referent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při práci na zadaném úkolu kontroluje dodržování zadání, termínů a kvalitu výstupů,</a:t>
                      </a:r>
                      <a:br>
                        <a:rPr lang="cs-CZ" sz="900" u="none" strike="noStrike">
                          <a:effectLst/>
                        </a:rPr>
                      </a:br>
                      <a:r>
                        <a:rPr lang="cs-CZ" sz="900" u="none" strike="noStrike">
                          <a:effectLst/>
                        </a:rPr>
                        <a:t>při práci vykazuje aktivitu, nad úkoly přemýšlí a předává své připomínky,</a:t>
                      </a:r>
                      <a:br>
                        <a:rPr lang="cs-CZ" sz="900" u="none" strike="noStrike">
                          <a:effectLst/>
                        </a:rPr>
                      </a:br>
                      <a:r>
                        <a:rPr lang="cs-CZ" sz="900" u="none" strike="noStrike">
                          <a:effectLst/>
                        </a:rPr>
                        <a:t>je ochoten respektovat názory jiných,</a:t>
                      </a:r>
                      <a:br>
                        <a:rPr lang="cs-CZ" sz="900" u="none" strike="noStrike">
                          <a:effectLst/>
                        </a:rPr>
                      </a:br>
                      <a:r>
                        <a:rPr lang="cs-CZ" sz="900" u="none" strike="noStrike">
                          <a:effectLst/>
                        </a:rPr>
                        <a:t>samostatně řeší jednodušší komplikace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/>
                </a:tc>
                <a:extLst>
                  <a:ext uri="{0D108BD9-81ED-4DB2-BD59-A6C34878D82A}">
                    <a16:rowId xmlns:a16="http://schemas.microsoft.com/office/drawing/2014/main" val="2067561189"/>
                  </a:ext>
                </a:extLst>
              </a:tr>
              <a:tr h="6785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vedoucí oddělení, ředitelé úseků, vedení společnosti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 dirty="0">
                          <a:effectLst/>
                        </a:rPr>
                        <a:t>stanovuje a seznamuje ostatní se zadáním, termíny, požadavky na kvalitu výstupů,</a:t>
                      </a:r>
                      <a:br>
                        <a:rPr lang="cs-CZ" sz="900" u="none" strike="noStrike" dirty="0">
                          <a:effectLst/>
                        </a:rPr>
                      </a:br>
                      <a:r>
                        <a:rPr lang="cs-CZ" sz="900" u="none" strike="noStrike" dirty="0">
                          <a:effectLst/>
                        </a:rPr>
                        <a:t>je aktivní, přichází s novými řešeními,</a:t>
                      </a:r>
                      <a:br>
                        <a:rPr lang="cs-CZ" sz="900" u="none" strike="noStrike" dirty="0">
                          <a:effectLst/>
                        </a:rPr>
                      </a:br>
                      <a:r>
                        <a:rPr lang="cs-CZ" sz="900" u="none" strike="noStrike" dirty="0">
                          <a:effectLst/>
                        </a:rPr>
                        <a:t>vede porady, je připraven vyhodnocovat názory jiných a využívat je</a:t>
                      </a:r>
                      <a:endParaRPr lang="cs-CZ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77" marR="8377" marT="8377" marB="0"/>
                </a:tc>
                <a:extLst>
                  <a:ext uri="{0D108BD9-81ED-4DB2-BD59-A6C34878D82A}">
                    <a16:rowId xmlns:a16="http://schemas.microsoft.com/office/drawing/2014/main" val="3005158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333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591AD3-096B-49DB-A24C-E8A270DE7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Hodnocení zaměstnanců v praxi - DentalCare">
            <a:extLst>
              <a:ext uri="{FF2B5EF4-FFF2-40B4-BE49-F238E27FC236}">
                <a16:creationId xmlns:a16="http://schemas.microsoft.com/office/drawing/2014/main" id="{0DB999EA-C554-408D-B360-B8931BDEB7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14" y="712879"/>
            <a:ext cx="8070890" cy="5044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671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ADE19-352B-4FB0-B2AC-4BAA1C92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40 - Zákaznická péče (3. část) na E-shopTube.cz">
            <a:extLst>
              <a:ext uri="{FF2B5EF4-FFF2-40B4-BE49-F238E27FC236}">
                <a16:creationId xmlns:a16="http://schemas.microsoft.com/office/drawing/2014/main" id="{9197551D-3571-4806-816A-92EC3CB8E1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91" y="362999"/>
            <a:ext cx="8450534" cy="633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396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funkčnosti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Propojující</a:t>
            </a:r>
          </a:p>
          <a:p>
            <a:r>
              <a:rPr lang="cs-CZ" dirty="0"/>
              <a:t>Uživatelsky přátelský</a:t>
            </a:r>
          </a:p>
          <a:p>
            <a:r>
              <a:rPr lang="cs-CZ" dirty="0"/>
              <a:t>Jednotný</a:t>
            </a:r>
          </a:p>
          <a:p>
            <a:r>
              <a:rPr lang="cs-CZ" dirty="0"/>
              <a:t>Široce využitelný</a:t>
            </a:r>
          </a:p>
          <a:p>
            <a:r>
              <a:rPr lang="cs-CZ" dirty="0"/>
              <a:t>Sdílený</a:t>
            </a:r>
          </a:p>
        </p:txBody>
      </p:sp>
    </p:spTree>
    <p:extLst>
      <p:ext uri="{BB962C8B-B14F-4D97-AF65-F5344CB8AC3E}">
        <p14:creationId xmlns:p14="http://schemas.microsoft.com/office/powerpoint/2010/main" val="1472703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řízení pracovního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Dohoda o pracovním výkonu (plánování).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Plánování osobního rozvoje (akce).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Výkon, řízení výkonu v pracovním procesu (monitorování).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Hodnocení pracovního výkonu (hodnocení).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Proces vede k:</a:t>
            </a:r>
          </a:p>
          <a:p>
            <a:r>
              <a:rPr lang="cs-CZ" dirty="0"/>
              <a:t>Trvalému zlepšování výkonu,</a:t>
            </a:r>
          </a:p>
          <a:p>
            <a:r>
              <a:rPr lang="cs-CZ" dirty="0"/>
              <a:t>Nepřetržitému rozvoji zaměstnanců,</a:t>
            </a:r>
          </a:p>
          <a:p>
            <a:r>
              <a:rPr lang="cs-CZ" dirty="0"/>
              <a:t>Integraci učení a práce.</a:t>
            </a:r>
          </a:p>
        </p:txBody>
      </p:sp>
    </p:spTree>
    <p:extLst>
      <p:ext uri="{BB962C8B-B14F-4D97-AF65-F5344CB8AC3E}">
        <p14:creationId xmlns:p14="http://schemas.microsoft.com/office/powerpoint/2010/main" val="2618669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tvorby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cs-CZ" b="1" dirty="0"/>
              <a:t>Přípravná fáze </a:t>
            </a:r>
            <a:r>
              <a:rPr lang="cs-CZ" dirty="0"/>
              <a:t>– identifikace klíčových pozic, informace o cílech a strategii organizace, porozumění organizační struktuře, cíl kompetenčního modelu, sestavení týmu, výběr druhu modelu.</a:t>
            </a:r>
          </a:p>
          <a:p>
            <a:pPr marL="457200" indent="-457200">
              <a:buAutoNum type="arabicPeriod"/>
            </a:pPr>
            <a:r>
              <a:rPr lang="cs-CZ" b="1" dirty="0"/>
              <a:t>Sběr dat </a:t>
            </a:r>
            <a:r>
              <a:rPr lang="cs-CZ" dirty="0"/>
              <a:t>– rozhovory, kritické incidenty, panely expertů, průzkum, analýza pracovních činností, pozorování – metody analýzy práce.</a:t>
            </a:r>
          </a:p>
          <a:p>
            <a:pPr marL="457200" indent="-457200">
              <a:buAutoNum type="arabicPeriod"/>
            </a:pPr>
            <a:r>
              <a:rPr lang="cs-CZ" b="1" dirty="0"/>
              <a:t>Analýza a klasifikace informací </a:t>
            </a:r>
            <a:r>
              <a:rPr lang="cs-CZ" dirty="0"/>
              <a:t>– soupis projevů na pozici a výběr klíčových projevů, sestavení trsů projevů ke kompetenci. Výstupem je seznam kompetencí.</a:t>
            </a:r>
          </a:p>
          <a:p>
            <a:pPr marL="457200" indent="-457200">
              <a:buAutoNum type="arabicPeriod"/>
            </a:pPr>
            <a:r>
              <a:rPr lang="cs-CZ" b="1" dirty="0"/>
              <a:t>Popis a tvorba kompetencí a modelu </a:t>
            </a:r>
            <a:r>
              <a:rPr lang="cs-CZ" dirty="0"/>
              <a:t>– vytvoření stupnice projevů chování ke kompetenci. Sestavení celého modelu.</a:t>
            </a:r>
          </a:p>
          <a:p>
            <a:pPr marL="457200" indent="-457200">
              <a:buAutoNum type="arabicPeriod"/>
            </a:pPr>
            <a:r>
              <a:rPr lang="cs-CZ" b="1" dirty="0"/>
              <a:t>Ověření a </a:t>
            </a:r>
            <a:r>
              <a:rPr lang="cs-CZ" b="1" dirty="0" err="1"/>
              <a:t>validizace</a:t>
            </a:r>
            <a:r>
              <a:rPr lang="cs-CZ" b="1" dirty="0"/>
              <a:t> modelu </a:t>
            </a:r>
            <a:r>
              <a:rPr lang="cs-CZ" dirty="0"/>
              <a:t>– zkušební ověření na vybraných pracovnících.</a:t>
            </a:r>
          </a:p>
        </p:txBody>
      </p:sp>
    </p:spTree>
    <p:extLst>
      <p:ext uri="{BB962C8B-B14F-4D97-AF65-F5344CB8AC3E}">
        <p14:creationId xmlns:p14="http://schemas.microsoft.com/office/powerpoint/2010/main" val="3337019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kompetenčního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Získávání pracovníků</a:t>
            </a:r>
          </a:p>
          <a:p>
            <a:r>
              <a:rPr lang="cs-CZ" dirty="0"/>
              <a:t>Řízení výkonů</a:t>
            </a:r>
          </a:p>
          <a:p>
            <a:r>
              <a:rPr lang="cs-CZ" dirty="0"/>
              <a:t>Řízení odměn</a:t>
            </a:r>
          </a:p>
          <a:p>
            <a:r>
              <a:rPr lang="cs-CZ" dirty="0"/>
              <a:t>Vzdělávání pracovníků</a:t>
            </a:r>
          </a:p>
          <a:p>
            <a:r>
              <a:rPr lang="cs-CZ" dirty="0"/>
              <a:t>Hodnocení pracovního výkonu</a:t>
            </a:r>
          </a:p>
        </p:txBody>
      </p:sp>
    </p:spTree>
    <p:extLst>
      <p:ext uri="{BB962C8B-B14F-4D97-AF65-F5344CB8AC3E}">
        <p14:creationId xmlns:p14="http://schemas.microsoft.com/office/powerpoint/2010/main" val="3236040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pracovního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Proces podávání zpětné vazby pracovníkovi na jeho projevovaný výkon vytvářející vztah mezi manažerem a pracovníkem.</a:t>
            </a:r>
          </a:p>
        </p:txBody>
      </p:sp>
    </p:spTree>
    <p:extLst>
      <p:ext uri="{BB962C8B-B14F-4D97-AF65-F5344CB8AC3E}">
        <p14:creationId xmlns:p14="http://schemas.microsoft.com/office/powerpoint/2010/main" val="208586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Formální – probíhá periodicky, řídí se firemními standardy</a:t>
            </a:r>
          </a:p>
          <a:p>
            <a:endParaRPr lang="cs-CZ" dirty="0"/>
          </a:p>
          <a:p>
            <a:r>
              <a:rPr lang="cs-CZ" dirty="0"/>
              <a:t>Neformální – podoba okamžité zpětné vazby, řídí si hodnotitel</a:t>
            </a:r>
          </a:p>
        </p:txBody>
      </p:sp>
    </p:spTree>
    <p:extLst>
      <p:ext uri="{BB962C8B-B14F-4D97-AF65-F5344CB8AC3E}">
        <p14:creationId xmlns:p14="http://schemas.microsoft.com/office/powerpoint/2010/main" val="112903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Průběžný proces monitorování pracovních výstupů (denně)</a:t>
            </a:r>
          </a:p>
          <a:p>
            <a:r>
              <a:rPr lang="cs-CZ" dirty="0"/>
              <a:t>Dílčí kroky vedení manažera (úkolování, delegování, kontrola, porady)</a:t>
            </a:r>
          </a:p>
          <a:p>
            <a:r>
              <a:rPr lang="cs-CZ" dirty="0"/>
              <a:t>Účelové aktivity manažera (rozhovory, </a:t>
            </a:r>
            <a:r>
              <a:rPr lang="cs-CZ" dirty="0" err="1"/>
              <a:t>mentoring</a:t>
            </a:r>
            <a:r>
              <a:rPr lang="cs-CZ" dirty="0"/>
              <a:t>)</a:t>
            </a:r>
          </a:p>
          <a:p>
            <a:r>
              <a:rPr lang="cs-CZ" dirty="0"/>
              <a:t>Systém pravidelného komplexního hodnocení pracovníků (1-2x ročně)</a:t>
            </a:r>
          </a:p>
        </p:txBody>
      </p:sp>
    </p:spTree>
    <p:extLst>
      <p:ext uri="{BB962C8B-B14F-4D97-AF65-F5344CB8AC3E}">
        <p14:creationId xmlns:p14="http://schemas.microsoft.com/office/powerpoint/2010/main" val="4209172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Vstupy pro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Plnění úkolů – kvalita výstupů</a:t>
            </a:r>
          </a:p>
          <a:p>
            <a:r>
              <a:rPr lang="cs-CZ" dirty="0"/>
              <a:t>Způsob komunikace, spolupráce</a:t>
            </a:r>
          </a:p>
          <a:p>
            <a:r>
              <a:rPr lang="cs-CZ" dirty="0"/>
              <a:t>Práce s časem</a:t>
            </a:r>
          </a:p>
          <a:p>
            <a:r>
              <a:rPr lang="cs-CZ" dirty="0"/>
              <a:t>Osobnostní kvality – přístup k plnění</a:t>
            </a:r>
          </a:p>
          <a:p>
            <a:r>
              <a:rPr lang="cs-CZ" dirty="0"/>
              <a:t>Inovativnost, odbornost</a:t>
            </a:r>
          </a:p>
          <a:p>
            <a:r>
              <a:rPr lang="cs-CZ" dirty="0"/>
              <a:t>Návaznost na vstupy a výstupy okolí</a:t>
            </a:r>
          </a:p>
          <a:p>
            <a:r>
              <a:rPr lang="cs-CZ" dirty="0"/>
              <a:t>Využívání zdrojů</a:t>
            </a:r>
          </a:p>
          <a:p>
            <a:r>
              <a:rPr lang="cs-CZ" dirty="0"/>
              <a:t>Respektování standardů</a:t>
            </a:r>
          </a:p>
        </p:txBody>
      </p:sp>
    </p:spTree>
    <p:extLst>
      <p:ext uri="{BB962C8B-B14F-4D97-AF65-F5344CB8AC3E}">
        <p14:creationId xmlns:p14="http://schemas.microsoft.com/office/powerpoint/2010/main" val="4202332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Informace o spokojenosti zaměstnavatele s pracovním výkonem</a:t>
            </a:r>
          </a:p>
          <a:p>
            <a:r>
              <a:rPr lang="cs-CZ" dirty="0"/>
              <a:t>Vzájemné informování o využití potenciálu zaměstnance</a:t>
            </a:r>
          </a:p>
          <a:p>
            <a:r>
              <a:rPr lang="cs-CZ" dirty="0"/>
              <a:t>Sdělování a upřesňování požadavků zaměstnavatele na pracovní kompetence zaměstnance</a:t>
            </a:r>
          </a:p>
          <a:p>
            <a:r>
              <a:rPr lang="cs-CZ" dirty="0"/>
              <a:t>Informování zaměstnavatele o budoucích potřebách zaměstnance</a:t>
            </a:r>
          </a:p>
          <a:p>
            <a:r>
              <a:rPr lang="cs-CZ" dirty="0"/>
              <a:t>Revize náplně práce zaměstnance</a:t>
            </a:r>
          </a:p>
          <a:p>
            <a:r>
              <a:rPr lang="cs-CZ" dirty="0"/>
              <a:t>Zpětný pohled na to, čeho bylo v průběhu hodnoceného období dosaženo</a:t>
            </a:r>
          </a:p>
          <a:p>
            <a:r>
              <a:rPr lang="cs-CZ" dirty="0"/>
              <a:t>Dohoda na pracovních a rozvojových cílech zaměstnance pro následující období</a:t>
            </a:r>
          </a:p>
        </p:txBody>
      </p:sp>
    </p:spTree>
    <p:extLst>
      <p:ext uri="{BB962C8B-B14F-4D97-AF65-F5344CB8AC3E}">
        <p14:creationId xmlns:p14="http://schemas.microsoft.com/office/powerpoint/2010/main" val="1163319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89A88-5669-4E1F-B07D-13797DD0C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7719580" cy="1043946"/>
          </a:xfrm>
        </p:spPr>
        <p:txBody>
          <a:bodyPr/>
          <a:lstStyle/>
          <a:p>
            <a:r>
              <a:rPr lang="cs-CZ" dirty="0"/>
              <a:t>Formulář hodnocení</a:t>
            </a:r>
          </a:p>
        </p:txBody>
      </p:sp>
      <p:sp>
        <p:nvSpPr>
          <p:cNvPr id="23" name="Zástupný obsah 22">
            <a:extLst>
              <a:ext uri="{FF2B5EF4-FFF2-40B4-BE49-F238E27FC236}">
                <a16:creationId xmlns:a16="http://schemas.microsoft.com/office/drawing/2014/main" id="{3F81F824-5A36-4BC5-8E07-0B64B57DD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 action="ppaction://hlinkfile"/>
              </a:rPr>
              <a:t>Formulář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420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– dvojí 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Pravomoc – ukazuje na sociální pozici, spojeno s mocí, vlivem, pravomocí, </a:t>
            </a:r>
            <a:r>
              <a:rPr lang="cs-CZ" sz="2600" b="1" dirty="0"/>
              <a:t>lze přesunout na někoho</a:t>
            </a:r>
          </a:p>
          <a:p>
            <a:endParaRPr lang="cs-CZ" sz="2600" dirty="0"/>
          </a:p>
          <a:p>
            <a:r>
              <a:rPr lang="cs-CZ" sz="2600" b="1" dirty="0"/>
              <a:t>Schopnost – </a:t>
            </a:r>
            <a:r>
              <a:rPr lang="cs-CZ" sz="2600" dirty="0"/>
              <a:t>vykonávat nějakou činnost, být v příslušné oblasti kvalifikovaný, </a:t>
            </a:r>
            <a:r>
              <a:rPr lang="cs-CZ" sz="2600" b="1" dirty="0"/>
              <a:t>lze rozvíjet u někoho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7775986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3922</TotalTime>
  <Words>1288</Words>
  <Application>Microsoft Office PowerPoint</Application>
  <PresentationFormat>Předvádění na obrazovce (4:3)</PresentationFormat>
  <Paragraphs>125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Kompetenční modely</vt:lpstr>
      <vt:lpstr>Proces řízení pracovního výkonu</vt:lpstr>
      <vt:lpstr>Hodnocení pracovního výkonu</vt:lpstr>
      <vt:lpstr>Typy hodnocení</vt:lpstr>
      <vt:lpstr>Formy hodnocení</vt:lpstr>
      <vt:lpstr>Vstupy pro hodnocení</vt:lpstr>
      <vt:lpstr>Obsah hodnocení</vt:lpstr>
      <vt:lpstr>Formulář hodnocení</vt:lpstr>
      <vt:lpstr>Kompetence – dvojí pojetí</vt:lpstr>
      <vt:lpstr>Složky kompetence jako schopnosti</vt:lpstr>
      <vt:lpstr>Úrovně kompetencí</vt:lpstr>
      <vt:lpstr>Typy kompetencí</vt:lpstr>
      <vt:lpstr>Struktura kompetencí v organizaci</vt:lpstr>
      <vt:lpstr>Kompetenční modely</vt:lpstr>
      <vt:lpstr>Příklady kompetenčního modelu</vt:lpstr>
      <vt:lpstr>Prezentace aplikace PowerPoint</vt:lpstr>
      <vt:lpstr>Prezentace aplikace PowerPoint</vt:lpstr>
      <vt:lpstr>Prezentace aplikace PowerPoint</vt:lpstr>
      <vt:lpstr>Podmínky funkčnosti modelu</vt:lpstr>
      <vt:lpstr>Postup tvorby modelu</vt:lpstr>
      <vt:lpstr>Uplatnění kompetenčního modelu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131</cp:revision>
  <cp:lastPrinted>2018-09-25T11:26:10Z</cp:lastPrinted>
  <dcterms:created xsi:type="dcterms:W3CDTF">2016-07-29T08:01:37Z</dcterms:created>
  <dcterms:modified xsi:type="dcterms:W3CDTF">2021-12-07T07:46:36Z</dcterms:modified>
</cp:coreProperties>
</file>