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545" r:id="rId3"/>
    <p:sldId id="550" r:id="rId4"/>
    <p:sldId id="547" r:id="rId5"/>
    <p:sldId id="549" r:id="rId6"/>
    <p:sldId id="551" r:id="rId7"/>
    <p:sldId id="552" r:id="rId8"/>
    <p:sldId id="553" r:id="rId9"/>
    <p:sldId id="554" r:id="rId10"/>
    <p:sldId id="555" r:id="rId11"/>
    <p:sldId id="556" r:id="rId12"/>
    <p:sldId id="557" r:id="rId13"/>
    <p:sldId id="558" r:id="rId14"/>
    <p:sldId id="559" r:id="rId15"/>
    <p:sldId id="560" r:id="rId16"/>
    <p:sldId id="563" r:id="rId17"/>
    <p:sldId id="562" r:id="rId18"/>
    <p:sldId id="561" r:id="rId19"/>
    <p:sldId id="564" r:id="rId20"/>
    <p:sldId id="565" r:id="rId21"/>
    <p:sldId id="566" r:id="rId22"/>
    <p:sldId id="567" r:id="rId23"/>
    <p:sldId id="568" r:id="rId24"/>
    <p:sldId id="569" r:id="rId25"/>
    <p:sldId id="570" r:id="rId2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12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XRUK5L6gb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>
            <a:normAutofit/>
          </a:bodyPr>
          <a:lstStyle/>
          <a:p>
            <a:pPr algn="ctr"/>
            <a:r>
              <a:rPr lang="cs-CZ" dirty="0"/>
              <a:t>ŘÍZENÍ LIDSKÝCH ZDROJŮ </a:t>
            </a:r>
            <a:r>
              <a:rPr lang="cs-CZ" sz="5000" cap="none" dirty="0"/>
              <a:t>Péče o zaměstnance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26BED-09E7-4A0D-A8C9-C945449D5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rozvoj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D2C68D-1A58-458E-9B23-726492381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Vzděláváním a podporou rozvoje kariér zaměstnavatel pozitivně ovlivňuje motivaci a spokojenost zaměstnanců a jejich vazbu na organizaci</a:t>
            </a:r>
          </a:p>
        </p:txBody>
      </p:sp>
    </p:spTree>
    <p:extLst>
      <p:ext uri="{BB962C8B-B14F-4D97-AF65-F5344CB8AC3E}">
        <p14:creationId xmlns:p14="http://schemas.microsoft.com/office/powerpoint/2010/main" val="3994151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2C64C-C47D-4374-A9C3-8F8D93872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poskytované pracovníkům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5C2A5-D0A8-46F5-8DD9-F60C64351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Stravování pracovníků</a:t>
            </a:r>
          </a:p>
          <a:p>
            <a:r>
              <a:rPr lang="cs-CZ" dirty="0"/>
              <a:t>Zařízení sloužící osobní hygieně, oddechu, ukládání osobních věcí</a:t>
            </a:r>
          </a:p>
          <a:p>
            <a:r>
              <a:rPr lang="cs-CZ" dirty="0"/>
              <a:t>Zdravotní služby</a:t>
            </a:r>
          </a:p>
          <a:p>
            <a:r>
              <a:rPr lang="cs-CZ" dirty="0"/>
              <a:t>Poskytování pracovních oděvů a ochranných pracovník pomůcek</a:t>
            </a:r>
          </a:p>
          <a:p>
            <a:r>
              <a:rPr lang="cs-CZ" dirty="0"/>
              <a:t>Doprava do zaměstnání</a:t>
            </a:r>
          </a:p>
          <a:p>
            <a:r>
              <a:rPr lang="cs-CZ" dirty="0"/>
              <a:t>Služby spojené s využíváním volného času (sport, kultura, koníčky, dovolená)</a:t>
            </a:r>
          </a:p>
          <a:p>
            <a:r>
              <a:rPr lang="cs-CZ" dirty="0"/>
              <a:t>Služby spojené se zlepšováním životních podmínek (školka, jesle, připojištění, živelné pohromy, apod.)</a:t>
            </a:r>
          </a:p>
          <a:p>
            <a:r>
              <a:rPr lang="cs-CZ" dirty="0"/>
              <a:t>Udržování kontaktů s rodiči na mateřské/ rodičovské dovolené, s důchodci</a:t>
            </a:r>
          </a:p>
        </p:txBody>
      </p:sp>
    </p:spTree>
    <p:extLst>
      <p:ext uri="{BB962C8B-B14F-4D97-AF65-F5344CB8AC3E}">
        <p14:creationId xmlns:p14="http://schemas.microsoft.com/office/powerpoint/2010/main" val="1201109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2C64C-C47D-4374-A9C3-8F8D93872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poskytované pracovníkům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5C2A5-D0A8-46F5-8DD9-F60C64351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Poradenské služby pro pracovníky (kariéra, psychologické, právní služby, apod.)</a:t>
            </a:r>
          </a:p>
          <a:p>
            <a:r>
              <a:rPr lang="cs-CZ" b="1" dirty="0" err="1"/>
              <a:t>outplacement</a:t>
            </a:r>
            <a:r>
              <a:rPr lang="cs-CZ" dirty="0"/>
              <a:t> - je činnost firem, která zahrnuje pomoc nadbytečným pracovníkům při hledání náhradního zaměstnání. Nejde jen o pomoc s hledáním nové pracovní profese, ale také o konzultace, které mají propuštěnému zaměstnanci pomoci vyrovnat se s novou situací.</a:t>
            </a:r>
          </a:p>
          <a:p>
            <a:pPr marL="0" indent="0">
              <a:buNone/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https://www.youtube.com/watch?v=uXRUK5L6gbQ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252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842602-AA70-483C-A9A7-95C1A998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zaměstnance motivuje?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A33A22-58AD-473F-9A46-4E311796B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60% - jistota práce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52% - výše mzdy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48% - kolegové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41% - smysluplnost práce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29% - osobní rozvoj, nové zkušenosti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27% - vstřícnost vůči aktuálním potřebám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25% - benefity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13% - kariérní růst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312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B6439-10C0-4EB7-9547-98300CB29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zaměstnanci chtějí?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E16225-37C9-4B40-BB4E-117A175FF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Umožnění nastavit si pracovní dobu dle potřeb - má jen 42% </a:t>
            </a:r>
          </a:p>
          <a:p>
            <a:r>
              <a:rPr lang="pt-BR" sz="1800" b="0" i="0" u="none" strike="noStrike" baseline="0" dirty="0">
                <a:latin typeface="Arial" panose="020B0604020202020204" pitchFamily="34" charset="0"/>
              </a:rPr>
              <a:t>Podpora skloubení práce a osobního života - 38%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Podpora rozvoje a vzdělávání – 35%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Možnost spolurozhodovat kdy a jak budu práci dělat – 32%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Možnost ovlivňovat svou pracovní náplň – 27%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Spoluvytváření pracovního prostředí – 25% </a:t>
            </a:r>
          </a:p>
          <a:p>
            <a:endParaRPr lang="cs-CZ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60% zaměstnanců tvrdí, že jim zaměstnavatelé vycházejí vstříc (nejspokojenější jsou VŠ, nejméně lidé z výroby)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574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9153C-2471-4AC8-98CA-5256AD56D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jsou zaměstnanci nespokojeni?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B6B6D2-D915-47BD-AD0B-5D0DD838F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Výše mzdy – 59%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Nepříjemný šéf, vedení - 50%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Náplň práce – 40%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Nemožnost kariérního postupu – 36%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Potřeba změny – 34%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Práce za pandemie – 29%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Pracovní kolektiv – 24% </a:t>
            </a:r>
          </a:p>
          <a:p>
            <a:endParaRPr lang="cs-CZ" sz="18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Wingdings" panose="05000000000000000000" pitchFamily="2" charset="2"/>
              </a:rPr>
              <a:t>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75% zaměstnanců má svou práci spojenou s pozitivními emocemi (nejvíce lidí v IT a podnikových službách)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Wingdings" panose="05000000000000000000" pitchFamily="2" charset="2"/>
              </a:rPr>
              <a:t>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Nejméně spokojeni jsou pracovníci z výroby a lidé bez maturity. Nejspokojenější vysokoškoláci a mladší generace.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141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E6892C-6552-47C3-BA37-EDA0C9904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Benefity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2CCFCA6-060C-4BDC-8DFE-BA43FD1BDE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224204"/>
              </p:ext>
            </p:extLst>
          </p:nvPr>
        </p:nvGraphicFramePr>
        <p:xfrm>
          <a:off x="1749287" y="2711395"/>
          <a:ext cx="5804451" cy="2025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7258">
                  <a:extLst>
                    <a:ext uri="{9D8B030D-6E8A-4147-A177-3AD203B41FA5}">
                      <a16:colId xmlns:a16="http://schemas.microsoft.com/office/drawing/2014/main" val="967830755"/>
                    </a:ext>
                  </a:extLst>
                </a:gridCol>
                <a:gridCol w="2847193">
                  <a:extLst>
                    <a:ext uri="{9D8B030D-6E8A-4147-A177-3AD203B41FA5}">
                      <a16:colId xmlns:a16="http://schemas.microsoft.com/office/drawing/2014/main" val="3356925031"/>
                    </a:ext>
                  </a:extLst>
                </a:gridCol>
              </a:tblGrid>
              <a:tr h="461175"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Bonusy/prémie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Občerstvení na pracovišti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156922"/>
                  </a:ext>
                </a:extLst>
              </a:tr>
              <a:tr h="391204"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Příspěvek na stravování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dirty="0">
                          <a:effectLst/>
                        </a:rPr>
                        <a:t>Dovolená 5 týdnů a více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689349"/>
                  </a:ext>
                </a:extLst>
              </a:tr>
              <a:tr h="391204"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Každoroční revize mezd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dirty="0">
                          <a:effectLst/>
                        </a:rPr>
                        <a:t>Zdravotní volno/ </a:t>
                      </a:r>
                      <a:r>
                        <a:rPr lang="cs-CZ" sz="1100" b="0" dirty="0" err="1">
                          <a:effectLst/>
                        </a:rPr>
                        <a:t>sick</a:t>
                      </a:r>
                      <a:r>
                        <a:rPr lang="cs-CZ" sz="1100" b="0" dirty="0">
                          <a:effectLst/>
                        </a:rPr>
                        <a:t> </a:t>
                      </a:r>
                      <a:r>
                        <a:rPr lang="cs-CZ" sz="1100" b="0" dirty="0" err="1">
                          <a:effectLst/>
                        </a:rPr>
                        <a:t>days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213222"/>
                  </a:ext>
                </a:extLst>
              </a:tr>
              <a:tr h="391204"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Vánoční odměny (ne výkonové)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dirty="0">
                          <a:effectLst/>
                        </a:rPr>
                        <a:t>Flexibilní pracovní doba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479068"/>
                  </a:ext>
                </a:extLst>
              </a:tr>
              <a:tr h="391204">
                <a:tc>
                  <a:txBody>
                    <a:bodyPr/>
                    <a:lstStyle/>
                    <a:p>
                      <a:pPr marL="0" algn="l" defTabSz="685783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Možnost práce z domova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0" dirty="0">
                          <a:effectLst/>
                        </a:rPr>
                        <a:t>13.a 14. mzda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268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03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E174C5-E87A-4100-92AF-C6CC5CB1E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Nejžádanější benefity – bílé límečky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A0720B-8543-4F4A-9EC2-6D3DC546D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1) Bonusy / prémie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2) Dovolená 5 týdnů a více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3) Flexibilní pracovní doba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4) Každoroční revize mezd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5) Zdravotní volno /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sick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days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6) Občerstvení na pracovišti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7) Firemní stravenky či příspěvky na stravování </a:t>
            </a:r>
          </a:p>
          <a:p>
            <a:pPr marL="0" indent="0">
              <a:buNone/>
            </a:pPr>
            <a:r>
              <a:rPr lang="pl-PL" sz="1800" b="0" i="0" u="none" strike="noStrike" baseline="0" dirty="0">
                <a:latin typeface="Arial" panose="020B0604020202020204" pitchFamily="34" charset="0"/>
              </a:rPr>
              <a:t>8) Možnost práce z domova </a:t>
            </a:r>
          </a:p>
          <a:p>
            <a:pPr marL="0" indent="0">
              <a:buNone/>
            </a:pPr>
            <a:r>
              <a:rPr lang="pt-BR" sz="1800" b="0" i="0" u="none" strike="noStrike" baseline="0" dirty="0">
                <a:latin typeface="Arial" panose="020B0604020202020204" pitchFamily="34" charset="0"/>
              </a:rPr>
              <a:t>9) 13. a 14. mzda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10) Vánoční odměny (jiné než výkonové)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554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0A60B-908B-47F2-8C61-30C5719C7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Nejžádanější benefity – modré límečky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AB0ECE-F9CF-4A1A-A118-940E3F6E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1) Bonusy / prémie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2) Dovolená 5 týdnů a více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3) Firemní stravování nebo stravenky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4) Vánoční odměny (jiné než výkonové) </a:t>
            </a:r>
          </a:p>
          <a:p>
            <a:pPr marL="0" indent="0">
              <a:buNone/>
            </a:pPr>
            <a:r>
              <a:rPr lang="pt-BR" sz="1800" b="0" i="0" u="none" strike="noStrike" baseline="0" dirty="0">
                <a:latin typeface="Arial" panose="020B0604020202020204" pitchFamily="34" charset="0"/>
              </a:rPr>
              <a:t>5) 13. a 14. mzda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6) Občerstvení na pracovišti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7) Zdravotní volno /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sick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cs-CZ" sz="1800" b="0" i="0" u="none" strike="noStrike" baseline="0" dirty="0" err="1">
                <a:latin typeface="Arial" panose="020B0604020202020204" pitchFamily="34" charset="0"/>
              </a:rPr>
              <a:t>days</a:t>
            </a:r>
            <a:r>
              <a:rPr lang="cs-CZ" sz="1800" b="0" i="0" u="none" strike="noStrike" baseline="0" dirty="0"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8) Příspěvek na penzijní pojištění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9) Příspěvek na sport, kulturu, volný čas 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latin typeface="Arial" panose="020B0604020202020204" pitchFamily="34" charset="0"/>
              </a:rPr>
              <a:t>10) Bonus při životní události nebo výročí ve firmě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077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7B07E3-3A69-4E75-835C-C023F6FA6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Největší rozdíly – bílé límečky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4A76D3-B767-481E-A479-398A816C5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Dorovnání mzdy při nařízené karanténě - 53% (23% má) </a:t>
            </a:r>
          </a:p>
          <a:p>
            <a:r>
              <a:rPr lang="pl-PL" sz="1800" b="0" i="0" u="none" strike="noStrike" baseline="0" dirty="0">
                <a:latin typeface="Arial" panose="020B0604020202020204" pitchFamily="34" charset="0"/>
              </a:rPr>
              <a:t>Vitamíny na podporu zdraví – 47% (19%) </a:t>
            </a:r>
          </a:p>
          <a:p>
            <a:r>
              <a:rPr lang="pt-BR" sz="1800" b="0" i="0" u="none" strike="noStrike" baseline="0" dirty="0">
                <a:latin typeface="Arial" panose="020B0604020202020204" pitchFamily="34" charset="0"/>
              </a:rPr>
              <a:t>Testování na COVID 19 – 47% (10%) </a:t>
            </a:r>
          </a:p>
          <a:p>
            <a:r>
              <a:rPr lang="pl-PL" sz="1800" b="0" i="0" u="none" strike="noStrike" baseline="0" dirty="0">
                <a:latin typeface="Arial" panose="020B0604020202020204" pitchFamily="34" charset="0"/>
              </a:rPr>
              <a:t>Programy na podporu duševního zdraví – 39% (14%)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Dorovnání mzdy při ošetřovném kvůli zavřeným školám – 38% (11%)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29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786A8322-EC29-4819-A6DD-6F0DAC600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Zaměstnanci = klíčový zdroj 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A565B413-E0BE-4AB0-B99F-4A1FD9B24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133600"/>
            <a:ext cx="8064500" cy="3735388"/>
          </a:xfrm>
        </p:spPr>
        <p:txBody>
          <a:bodyPr/>
          <a:lstStyle/>
          <a:p>
            <a:pPr marL="182563" lvl="2" indent="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altLang="cs-CZ" sz="3200" dirty="0"/>
              <a:t>Úspěšnost firmy je závislá na pracovníci.</a:t>
            </a:r>
          </a:p>
          <a:p>
            <a:pPr marL="182563" lvl="2" indent="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altLang="cs-CZ" sz="3200" dirty="0"/>
              <a:t>Je tedy nutné věnovat pracovníkům náležitou péči (jejich motivaci, spokojenosti, apod.)</a:t>
            </a:r>
          </a:p>
        </p:txBody>
      </p:sp>
      <p:sp>
        <p:nvSpPr>
          <p:cNvPr id="28676" name="Zástupný symbol pro číslo snímku 5">
            <a:extLst>
              <a:ext uri="{FF2B5EF4-FFF2-40B4-BE49-F238E27FC236}">
                <a16:creationId xmlns:a16="http://schemas.microsoft.com/office/drawing/2014/main" id="{725D794F-A25A-475B-8CB4-B8B42667D9B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C693477-1698-4E19-8DB4-F7164D39D6DB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680204-A2AF-44DA-894E-9D84393FF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Největší rozdíly – modré límečky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9D6CEA-2233-46C2-8992-7542F4E86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Dorovnání mzdy při nařízené karanténě - 65% (20% má) </a:t>
            </a:r>
          </a:p>
          <a:p>
            <a:r>
              <a:rPr lang="pl-PL" sz="1800" b="0" i="0" u="none" strike="noStrike" baseline="0" dirty="0">
                <a:latin typeface="Arial" panose="020B0604020202020204" pitchFamily="34" charset="0"/>
              </a:rPr>
              <a:t>Vitamíny na podporu zdraví – 52% (24%) </a:t>
            </a:r>
          </a:p>
          <a:p>
            <a:r>
              <a:rPr lang="pt-BR" sz="1800" b="0" i="0" u="none" strike="noStrike" baseline="0" dirty="0">
                <a:latin typeface="Arial" panose="020B0604020202020204" pitchFamily="34" charset="0"/>
              </a:rPr>
              <a:t>Testování na COVID 19 – 48% (9%)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Dorovnání mzdy při ošetřovném kvůli zavřeným školám – 47% (10%) </a:t>
            </a:r>
          </a:p>
          <a:p>
            <a:r>
              <a:rPr lang="pl-PL" sz="1800" b="0" i="0" u="none" strike="noStrike" baseline="0" dirty="0">
                <a:latin typeface="Arial" panose="020B0604020202020204" pitchFamily="34" charset="0"/>
              </a:rPr>
              <a:t>Programy na podporu duševního zdraví – 42% (7%)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544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E4350-B549-4C58-A8F3-013419EAC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dirty="0"/>
              <a:t>Realita flexibility práce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016483C-78E6-4060-9B8B-0C877F6F23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750" y="2144250"/>
            <a:ext cx="8064500" cy="3444213"/>
          </a:xfrm>
        </p:spPr>
      </p:pic>
    </p:spTree>
    <p:extLst>
      <p:ext uri="{BB962C8B-B14F-4D97-AF65-F5344CB8AC3E}">
        <p14:creationId xmlns:p14="http://schemas.microsoft.com/office/powerpoint/2010/main" val="3544880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FCC9E-1FCC-4F96-AA98-CEA6C1E2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4130" i="0" u="none" strike="noStrike" baseline="0" dirty="0">
                <a:latin typeface="Arial" panose="020B0604020202020204" pitchFamily="34" charset="0"/>
              </a:rPr>
              <a:t>Hledání flexibility</a:t>
            </a:r>
            <a:endParaRPr lang="cs-CZ" sz="413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307F1-9135-4493-8509-E9B9707EB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</a:rPr>
              <a:t>dle zaměstnavatelů u pozic, které se musí převážně vykonávat na pracovišti: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C9BC648-7A78-4E75-B322-5466F7F79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259" y="2655863"/>
            <a:ext cx="6759615" cy="383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943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0DE58-9CF2-44F0-BCF5-0967A33A0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Obavy zaměstnavatelů z </a:t>
            </a:r>
            <a:r>
              <a:rPr lang="cs-CZ" dirty="0" err="1"/>
              <a:t>homeoffice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7F5E14A-7DB5-4EF7-BA4F-189B03D603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0621" y="1825625"/>
            <a:ext cx="4482757" cy="4081463"/>
          </a:xfrm>
        </p:spPr>
      </p:pic>
    </p:spTree>
    <p:extLst>
      <p:ext uri="{BB962C8B-B14F-4D97-AF65-F5344CB8AC3E}">
        <p14:creationId xmlns:p14="http://schemas.microsoft.com/office/powerpoint/2010/main" val="4033912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4F2CA0-72E8-4279-9BCB-35EA5482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benefity pro podporu </a:t>
            </a:r>
            <a:r>
              <a:rPr lang="cs-CZ" dirty="0" err="1"/>
              <a:t>homeoffice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463DE-3C76-49B9-81B2-62BEF969E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b="0" i="0" u="none" strike="noStrike" baseline="0" dirty="0">
                <a:latin typeface="Arial" panose="020B0604020202020204" pitchFamily="34" charset="0"/>
              </a:rPr>
              <a:t>Notebook – 81% poskytuje (11% dalších chce ale nemá)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Mobil – 62% (18%) </a:t>
            </a:r>
          </a:p>
          <a:p>
            <a:r>
              <a:rPr lang="it-IT" sz="1800" b="0" i="0" u="none" strike="noStrike" baseline="0" dirty="0">
                <a:latin typeface="Arial" panose="020B0604020202020204" pitchFamily="34" charset="0"/>
              </a:rPr>
              <a:t>Data v mobilu – 57% (25%)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Technika (monitory…) – 54% (31%)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Stravování – 50% (29%)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Nábytek – 17% (39%)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Energie či provozní náklady (obvykle 500,- měsíčně) – 10% (60%)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Pevný internet – 11% (53%)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Úklid – 2% (29%) </a:t>
            </a:r>
          </a:p>
          <a:p>
            <a:r>
              <a:rPr lang="cs-CZ" sz="1800" b="0" i="0" u="none" strike="noStrike" baseline="0" dirty="0">
                <a:latin typeface="Arial" panose="020B0604020202020204" pitchFamily="34" charset="0"/>
              </a:rPr>
              <a:t>Hlídání dětí – 2% (24%)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039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2FB79-77A3-463C-963E-9D50CDCBB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benefity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A4399-0386-4BE6-8459-8FCC7820B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i="0" u="none" strike="noStrike" baseline="0" dirty="0">
                <a:latin typeface="Verdana" panose="020B0604030504040204" pitchFamily="34" charset="0"/>
              </a:rPr>
              <a:t>Dovolená navíc (dnes má jen 40%) </a:t>
            </a:r>
          </a:p>
          <a:p>
            <a:r>
              <a:rPr lang="cs-CZ" sz="1800" i="0" u="none" strike="noStrike" baseline="0" dirty="0" err="1">
                <a:latin typeface="Verdana" panose="020B0604030504040204" pitchFamily="34" charset="0"/>
              </a:rPr>
              <a:t>Sabbatical</a:t>
            </a:r>
            <a:r>
              <a:rPr lang="cs-CZ" sz="1800" dirty="0">
                <a:latin typeface="Verdana" panose="020B0604030504040204" pitchFamily="34" charset="0"/>
              </a:rPr>
              <a:t> (tvůrčí volno – placené, </a:t>
            </a:r>
            <a:r>
              <a:rPr lang="cs-CZ" sz="1800">
                <a:latin typeface="Verdana" panose="020B0604030504040204" pitchFamily="34" charset="0"/>
              </a:rPr>
              <a:t>částečně placené</a:t>
            </a:r>
            <a:r>
              <a:rPr lang="cs-CZ" sz="1800" dirty="0">
                <a:latin typeface="Verdana" panose="020B0604030504040204" pitchFamily="34" charset="0"/>
              </a:rPr>
              <a:t>,</a:t>
            </a:r>
            <a:endParaRPr lang="cs-CZ" sz="1800" i="0" u="none" strike="noStrike" baseline="0" dirty="0">
              <a:latin typeface="Verdana" panose="020B0604030504040204" pitchFamily="34" charset="0"/>
            </a:endParaRPr>
          </a:p>
          <a:p>
            <a:r>
              <a:rPr lang="cs-CZ" sz="1800" i="0" u="none" strike="noStrike" baseline="0" dirty="0">
                <a:latin typeface="Verdana" panose="020B0604030504040204" pitchFamily="34" charset="0"/>
              </a:rPr>
              <a:t>Dítě, mazlíček na pracovišti </a:t>
            </a:r>
          </a:p>
          <a:p>
            <a:r>
              <a:rPr lang="cs-CZ" sz="1800" i="0" u="none" strike="noStrike" baseline="0" dirty="0">
                <a:latin typeface="Verdana" panose="020B0604030504040204" pitchFamily="34" charset="0"/>
              </a:rPr>
              <a:t>Příspěvky na hypotéku a bydlení </a:t>
            </a:r>
          </a:p>
          <a:p>
            <a:r>
              <a:rPr lang="it-IT" sz="1800" i="0" u="none" strike="noStrike" baseline="0" dirty="0">
                <a:latin typeface="Verdana" panose="020B0604030504040204" pitchFamily="34" charset="0"/>
              </a:rPr>
              <a:t>Pracovní auto i pro soukromé účely </a:t>
            </a:r>
          </a:p>
          <a:p>
            <a:r>
              <a:rPr lang="cs-CZ" sz="1800" i="0" u="none" strike="noStrike" baseline="0" dirty="0">
                <a:latin typeface="Verdana" panose="020B0604030504040204" pitchFamily="34" charset="0"/>
              </a:rPr>
              <a:t>Odpočívat – 40% chce </a:t>
            </a:r>
            <a:r>
              <a:rPr lang="cs-CZ" sz="1800" i="0" u="none" strike="noStrike" baseline="0" dirty="0" err="1">
                <a:latin typeface="Verdana" panose="020B0604030504040204" pitchFamily="34" charset="0"/>
              </a:rPr>
              <a:t>relax</a:t>
            </a:r>
            <a:r>
              <a:rPr lang="cs-CZ" sz="1800" i="0" u="none" strike="noStrike" baseline="0" dirty="0">
                <a:latin typeface="Verdana" panose="020B0604030504040204" pitchFamily="34" charset="0"/>
              </a:rPr>
              <a:t> zónu přímo v práci </a:t>
            </a:r>
          </a:p>
          <a:p>
            <a:r>
              <a:rPr lang="cs-CZ" sz="1800" i="0" u="none" strike="noStrike" baseline="0" dirty="0">
                <a:latin typeface="Verdana" panose="020B0604030504040204" pitchFamily="34" charset="0"/>
              </a:rPr>
              <a:t>Soutěž o zážitek </a:t>
            </a:r>
          </a:p>
          <a:p>
            <a:r>
              <a:rPr lang="pl-PL" sz="1800" i="0" u="none" strike="noStrike" baseline="0" dirty="0">
                <a:latin typeface="Verdana" panose="020B0604030504040204" pitchFamily="34" charset="0"/>
              </a:rPr>
              <a:t>Příspěvky na péči o domácnost a děti (chce 33%)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41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E1ACEEBE-040C-46E5-A9BE-97D1354A9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Význam péče o pracovníky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105550-7886-4959-A6B0-F6B3E1D27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>
            <a:normAutofit/>
          </a:bodyPr>
          <a:lstStyle/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	Péče o pracovníky je vedle odměňování tou oblastí personální práce, která je nejčastěji pracovníky či potenciálními pracovníky používána k porovnávání organizace s jinými organizacemi.</a:t>
            </a:r>
          </a:p>
          <a:p>
            <a:pPr marL="468630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charset="0"/>
              <a:buNone/>
              <a:defRPr/>
            </a:pPr>
            <a:r>
              <a:rPr lang="cs-CZ" sz="3200" dirty="0"/>
              <a:t>	</a:t>
            </a:r>
            <a:r>
              <a:rPr lang="cs-CZ" sz="2000" i="1" dirty="0"/>
              <a:t>(Koubek)</a:t>
            </a:r>
          </a:p>
        </p:txBody>
      </p:sp>
      <p:sp>
        <p:nvSpPr>
          <p:cNvPr id="32772" name="Zástupný symbol pro číslo snímku 5">
            <a:extLst>
              <a:ext uri="{FF2B5EF4-FFF2-40B4-BE49-F238E27FC236}">
                <a16:creationId xmlns:a16="http://schemas.microsoft.com/office/drawing/2014/main" id="{0371C8F5-F45E-4D4E-A1D6-0FA5628CD92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F3237C6-4901-4787-9B56-48001A7FFDD4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5E80394B-E77E-48EA-A0B6-4B509BD2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Skupiny péče </a:t>
            </a:r>
            <a:r>
              <a:rPr lang="cs-CZ" altLang="cs-CZ" dirty="0" err="1"/>
              <a:t>opracovníky</a:t>
            </a:r>
            <a:endParaRPr lang="cs-CZ" altLang="cs-CZ" dirty="0"/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231FCD12-331E-46A2-A61D-8978B6D9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213"/>
            <a:ext cx="8064500" cy="5157787"/>
          </a:xfrm>
        </p:spPr>
        <p:txBody>
          <a:bodyPr/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Povinná péče (daná zákony a předpisy)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Smluvní péče (daná kolektivními smlouvami)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2800" dirty="0"/>
              <a:t>Dobrovolná péče  (daná personální politikou dané firmy)</a:t>
            </a:r>
            <a:endParaRPr lang="cs-CZ" altLang="cs-CZ" sz="2500" dirty="0"/>
          </a:p>
          <a:p>
            <a:pPr marL="468313" lvl="2" indent="-28575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Tx/>
              <a:buChar char="-"/>
            </a:pPr>
            <a:endParaRPr lang="cs-CZ" altLang="cs-CZ" sz="3200" b="1" dirty="0"/>
          </a:p>
        </p:txBody>
      </p:sp>
      <p:sp>
        <p:nvSpPr>
          <p:cNvPr id="29700" name="Zástupný symbol pro číslo snímku 5">
            <a:extLst>
              <a:ext uri="{FF2B5EF4-FFF2-40B4-BE49-F238E27FC236}">
                <a16:creationId xmlns:a16="http://schemas.microsoft.com/office/drawing/2014/main" id="{73A9C44B-02A0-4961-A4A4-C5F28CE18F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74339B-E100-45E5-9BFD-62885CCDCCCE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8E739AA9-D74F-4D78-8EBC-080565DC4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Péče o pracovníky zahrnuje: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047534EF-6DC3-4E10-BB3B-10968D5AD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113"/>
            <a:ext cx="8064500" cy="3952875"/>
          </a:xfrm>
        </p:spPr>
        <p:txBody>
          <a:bodyPr>
            <a:normAutofit fontScale="92500" lnSpcReduction="10000"/>
          </a:bodyPr>
          <a:lstStyle/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Pracovní dobu a pracovní režim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Pracovní prostředí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Bezpečnost práce a ochrana zdraví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Personální rozvoj pracovníků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Služby poskytované pracovníkům na pracovišti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Ostatní služby poskytované pracovníkům a jejich rodinám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altLang="cs-CZ" sz="3200" dirty="0"/>
              <a:t>Společenská odpovědnost firem</a:t>
            </a:r>
          </a:p>
          <a:p>
            <a:pPr marL="639763" lvl="2" indent="-457200">
              <a:lnSpc>
                <a:spcPct val="80000"/>
              </a:lnSpc>
              <a:spcBef>
                <a:spcPts val="1200"/>
              </a:spcBef>
              <a:spcAft>
                <a:spcPts val="200"/>
              </a:spcAft>
              <a:buSzPct val="100000"/>
              <a:buFontTx/>
              <a:buChar char="-"/>
            </a:pPr>
            <a:endParaRPr lang="cs-CZ" altLang="cs-CZ" sz="3200" dirty="0"/>
          </a:p>
        </p:txBody>
      </p:sp>
      <p:sp>
        <p:nvSpPr>
          <p:cNvPr id="31748" name="Zástupný symbol pro číslo snímku 5">
            <a:extLst>
              <a:ext uri="{FF2B5EF4-FFF2-40B4-BE49-F238E27FC236}">
                <a16:creationId xmlns:a16="http://schemas.microsoft.com/office/drawing/2014/main" id="{677F12AA-0B20-49B0-9A30-D64C9B8CD44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5175" y="6473825"/>
            <a:ext cx="7588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F8F82CF-82A2-4E9D-9BBA-5D12FEC303E4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581B8-2632-450A-B203-539A4D1AC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 a pracovní režim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D1F91D-0D7D-44C4-954E-634AB5671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Determinuje volný čas pracovníka, jeho životní způsob a životní úroveň</a:t>
            </a:r>
          </a:p>
          <a:p>
            <a:r>
              <a:rPr lang="cs-CZ" dirty="0"/>
              <a:t>Zákoník práce stanovuje maximální délku práce i s ohledem na některé skupiny pracovníků (např. mladistvé) a s ohledem na směnný provoz</a:t>
            </a:r>
          </a:p>
          <a:p>
            <a:r>
              <a:rPr lang="cs-CZ" dirty="0"/>
              <a:t>Zákonem jsou také upraveny délky přestávek a jejich rozvržení</a:t>
            </a:r>
          </a:p>
          <a:p>
            <a:r>
              <a:rPr lang="cs-CZ" dirty="0"/>
              <a:t>Také jsou zákonem upraveny intervaly mezi jednotlivými směnami a délka nepřetržitého odpočinku jednou za týden</a:t>
            </a:r>
          </a:p>
        </p:txBody>
      </p:sp>
    </p:spTree>
    <p:extLst>
      <p:ext uri="{BB962C8B-B14F-4D97-AF65-F5344CB8AC3E}">
        <p14:creationId xmlns:p14="http://schemas.microsoft.com/office/powerpoint/2010/main" val="154234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49394-969E-4D46-A21E-2593849A1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 - možnosti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DCEA57-746B-44AC-8ABE-247507B57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Zkrácená pracovní doba/ částečný pracovní úvazek</a:t>
            </a:r>
          </a:p>
          <a:p>
            <a:r>
              <a:rPr lang="cs-CZ" dirty="0"/>
              <a:t>Postupný systém postupného zkracování pracovní doby v předdůchodovém věku/ postupný systém navyšování pracovní doby po mateřské/rodičovské dovolené</a:t>
            </a:r>
          </a:p>
          <a:p>
            <a:r>
              <a:rPr lang="cs-CZ" dirty="0"/>
              <a:t>Pružná pracovní doba (den/ týden)</a:t>
            </a:r>
          </a:p>
          <a:p>
            <a:r>
              <a:rPr lang="cs-CZ" dirty="0"/>
              <a:t>Sdílení pracovního místa</a:t>
            </a:r>
          </a:p>
          <a:p>
            <a:r>
              <a:rPr lang="cs-CZ" dirty="0" err="1"/>
              <a:t>Home</a:t>
            </a:r>
            <a:r>
              <a:rPr lang="cs-CZ" dirty="0"/>
              <a:t>-office</a:t>
            </a:r>
          </a:p>
        </p:txBody>
      </p:sp>
    </p:spTree>
    <p:extLst>
      <p:ext uri="{BB962C8B-B14F-4D97-AF65-F5344CB8AC3E}">
        <p14:creationId xmlns:p14="http://schemas.microsoft.com/office/powerpoint/2010/main" val="3630356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41AF4-19CA-42CA-A5B3-87CCD654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A5F42-27D4-48CD-B962-335DE3033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Úroveň pracovního prostředí působí na pracovní pohodu, výkon, ale i zdravotní stav pracovníka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Podmínky práce (jsou stanoveny závazné normy/ příplatky):</a:t>
            </a:r>
          </a:p>
          <a:p>
            <a:r>
              <a:rPr lang="cs-CZ" dirty="0"/>
              <a:t>Pracovní ovzduší (teplota, vlhkost, proudění a čistota vzduchu)</a:t>
            </a:r>
          </a:p>
          <a:p>
            <a:r>
              <a:rPr lang="cs-CZ" dirty="0"/>
              <a:t>Osvětlení</a:t>
            </a:r>
          </a:p>
          <a:p>
            <a:r>
              <a:rPr lang="cs-CZ" dirty="0"/>
              <a:t>Hluk</a:t>
            </a:r>
          </a:p>
          <a:p>
            <a:r>
              <a:rPr lang="cs-CZ" dirty="0"/>
              <a:t>Barevná úprava pracovišť</a:t>
            </a:r>
          </a:p>
          <a:p>
            <a:r>
              <a:rPr lang="cs-CZ" dirty="0"/>
              <a:t>Prostorové řešení pracoviště (pracovní poloha, pracovní plocha, přístup na pracoviště)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60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49A26-34B6-4BEA-AF1F-D156582E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 práce a ochrana zdraví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BAEC51-BE5F-48C2-84C4-77C1EEE07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Hlavním cílem všech opatření je zabránit vzniku pracovních úrazů a nemocí z povolání</a:t>
            </a:r>
          </a:p>
          <a:p>
            <a:endParaRPr lang="cs-CZ" dirty="0"/>
          </a:p>
          <a:p>
            <a:r>
              <a:rPr lang="cs-CZ" dirty="0"/>
              <a:t>Zaměstnavatelé jsou povinni zajistit prevenci, proškolení, dodržování nastavených pravidel a zjišťovat a odstraňovat příčiny pracovních úrazů a nemocí z povolání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r>
              <a:rPr lang="cs-CZ" dirty="0"/>
              <a:t>Zaměstnanci jsou povinni dodržovat bezpečnostní předpisy, používat ochranné pomůcky, oznamovat nedostatky a závady</a:t>
            </a:r>
          </a:p>
        </p:txBody>
      </p:sp>
    </p:spTree>
    <p:extLst>
      <p:ext uri="{BB962C8B-B14F-4D97-AF65-F5344CB8AC3E}">
        <p14:creationId xmlns:p14="http://schemas.microsoft.com/office/powerpoint/2010/main" val="33547165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5511</TotalTime>
  <Words>1223</Words>
  <Application>Microsoft Office PowerPoint</Application>
  <PresentationFormat>Předvádění na obrazovce (4:3)</PresentationFormat>
  <Paragraphs>166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Verdana</vt:lpstr>
      <vt:lpstr>Wingdings</vt:lpstr>
      <vt:lpstr>Motiv Office</vt:lpstr>
      <vt:lpstr>ŘÍZENÍ LIDSKÝCH ZDROJŮ Péče o zaměstnance</vt:lpstr>
      <vt:lpstr>Zaměstnanci = klíčový zdroj </vt:lpstr>
      <vt:lpstr>Význam péče o pracovníky</vt:lpstr>
      <vt:lpstr>Skupiny péče opracovníky</vt:lpstr>
      <vt:lpstr>Péče o pracovníky zahrnuje:</vt:lpstr>
      <vt:lpstr>Pracovní doba a pracovní režim</vt:lpstr>
      <vt:lpstr>Pracovní doba - možnosti</vt:lpstr>
      <vt:lpstr>Pracovní prostředí</vt:lpstr>
      <vt:lpstr>Bezpečnost práce a ochrana zdraví</vt:lpstr>
      <vt:lpstr>Personální rozvoj pracovníků</vt:lpstr>
      <vt:lpstr>Služby poskytované pracovníkům</vt:lpstr>
      <vt:lpstr>Služby poskytované pracovníkům</vt:lpstr>
      <vt:lpstr>Co zaměstnance motivuje?</vt:lpstr>
      <vt:lpstr>Co zaměstnanci chtějí?</vt:lpstr>
      <vt:lpstr>Proč jsou zaměstnanci nespokojeni?</vt:lpstr>
      <vt:lpstr>Benefity</vt:lpstr>
      <vt:lpstr>Nejžádanější benefity – bílé límečky</vt:lpstr>
      <vt:lpstr>Nejžádanější benefity – modré límečky</vt:lpstr>
      <vt:lpstr>Největší rozdíly – bílé límečky</vt:lpstr>
      <vt:lpstr>Největší rozdíly – modré límečky</vt:lpstr>
      <vt:lpstr> Realita flexibility práce</vt:lpstr>
      <vt:lpstr> Hledání flexibility</vt:lpstr>
      <vt:lpstr>Obavy zaměstnavatelů z homeoffice</vt:lpstr>
      <vt:lpstr>Další benefity pro podporu homeoffice</vt:lpstr>
      <vt:lpstr>Další benefity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195</cp:revision>
  <cp:lastPrinted>2021-11-22T07:12:25Z</cp:lastPrinted>
  <dcterms:created xsi:type="dcterms:W3CDTF">2016-07-29T08:01:37Z</dcterms:created>
  <dcterms:modified xsi:type="dcterms:W3CDTF">2021-11-22T07:57:32Z</dcterms:modified>
</cp:coreProperties>
</file>