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545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60" r:id="rId16"/>
    <p:sldId id="561" r:id="rId17"/>
    <p:sldId id="584" r:id="rId18"/>
    <p:sldId id="585" r:id="rId19"/>
    <p:sldId id="589" r:id="rId20"/>
    <p:sldId id="591" r:id="rId21"/>
    <p:sldId id="588" r:id="rId22"/>
    <p:sldId id="586" r:id="rId23"/>
    <p:sldId id="592" r:id="rId24"/>
    <p:sldId id="587" r:id="rId25"/>
    <p:sldId id="590" r:id="rId26"/>
    <p:sldId id="562" r:id="rId27"/>
    <p:sldId id="564" r:id="rId28"/>
    <p:sldId id="563" r:id="rId29"/>
    <p:sldId id="501" r:id="rId30"/>
    <p:sldId id="504" r:id="rId31"/>
    <p:sldId id="505" r:id="rId3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97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sec.cz/zakony/zakonik-prace-zakon/upln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comat.cz/poradna/zakonik-prace/207-zakonik-prace-charakteristiky-platovych-trid.html#plat_trida_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15.cz/kalkulacka-vypocet-ciste-mzdy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>
            <a:normAutofit/>
          </a:bodyPr>
          <a:lstStyle/>
          <a:p>
            <a:pPr algn="ctr"/>
            <a:r>
              <a:rPr lang="cs-CZ" dirty="0"/>
              <a:t>ŘÍZENÍ LIDSKÝCH ZDROJŮ </a:t>
            </a:r>
            <a:r>
              <a:rPr lang="cs-CZ" sz="5000" cap="none" dirty="0"/>
              <a:t>Odměňování zaměstnanců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3BB91DFA-190F-4C4B-A0D1-71D0545B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A7C11AA8-AEB9-4E94-A3CF-1A1D13FD0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205038"/>
            <a:ext cx="7543800" cy="366395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800" b="1" u="sng"/>
              <a:t>Příplatky - shrnutí</a:t>
            </a:r>
          </a:p>
          <a:p>
            <a:pPr lvl="1" algn="just"/>
            <a:r>
              <a:rPr lang="cs-CZ" altLang="cs-CZ" sz="2200" b="1"/>
              <a:t>Příplatek za práci přesčas (25% PHV)</a:t>
            </a:r>
          </a:p>
          <a:p>
            <a:pPr lvl="1" algn="just"/>
            <a:r>
              <a:rPr lang="cs-CZ" altLang="cs-CZ" sz="2200" b="1"/>
              <a:t>Náhrada mzdy za svátek (100 % PHV)</a:t>
            </a:r>
          </a:p>
          <a:p>
            <a:pPr lvl="1" algn="just"/>
            <a:r>
              <a:rPr lang="cs-CZ" altLang="cs-CZ" sz="2200" b="1"/>
              <a:t>Za noční práci (10% PHV)</a:t>
            </a:r>
          </a:p>
          <a:p>
            <a:pPr lvl="1" algn="just"/>
            <a:r>
              <a:rPr lang="cs-CZ" altLang="cs-CZ" sz="2200" b="1"/>
              <a:t>Za práci ve ztíženém pracovním prostředí (10% sazby minimální mzdy)</a:t>
            </a:r>
          </a:p>
          <a:p>
            <a:pPr lvl="1" algn="just"/>
            <a:r>
              <a:rPr lang="cs-CZ" altLang="cs-CZ" sz="2200" b="1"/>
              <a:t>Za práci v sobotu a v neděli (10% PHV)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/>
          </a:p>
        </p:txBody>
      </p:sp>
      <p:sp>
        <p:nvSpPr>
          <p:cNvPr id="36868" name="Zástupný symbol pro číslo snímku 5">
            <a:extLst>
              <a:ext uri="{FF2B5EF4-FFF2-40B4-BE49-F238E27FC236}">
                <a16:creationId xmlns:a16="http://schemas.microsoft.com/office/drawing/2014/main" id="{F0CADE85-062B-48EB-85D0-29E12F830DD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C74F786-6096-45AB-A289-6AC3E874E53D}" type="slidenum">
              <a:rPr lang="cs-CZ" altLang="cs-CZ"/>
              <a:pPr/>
              <a:t>10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81A65C5A-65E7-4E0C-82B8-A22B5BA79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 a příplatky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23CE5E-1655-4D2D-BC72-829B864D4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133600"/>
            <a:ext cx="8064500" cy="4032250"/>
          </a:xfrm>
        </p:spPr>
        <p:txBody>
          <a:bodyPr>
            <a:normAutofit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u="sng" dirty="0"/>
              <a:t>Plat se skládá: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b="1" dirty="0">
                <a:solidFill>
                  <a:schemeClr val="accent1"/>
                </a:solidFill>
              </a:rPr>
              <a:t>Platový tarif </a:t>
            </a:r>
            <a:r>
              <a:rPr lang="cs-CZ" b="1" dirty="0">
                <a:solidFill>
                  <a:schemeClr val="tx1"/>
                </a:solidFill>
              </a:rPr>
              <a:t>= 16 platových tříd členěných do 12 platových stupňů (192 položek)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b="1" dirty="0">
                <a:solidFill>
                  <a:schemeClr val="accent1"/>
                </a:solidFill>
              </a:rPr>
              <a:t>Odměny</a:t>
            </a:r>
            <a:r>
              <a:rPr lang="cs-CZ" b="1" dirty="0">
                <a:solidFill>
                  <a:schemeClr val="tx1"/>
                </a:solidFill>
              </a:rPr>
              <a:t> = za úspěšné splnění mimořádného nebo významného pracovního úkolu (neomezeně)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b="1" dirty="0">
                <a:solidFill>
                  <a:schemeClr val="accent1"/>
                </a:solidFill>
              </a:rPr>
              <a:t>Osobní příplatek </a:t>
            </a:r>
            <a:r>
              <a:rPr lang="cs-CZ" b="1" dirty="0">
                <a:solidFill>
                  <a:schemeClr val="tx1"/>
                </a:solidFill>
              </a:rPr>
              <a:t>= až 50% dlouhodobé dosahování dobrých pracovních výsledků, až 100% vynikajícím a uznávaným odborníkům zařazených do 10 – 16 platové třídy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7892" name="Zástupný symbol pro číslo snímku 5">
            <a:extLst>
              <a:ext uri="{FF2B5EF4-FFF2-40B4-BE49-F238E27FC236}">
                <a16:creationId xmlns:a16="http://schemas.microsoft.com/office/drawing/2014/main" id="{0698AEF8-2D85-4E4B-A9B4-A58F8708D1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806D805-D42A-4EDC-85F5-EA3F3AEFC3C3}" type="slidenum">
              <a:rPr lang="cs-CZ" altLang="cs-CZ"/>
              <a:pPr/>
              <a:t>11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4C32AD1D-B3D7-4015-86D9-9CF621313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 a příplatky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C6B1EC-ECFD-450B-8503-24CB181C0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916113"/>
            <a:ext cx="8424863" cy="4249737"/>
          </a:xfrm>
        </p:spPr>
        <p:txBody>
          <a:bodyPr>
            <a:normAutofit fontScale="77500" lnSpcReduction="20000"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u="sng" dirty="0"/>
              <a:t>Plat se skládá: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b="1" u="sng" dirty="0"/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sz="3200" b="1" dirty="0">
                <a:solidFill>
                  <a:schemeClr val="accent1"/>
                </a:solidFill>
              </a:rPr>
              <a:t>Ostatní příplatky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dirty="0">
                <a:solidFill>
                  <a:schemeClr val="accent1"/>
                </a:solidFill>
              </a:rPr>
              <a:t>       </a:t>
            </a:r>
            <a:r>
              <a:rPr lang="cs-CZ" sz="3200" dirty="0">
                <a:solidFill>
                  <a:schemeClr val="tx1"/>
                </a:solidFill>
              </a:rPr>
              <a:t>- </a:t>
            </a:r>
            <a:r>
              <a:rPr lang="cs-CZ" sz="3200" u="sng" dirty="0">
                <a:solidFill>
                  <a:schemeClr val="tx1"/>
                </a:solidFill>
              </a:rPr>
              <a:t>za vedení </a:t>
            </a:r>
            <a:r>
              <a:rPr lang="cs-CZ" sz="3200" dirty="0">
                <a:solidFill>
                  <a:schemeClr val="tx1"/>
                </a:solidFill>
              </a:rPr>
              <a:t>– podle stupňů řízení (stupně v ZP §124)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dirty="0">
              <a:solidFill>
                <a:schemeClr val="tx1"/>
              </a:solidFill>
            </a:endParaRP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>
                <a:solidFill>
                  <a:schemeClr val="tx1"/>
                </a:solidFill>
              </a:rPr>
              <a:t>       - </a:t>
            </a:r>
            <a:r>
              <a:rPr lang="cs-CZ" sz="3200" u="sng" dirty="0">
                <a:solidFill>
                  <a:schemeClr val="tx1"/>
                </a:solidFill>
              </a:rPr>
              <a:t>za noční práci </a:t>
            </a:r>
            <a:r>
              <a:rPr lang="cs-CZ" sz="3200" dirty="0">
                <a:solidFill>
                  <a:schemeClr val="tx1"/>
                </a:solidFill>
              </a:rPr>
              <a:t>– 20% průměrného hodinového výdělku za hodinu noční práce (§ 125 ZP)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dirty="0">
              <a:solidFill>
                <a:schemeClr val="tx1"/>
              </a:solidFill>
            </a:endParaRP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>
                <a:solidFill>
                  <a:schemeClr val="tx1"/>
                </a:solidFill>
              </a:rPr>
              <a:t>       -  </a:t>
            </a:r>
            <a:r>
              <a:rPr lang="cs-CZ" sz="3200" u="sng" dirty="0">
                <a:solidFill>
                  <a:schemeClr val="tx1"/>
                </a:solidFill>
              </a:rPr>
              <a:t>za práci v sobotu, neděli </a:t>
            </a:r>
            <a:r>
              <a:rPr lang="cs-CZ" sz="3200" dirty="0">
                <a:solidFill>
                  <a:schemeClr val="tx1"/>
                </a:solidFill>
              </a:rPr>
              <a:t>– 25% průměrného hodinového výdělku za hodinu práce (§ 126 ZP)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dirty="0">
                <a:solidFill>
                  <a:schemeClr val="tx1"/>
                </a:solidFill>
              </a:rPr>
              <a:t>       </a:t>
            </a:r>
            <a:endParaRPr lang="cs-CZ" sz="3200" b="1" u="sng" dirty="0">
              <a:solidFill>
                <a:schemeClr val="accent1"/>
              </a:solidFill>
            </a:endParaRPr>
          </a:p>
        </p:txBody>
      </p:sp>
      <p:sp>
        <p:nvSpPr>
          <p:cNvPr id="38916" name="Zástupný symbol pro číslo snímku 5">
            <a:extLst>
              <a:ext uri="{FF2B5EF4-FFF2-40B4-BE49-F238E27FC236}">
                <a16:creationId xmlns:a16="http://schemas.microsoft.com/office/drawing/2014/main" id="{B63E4ECF-66C5-47BB-A908-1A5B96ED76D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EFA7896-96C7-4BD4-A212-5243A55776D2}" type="slidenum">
              <a:rPr lang="cs-CZ" altLang="cs-CZ"/>
              <a:pPr/>
              <a:t>12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9E229952-ADAC-49DD-B6D8-00859568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 a příplatky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AA8FAE-3AC0-47FE-A7E0-39BCED0D0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557338"/>
            <a:ext cx="8424863" cy="5543550"/>
          </a:xfrm>
        </p:spPr>
        <p:txBody>
          <a:bodyPr>
            <a:normAutofit fontScale="55000" lnSpcReduction="20000"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b="1" u="sng" dirty="0"/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sz="3800" b="1" dirty="0">
                <a:solidFill>
                  <a:schemeClr val="accent1"/>
                </a:solidFill>
              </a:rPr>
              <a:t>Ostatní příplatky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accent1"/>
                </a:solidFill>
              </a:rPr>
              <a:t>  </a:t>
            </a:r>
            <a:r>
              <a:rPr lang="cs-CZ" sz="3800" b="1" dirty="0">
                <a:solidFill>
                  <a:schemeClr val="tx1"/>
                </a:solidFill>
              </a:rPr>
              <a:t>- </a:t>
            </a:r>
            <a:r>
              <a:rPr lang="cs-CZ" sz="3800" b="1" u="sng" dirty="0">
                <a:solidFill>
                  <a:schemeClr val="tx1"/>
                </a:solidFill>
              </a:rPr>
              <a:t>za práci ve ztíženém pracovním prostředí </a:t>
            </a:r>
            <a:r>
              <a:rPr lang="cs-CZ" sz="3800" b="1" dirty="0">
                <a:solidFill>
                  <a:schemeClr val="tx1"/>
                </a:solidFill>
              </a:rPr>
              <a:t>§ 128  ZP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§ 117 nejméně 5% základní sazby minimální mzdy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§ 7 nařízení vlády  </a:t>
            </a:r>
            <a:r>
              <a:rPr lang="cs-CZ" sz="3800" b="1" dirty="0">
                <a:solidFill>
                  <a:srgbClr val="FF0000"/>
                </a:solidFill>
              </a:rPr>
              <a:t>500 – 1 800 Kč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- </a:t>
            </a:r>
            <a:r>
              <a:rPr lang="cs-CZ" sz="3800" b="1" u="sng" dirty="0">
                <a:solidFill>
                  <a:schemeClr val="tx1"/>
                </a:solidFill>
              </a:rPr>
              <a:t>zvláštní </a:t>
            </a:r>
            <a:r>
              <a:rPr lang="cs-CZ" sz="3800" b="1" dirty="0">
                <a:solidFill>
                  <a:schemeClr val="tx1"/>
                </a:solidFill>
              </a:rPr>
              <a:t>§ 129, § 8 nařízení vlády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výkon práce v podmínkách s :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- mimořádnou neuropsychickou zátěží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- rizikem ohrožení života a zdraví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- obtížnými pracovními režimy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- </a:t>
            </a:r>
            <a:r>
              <a:rPr lang="cs-CZ" sz="3800" b="1" u="sng" dirty="0">
                <a:solidFill>
                  <a:schemeClr val="tx1"/>
                </a:solidFill>
              </a:rPr>
              <a:t>za rozdělenou směnu </a:t>
            </a:r>
            <a:r>
              <a:rPr lang="cs-CZ" sz="3800" b="1" dirty="0">
                <a:solidFill>
                  <a:schemeClr val="tx1"/>
                </a:solidFill>
              </a:rPr>
              <a:t>§ 130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 souvislé přerušení práce nebo jejich souhrn – 30% průměrného hodinového výdělku za každou takto rozdělenou směnu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  <a:defRPr/>
            </a:pPr>
            <a:endParaRPr lang="cs-CZ" sz="3200" b="1" dirty="0">
              <a:solidFill>
                <a:schemeClr val="tx1"/>
              </a:solidFill>
            </a:endParaRP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u="sng" dirty="0">
                <a:solidFill>
                  <a:schemeClr val="tx1"/>
                </a:solidFill>
              </a:rPr>
              <a:t>    </a:t>
            </a:r>
            <a:endParaRPr lang="cs-CZ" sz="3200" b="1" u="sng" dirty="0">
              <a:solidFill>
                <a:schemeClr val="accent1"/>
              </a:solidFill>
            </a:endParaRPr>
          </a:p>
        </p:txBody>
      </p:sp>
      <p:sp>
        <p:nvSpPr>
          <p:cNvPr id="39940" name="Zástupný symbol pro číslo snímku 5">
            <a:extLst>
              <a:ext uri="{FF2B5EF4-FFF2-40B4-BE49-F238E27FC236}">
                <a16:creationId xmlns:a16="http://schemas.microsoft.com/office/drawing/2014/main" id="{279E670B-9836-4BAB-8DCC-5A57274DBA1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40DE59D-8EB1-43A5-8ED1-92EEEEFD0FF8}" type="slidenum">
              <a:rPr lang="cs-CZ" altLang="cs-CZ"/>
              <a:pPr/>
              <a:t>13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E0978D7F-9438-42F7-87D8-E2C9AAC77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 a příplatky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740A6F-131A-4085-A516-C448D1740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916113"/>
            <a:ext cx="8424863" cy="3241675"/>
          </a:xfrm>
        </p:spPr>
        <p:txBody>
          <a:bodyPr>
            <a:normAutofit fontScale="92500" lnSpcReduction="20000"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b="1" u="sng" dirty="0"/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sz="3800" b="1" dirty="0">
                <a:solidFill>
                  <a:schemeClr val="accent1"/>
                </a:solidFill>
              </a:rPr>
              <a:t>Ostatní příplatky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cs-CZ" sz="2600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Pedagogičtí pracovníci § 132 ZP za přímou pedagogickou činnost vykonávaných nad rozsah stanovený ředitelem školy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- 2 násobek průměrného hodinového příjmu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- § 133 specializační  1 000 – 2 000 Kč měsíčně – další činnost, ke které jsou nezbytné další kvalifikační požadavky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u="sng" dirty="0">
                <a:solidFill>
                  <a:schemeClr val="tx1"/>
                </a:solidFill>
              </a:rPr>
              <a:t>    </a:t>
            </a:r>
            <a:endParaRPr lang="cs-CZ" sz="3200" b="1" u="sng" dirty="0">
              <a:solidFill>
                <a:schemeClr val="accent1"/>
              </a:solidFill>
            </a:endParaRPr>
          </a:p>
        </p:txBody>
      </p:sp>
      <p:sp>
        <p:nvSpPr>
          <p:cNvPr id="40964" name="Zástupný symbol pro číslo snímku 5">
            <a:extLst>
              <a:ext uri="{FF2B5EF4-FFF2-40B4-BE49-F238E27FC236}">
                <a16:creationId xmlns:a16="http://schemas.microsoft.com/office/drawing/2014/main" id="{75402AE9-6F70-4852-8852-E8A524848DF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8FF8C5-52D2-43B8-84D8-064796937DD4}" type="slidenum">
              <a:rPr lang="cs-CZ" altLang="cs-CZ"/>
              <a:pPr/>
              <a:t>14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C518B610-85AB-4E2B-A455-7A0FD30F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Minimální mzda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F2B5A0-E2F1-4BC9-BE07-D90479EE2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44675"/>
            <a:ext cx="7897812" cy="3960813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 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    Rok 2021 minimální mzda = 15 200 Kč 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                                                      90,50 Kč na hodinu.</a:t>
            </a:r>
            <a:endParaRPr lang="cs-CZ" sz="2800" b="1" dirty="0"/>
          </a:p>
          <a:p>
            <a:pPr>
              <a:buFont typeface="Arial" charset="0"/>
              <a:buNone/>
              <a:defRPr/>
            </a:pPr>
            <a:r>
              <a:rPr lang="cs-CZ" sz="2800" b="1" dirty="0"/>
              <a:t> 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/>
              <a:t>    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Jako minimální mzda se podle zákoníku práce, tedy dle </a:t>
            </a:r>
            <a:r>
              <a:rPr lang="cs-CZ" sz="2000" b="0" i="0" u="sng" dirty="0">
                <a:solidFill>
                  <a:srgbClr val="12513E"/>
                </a:solidFill>
                <a:effectLst/>
                <a:latin typeface="PT Sans" panose="020B0503020203020204" pitchFamily="34" charset="-18"/>
                <a:hlinkClick r:id="rId2"/>
              </a:rPr>
              <a:t>zákona č. 262/2006 Sb.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, ve znění pozdějších předpisů, označuje 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nejnižší přípustná výše odměny za práci v základním pracovněprávním vztahu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. Mzda, plat ani odměna z dohody tak nesmí být nižší než stanovená minimální mzda.</a:t>
            </a:r>
            <a:endParaRPr lang="cs-CZ" sz="2800" dirty="0"/>
          </a:p>
          <a:p>
            <a:pPr>
              <a:buFont typeface="Arial" charset="0"/>
              <a:buNone/>
              <a:defRPr/>
            </a:pPr>
            <a:r>
              <a:rPr lang="cs-CZ" sz="2800" dirty="0"/>
              <a:t>    </a:t>
            </a:r>
          </a:p>
        </p:txBody>
      </p:sp>
      <p:sp>
        <p:nvSpPr>
          <p:cNvPr id="43012" name="Zástupný symbol pro číslo snímku 5">
            <a:extLst>
              <a:ext uri="{FF2B5EF4-FFF2-40B4-BE49-F238E27FC236}">
                <a16:creationId xmlns:a16="http://schemas.microsoft.com/office/drawing/2014/main" id="{276C0772-6699-4D9A-B19A-46216324E9B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EDC50E-7839-453C-B3B3-FFCA557A5C54}" type="slidenum">
              <a:rPr lang="cs-CZ" altLang="cs-CZ"/>
              <a:pPr/>
              <a:t>15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F147CFBE-3DEB-4B83-9998-69523150D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Minimální mzda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F94859-66F9-40E3-8147-1F4DAAB2A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2060575"/>
            <a:ext cx="8351838" cy="424815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cs-CZ" sz="2400" dirty="0"/>
              <a:t>    </a:t>
            </a:r>
            <a:r>
              <a:rPr lang="cs-CZ" sz="2400" b="1" u="sng" dirty="0"/>
              <a:t>Do výše minimální mzdy se NEZAHRNUJE:</a:t>
            </a:r>
          </a:p>
          <a:p>
            <a:pPr lvl="1">
              <a:defRPr/>
            </a:pPr>
            <a:r>
              <a:rPr lang="cs-CZ" sz="2400" dirty="0"/>
              <a:t>Mzda a plat za práci přesčas</a:t>
            </a:r>
          </a:p>
          <a:p>
            <a:pPr lvl="1">
              <a:defRPr/>
            </a:pPr>
            <a:r>
              <a:rPr lang="cs-CZ" sz="2400" dirty="0"/>
              <a:t>Příplatek za práci ve svátek</a:t>
            </a:r>
          </a:p>
          <a:p>
            <a:pPr lvl="1">
              <a:defRPr/>
            </a:pPr>
            <a:r>
              <a:rPr lang="cs-CZ" sz="2400" dirty="0"/>
              <a:t>Příplatek za noční práci</a:t>
            </a:r>
          </a:p>
          <a:p>
            <a:pPr lvl="1">
              <a:defRPr/>
            </a:pPr>
            <a:r>
              <a:rPr lang="cs-CZ" sz="2400" dirty="0"/>
              <a:t>Příplatek za práci ve ztíženém pracovním prostření</a:t>
            </a:r>
          </a:p>
          <a:p>
            <a:pPr lvl="1">
              <a:defRPr/>
            </a:pPr>
            <a:r>
              <a:rPr lang="cs-CZ" sz="2400" dirty="0"/>
              <a:t>Příplatek za práci v sobotu a v neděli</a:t>
            </a:r>
          </a:p>
          <a:p>
            <a:pPr lvl="1">
              <a:defRPr/>
            </a:pPr>
            <a:r>
              <a:rPr lang="cs-CZ" sz="2400" dirty="0"/>
              <a:t>Náhrady mzdy, odstupné, cestovní náhrady, odměna za pracovní pohotovost</a:t>
            </a:r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  <p:sp>
        <p:nvSpPr>
          <p:cNvPr id="44036" name="Zástupný symbol pro číslo snímku 5">
            <a:extLst>
              <a:ext uri="{FF2B5EF4-FFF2-40B4-BE49-F238E27FC236}">
                <a16:creationId xmlns:a16="http://schemas.microsoft.com/office/drawing/2014/main" id="{09029F2B-2A9D-49E1-8321-A69886312F8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BA799A6-C0E3-4203-BD18-B54996A4C3FF}" type="slidenum">
              <a:rPr lang="cs-CZ" altLang="cs-CZ"/>
              <a:pPr/>
              <a:t>16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E43E6C99-D084-413A-B613-E2E6A6759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Zaručená mzda</a:t>
            </a:r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88B1FD80-19AD-48DD-99B0-B2B65C83B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16113"/>
            <a:ext cx="8137525" cy="3952875"/>
          </a:xfrm>
        </p:spPr>
        <p:txBody>
          <a:bodyPr/>
          <a:lstStyle/>
          <a:p>
            <a:pPr algn="just"/>
            <a:r>
              <a:rPr lang="cs-CZ" altLang="cs-CZ" sz="2200"/>
              <a:t>Nejnižší úrovně zaručené mzdy platí v nepodnikatelské sféře (pro zaměstnance, kterým se za práci poskytuje plat) a organizacích podnikatelské sféry, ve kterých není uzavřena kolektivní smlouva a nejsou  tímto sjednány mzdové podmínky v kolektivní smlouvě. </a:t>
            </a:r>
          </a:p>
          <a:p>
            <a:pPr algn="just"/>
            <a:endParaRPr lang="cs-CZ" altLang="cs-CZ" sz="2200"/>
          </a:p>
          <a:p>
            <a:pPr algn="just"/>
            <a:r>
              <a:rPr lang="cs-CZ" altLang="cs-CZ" sz="2200"/>
              <a:t>Nejnižší úrovně zaručené mzdy pro stanovenou týdenní pracovní dobu 40 hodin jsou odstupňovány podle složitosti, odpovědnosti a namáhavosti vykonávaných prací, zařazených </a:t>
            </a:r>
            <a:r>
              <a:rPr lang="cs-CZ" altLang="cs-CZ" sz="2200" b="1"/>
              <a:t>do 8 skupin</a:t>
            </a:r>
            <a:r>
              <a:rPr lang="cs-CZ" altLang="cs-CZ" sz="2200"/>
              <a:t>.</a:t>
            </a:r>
          </a:p>
          <a:p>
            <a:pPr algn="just"/>
            <a:endParaRPr lang="cs-CZ" altLang="cs-CZ" sz="22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200"/>
          </a:p>
        </p:txBody>
      </p:sp>
      <p:sp>
        <p:nvSpPr>
          <p:cNvPr id="45060" name="Zástupný symbol pro číslo snímku 5">
            <a:extLst>
              <a:ext uri="{FF2B5EF4-FFF2-40B4-BE49-F238E27FC236}">
                <a16:creationId xmlns:a16="http://schemas.microsoft.com/office/drawing/2014/main" id="{B63629D8-D0D4-4703-B921-344F64F70C1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BA7F8AD-70CE-45E9-8B27-4B11E5DCE110}" type="slidenum">
              <a:rPr lang="cs-CZ" altLang="cs-CZ"/>
              <a:pPr/>
              <a:t>17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00467-7CFF-4C01-9936-7FF87E2E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Zaručená mzda 2021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D3ABBEA-6800-4C57-8214-0AE2019732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28096" y="1657677"/>
          <a:ext cx="5087808" cy="4417360"/>
        </p:xfrm>
        <a:graphic>
          <a:graphicData uri="http://schemas.openxmlformats.org/drawingml/2006/table">
            <a:tbl>
              <a:tblPr/>
              <a:tblGrid>
                <a:gridCol w="1271952">
                  <a:extLst>
                    <a:ext uri="{9D8B030D-6E8A-4147-A177-3AD203B41FA5}">
                      <a16:colId xmlns:a16="http://schemas.microsoft.com/office/drawing/2014/main" val="106577610"/>
                    </a:ext>
                  </a:extLst>
                </a:gridCol>
                <a:gridCol w="1271952">
                  <a:extLst>
                    <a:ext uri="{9D8B030D-6E8A-4147-A177-3AD203B41FA5}">
                      <a16:colId xmlns:a16="http://schemas.microsoft.com/office/drawing/2014/main" val="1351121292"/>
                    </a:ext>
                  </a:extLst>
                </a:gridCol>
                <a:gridCol w="1271952">
                  <a:extLst>
                    <a:ext uri="{9D8B030D-6E8A-4147-A177-3AD203B41FA5}">
                      <a16:colId xmlns:a16="http://schemas.microsoft.com/office/drawing/2014/main" val="2819894189"/>
                    </a:ext>
                  </a:extLst>
                </a:gridCol>
                <a:gridCol w="1271952">
                  <a:extLst>
                    <a:ext uri="{9D8B030D-6E8A-4147-A177-3AD203B41FA5}">
                      <a16:colId xmlns:a16="http://schemas.microsoft.com/office/drawing/2014/main" val="2320222997"/>
                    </a:ext>
                  </a:extLst>
                </a:gridCol>
              </a:tblGrid>
              <a:tr h="187488">
                <a:tc gridSpan="4">
                  <a:txBody>
                    <a:bodyPr/>
                    <a:lstStyle/>
                    <a:p>
                      <a:r>
                        <a:rPr lang="cs-CZ" sz="900" dirty="0"/>
                        <a:t>Zaručená mzda 2021</a:t>
                      </a:r>
                    </a:p>
                  </a:txBody>
                  <a:tcPr marL="57689" marR="57689" marT="28844" marB="28844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916184"/>
                  </a:ext>
                </a:extLst>
              </a:tr>
              <a:tr h="3172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Skupina prací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Příklady profesí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Hodinová zaručená mzda 2021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Měsíční zaručená mzda 2021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322092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Pomocník v kuchyni, uklízečka, doručovatel zásilek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90,50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15 200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72188"/>
                  </a:ext>
                </a:extLst>
              </a:tr>
              <a:tr h="3172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2.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Kopáč, sanitář, pokojská, trafikant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99,90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16 800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93250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3.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Zedník, instalatér a topenář, klempíř, číšník, kadeřník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110,30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18 500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550266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4.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Průvodce s tlumočením, krejčí v modelové a zakázkové výrobě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121,80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20 500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879947"/>
                  </a:ext>
                </a:extLst>
              </a:tr>
              <a:tr h="57688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5.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Řidič autobusu, záchranář, všeobecná zdravotní sestra, učitel ve školce, mistr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134,40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22 600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127392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6.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Speciální pedagog, obchodní referent, tvůrce IT systému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148,40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24 900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157781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7.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Lékař, zubař, farmaceut, programátor, finanční expert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163,90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27 500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121052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8.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Makléř na finančním a kapitálovém trhu, špičkový vědecký pracovník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181,00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dirty="0">
                          <a:effectLst/>
                        </a:rPr>
                        <a:t>30 400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481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496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3C74DD06-379B-4EEE-B842-46FF3C027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Zaměstnanci v nepodnikatelské sféře a zaručená mzda:</a:t>
            </a:r>
          </a:p>
        </p:txBody>
      </p:sp>
      <p:sp>
        <p:nvSpPr>
          <p:cNvPr id="48131" name="Zástupný symbol pro obsah 2">
            <a:extLst>
              <a:ext uri="{FF2B5EF4-FFF2-40B4-BE49-F238E27FC236}">
                <a16:creationId xmlns:a16="http://schemas.microsoft.com/office/drawing/2014/main" id="{E9FFC0D0-CB72-4621-8128-2FAF88883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700213"/>
            <a:ext cx="8353425" cy="416877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cs-CZ" altLang="cs-CZ" sz="2400" dirty="0"/>
              <a:t>   Jde-li o zaměstnance, kterým je podle zákoníku práce poskytován </a:t>
            </a:r>
            <a:r>
              <a:rPr lang="cs-CZ" altLang="cs-CZ" sz="2400" b="1" i="1" dirty="0"/>
              <a:t>PLAT</a:t>
            </a:r>
            <a:r>
              <a:rPr lang="cs-CZ" altLang="cs-CZ" sz="2400" dirty="0"/>
              <a:t>, zahrnují skupiny prací práce zařazené do 16 platových tříd.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2400" dirty="0">
                <a:hlinkClick r:id="rId2"/>
              </a:rPr>
              <a:t>https://www.pracomat.cz/poradna/zakonik-prace/207-zakonik-prace-charakteristiky-platovych-trid.html#plat_trida_1</a:t>
            </a:r>
            <a:endParaRPr lang="cs-CZ" altLang="cs-CZ" sz="2400" dirty="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>
              <a:buFont typeface="Arial" panose="020B0604020202020204" pitchFamily="34" charset="0"/>
              <a:buNone/>
            </a:pPr>
            <a:br>
              <a:rPr lang="cs-CZ" altLang="cs-CZ" sz="2400" dirty="0"/>
            </a:br>
            <a:endParaRPr lang="cs-CZ" altLang="cs-CZ" sz="2400" dirty="0"/>
          </a:p>
        </p:txBody>
      </p:sp>
      <p:sp>
        <p:nvSpPr>
          <p:cNvPr id="48132" name="Zástupný symbol pro číslo snímku 5">
            <a:extLst>
              <a:ext uri="{FF2B5EF4-FFF2-40B4-BE49-F238E27FC236}">
                <a16:creationId xmlns:a16="http://schemas.microsoft.com/office/drawing/2014/main" id="{98387C90-6E70-4F17-92F3-0A41A781E38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C5DF000-949D-475F-A406-19E24DF34906}" type="slidenum">
              <a:rPr lang="cs-CZ" altLang="cs-CZ"/>
              <a:pPr/>
              <a:t>19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786A8322-EC29-4819-A6DD-6F0DAC60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 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A565B413-E0BE-4AB0-B99F-4A1FD9B24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133600"/>
            <a:ext cx="8064500" cy="3735388"/>
          </a:xfrm>
        </p:spPr>
        <p:txBody>
          <a:bodyPr/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peněžité plnění a plnění peněžité hodnoty (naturální mzda) poskytované zaměstnavatelem zaměstnanci za práci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endParaRPr lang="cs-CZ" altLang="cs-CZ" sz="3200" b="1" dirty="0"/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mzda se zaokrouhluje na celé koruny směrem nahoru</a:t>
            </a:r>
          </a:p>
        </p:txBody>
      </p:sp>
      <p:sp>
        <p:nvSpPr>
          <p:cNvPr id="28676" name="Zástupný symbol pro číslo snímku 5">
            <a:extLst>
              <a:ext uri="{FF2B5EF4-FFF2-40B4-BE49-F238E27FC236}">
                <a16:creationId xmlns:a16="http://schemas.microsoft.com/office/drawing/2014/main" id="{725D794F-A25A-475B-8CB4-B8B42667D9B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C693477-1698-4E19-8DB4-F7164D39D6DB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D46112-3B21-4D0F-BD95-641F5A304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platové tabulky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3B8A4C9-65E1-4E46-B5E2-218C128215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99" y="1825625"/>
            <a:ext cx="7301002" cy="408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496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8A58C-79D0-4046-957B-8E4117DF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čisté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0EF16-6CAF-4032-9FDB-99BB03B38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Výpočet čisté mzdy se týká osob v pracovním (zaměstnaneckém) poměru. (</a:t>
            </a:r>
            <a:r>
              <a:rPr lang="cs-CZ" i="1" dirty="0">
                <a:solidFill>
                  <a:srgbClr val="1E1E1E"/>
                </a:solidFill>
                <a:effectLst/>
                <a:latin typeface="karma"/>
              </a:rPr>
              <a:t>U výpočtu čisté mzdy v roce 2021 nastaly významné změny, a to kvůli zrušení superhrubé mzdy a zvýšení slevy na poplatníka.)</a:t>
            </a:r>
          </a:p>
          <a:p>
            <a:pPr algn="just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I v roce 2021 se čistá mzda vypočítá jako rozdíl mezi hrubou mzdou a přímými daněmi ze mzdy. </a:t>
            </a:r>
          </a:p>
          <a:p>
            <a:pPr algn="just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Daň z příjmu se počítá přímo z hrubé mzdy. Sazby daně z příjmu jsou 15 procent a 23 procent. Vyšší 23 procentní sazbě daně budou podléhat měsíční příjmy nad 4násobek průměrné mzdy.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939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35028-295F-4540-BC61-05527C646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čisté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6FC91B-8D74-437F-AB49-8C0E3D0DA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Minimální mzda pro rok 2021 je stanovena na 15 200 korun. Pokud je mzda nižší než minimální mzda, počítá se zdravotní pojištění právě z minimální mzdy.</a:t>
            </a:r>
          </a:p>
          <a:p>
            <a:pPr algn="l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Daň snižuje:</a:t>
            </a:r>
          </a:p>
          <a:p>
            <a:pPr lvl="1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Sleva na poplatníka daně 		2 320 Kč</a:t>
            </a:r>
          </a:p>
          <a:p>
            <a:pPr lvl="1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Daňové zvýhodnění na 1. dítě 	1 267 Kč</a:t>
            </a:r>
          </a:p>
          <a:p>
            <a:pPr lvl="1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Daňové zvýhodnění na 2. dítě	1 617 Kč</a:t>
            </a:r>
          </a:p>
          <a:p>
            <a:pPr lvl="1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Na třetí a další dítě 		2 017 Kč. </a:t>
            </a:r>
          </a:p>
          <a:p>
            <a:pPr marL="342891" lvl="1" indent="0">
              <a:buNone/>
            </a:pPr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(U dětí s ZTP je daňové zvýhodnění dvojnásobné, tzn. 1. dítě 2 534 Kč, atd.)</a:t>
            </a:r>
          </a:p>
          <a:p>
            <a:pPr lvl="1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Sleva na studenta činí 		335 Kč</a:t>
            </a:r>
          </a:p>
          <a:p>
            <a:pPr marL="342891" lvl="1" indent="0">
              <a:buNone/>
            </a:pPr>
            <a:r>
              <a:rPr lang="cs-CZ" dirty="0">
                <a:solidFill>
                  <a:srgbClr val="1E1E1E"/>
                </a:solidFill>
                <a:latin typeface="karma"/>
              </a:rPr>
              <a:t>(</a:t>
            </a:r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Sleva na invaliditu prvního nebo druhého stupně činí 210 korun a na invaliditu třetího stupně 420 korun. Daňová sleva na průkaz ZTP/P činí 1 345 korun. Sleva na manžela/manželku se uplatňuje až při podání daňového přiznání, činí 24 840 korun, u manželky/manžela ZTP je to 49 680 korun. Školkovné je rovno výši minimální mzdy. Letos si tedy rodič mající dítě ve školce může uplatnit slevu maximálně 15 200 korun).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645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6E478-A2FA-475A-B0D7-58FE9E6D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280347-1A26-4760-82CC-7083B728C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Hrubá mzda			30.000,-Kč</a:t>
            </a:r>
          </a:p>
          <a:p>
            <a:pPr marL="0" indent="0">
              <a:buNone/>
            </a:pPr>
            <a:r>
              <a:rPr lang="cs-CZ" dirty="0"/>
              <a:t>Vypočítá se 15% daň	4.500,-Kč</a:t>
            </a:r>
          </a:p>
          <a:p>
            <a:pPr marL="0" indent="0">
              <a:buNone/>
            </a:pPr>
            <a:r>
              <a:rPr lang="cs-CZ" dirty="0"/>
              <a:t>Od daně se odečtou možné slevy: 4.500 – 2.320 (sleva na poplatníka) – 1.267 (sleva na 1. dítě) – 1.617 (sleva na 2. dítě) = -704,- Kč (tj. daňový bonus)</a:t>
            </a:r>
          </a:p>
          <a:p>
            <a:pPr marL="0" indent="0">
              <a:buNone/>
            </a:pPr>
            <a:r>
              <a:rPr lang="cs-CZ" dirty="0"/>
              <a:t>Z hrubé mzdy se odpočítá soc. a zdrav. pojištění zaměstnance ve výši 11%</a:t>
            </a:r>
          </a:p>
          <a:p>
            <a:pPr marL="0" indent="0">
              <a:buNone/>
            </a:pPr>
            <a:r>
              <a:rPr lang="cs-CZ" dirty="0"/>
              <a:t>= 30.000 – 11% = 26.700,-</a:t>
            </a:r>
          </a:p>
          <a:p>
            <a:pPr marL="0" indent="0">
              <a:buNone/>
            </a:pPr>
            <a:r>
              <a:rPr lang="cs-CZ" dirty="0"/>
              <a:t>Čistá mzda: 26.700,- + 704,- = </a:t>
            </a:r>
            <a:r>
              <a:rPr lang="cs-CZ" b="1" dirty="0"/>
              <a:t>27.404,- Kč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148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53A2F-81FB-4FA4-B805-D8B9280A7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3CE8CD-1F12-4AC3-9E79-BC937A778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https://www.e15.cz/kalkulacka-vypocet-ciste-mzdy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058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32F1873E-353C-4A68-923E-CEDF222D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Splatnost mzdy nebo platu</a:t>
            </a:r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2722D594-9964-4F74-AC32-1A2811747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349500"/>
            <a:ext cx="7926388" cy="3519488"/>
          </a:xfrm>
        </p:spPr>
        <p:txBody>
          <a:bodyPr/>
          <a:lstStyle/>
          <a:p>
            <a:pPr algn="just"/>
            <a:r>
              <a:rPr lang="cs-CZ" altLang="cs-CZ" sz="2200"/>
              <a:t>Mzda nebo plat jsou splatné po vykonání práce, a to nejpozději v kalendářním měsíci následujícím po měsíci, ve kterém vzniklo zaměstnanci právo na mzdu nebo plat</a:t>
            </a:r>
          </a:p>
          <a:p>
            <a:pPr algn="just"/>
            <a:r>
              <a:rPr lang="cs-CZ" altLang="cs-CZ" sz="2200" b="1"/>
              <a:t>Zaměstnavatel je povinen určit pravidelný termín výplaty mzdy (platu)</a:t>
            </a:r>
          </a:p>
          <a:p>
            <a:pPr algn="just"/>
            <a:r>
              <a:rPr lang="cs-CZ" altLang="cs-CZ" sz="2200"/>
              <a:t> Výplata mzdy nebo platu v hotovosti během dovolené</a:t>
            </a:r>
          </a:p>
          <a:p>
            <a:pPr algn="just"/>
            <a:r>
              <a:rPr lang="cs-CZ" altLang="cs-CZ" sz="2200"/>
              <a:t> Výplata mzdy nebo platu při skončení pracovního poměru</a:t>
            </a:r>
          </a:p>
        </p:txBody>
      </p:sp>
      <p:sp>
        <p:nvSpPr>
          <p:cNvPr id="49156" name="Zástupný symbol pro číslo snímku 5">
            <a:extLst>
              <a:ext uri="{FF2B5EF4-FFF2-40B4-BE49-F238E27FC236}">
                <a16:creationId xmlns:a16="http://schemas.microsoft.com/office/drawing/2014/main" id="{4CF00DF0-A365-41A1-8E3F-E3093DD3096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178E4A3-3D61-4B96-ADD8-966688A46F39}" type="slidenum">
              <a:rPr lang="cs-CZ" altLang="cs-CZ"/>
              <a:pPr/>
              <a:t>25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C4520F1E-317D-44D0-BCD7-34E09D242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Výplata mzdy nebo platu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CF8CE943-535D-42E5-B8AB-8883EFBC8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205038"/>
            <a:ext cx="7997825" cy="3887787"/>
          </a:xfrm>
        </p:spPr>
        <p:txBody>
          <a:bodyPr/>
          <a:lstStyle/>
          <a:p>
            <a:pPr algn="just"/>
            <a:r>
              <a:rPr lang="cs-CZ" altLang="cs-CZ" sz="2200" b="1"/>
              <a:t>Mzda nebo plat se vyplácí v zákonných penězích a zaokrouhlují se na celé koruny nahoru</a:t>
            </a:r>
          </a:p>
          <a:p>
            <a:pPr algn="just"/>
            <a:r>
              <a:rPr lang="cs-CZ" altLang="cs-CZ" sz="2200"/>
              <a:t>Mzda nebo plat je vyplácena na pracovišti a v pracovní době, pokud se nedohodnou jinak. </a:t>
            </a:r>
          </a:p>
          <a:p>
            <a:pPr algn="just"/>
            <a:r>
              <a:rPr lang="cs-CZ" altLang="cs-CZ" sz="2200"/>
              <a:t>Zaměstnanec může k převzetí mzdy písemně zmocnit i jinou osobu</a:t>
            </a:r>
          </a:p>
          <a:p>
            <a:pPr algn="just"/>
            <a:r>
              <a:rPr lang="cs-CZ" altLang="cs-CZ" sz="2200" b="1"/>
              <a:t>Mzda na jeden účet</a:t>
            </a:r>
          </a:p>
          <a:p>
            <a:pPr algn="just"/>
            <a:r>
              <a:rPr lang="cs-CZ" altLang="cs-CZ" sz="2200"/>
              <a:t>Povinen vydat výplatní pásku (písemný doklad)</a:t>
            </a:r>
          </a:p>
        </p:txBody>
      </p:sp>
      <p:sp>
        <p:nvSpPr>
          <p:cNvPr id="50180" name="Zástupný symbol pro číslo snímku 5">
            <a:extLst>
              <a:ext uri="{FF2B5EF4-FFF2-40B4-BE49-F238E27FC236}">
                <a16:creationId xmlns:a16="http://schemas.microsoft.com/office/drawing/2014/main" id="{7EDBCEB0-B049-4C23-A8E4-8A23BF184FA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43CF47A-3136-4140-B3CD-950FB8A38AC0}" type="slidenum">
              <a:rPr lang="cs-CZ" altLang="cs-CZ"/>
              <a:pPr/>
              <a:t>26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7A359443-3476-467A-8233-65B4BD78D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557337"/>
          </a:xfrm>
        </p:spPr>
        <p:txBody>
          <a:bodyPr/>
          <a:lstStyle/>
          <a:p>
            <a:pPr algn="ctr"/>
            <a:r>
              <a:rPr lang="cs-CZ" altLang="cs-CZ"/>
              <a:t>Co se za odměnu za práci nepovažuje?</a:t>
            </a:r>
          </a:p>
        </p:txBody>
      </p:sp>
      <p:sp>
        <p:nvSpPr>
          <p:cNvPr id="52227" name="Zástupný symbol pro obsah 2">
            <a:extLst>
              <a:ext uri="{FF2B5EF4-FFF2-40B4-BE49-F238E27FC236}">
                <a16:creationId xmlns:a16="http://schemas.microsoft.com/office/drawing/2014/main" id="{B40A91A6-471B-40B3-8697-5A99D768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349500"/>
            <a:ext cx="7997825" cy="3887788"/>
          </a:xfrm>
        </p:spPr>
        <p:txBody>
          <a:bodyPr/>
          <a:lstStyle/>
          <a:p>
            <a:pPr algn="just"/>
            <a:r>
              <a:rPr lang="cs-CZ" altLang="cs-CZ" sz="2200" dirty="0"/>
              <a:t>Náhrady mzdy</a:t>
            </a:r>
          </a:p>
          <a:p>
            <a:pPr algn="just"/>
            <a:r>
              <a:rPr lang="cs-CZ" altLang="cs-CZ" sz="2200" dirty="0"/>
              <a:t>Cestovní náhrady</a:t>
            </a:r>
          </a:p>
          <a:p>
            <a:pPr algn="just"/>
            <a:r>
              <a:rPr lang="cs-CZ" altLang="cs-CZ" sz="2200" dirty="0"/>
              <a:t>Odstupné</a:t>
            </a:r>
          </a:p>
          <a:p>
            <a:pPr algn="just"/>
            <a:r>
              <a:rPr lang="cs-CZ" altLang="cs-CZ" sz="2200" dirty="0"/>
              <a:t>Výnosy z kapitálových podílů nebo obligací</a:t>
            </a:r>
          </a:p>
          <a:p>
            <a:pPr algn="just"/>
            <a:r>
              <a:rPr lang="cs-CZ" altLang="cs-CZ" sz="2200" dirty="0"/>
              <a:t>Odměny za pracovní pohotovost (nejméně ve výši 10% průměrného výdělku)</a:t>
            </a:r>
          </a:p>
          <a:p>
            <a:pPr algn="just"/>
            <a:r>
              <a:rPr lang="cs-CZ" altLang="cs-CZ" sz="2200" dirty="0"/>
              <a:t>Jiné benefity zaměstnavatele, které nejsou poskytované za práci, ale jen v souvislosti se zaměstnáním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2800" dirty="0"/>
          </a:p>
        </p:txBody>
      </p:sp>
      <p:sp>
        <p:nvSpPr>
          <p:cNvPr id="52228" name="Zástupný symbol pro číslo snímku 5">
            <a:extLst>
              <a:ext uri="{FF2B5EF4-FFF2-40B4-BE49-F238E27FC236}">
                <a16:creationId xmlns:a16="http://schemas.microsoft.com/office/drawing/2014/main" id="{EC952151-3009-4501-8078-1BCF2910B18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1278F3-F1E9-46D9-AC89-88C62EC8D57F}" type="slidenum">
              <a:rPr lang="cs-CZ" altLang="cs-CZ"/>
              <a:pPr/>
              <a:t>27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53516468-C285-4258-A45F-81DC1C33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je to odměna z dohody?</a:t>
            </a:r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74DE6581-5557-4736-9399-3CE730C8A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565400"/>
            <a:ext cx="7997825" cy="3527425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200" dirty="0"/>
              <a:t>	Odměna z dohody je </a:t>
            </a:r>
            <a:r>
              <a:rPr lang="cs-CZ" altLang="cs-CZ" sz="2200" b="1" dirty="0"/>
              <a:t>peněžité plnění poskytované za práci vykonanou na základě DOHODY O PRACÍCH KONANÝCH MIMO PRACOVNÍ POMĚR</a:t>
            </a:r>
            <a:r>
              <a:rPr lang="cs-CZ" altLang="cs-CZ" sz="2200" dirty="0"/>
              <a:t> (dohoda o provedení práce, dohoda o pracovní činnosti).</a:t>
            </a:r>
          </a:p>
        </p:txBody>
      </p:sp>
      <p:sp>
        <p:nvSpPr>
          <p:cNvPr id="51204" name="Zástupný symbol pro číslo snímku 5">
            <a:extLst>
              <a:ext uri="{FF2B5EF4-FFF2-40B4-BE49-F238E27FC236}">
                <a16:creationId xmlns:a16="http://schemas.microsoft.com/office/drawing/2014/main" id="{08094001-CEBA-4E84-A35D-8DB97DD54D6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B1FBA16-6E93-41C6-AA81-580FBDFA0017}" type="slidenum">
              <a:rPr lang="cs-CZ" altLang="cs-CZ"/>
              <a:pPr/>
              <a:t>28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>
            <a:extLst>
              <a:ext uri="{FF2B5EF4-FFF2-40B4-BE49-F238E27FC236}">
                <a16:creationId xmlns:a16="http://schemas.microsoft.com/office/drawing/2014/main" id="{2E1BFC6C-0E57-49BA-B843-D097A3A2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685783" eaLnBrk="1" fontAlgn="auto" hangingPunct="1">
              <a:spcAft>
                <a:spcPts val="0"/>
              </a:spcAft>
              <a:defRPr/>
            </a:pPr>
            <a:r>
              <a:rPr lang="cs-CZ" sz="4125" b="1" dirty="0">
                <a:solidFill>
                  <a:srgbClr val="C00000"/>
                </a:solidFill>
              </a:rPr>
              <a:t>Povinnosti zaměstnavatele spojené se skončením pracovního poměru: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83E140-7692-4600-B1B6-7A4AA1C56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420938"/>
            <a:ext cx="7926388" cy="3816350"/>
          </a:xfr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dirty="0">
                <a:solidFill>
                  <a:srgbClr val="000000"/>
                </a:solidFill>
              </a:rPr>
              <a:t>Vydat </a:t>
            </a:r>
            <a:r>
              <a:rPr lang="cs-CZ" altLang="cs-CZ" sz="2200" b="1" dirty="0">
                <a:solidFill>
                  <a:srgbClr val="000000"/>
                </a:solidFill>
              </a:rPr>
              <a:t>posudek o pracovní činnosti, </a:t>
            </a:r>
            <a:r>
              <a:rPr lang="cs-CZ" altLang="cs-CZ" sz="2200" dirty="0">
                <a:solidFill>
                  <a:srgbClr val="000000"/>
                </a:solidFill>
              </a:rPr>
              <a:t>pokud o to zaměstnanec požádá, a to do 15 dnů od požádání</a:t>
            </a:r>
          </a:p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dirty="0">
                <a:solidFill>
                  <a:srgbClr val="000000"/>
                </a:solidFill>
              </a:rPr>
              <a:t>Vydat zaměstnanci </a:t>
            </a:r>
            <a:r>
              <a:rPr lang="cs-CZ" altLang="cs-CZ" sz="2200" b="1" dirty="0">
                <a:solidFill>
                  <a:srgbClr val="000000"/>
                </a:solidFill>
              </a:rPr>
              <a:t>potvrzení o zaměstnání </a:t>
            </a:r>
            <a:r>
              <a:rPr lang="cs-CZ" altLang="cs-CZ" sz="2200" dirty="0">
                <a:solidFill>
                  <a:srgbClr val="000000"/>
                </a:solidFill>
              </a:rPr>
              <a:t>(zápočtový list)</a:t>
            </a:r>
          </a:p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dirty="0">
                <a:solidFill>
                  <a:srgbClr val="000000"/>
                </a:solidFill>
              </a:rPr>
              <a:t>Vydat zaměstnanci na jeho žádost </a:t>
            </a:r>
            <a:r>
              <a:rPr lang="cs-CZ" altLang="cs-CZ" sz="2200" b="1" dirty="0">
                <a:solidFill>
                  <a:srgbClr val="000000"/>
                </a:solidFill>
              </a:rPr>
              <a:t>potvrzení pro Úřad práce ČR </a:t>
            </a:r>
            <a:r>
              <a:rPr lang="cs-CZ" altLang="cs-CZ" sz="2200" dirty="0">
                <a:solidFill>
                  <a:srgbClr val="000000"/>
                </a:solidFill>
              </a:rPr>
              <a:t>o průměrném výdělku pro posouzení nároku na podporu v nezaměstnanosti</a:t>
            </a:r>
          </a:p>
        </p:txBody>
      </p:sp>
      <p:sp>
        <p:nvSpPr>
          <p:cNvPr id="62468" name="Zástupný symbol pro číslo snímku 4">
            <a:extLst>
              <a:ext uri="{FF2B5EF4-FFF2-40B4-BE49-F238E27FC236}">
                <a16:creationId xmlns:a16="http://schemas.microsoft.com/office/drawing/2014/main" id="{03C2FBA1-3556-44F6-B573-D2AD660AA08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5B080EC-94DE-4672-BFC3-DB28739908FA}" type="slidenum">
              <a:rPr lang="cs-CZ" altLang="cs-CZ">
                <a:solidFill>
                  <a:srgbClr val="898989"/>
                </a:solidFill>
                <a:latin typeface="Calibri" panose="020F0502020204030204" pitchFamily="34" charset="0"/>
              </a:rPr>
              <a:pPr/>
              <a:t>29</a:t>
            </a:fld>
            <a:endParaRPr lang="cs-CZ" altLang="cs-CZ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5E80394B-E77E-48EA-A0B6-4B509BD2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231FCD12-331E-46A2-A61D-8978B6D9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213"/>
            <a:ext cx="8064500" cy="5157787"/>
          </a:xfrm>
        </p:spPr>
        <p:txBody>
          <a:bodyPr/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peněžité plnění poskytované za práci zaměstnanci zaměstnavatelem, kterým je: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Stát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Územní samosprávní celek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Státní fond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Příspěvková organizace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Školská právnická osoba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Veřejná nezisková ústavní zdravotní zařízení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</a:pPr>
            <a:endParaRPr lang="cs-CZ" altLang="cs-CZ" sz="3200" b="1" dirty="0"/>
          </a:p>
        </p:txBody>
      </p:sp>
      <p:sp>
        <p:nvSpPr>
          <p:cNvPr id="29700" name="Zástupný symbol pro číslo snímku 5">
            <a:extLst>
              <a:ext uri="{FF2B5EF4-FFF2-40B4-BE49-F238E27FC236}">
                <a16:creationId xmlns:a16="http://schemas.microsoft.com/office/drawing/2014/main" id="{73A9C44B-02A0-4961-A4A4-C5F28CE18F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74339B-E100-45E5-9BFD-62885CCDCCCE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B436BAAA-94E4-45B6-A514-FC952D1A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685783" eaLnBrk="1" fontAlgn="auto" hangingPunct="1">
              <a:spcAft>
                <a:spcPts val="0"/>
              </a:spcAft>
              <a:defRPr/>
            </a:pPr>
            <a:r>
              <a:rPr lang="cs-CZ" altLang="cs-CZ" sz="4125" b="1" dirty="0"/>
              <a:t>Potvrzení o zaměstnání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B2E34A-671A-4C19-997A-BFC150D32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276475"/>
            <a:ext cx="7543800" cy="3889375"/>
          </a:xfr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171446" indent="-171446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dirty="0">
                <a:solidFill>
                  <a:srgbClr val="000000"/>
                </a:solidFill>
                <a:cs typeface="Calibri" pitchFamily="34" charset="0"/>
              </a:rPr>
              <a:t>Obsah potvrzení o zaměstnání (od kdy do kdy, firma, dosažené vzdělání, nesmí být neschopenky, jestli má srážky ze mzdy např. exekuce, insolvence)</a:t>
            </a:r>
          </a:p>
          <a:p>
            <a:pPr marL="171446" indent="-171446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b="1" dirty="0">
                <a:solidFill>
                  <a:srgbClr val="000000"/>
                </a:solidFill>
                <a:cs typeface="Calibri" pitchFamily="34" charset="0"/>
              </a:rPr>
              <a:t>Musí být vystaveno při ukončení pracovního poměru</a:t>
            </a:r>
          </a:p>
          <a:p>
            <a:pPr marL="171446" indent="-171446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b="1" dirty="0">
                <a:solidFill>
                  <a:srgbClr val="000000"/>
                </a:solidFill>
                <a:cs typeface="Calibri" pitchFamily="34" charset="0"/>
              </a:rPr>
              <a:t>Musíme vystavit i při skončení práce na základě DPČ a DPP</a:t>
            </a:r>
          </a:p>
          <a:p>
            <a:pPr marL="171446" indent="-171446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b="1" dirty="0">
                <a:solidFill>
                  <a:srgbClr val="000000"/>
                </a:solidFill>
                <a:cs typeface="Calibri" pitchFamily="34" charset="0"/>
              </a:rPr>
              <a:t>Není vydán žádný oficiální formulář</a:t>
            </a:r>
          </a:p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b="1" dirty="0">
                <a:solidFill>
                  <a:srgbClr val="000000"/>
                </a:solidFill>
                <a:cs typeface="Calibri" pitchFamily="34" charset="0"/>
              </a:rPr>
              <a:t>Nutné vydat v poslední pracovní den jeho zaměstnání</a:t>
            </a:r>
            <a:r>
              <a:rPr lang="cs-CZ" altLang="cs-CZ" sz="2200" dirty="0">
                <a:solidFill>
                  <a:srgbClr val="000000"/>
                </a:solidFill>
                <a:cs typeface="Calibri" pitchFamily="34" charset="0"/>
              </a:rPr>
              <a:t>, popř. (při PN, čerpání dovolené atd.) je nutné jej v tento den zaslat zaměstnanci na jím uvedenou adresu s doručenkou do vlastních rukou</a:t>
            </a:r>
          </a:p>
        </p:txBody>
      </p:sp>
      <p:sp>
        <p:nvSpPr>
          <p:cNvPr id="63492" name="Zástupný symbol pro číslo snímku 4">
            <a:extLst>
              <a:ext uri="{FF2B5EF4-FFF2-40B4-BE49-F238E27FC236}">
                <a16:creationId xmlns:a16="http://schemas.microsoft.com/office/drawing/2014/main" id="{FFF8CDB2-549E-43C6-9EEC-1C78D15BD50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187A8C-514B-4AD1-B2A9-B02DCE002ABA}" type="slidenum">
              <a:rPr lang="cs-CZ" altLang="cs-CZ">
                <a:solidFill>
                  <a:srgbClr val="898989"/>
                </a:solidFill>
                <a:latin typeface="Calibri" panose="020F0502020204030204" pitchFamily="34" charset="0"/>
              </a:rPr>
              <a:pPr/>
              <a:t>30</a:t>
            </a:fld>
            <a:endParaRPr lang="cs-CZ" altLang="cs-CZ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EA156E3D-3DC3-459D-B742-F27C93125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685783" eaLnBrk="1" fontAlgn="auto" hangingPunct="1">
              <a:spcAft>
                <a:spcPts val="0"/>
              </a:spcAft>
              <a:defRPr/>
            </a:pPr>
            <a:r>
              <a:rPr lang="cs-CZ" altLang="cs-CZ" sz="4125" b="1" dirty="0"/>
              <a:t>Potvrzení pro Úřad práce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963A5A-B525-42D7-9221-3F5828EAC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060575"/>
            <a:ext cx="7543800" cy="4105275"/>
          </a:xfr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171446" indent="-171446" defTabSz="68578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b="1" dirty="0">
                <a:solidFill>
                  <a:srgbClr val="000000"/>
                </a:solidFill>
              </a:rPr>
              <a:t>Vydává se na žádost zaměstnance</a:t>
            </a:r>
          </a:p>
          <a:p>
            <a:pPr marL="171446" indent="-171446" defTabSz="68578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Předkládá uchazeč o zaměstnání</a:t>
            </a:r>
          </a:p>
          <a:p>
            <a:pPr marL="171446" indent="-171446" defTabSz="68578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b="1" dirty="0">
                <a:solidFill>
                  <a:srgbClr val="000000"/>
                </a:solidFill>
              </a:rPr>
              <a:t>Musí zde být uveden údaj o průměrném měsíčním čistém výdělku</a:t>
            </a:r>
          </a:p>
          <a:p>
            <a:pPr marL="171446" indent="-171446" algn="just" defTabSz="68578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Uvádí se i zda byl PP, DPČ nebo DPP rozvázány z </a:t>
            </a:r>
            <a:r>
              <a:rPr lang="cs-CZ" altLang="cs-CZ" sz="2400" b="1" dirty="0">
                <a:solidFill>
                  <a:srgbClr val="000000"/>
                </a:solidFill>
              </a:rPr>
              <a:t>důvodu porušení pracovní povinnosti </a:t>
            </a:r>
            <a:r>
              <a:rPr lang="cs-CZ" altLang="cs-CZ" sz="2400" dirty="0">
                <a:solidFill>
                  <a:srgbClr val="000000"/>
                </a:solidFill>
              </a:rPr>
              <a:t>vyplývajících z právních předpisů </a:t>
            </a:r>
            <a:r>
              <a:rPr lang="cs-CZ" altLang="cs-CZ" sz="2400" b="1" dirty="0">
                <a:solidFill>
                  <a:srgbClr val="000000"/>
                </a:solidFill>
              </a:rPr>
              <a:t>zvlášť hrubým způsobem </a:t>
            </a:r>
            <a:r>
              <a:rPr lang="cs-CZ" altLang="cs-CZ" sz="2400" dirty="0">
                <a:solidFill>
                  <a:srgbClr val="000000"/>
                </a:solidFill>
              </a:rPr>
              <a:t>nebo </a:t>
            </a:r>
            <a:r>
              <a:rPr lang="cs-CZ" altLang="cs-CZ" sz="2400" b="1" dirty="0">
                <a:solidFill>
                  <a:srgbClr val="000000"/>
                </a:solidFill>
              </a:rPr>
              <a:t>z důvodu porušení jiné povinnosti zaměstnance – zaměstnanec nemá nárok na podporu v nezaměstnanosti po dobu 6 měsíců</a:t>
            </a:r>
          </a:p>
        </p:txBody>
      </p:sp>
      <p:sp>
        <p:nvSpPr>
          <p:cNvPr id="64516" name="Zástupný symbol pro číslo snímku 4">
            <a:extLst>
              <a:ext uri="{FF2B5EF4-FFF2-40B4-BE49-F238E27FC236}">
                <a16:creationId xmlns:a16="http://schemas.microsoft.com/office/drawing/2014/main" id="{AD174166-DF96-425C-A452-15D4741F9FA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99D52A-1783-4F96-93B3-5246D8535E9A}" type="slidenum">
              <a:rPr lang="cs-CZ" altLang="cs-CZ">
                <a:solidFill>
                  <a:srgbClr val="898989"/>
                </a:solidFill>
                <a:latin typeface="Calibri" panose="020F0502020204030204" pitchFamily="34" charset="0"/>
              </a:rPr>
              <a:pPr/>
              <a:t>31</a:t>
            </a:fld>
            <a:endParaRPr lang="cs-CZ" altLang="cs-CZ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3">
            <a:extLst>
              <a:ext uri="{FF2B5EF4-FFF2-40B4-BE49-F238E27FC236}">
                <a16:creationId xmlns:a16="http://schemas.microsoft.com/office/drawing/2014/main" id="{375819BE-8DDF-4BD9-9A29-E4FC2E5AE2A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2000" y="6477000"/>
            <a:ext cx="7620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F476E2-3A53-4862-B425-F5FD5279F9D4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0723" name="TextovéPole 4">
            <a:extLst>
              <a:ext uri="{FF2B5EF4-FFF2-40B4-BE49-F238E27FC236}">
                <a16:creationId xmlns:a16="http://schemas.microsoft.com/office/drawing/2014/main" id="{3150E4D4-D077-4675-A4AE-10EBD1131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49275"/>
            <a:ext cx="8281987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cs-CZ" altLang="cs-CZ" sz="4000" dirty="0"/>
              <a:t>Zaměstnavatel je povinen vydat zaměstnanci  v den nástupu do práce písemný:</a:t>
            </a:r>
          </a:p>
          <a:p>
            <a:pPr algn="ctr"/>
            <a:endParaRPr lang="cs-CZ" altLang="cs-CZ" sz="3600" b="1" dirty="0"/>
          </a:p>
        </p:txBody>
      </p:sp>
      <p:sp>
        <p:nvSpPr>
          <p:cNvPr id="30724" name="TextovéPole 5">
            <a:extLst>
              <a:ext uri="{FF2B5EF4-FFF2-40B4-BE49-F238E27FC236}">
                <a16:creationId xmlns:a16="http://schemas.microsoft.com/office/drawing/2014/main" id="{7B42C493-85CA-40F4-A61D-AE223576F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860800"/>
            <a:ext cx="34932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4000" dirty="0"/>
              <a:t>Mzdový výměr</a:t>
            </a:r>
          </a:p>
        </p:txBody>
      </p:sp>
      <p:sp>
        <p:nvSpPr>
          <p:cNvPr id="30725" name="TextovéPole 6">
            <a:extLst>
              <a:ext uri="{FF2B5EF4-FFF2-40B4-BE49-F238E27FC236}">
                <a16:creationId xmlns:a16="http://schemas.microsoft.com/office/drawing/2014/main" id="{69985856-F9A4-4709-BF64-B1E4BA6C8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789363"/>
            <a:ext cx="34067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4000" dirty="0"/>
              <a:t>Platový výměr</a:t>
            </a:r>
          </a:p>
        </p:txBody>
      </p:sp>
      <p:cxnSp>
        <p:nvCxnSpPr>
          <p:cNvPr id="10" name="Přímá spojovací šipka 9">
            <a:extLst>
              <a:ext uri="{FF2B5EF4-FFF2-40B4-BE49-F238E27FC236}">
                <a16:creationId xmlns:a16="http://schemas.microsoft.com/office/drawing/2014/main" id="{EDC0A58E-7292-4B47-B329-CD305116C403}"/>
              </a:ext>
            </a:extLst>
          </p:cNvPr>
          <p:cNvCxnSpPr/>
          <p:nvPr/>
        </p:nvCxnSpPr>
        <p:spPr>
          <a:xfrm flipH="1">
            <a:off x="2195513" y="2420938"/>
            <a:ext cx="1871662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>
            <a:extLst>
              <a:ext uri="{FF2B5EF4-FFF2-40B4-BE49-F238E27FC236}">
                <a16:creationId xmlns:a16="http://schemas.microsoft.com/office/drawing/2014/main" id="{F23B5BF7-D6E6-4664-93C1-45973DDAF4B7}"/>
              </a:ext>
            </a:extLst>
          </p:cNvPr>
          <p:cNvCxnSpPr/>
          <p:nvPr/>
        </p:nvCxnSpPr>
        <p:spPr>
          <a:xfrm>
            <a:off x="5076825" y="2420938"/>
            <a:ext cx="1511300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8E739AA9-D74F-4D78-8EBC-080565DC4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Mzdový výměr 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047534EF-6DC3-4E10-BB3B-10968D5AD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/>
          <a:lstStyle/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3200" dirty="0"/>
              <a:t>= údaje o způsobu odměňování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3200" dirty="0"/>
              <a:t>= termín a místo výplaty mzdy, pokud tyto údaje neobsahuje smlouva nebo vnitřní předpis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endParaRPr lang="cs-CZ" altLang="cs-CZ" sz="3200" dirty="0"/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3200" dirty="0"/>
              <a:t>Změny: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3200" dirty="0"/>
              <a:t>- písemně, nejpozději v den její účinnosti</a:t>
            </a:r>
          </a:p>
        </p:txBody>
      </p:sp>
      <p:sp>
        <p:nvSpPr>
          <p:cNvPr id="31748" name="Zástupný symbol pro číslo snímku 5">
            <a:extLst>
              <a:ext uri="{FF2B5EF4-FFF2-40B4-BE49-F238E27FC236}">
                <a16:creationId xmlns:a16="http://schemas.microsoft.com/office/drawing/2014/main" id="{677F12AA-0B20-49B0-9A30-D64C9B8CD44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F8F82CF-82A2-4E9D-9BBA-5D12FEC303E4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E1ACEEBE-040C-46E5-A9BE-97D1354A9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Platový výměr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105550-7886-4959-A6B0-F6B3E1D27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>
            <a:normAutofit lnSpcReduction="10000"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= údaje o platové třídě a platovém stupni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= o výši platového tarifu a o ostatních pravidelně měsíčně poskytovaných složek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= údaje o termínu a místu výplaty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dirty="0"/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Změny: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- písemně s odůvodněním nejpozději v den její změny</a:t>
            </a:r>
          </a:p>
        </p:txBody>
      </p:sp>
      <p:sp>
        <p:nvSpPr>
          <p:cNvPr id="32772" name="Zástupný symbol pro číslo snímku 5">
            <a:extLst>
              <a:ext uri="{FF2B5EF4-FFF2-40B4-BE49-F238E27FC236}">
                <a16:creationId xmlns:a16="http://schemas.microsoft.com/office/drawing/2014/main" id="{0371C8F5-F45E-4D4E-A1D6-0FA5628CD92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F3237C6-4901-4787-9B56-48001A7FFDD4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CB900F9B-81EF-4386-9831-CD9B5F31C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 a příplatky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17E372-B46D-4374-822B-E5B352BBC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4392612"/>
          </a:xfrm>
        </p:spPr>
        <p:txBody>
          <a:bodyPr>
            <a:normAutofit fontScale="92500" lnSpcReduction="10000"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2600" u="sng" dirty="0"/>
              <a:t>Smluvní mzda </a:t>
            </a:r>
            <a:r>
              <a:rPr lang="cs-CZ" sz="2600" dirty="0"/>
              <a:t>= může zahrnout v jedné sumě k výplatě i započtené příplatky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2600" dirty="0"/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2600" dirty="0"/>
              <a:t>Příplatky: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600" dirty="0"/>
              <a:t> </a:t>
            </a:r>
            <a:r>
              <a:rPr lang="cs-CZ" sz="2600" u="sng" dirty="0"/>
              <a:t>přesčas</a:t>
            </a:r>
            <a:r>
              <a:rPr lang="cs-CZ" sz="2600" dirty="0"/>
              <a:t> = dosažená mzda + nejméně 25% průměrného výdělk</a:t>
            </a:r>
            <a:r>
              <a:rPr lang="cs-CZ" sz="2600" dirty="0">
                <a:solidFill>
                  <a:schemeClr val="tx1"/>
                </a:solidFill>
              </a:rPr>
              <a:t>u, 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2600" dirty="0">
                <a:solidFill>
                  <a:schemeClr val="tx1"/>
                </a:solidFill>
              </a:rPr>
              <a:t>    příplatek nebo dohoda o náhradním volnu (vybrat do 3 kalendářních měsíců)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  <a:defRPr/>
            </a:pPr>
            <a:endParaRPr lang="cs-CZ" sz="2600" dirty="0"/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600" u="sng" dirty="0"/>
              <a:t>noční práce </a:t>
            </a:r>
            <a:r>
              <a:rPr lang="cs-CZ" sz="2600" dirty="0"/>
              <a:t>= dosažená mzda + nejméně 10% průměrného výdělku,  příplatek není-li v kolektivní smlouvě sjednáno jinak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b="1" dirty="0"/>
          </a:p>
        </p:txBody>
      </p:sp>
      <p:sp>
        <p:nvSpPr>
          <p:cNvPr id="33796" name="Zástupný symbol pro číslo snímku 5">
            <a:extLst>
              <a:ext uri="{FF2B5EF4-FFF2-40B4-BE49-F238E27FC236}">
                <a16:creationId xmlns:a16="http://schemas.microsoft.com/office/drawing/2014/main" id="{5A1E8ECE-12A3-4068-AB0E-55437BA5446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24BCF3-AE74-4DA0-8A01-2864FA4867AA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D21D9A57-3BC0-47EB-AA02-1DB3B5B9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 a příplatky 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15375D1F-DC4C-4D6B-9461-F95FCFEEC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/>
          <a:lstStyle/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endParaRPr lang="cs-CZ" altLang="cs-CZ" sz="3200" b="1" dirty="0"/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2200" u="sng" dirty="0"/>
              <a:t>Svátek </a:t>
            </a:r>
            <a:r>
              <a:rPr lang="cs-CZ" altLang="cs-CZ" sz="2200" dirty="0"/>
              <a:t> </a:t>
            </a:r>
          </a:p>
          <a:p>
            <a:pPr marL="468313" lvl="2" indent="-2857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2200" dirty="0"/>
              <a:t>	Proplácí se pokud připadne na den, kdy zaměstnanec pracuje nebo má plánovanou směnu.</a:t>
            </a:r>
          </a:p>
        </p:txBody>
      </p:sp>
      <p:sp>
        <p:nvSpPr>
          <p:cNvPr id="34820" name="Zástupný symbol pro číslo snímku 5">
            <a:extLst>
              <a:ext uri="{FF2B5EF4-FFF2-40B4-BE49-F238E27FC236}">
                <a16:creationId xmlns:a16="http://schemas.microsoft.com/office/drawing/2014/main" id="{40AB1A5F-FD55-4891-94DC-EEA87D9EC07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D964701-3845-4FC9-800B-3E608B49C56C}" type="slidenum">
              <a:rPr lang="cs-CZ" altLang="cs-CZ"/>
              <a:pPr/>
              <a:t>8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14A2EC02-4E31-4DE5-B75C-2F5389E7F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 a příplatky 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3C87B8D2-BB98-44B2-AFC8-B005FFA57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/>
          <a:lstStyle/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endParaRPr lang="cs-CZ" altLang="cs-CZ" sz="3200" b="1" dirty="0"/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3000" dirty="0"/>
              <a:t>Příplatky: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ü"/>
            </a:pPr>
            <a:r>
              <a:rPr lang="cs-CZ" altLang="cs-CZ" sz="2200" u="sng" dirty="0"/>
              <a:t> práce v sobotu, neděli </a:t>
            </a:r>
            <a:r>
              <a:rPr lang="cs-CZ" altLang="cs-CZ" sz="2200" dirty="0"/>
              <a:t>= dosažená mzda + nejméně 10% průměrného výdělku, jinou minimální výši lze sjednat v kolektivní smlouvě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ü"/>
            </a:pPr>
            <a:r>
              <a:rPr lang="cs-CZ" altLang="cs-CZ" sz="2200" u="sng" dirty="0"/>
              <a:t>ztížené pracovní prostředí </a:t>
            </a:r>
            <a:r>
              <a:rPr lang="cs-CZ" altLang="cs-CZ" sz="2200" dirty="0"/>
              <a:t>= dosažená mzda + příplatek nejméně 10% základní sazby minimální mzdy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endParaRPr lang="cs-CZ" altLang="cs-CZ" sz="3200" b="1" dirty="0"/>
          </a:p>
        </p:txBody>
      </p:sp>
      <p:sp>
        <p:nvSpPr>
          <p:cNvPr id="35844" name="Zástupný symbol pro číslo snímku 5">
            <a:extLst>
              <a:ext uri="{FF2B5EF4-FFF2-40B4-BE49-F238E27FC236}">
                <a16:creationId xmlns:a16="http://schemas.microsoft.com/office/drawing/2014/main" id="{9C16AFC4-CB7B-456E-86C2-14A615BD12D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CCE1AC-8FA3-42FE-B01B-2965BC07C91E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5050</TotalTime>
  <Words>1836</Words>
  <Application>Microsoft Office PowerPoint</Application>
  <PresentationFormat>Předvádění na obrazovce (4:3)</PresentationFormat>
  <Paragraphs>241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karma</vt:lpstr>
      <vt:lpstr>PT Sans</vt:lpstr>
      <vt:lpstr>Wingdings</vt:lpstr>
      <vt:lpstr>Motiv Office</vt:lpstr>
      <vt:lpstr>ŘÍZENÍ LIDSKÝCH ZDROJŮ Odměňování zaměstnanců</vt:lpstr>
      <vt:lpstr>Mzda </vt:lpstr>
      <vt:lpstr>Plat</vt:lpstr>
      <vt:lpstr>Prezentace aplikace PowerPoint</vt:lpstr>
      <vt:lpstr>Mzdový výměr </vt:lpstr>
      <vt:lpstr>Platový výměr </vt:lpstr>
      <vt:lpstr>Mzda a příplatky </vt:lpstr>
      <vt:lpstr>Mzda a příplatky </vt:lpstr>
      <vt:lpstr>Mzda a příplatky </vt:lpstr>
      <vt:lpstr>Mzda</vt:lpstr>
      <vt:lpstr>Plat a příplatky </vt:lpstr>
      <vt:lpstr>Plat a příplatky </vt:lpstr>
      <vt:lpstr>Plat a příplatky </vt:lpstr>
      <vt:lpstr>Plat a příplatky </vt:lpstr>
      <vt:lpstr>Minimální mzda</vt:lpstr>
      <vt:lpstr>Minimální mzda</vt:lpstr>
      <vt:lpstr>Zaručená mzda</vt:lpstr>
      <vt:lpstr>Zaručená mzda 2021</vt:lpstr>
      <vt:lpstr>Zaměstnanci v nepodnikatelské sféře a zaručená mzda:</vt:lpstr>
      <vt:lpstr>Příklad platové tabulky</vt:lpstr>
      <vt:lpstr>Výpočet čisté mzdy</vt:lpstr>
      <vt:lpstr>Výpočet čisté mzdy</vt:lpstr>
      <vt:lpstr>Příklad</vt:lpstr>
      <vt:lpstr>Prezentace aplikace PowerPoint</vt:lpstr>
      <vt:lpstr>Splatnost mzdy nebo platu</vt:lpstr>
      <vt:lpstr>Výplata mzdy nebo platu</vt:lpstr>
      <vt:lpstr>Co se za odměnu za práci nepovažuje?</vt:lpstr>
      <vt:lpstr>Co je to odměna z dohody?</vt:lpstr>
      <vt:lpstr>Povinnosti zaměstnavatele spojené se skončením pracovního poměru:</vt:lpstr>
      <vt:lpstr>Potvrzení o zaměstnání</vt:lpstr>
      <vt:lpstr>Potvrzení pro Úřad práce ČR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176</cp:revision>
  <cp:lastPrinted>2021-11-15T07:24:17Z</cp:lastPrinted>
  <dcterms:created xsi:type="dcterms:W3CDTF">2016-07-29T08:01:37Z</dcterms:created>
  <dcterms:modified xsi:type="dcterms:W3CDTF">2021-11-16T08:22:55Z</dcterms:modified>
</cp:coreProperties>
</file>