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6" r:id="rId2"/>
    <p:sldId id="258" r:id="rId3"/>
    <p:sldId id="259" r:id="rId4"/>
    <p:sldId id="260" r:id="rId5"/>
    <p:sldId id="261" r:id="rId6"/>
    <p:sldId id="28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7010400" cy="9296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797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159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A52BA-04FA-428B-9B1B-E6CF6DF0B7A2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159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D71A-49DA-40E9-8E0F-5C8D77F07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248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49" y="2362672"/>
            <a:ext cx="8036885" cy="2387600"/>
          </a:xfrm>
        </p:spPr>
        <p:txBody>
          <a:bodyPr anchor="ctr" anchorCtr="1"/>
          <a:lstStyle/>
          <a:p>
            <a:pPr algn="ctr"/>
            <a:r>
              <a:rPr lang="cs-CZ" dirty="0"/>
              <a:t>ŘÍZENÍ LIDSKÝCH ZDROJŮ </a:t>
            </a:r>
            <a:r>
              <a:rPr lang="cs-CZ" cap="none" dirty="0"/>
              <a:t>Vzdělávání zaměstnanců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Markéta </a:t>
            </a:r>
            <a:r>
              <a:rPr lang="cs-CZ" dirty="0" err="1"/>
              <a:t>Vitoslavská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Schéma systematického přístupu ke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763712" y="2471738"/>
            <a:ext cx="5616575" cy="2520950"/>
            <a:chOff x="975" y="1525"/>
            <a:chExt cx="3538" cy="1588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200" y="2795"/>
              <a:ext cx="998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dirty="0"/>
                <a:t>Implementace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3515" y="2251"/>
              <a:ext cx="998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/>
                <a:t>Plán akce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200" y="1525"/>
              <a:ext cx="998" cy="4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dirty="0"/>
                <a:t>Identifikace potřeb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975" y="2251"/>
              <a:ext cx="998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dirty="0"/>
                <a:t>Vyhodnocení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472" y="2251"/>
              <a:ext cx="544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dirty="0"/>
                <a:t>Výkon</a:t>
              </a:r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auto">
            <a:xfrm>
              <a:off x="2653" y="1933"/>
              <a:ext cx="136" cy="318"/>
            </a:xfrm>
            <a:prstGeom prst="upDownArrow">
              <a:avLst>
                <a:gd name="adj1" fmla="val 50000"/>
                <a:gd name="adj2" fmla="val 4676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1" name="AutoShape 12"/>
            <p:cNvSpPr>
              <a:spLocks noChangeArrowheads="1"/>
            </p:cNvSpPr>
            <p:nvPr/>
          </p:nvSpPr>
          <p:spPr bwMode="auto">
            <a:xfrm rot="5400000">
              <a:off x="3198" y="2114"/>
              <a:ext cx="136" cy="499"/>
            </a:xfrm>
            <a:prstGeom prst="upDownArrow">
              <a:avLst>
                <a:gd name="adj1" fmla="val 50000"/>
                <a:gd name="adj2" fmla="val 7338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2" name="AutoShape 13"/>
            <p:cNvSpPr>
              <a:spLocks noChangeArrowheads="1"/>
            </p:cNvSpPr>
            <p:nvPr/>
          </p:nvSpPr>
          <p:spPr bwMode="auto">
            <a:xfrm rot="5400000">
              <a:off x="2155" y="2114"/>
              <a:ext cx="136" cy="499"/>
            </a:xfrm>
            <a:prstGeom prst="upDownArrow">
              <a:avLst>
                <a:gd name="adj1" fmla="val 50000"/>
                <a:gd name="adj2" fmla="val 7338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3" name="AutoShape 14"/>
            <p:cNvSpPr>
              <a:spLocks noChangeArrowheads="1"/>
            </p:cNvSpPr>
            <p:nvPr/>
          </p:nvSpPr>
          <p:spPr bwMode="auto">
            <a:xfrm>
              <a:off x="2653" y="2478"/>
              <a:ext cx="136" cy="318"/>
            </a:xfrm>
            <a:prstGeom prst="upDownArrow">
              <a:avLst>
                <a:gd name="adj1" fmla="val 50000"/>
                <a:gd name="adj2" fmla="val 4676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4" name="AutoShape 17"/>
            <p:cNvSpPr>
              <a:spLocks noChangeArrowheads="1"/>
            </p:cNvSpPr>
            <p:nvPr/>
          </p:nvSpPr>
          <p:spPr bwMode="auto">
            <a:xfrm rot="5400000">
              <a:off x="3357" y="1502"/>
              <a:ext cx="590" cy="90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2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11 w 21600"/>
                <a:gd name="T13" fmla="*/ 4858 h 21600"/>
                <a:gd name="T14" fmla="*/ 20648 w 21600"/>
                <a:gd name="T15" fmla="*/ 731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6877" y="0"/>
                  </a:lnTo>
                  <a:lnTo>
                    <a:pt x="16877" y="4858"/>
                  </a:lnTo>
                  <a:lnTo>
                    <a:pt x="12427" y="4858"/>
                  </a:lnTo>
                  <a:cubicBezTo>
                    <a:pt x="5564" y="4858"/>
                    <a:pt x="0" y="8126"/>
                    <a:pt x="0" y="12158"/>
                  </a:cubicBezTo>
                  <a:lnTo>
                    <a:pt x="0" y="21600"/>
                  </a:lnTo>
                  <a:lnTo>
                    <a:pt x="2496" y="21600"/>
                  </a:lnTo>
                  <a:lnTo>
                    <a:pt x="2496" y="12158"/>
                  </a:lnTo>
                  <a:cubicBezTo>
                    <a:pt x="2496" y="9475"/>
                    <a:pt x="6942" y="7300"/>
                    <a:pt x="12427" y="7300"/>
                  </a:cubicBezTo>
                  <a:lnTo>
                    <a:pt x="16877" y="7300"/>
                  </a:lnTo>
                  <a:lnTo>
                    <a:pt x="16877" y="1215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" name="AutoShape 18"/>
            <p:cNvSpPr>
              <a:spLocks noChangeArrowheads="1"/>
            </p:cNvSpPr>
            <p:nvPr/>
          </p:nvSpPr>
          <p:spPr bwMode="auto">
            <a:xfrm rot="10800000">
              <a:off x="3198" y="2478"/>
              <a:ext cx="726" cy="635"/>
            </a:xfrm>
            <a:custGeom>
              <a:avLst/>
              <a:gdLst>
                <a:gd name="T0" fmla="*/ 1 w 21600"/>
                <a:gd name="T1" fmla="*/ 0 h 21600"/>
                <a:gd name="T2" fmla="*/ 1 w 21600"/>
                <a:gd name="T3" fmla="*/ 0 h 21600"/>
                <a:gd name="T4" fmla="*/ 0 w 21600"/>
                <a:gd name="T5" fmla="*/ 1 h 21600"/>
                <a:gd name="T6" fmla="*/ 1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36 w 21600"/>
                <a:gd name="T13" fmla="*/ 4864 h 21600"/>
                <a:gd name="T14" fmla="*/ 20648 w 21600"/>
                <a:gd name="T15" fmla="*/ 731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6877" y="0"/>
                  </a:lnTo>
                  <a:lnTo>
                    <a:pt x="16877" y="4858"/>
                  </a:lnTo>
                  <a:lnTo>
                    <a:pt x="12427" y="4858"/>
                  </a:lnTo>
                  <a:cubicBezTo>
                    <a:pt x="5564" y="4858"/>
                    <a:pt x="0" y="8126"/>
                    <a:pt x="0" y="12158"/>
                  </a:cubicBezTo>
                  <a:lnTo>
                    <a:pt x="0" y="21600"/>
                  </a:lnTo>
                  <a:lnTo>
                    <a:pt x="2496" y="21600"/>
                  </a:lnTo>
                  <a:lnTo>
                    <a:pt x="2496" y="12158"/>
                  </a:lnTo>
                  <a:cubicBezTo>
                    <a:pt x="2496" y="9475"/>
                    <a:pt x="6942" y="7300"/>
                    <a:pt x="12427" y="7300"/>
                  </a:cubicBezTo>
                  <a:lnTo>
                    <a:pt x="16877" y="7300"/>
                  </a:lnTo>
                  <a:lnTo>
                    <a:pt x="16877" y="1215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" name="AutoShape 19"/>
            <p:cNvSpPr>
              <a:spLocks noChangeArrowheads="1"/>
            </p:cNvSpPr>
            <p:nvPr/>
          </p:nvSpPr>
          <p:spPr bwMode="auto">
            <a:xfrm rot="-5400000">
              <a:off x="1452" y="2228"/>
              <a:ext cx="498" cy="9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2 h 21600"/>
                <a:gd name="T6" fmla="*/ 0 w 21600"/>
                <a:gd name="T7" fmla="*/ 1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48 w 21600"/>
                <a:gd name="T13" fmla="*/ 4848 h 21600"/>
                <a:gd name="T14" fmla="*/ 20602 w 21600"/>
                <a:gd name="T15" fmla="*/ 731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6655" y="0"/>
                  </a:lnTo>
                  <a:lnTo>
                    <a:pt x="16655" y="4848"/>
                  </a:lnTo>
                  <a:lnTo>
                    <a:pt x="12427" y="4848"/>
                  </a:lnTo>
                  <a:cubicBezTo>
                    <a:pt x="5564" y="4848"/>
                    <a:pt x="0" y="8121"/>
                    <a:pt x="0" y="12158"/>
                  </a:cubicBezTo>
                  <a:lnTo>
                    <a:pt x="0" y="21600"/>
                  </a:lnTo>
                  <a:lnTo>
                    <a:pt x="2516" y="21600"/>
                  </a:lnTo>
                  <a:lnTo>
                    <a:pt x="2516" y="12158"/>
                  </a:lnTo>
                  <a:cubicBezTo>
                    <a:pt x="2516" y="9481"/>
                    <a:pt x="6953" y="7310"/>
                    <a:pt x="12427" y="7310"/>
                  </a:cubicBezTo>
                  <a:lnTo>
                    <a:pt x="16655" y="7310"/>
                  </a:lnTo>
                  <a:lnTo>
                    <a:pt x="16655" y="1215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" name="AutoShape 20"/>
            <p:cNvSpPr>
              <a:spLocks noChangeArrowheads="1"/>
            </p:cNvSpPr>
            <p:nvPr/>
          </p:nvSpPr>
          <p:spPr bwMode="auto">
            <a:xfrm>
              <a:off x="1429" y="1525"/>
              <a:ext cx="771" cy="727"/>
            </a:xfrm>
            <a:custGeom>
              <a:avLst/>
              <a:gdLst>
                <a:gd name="T0" fmla="*/ 1 w 21600"/>
                <a:gd name="T1" fmla="*/ 0 h 21600"/>
                <a:gd name="T2" fmla="*/ 1 w 21600"/>
                <a:gd name="T3" fmla="*/ 0 h 21600"/>
                <a:gd name="T4" fmla="*/ 0 w 21600"/>
                <a:gd name="T5" fmla="*/ 1 h 21600"/>
                <a:gd name="T6" fmla="*/ 1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39 w 21600"/>
                <a:gd name="T13" fmla="*/ 4873 h 21600"/>
                <a:gd name="T14" fmla="*/ 20647 w 21600"/>
                <a:gd name="T15" fmla="*/ 730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6877" y="0"/>
                  </a:lnTo>
                  <a:lnTo>
                    <a:pt x="16877" y="4858"/>
                  </a:lnTo>
                  <a:lnTo>
                    <a:pt x="12427" y="4858"/>
                  </a:lnTo>
                  <a:cubicBezTo>
                    <a:pt x="5564" y="4858"/>
                    <a:pt x="0" y="8126"/>
                    <a:pt x="0" y="12158"/>
                  </a:cubicBezTo>
                  <a:lnTo>
                    <a:pt x="0" y="21600"/>
                  </a:lnTo>
                  <a:lnTo>
                    <a:pt x="2496" y="21600"/>
                  </a:lnTo>
                  <a:lnTo>
                    <a:pt x="2496" y="12158"/>
                  </a:lnTo>
                  <a:cubicBezTo>
                    <a:pt x="2496" y="9475"/>
                    <a:pt x="6942" y="7300"/>
                    <a:pt x="12427" y="7300"/>
                  </a:cubicBezTo>
                  <a:lnTo>
                    <a:pt x="16877" y="7300"/>
                  </a:lnTo>
                  <a:lnTo>
                    <a:pt x="16877" y="1215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334231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Schéma systematického přístupu ke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Výkon </a:t>
            </a:r>
          </a:p>
          <a:p>
            <a:r>
              <a:rPr lang="cs-CZ" dirty="0"/>
              <a:t>Identifikace potřeb </a:t>
            </a:r>
          </a:p>
          <a:p>
            <a:r>
              <a:rPr lang="cs-CZ" dirty="0"/>
              <a:t>Plán</a:t>
            </a:r>
          </a:p>
          <a:p>
            <a:pPr lvl="1"/>
            <a:r>
              <a:rPr lang="cs-CZ" dirty="0"/>
              <a:t>Plán vzdělávání zahrnuje:</a:t>
            </a:r>
          </a:p>
          <a:p>
            <a:r>
              <a:rPr lang="cs-CZ" dirty="0"/>
              <a:t>Implementace </a:t>
            </a:r>
          </a:p>
          <a:p>
            <a:r>
              <a:rPr lang="cs-CZ" dirty="0"/>
              <a:t>Vyhodnocení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354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Kirkpatrickův</a:t>
            </a:r>
            <a:r>
              <a:rPr lang="cs-CZ" dirty="0"/>
              <a:t> model hodnocení vzdělávací 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 úroveň: Reakce účastníků na akci = Líbilo se jim to?</a:t>
            </a:r>
          </a:p>
          <a:p>
            <a:r>
              <a:rPr lang="cs-CZ" dirty="0"/>
              <a:t>2. úroveň: Učení = Naučili se to?</a:t>
            </a:r>
          </a:p>
          <a:p>
            <a:r>
              <a:rPr lang="cs-CZ" dirty="0"/>
              <a:t>3. úroveň: Chování = Použili to na pracovišti?</a:t>
            </a:r>
          </a:p>
          <a:p>
            <a:r>
              <a:rPr lang="cs-CZ" dirty="0"/>
              <a:t>4. úroveň: Výsledky = Došlo ke změně efektivity organizace?</a:t>
            </a:r>
          </a:p>
        </p:txBody>
      </p:sp>
    </p:spTree>
    <p:extLst>
      <p:ext uri="{BB962C8B-B14F-4D97-AF65-F5344CB8AC3E}">
        <p14:creationId xmlns:p14="http://schemas.microsoft.com/office/powerpoint/2010/main" val="1529541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Identifikace vzdělávacích potřeb</a:t>
            </a:r>
            <a:br>
              <a:rPr lang="cs-CZ" dirty="0"/>
            </a:br>
            <a:r>
              <a:rPr lang="cs-CZ" sz="3000" dirty="0"/>
              <a:t>= rozdíl mezi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Současným výkonem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pracovní výsledky</a:t>
            </a:r>
          </a:p>
          <a:p>
            <a:pPr marL="0" indent="0">
              <a:buNone/>
            </a:pPr>
            <a:r>
              <a:rPr lang="cs-CZ" dirty="0"/>
              <a:t>současné kompetence</a:t>
            </a:r>
          </a:p>
          <a:p>
            <a:pPr marL="0" indent="0">
              <a:buNone/>
            </a:pPr>
            <a:r>
              <a:rPr lang="cs-CZ" dirty="0"/>
              <a:t>současný výkon</a:t>
            </a:r>
          </a:p>
          <a:p>
            <a:pPr marL="0" indent="0">
              <a:buNone/>
            </a:pPr>
            <a:r>
              <a:rPr lang="cs-CZ" dirty="0"/>
              <a:t>problémy, nedostatky</a:t>
            </a:r>
          </a:p>
          <a:p>
            <a:pPr marL="0" indent="0">
              <a:buNone/>
            </a:pPr>
            <a:r>
              <a:rPr lang="cs-CZ" dirty="0"/>
              <a:t>-----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Budoucím výkonem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normy, cíle</a:t>
            </a:r>
          </a:p>
          <a:p>
            <a:pPr marL="0" indent="0">
              <a:buNone/>
            </a:pPr>
            <a:r>
              <a:rPr lang="cs-CZ" dirty="0"/>
              <a:t>požadované kompetence</a:t>
            </a:r>
          </a:p>
          <a:p>
            <a:pPr marL="0" indent="0">
              <a:buNone/>
            </a:pPr>
            <a:r>
              <a:rPr lang="cs-CZ" dirty="0"/>
              <a:t>žádoucí výkon</a:t>
            </a:r>
          </a:p>
          <a:p>
            <a:pPr marL="0" indent="0">
              <a:buNone/>
            </a:pPr>
            <a:r>
              <a:rPr lang="cs-CZ" dirty="0"/>
              <a:t>----</a:t>
            </a:r>
          </a:p>
          <a:p>
            <a:pPr marL="0" indent="0">
              <a:buNone/>
            </a:pPr>
            <a:r>
              <a:rPr lang="cs-CZ" dirty="0"/>
              <a:t>plány, vize</a:t>
            </a:r>
          </a:p>
        </p:txBody>
      </p:sp>
    </p:spTree>
    <p:extLst>
      <p:ext uri="{BB962C8B-B14F-4D97-AF65-F5344CB8AC3E}">
        <p14:creationId xmlns:p14="http://schemas.microsoft.com/office/powerpoint/2010/main" val="3339114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Výstupy identifikace vzdělávacích potřeb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Identifikace vzdělávacích cílů v podobě cílové pracovní pozice nebo požadovaných úrovní kompetencí.</a:t>
            </a:r>
          </a:p>
          <a:p>
            <a:r>
              <a:rPr lang="cs-CZ" dirty="0"/>
              <a:t>Stanovení přehledu možných rozvojových intervencí.</a:t>
            </a:r>
          </a:p>
          <a:p>
            <a:r>
              <a:rPr lang="cs-CZ" dirty="0"/>
              <a:t>Stanovení priorit vzdělávacích cílů a sestavení plánu vzdělávacího procesu (osobního rozvoje).</a:t>
            </a:r>
          </a:p>
        </p:txBody>
      </p:sp>
    </p:spTree>
    <p:extLst>
      <p:ext uri="{BB962C8B-B14F-4D97-AF65-F5344CB8AC3E}">
        <p14:creationId xmlns:p14="http://schemas.microsoft.com/office/powerpoint/2010/main" val="4105753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lze rozvíjet?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Znalosti – velmi dobře,</a:t>
            </a:r>
          </a:p>
          <a:p>
            <a:r>
              <a:rPr lang="cs-CZ" dirty="0"/>
              <a:t>Dovednosti – velmi dobře,</a:t>
            </a:r>
          </a:p>
          <a:p>
            <a:r>
              <a:rPr lang="cs-CZ" dirty="0"/>
              <a:t>Zkušenosti – pomalu,</a:t>
            </a:r>
          </a:p>
          <a:p>
            <a:r>
              <a:rPr lang="cs-CZ" dirty="0"/>
              <a:t>Postoje – složitě,</a:t>
            </a:r>
          </a:p>
          <a:p>
            <a:r>
              <a:rPr lang="cs-CZ" dirty="0"/>
              <a:t>Vlastnosti osobnosti – vůbec, jen ovlivňovat.</a:t>
            </a:r>
          </a:p>
        </p:txBody>
      </p:sp>
    </p:spTree>
    <p:extLst>
      <p:ext uri="{BB962C8B-B14F-4D97-AF65-F5344CB8AC3E}">
        <p14:creationId xmlns:p14="http://schemas.microsoft.com/office/powerpoint/2010/main" val="4174525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vzdělávání a osobního rozvoje zaměstnanců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Školení </a:t>
            </a:r>
          </a:p>
          <a:p>
            <a:r>
              <a:rPr lang="cs-CZ" dirty="0"/>
              <a:t>Přednáška </a:t>
            </a:r>
          </a:p>
          <a:p>
            <a:r>
              <a:rPr lang="cs-CZ" dirty="0"/>
              <a:t>Trénink </a:t>
            </a:r>
          </a:p>
          <a:p>
            <a:r>
              <a:rPr lang="cs-CZ" dirty="0"/>
              <a:t>Workshop</a:t>
            </a:r>
          </a:p>
        </p:txBody>
      </p:sp>
    </p:spTree>
    <p:extLst>
      <p:ext uri="{BB962C8B-B14F-4D97-AF65-F5344CB8AC3E}">
        <p14:creationId xmlns:p14="http://schemas.microsoft.com/office/powerpoint/2010/main" val="862229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Specifické metody vzdělávání a osobního rozvoje zaměstnanců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Koučování </a:t>
            </a:r>
          </a:p>
          <a:p>
            <a:r>
              <a:rPr lang="cs-CZ" dirty="0"/>
              <a:t>Mentoring</a:t>
            </a:r>
          </a:p>
          <a:p>
            <a:r>
              <a:rPr lang="cs-CZ" dirty="0"/>
              <a:t>Skupinová cvičení a týmové hry</a:t>
            </a:r>
          </a:p>
          <a:p>
            <a:r>
              <a:rPr lang="cs-CZ" dirty="0"/>
              <a:t>Hraní rolí</a:t>
            </a:r>
          </a:p>
          <a:p>
            <a:r>
              <a:rPr lang="cs-CZ" dirty="0"/>
              <a:t>Případové studie </a:t>
            </a:r>
          </a:p>
          <a:p>
            <a:r>
              <a:rPr lang="cs-CZ" dirty="0"/>
              <a:t>Sebevzdělávání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675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Rozvojové intervence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 úkoly</a:t>
            </a:r>
          </a:p>
          <a:p>
            <a:r>
              <a:rPr lang="cs-CZ" dirty="0"/>
              <a:t>Výkon v nových pracovních podmínkách</a:t>
            </a:r>
          </a:p>
          <a:p>
            <a:r>
              <a:rPr lang="cs-CZ" dirty="0"/>
              <a:t>Studijní a pracovní pobyty</a:t>
            </a:r>
          </a:p>
        </p:txBody>
      </p:sp>
    </p:spTree>
    <p:extLst>
      <p:ext uri="{BB962C8B-B14F-4D97-AF65-F5344CB8AC3E}">
        <p14:creationId xmlns:p14="http://schemas.microsoft.com/office/powerpoint/2010/main" val="3413477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Komplexní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Vzdělávací a tréninkové programy pro skupiny zaměstnanců</a:t>
            </a:r>
          </a:p>
          <a:p>
            <a:r>
              <a:rPr lang="cs-CZ" dirty="0" err="1"/>
              <a:t>Trainee</a:t>
            </a:r>
            <a:r>
              <a:rPr lang="cs-CZ" dirty="0"/>
              <a:t> programy</a:t>
            </a:r>
            <a:endParaRPr lang="cs-CZ" sz="1800" dirty="0"/>
          </a:p>
          <a:p>
            <a:r>
              <a:rPr lang="cs-CZ" dirty="0" err="1"/>
              <a:t>Outdoor</a:t>
            </a:r>
            <a:r>
              <a:rPr lang="cs-CZ" dirty="0"/>
              <a:t> tréninky</a:t>
            </a:r>
          </a:p>
          <a:p>
            <a:r>
              <a:rPr lang="cs-CZ" dirty="0"/>
              <a:t>Poradenské akce</a:t>
            </a:r>
          </a:p>
          <a:p>
            <a:r>
              <a:rPr lang="cs-CZ" dirty="0"/>
              <a:t>Development centre, </a:t>
            </a:r>
            <a:r>
              <a:rPr lang="cs-CZ" dirty="0" err="1"/>
              <a:t>Assessment</a:t>
            </a:r>
            <a:r>
              <a:rPr lang="cs-CZ" dirty="0"/>
              <a:t> centre</a:t>
            </a:r>
          </a:p>
        </p:txBody>
      </p:sp>
    </p:spTree>
    <p:extLst>
      <p:ext uri="{BB962C8B-B14F-4D97-AF65-F5344CB8AC3E}">
        <p14:creationId xmlns:p14="http://schemas.microsoft.com/office/powerpoint/2010/main" val="294623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Osobní rozvoj, vzdělávání, kvalifikace</a:t>
            </a:r>
          </a:p>
          <a:p>
            <a:r>
              <a:rPr lang="cs-CZ" dirty="0"/>
              <a:t>Systematický přístup ke vzdělávání</a:t>
            </a:r>
          </a:p>
          <a:p>
            <a:r>
              <a:rPr lang="cs-CZ" dirty="0"/>
              <a:t>Rozvoj znalostí, dovedností, zkušeností, postojů</a:t>
            </a:r>
          </a:p>
          <a:p>
            <a:r>
              <a:rPr lang="cs-CZ" dirty="0"/>
              <a:t>Řízení pracovního výkonu</a:t>
            </a:r>
          </a:p>
          <a:p>
            <a:r>
              <a:rPr lang="cs-CZ" dirty="0"/>
              <a:t>Cyklus zkušenostního učení</a:t>
            </a:r>
          </a:p>
          <a:p>
            <a:r>
              <a:rPr lang="cs-CZ" dirty="0"/>
              <a:t>Rozvojové intervence</a:t>
            </a:r>
          </a:p>
          <a:p>
            <a:r>
              <a:rPr lang="cs-CZ" dirty="0"/>
              <a:t>Analýza vzdělávacích potřeb</a:t>
            </a:r>
          </a:p>
          <a:p>
            <a:r>
              <a:rPr lang="cs-CZ" dirty="0"/>
              <a:t>Evaluace vzdělávání</a:t>
            </a:r>
          </a:p>
          <a:p>
            <a:r>
              <a:rPr lang="cs-CZ" dirty="0" err="1"/>
              <a:t>Kirkpatrickův</a:t>
            </a:r>
            <a:r>
              <a:rPr lang="cs-CZ" dirty="0"/>
              <a:t> model evaluace</a:t>
            </a:r>
          </a:p>
          <a:p>
            <a:r>
              <a:rPr lang="cs-CZ" dirty="0"/>
              <a:t>Osobní rozvojový plán</a:t>
            </a:r>
          </a:p>
        </p:txBody>
      </p:sp>
    </p:spTree>
    <p:extLst>
      <p:ext uri="{BB962C8B-B14F-4D97-AF65-F5344CB8AC3E}">
        <p14:creationId xmlns:p14="http://schemas.microsoft.com/office/powerpoint/2010/main" val="27556783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vzdělávání zaměstnanců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Přímá výuka</a:t>
            </a:r>
          </a:p>
          <a:p>
            <a:pPr lvl="1"/>
            <a:r>
              <a:rPr lang="cs-CZ" dirty="0"/>
              <a:t>Školení, trénink, koučování, mentorování</a:t>
            </a:r>
          </a:p>
          <a:p>
            <a:r>
              <a:rPr lang="cs-CZ" dirty="0"/>
              <a:t>Distanční výuka</a:t>
            </a:r>
          </a:p>
          <a:p>
            <a:pPr lvl="1"/>
            <a:r>
              <a:rPr lang="cs-CZ" dirty="0"/>
              <a:t>E-vzdělávání, korespondenční kurzy, individuální řízené studium</a:t>
            </a:r>
          </a:p>
          <a:p>
            <a:r>
              <a:rPr lang="cs-CZ" dirty="0"/>
              <a:t>Kombinovaná výuka</a:t>
            </a:r>
          </a:p>
          <a:p>
            <a:pPr lvl="1"/>
            <a:r>
              <a:rPr lang="cs-CZ" dirty="0"/>
              <a:t>Tutoriály, </a:t>
            </a:r>
            <a:r>
              <a:rPr lang="cs-CZ"/>
              <a:t>výcvikové semináře</a:t>
            </a:r>
          </a:p>
        </p:txBody>
      </p:sp>
    </p:spTree>
    <p:extLst>
      <p:ext uri="{BB962C8B-B14F-4D97-AF65-F5344CB8AC3E}">
        <p14:creationId xmlns:p14="http://schemas.microsoft.com/office/powerpoint/2010/main" val="9101447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metody vzdělávání dle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Charakteru cílů stanovených pro vzdělávání,</a:t>
            </a:r>
          </a:p>
          <a:p>
            <a:r>
              <a:rPr lang="cs-CZ" dirty="0"/>
              <a:t>Charakteru obsahu výuky,</a:t>
            </a:r>
          </a:p>
          <a:p>
            <a:r>
              <a:rPr lang="cs-CZ" dirty="0"/>
              <a:t>Možnosti přímého kontaktu s lektorem,</a:t>
            </a:r>
          </a:p>
          <a:p>
            <a:r>
              <a:rPr lang="cs-CZ" dirty="0"/>
              <a:t>Pracovního režimu účastníků a dalších pracovních podmínek,</a:t>
            </a:r>
          </a:p>
          <a:p>
            <a:r>
              <a:rPr lang="cs-CZ" dirty="0"/>
              <a:t>Složení skupiny účastníků – znalosti skladby účastníků,</a:t>
            </a:r>
          </a:p>
          <a:p>
            <a:r>
              <a:rPr lang="cs-CZ" dirty="0"/>
              <a:t>Možnosti aktivace účastníků,</a:t>
            </a:r>
          </a:p>
          <a:p>
            <a:r>
              <a:rPr lang="cs-CZ" dirty="0"/>
              <a:t>Fáze učebního procesu,</a:t>
            </a:r>
          </a:p>
          <a:p>
            <a:r>
              <a:rPr lang="cs-CZ" dirty="0"/>
              <a:t>Schopnosti dodavatele akce – lektora, vzdělavatele.</a:t>
            </a:r>
          </a:p>
        </p:txBody>
      </p:sp>
    </p:spTree>
    <p:extLst>
      <p:ext uri="{BB962C8B-B14F-4D97-AF65-F5344CB8AC3E}">
        <p14:creationId xmlns:p14="http://schemas.microsoft.com/office/powerpoint/2010/main" val="1423971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rozvojový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Sestavený pro konkrétní osobu (může být i pro skupinu)</a:t>
            </a:r>
          </a:p>
          <a:p>
            <a:r>
              <a:rPr lang="cs-CZ" dirty="0"/>
              <a:t>Platný pro konkrétně určené období (měsíce, roky)</a:t>
            </a:r>
          </a:p>
          <a:p>
            <a:r>
              <a:rPr lang="cs-CZ" dirty="0"/>
              <a:t>Obsah:</a:t>
            </a:r>
          </a:p>
          <a:p>
            <a:pPr lvl="1"/>
            <a:r>
              <a:rPr lang="cs-CZ" dirty="0"/>
              <a:t>Identifikace (jméno, pozice, přehled dosavadních aktivit a intervencí, cílové kompetence)</a:t>
            </a:r>
          </a:p>
          <a:p>
            <a:pPr lvl="1"/>
            <a:r>
              <a:rPr lang="cs-CZ" dirty="0"/>
              <a:t>Postup intervencí s určením rozsahu, požadovaného výstupu</a:t>
            </a:r>
          </a:p>
          <a:p>
            <a:pPr lvl="1"/>
            <a:r>
              <a:rPr lang="cs-CZ" dirty="0"/>
              <a:t>Podmínky pro provedení plánu (úlevy, finanční spoluúčast apod.)</a:t>
            </a:r>
          </a:p>
          <a:p>
            <a:pPr lvl="1"/>
            <a:r>
              <a:rPr lang="cs-CZ" dirty="0"/>
              <a:t>Závazky zaměstnance (v průběhu realizace a po ukončení)</a:t>
            </a:r>
          </a:p>
          <a:p>
            <a:pPr lvl="1"/>
            <a:r>
              <a:rPr lang="cs-CZ" dirty="0"/>
              <a:t>Souhlas kompetentních osob (zaměstnanec, přímý nadřízený, vyšší nadřízený)</a:t>
            </a:r>
          </a:p>
        </p:txBody>
      </p:sp>
    </p:spTree>
    <p:extLst>
      <p:ext uri="{BB962C8B-B14F-4D97-AF65-F5344CB8AC3E}">
        <p14:creationId xmlns:p14="http://schemas.microsoft.com/office/powerpoint/2010/main" val="22641091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 systematické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Realizované analýzy práce</a:t>
            </a:r>
          </a:p>
          <a:p>
            <a:r>
              <a:rPr lang="cs-CZ" dirty="0"/>
              <a:t>Formulované kompetence</a:t>
            </a:r>
          </a:p>
          <a:p>
            <a:r>
              <a:rPr lang="cs-CZ" dirty="0"/>
              <a:t>Jasné vztahy nadřízenosti a podřízenosti – organizační struktura</a:t>
            </a:r>
          </a:p>
          <a:p>
            <a:r>
              <a:rPr lang="cs-CZ" dirty="0"/>
              <a:t>Stanovené kvalifikační požadavky na pozice</a:t>
            </a:r>
          </a:p>
          <a:p>
            <a:r>
              <a:rPr lang="cs-CZ" dirty="0"/>
              <a:t>Systém ověřování způsobilosti</a:t>
            </a:r>
          </a:p>
          <a:p>
            <a:r>
              <a:rPr lang="cs-CZ" dirty="0"/>
              <a:t>Vnitřní pravidla pro vzdělávání</a:t>
            </a:r>
          </a:p>
          <a:p>
            <a:r>
              <a:rPr lang="cs-CZ" dirty="0"/>
              <a:t>Spolupráce s vnějšími institucemi</a:t>
            </a:r>
          </a:p>
        </p:txBody>
      </p:sp>
    </p:spTree>
    <p:extLst>
      <p:ext uri="{BB962C8B-B14F-4D97-AF65-F5344CB8AC3E}">
        <p14:creationId xmlns:p14="http://schemas.microsoft.com/office/powerpoint/2010/main" val="1512708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Formování pracovních předpokladů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= celoživotní proces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Osobní rozvoj </a:t>
            </a:r>
          </a:p>
          <a:p>
            <a:r>
              <a:rPr lang="cs-CZ" dirty="0"/>
              <a:t>Učení</a:t>
            </a:r>
          </a:p>
          <a:p>
            <a:r>
              <a:rPr lang="cs-CZ" dirty="0"/>
              <a:t>Vzdělávání</a:t>
            </a:r>
          </a:p>
          <a:p>
            <a:pPr lvl="1"/>
            <a:r>
              <a:rPr lang="cs-CZ" dirty="0"/>
              <a:t>V širším slova smyslu</a:t>
            </a:r>
          </a:p>
          <a:p>
            <a:pPr lvl="1"/>
            <a:r>
              <a:rPr lang="cs-CZ" dirty="0"/>
              <a:t>V užším slova smyslu </a:t>
            </a:r>
          </a:p>
          <a:p>
            <a:r>
              <a:rPr lang="cs-CZ" dirty="0"/>
              <a:t>Kvalifikace – odborná profesní příprava na povolání</a:t>
            </a:r>
          </a:p>
        </p:txBody>
      </p:sp>
    </p:spTree>
    <p:extLst>
      <p:ext uri="{BB962C8B-B14F-4D97-AF65-F5344CB8AC3E}">
        <p14:creationId xmlns:p14="http://schemas.microsoft.com/office/powerpoint/2010/main" val="4138917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vzdělávání v organizacích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Zajištění povinného a kvalifikačního vzdělávání</a:t>
            </a:r>
          </a:p>
          <a:p>
            <a:r>
              <a:rPr lang="cs-CZ" dirty="0"/>
              <a:t>Zvyšování, získávání, prohlubování a udržování kvalifikace</a:t>
            </a:r>
          </a:p>
          <a:p>
            <a:r>
              <a:rPr lang="cs-CZ" dirty="0"/>
              <a:t>Zajištění profesního vzdělávání</a:t>
            </a:r>
          </a:p>
          <a:p>
            <a:r>
              <a:rPr lang="cs-CZ" dirty="0"/>
              <a:t>Zajištění formování pracovních schopností člověka</a:t>
            </a:r>
          </a:p>
          <a:p>
            <a:r>
              <a:rPr lang="cs-CZ" dirty="0"/>
              <a:t>Zajištění rozvoje </a:t>
            </a:r>
            <a:r>
              <a:rPr lang="cs-CZ"/>
              <a:t>kompetencí zaměstnanců</a:t>
            </a:r>
          </a:p>
        </p:txBody>
      </p:sp>
    </p:spTree>
    <p:extLst>
      <p:ext uri="{BB962C8B-B14F-4D97-AF65-F5344CB8AC3E}">
        <p14:creationId xmlns:p14="http://schemas.microsoft.com/office/powerpoint/2010/main" val="2111284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Učení dospělých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specifika odpovídající životní fázi</a:t>
            </a:r>
          </a:p>
          <a:p>
            <a:r>
              <a:rPr lang="cs-CZ" dirty="0"/>
              <a:t>Dospělí lidé mají své poznatky z reality a chtějí své zkušenosti využívat</a:t>
            </a:r>
          </a:p>
          <a:p>
            <a:r>
              <a:rPr lang="cs-CZ" dirty="0"/>
              <a:t>Optimální je proces učení založený na zobecňování vlastních zkušeností tzv. Kolbův cyklus zkušenostního učení:</a:t>
            </a:r>
          </a:p>
          <a:p>
            <a:pPr lvl="1"/>
            <a:r>
              <a:rPr lang="cs-CZ" dirty="0"/>
              <a:t>Zkušenost</a:t>
            </a:r>
          </a:p>
          <a:p>
            <a:pPr lvl="1"/>
            <a:r>
              <a:rPr lang="cs-CZ" dirty="0"/>
              <a:t>Hodnocení</a:t>
            </a:r>
          </a:p>
          <a:p>
            <a:pPr lvl="1"/>
            <a:r>
              <a:rPr lang="cs-CZ" dirty="0"/>
              <a:t>Závěr</a:t>
            </a:r>
          </a:p>
          <a:p>
            <a:pPr lvl="1"/>
            <a:r>
              <a:rPr lang="cs-CZ" dirty="0"/>
              <a:t>Plánování příští akce</a:t>
            </a:r>
          </a:p>
        </p:txBody>
      </p:sp>
    </p:spTree>
    <p:extLst>
      <p:ext uri="{BB962C8B-B14F-4D97-AF65-F5344CB8AC3E}">
        <p14:creationId xmlns:p14="http://schemas.microsoft.com/office/powerpoint/2010/main" val="118444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377F6F-1DB0-411B-857C-0E91443F2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 předpokladů učení dospělých </a:t>
            </a:r>
            <a:r>
              <a:rPr lang="cs-CZ" sz="2000" dirty="0"/>
              <a:t>(</a:t>
            </a:r>
            <a:r>
              <a:rPr lang="cs-CZ" sz="2000" dirty="0" err="1"/>
              <a:t>Knowles</a:t>
            </a:r>
            <a:r>
              <a:rPr lang="cs-CZ" sz="2000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3BA27B-DAA7-4463-816B-EBBB65EF5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Sebepojetí </a:t>
            </a:r>
          </a:p>
          <a:p>
            <a:pPr lvl="0"/>
            <a:r>
              <a:rPr lang="cs-CZ" dirty="0"/>
              <a:t>Zkušenosti </a:t>
            </a:r>
          </a:p>
          <a:p>
            <a:pPr lvl="0"/>
            <a:r>
              <a:rPr lang="cs-CZ" dirty="0"/>
              <a:t>Připravenost učit se</a:t>
            </a:r>
          </a:p>
          <a:p>
            <a:pPr lvl="0"/>
            <a:r>
              <a:rPr lang="cs-CZ" dirty="0"/>
              <a:t>Orientace k učení </a:t>
            </a:r>
          </a:p>
          <a:p>
            <a:pPr lvl="0"/>
            <a:r>
              <a:rPr lang="cs-CZ" dirty="0"/>
              <a:t>Motivace k učení </a:t>
            </a:r>
          </a:p>
          <a:p>
            <a:pPr lvl="0"/>
            <a:r>
              <a:rPr lang="cs-CZ" dirty="0"/>
              <a:t>Potřeba vědět</a:t>
            </a:r>
          </a:p>
        </p:txBody>
      </p:sp>
    </p:spTree>
    <p:extLst>
      <p:ext uri="{BB962C8B-B14F-4D97-AF65-F5344CB8AC3E}">
        <p14:creationId xmlns:p14="http://schemas.microsoft.com/office/powerpoint/2010/main" val="4091947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vzdělávání k dalším personálním činnostem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Získávání pracovníků – posuzování kvalifikace uchazečů</a:t>
            </a:r>
          </a:p>
          <a:p>
            <a:r>
              <a:rPr lang="cs-CZ" dirty="0"/>
              <a:t>Umísťování pracovníků – </a:t>
            </a:r>
            <a:r>
              <a:rPr lang="cs-CZ" dirty="0" err="1"/>
              <a:t>dokvalifikování</a:t>
            </a:r>
            <a:endParaRPr lang="cs-CZ" dirty="0"/>
          </a:p>
          <a:p>
            <a:r>
              <a:rPr lang="cs-CZ" dirty="0"/>
              <a:t>Adaptace pracovníků – urychlení procesu, další rozvoj</a:t>
            </a:r>
          </a:p>
          <a:p>
            <a:r>
              <a:rPr lang="cs-CZ" dirty="0"/>
              <a:t>Rozvoj pracovníků – individuální a cílené vzdělávání, optimalizace kvalifikace</a:t>
            </a:r>
          </a:p>
          <a:p>
            <a:r>
              <a:rPr lang="cs-CZ" dirty="0"/>
              <a:t>Hodnocení pracovníků  - hodnocení rozdílu mezi potenciálem a očekávanými kompetencemi</a:t>
            </a:r>
          </a:p>
          <a:p>
            <a:r>
              <a:rPr lang="cs-CZ" dirty="0"/>
              <a:t>Odměňování pracovníků – výše výdělku, motivace</a:t>
            </a:r>
          </a:p>
          <a:p>
            <a:r>
              <a:rPr lang="cs-CZ" dirty="0"/>
              <a:t>Podmínky pracovníků – stabilizace, bezproblémovost</a:t>
            </a:r>
          </a:p>
        </p:txBody>
      </p:sp>
    </p:spTree>
    <p:extLst>
      <p:ext uri="{BB962C8B-B14F-4D97-AF65-F5344CB8AC3E}">
        <p14:creationId xmlns:p14="http://schemas.microsoft.com/office/powerpoint/2010/main" val="820290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Strategický přístup ke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Kompetenční přístup k ŘLZ (analýza práce, stanovení kompetencí pro pracovní pozice, …)</a:t>
            </a:r>
          </a:p>
          <a:p>
            <a:r>
              <a:rPr lang="cs-CZ" dirty="0"/>
              <a:t>Koncepce vzdělávání zaměstnanců</a:t>
            </a:r>
          </a:p>
          <a:p>
            <a:r>
              <a:rPr lang="cs-CZ" dirty="0"/>
              <a:t>Systém a plán vzdělávání = model Systematického přístupu ke vzdělávání</a:t>
            </a:r>
          </a:p>
          <a:p>
            <a:r>
              <a:rPr lang="cs-CZ" dirty="0"/>
              <a:t>Design vzdělávacích aktivit … realizace</a:t>
            </a:r>
          </a:p>
        </p:txBody>
      </p:sp>
    </p:spTree>
    <p:extLst>
      <p:ext uri="{BB962C8B-B14F-4D97-AF65-F5344CB8AC3E}">
        <p14:creationId xmlns:p14="http://schemas.microsoft.com/office/powerpoint/2010/main" val="965539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Systematický přístup ke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Účelný proces osobního rozvoje musí odrážet skutečné pracovní potřeby zaměstnanců, současné a budoucí potřeby organizace,</a:t>
            </a:r>
          </a:p>
          <a:p>
            <a:r>
              <a:rPr lang="cs-CZ" dirty="0"/>
              <a:t>Kvalitní vzdělávání má pokrýt rozdíl mezi současným podávaným pracovním výkonem a požadovaným pracovním výkonem.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7725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3970</TotalTime>
  <Words>727</Words>
  <Application>Microsoft Office PowerPoint</Application>
  <PresentationFormat>Předvádění na obrazovce (4:3)</PresentationFormat>
  <Paragraphs>157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Motiv Office</vt:lpstr>
      <vt:lpstr>ŘÍZENÍ LIDSKÝCH ZDROJŮ Vzdělávání zaměstnanců</vt:lpstr>
      <vt:lpstr>Základní pojmy</vt:lpstr>
      <vt:lpstr>Formování pracovních předpokladů</vt:lpstr>
      <vt:lpstr>Cíle vzdělávání v organizacích</vt:lpstr>
      <vt:lpstr>Učení dospělých</vt:lpstr>
      <vt:lpstr>6 předpokladů učení dospělých (Knowles)</vt:lpstr>
      <vt:lpstr>Vztah vzdělávání k dalším personálním činnostem</vt:lpstr>
      <vt:lpstr>Strategický přístup ke vzdělávání</vt:lpstr>
      <vt:lpstr>Systematický přístup ke vzdělávání</vt:lpstr>
      <vt:lpstr>Schéma systematického přístupu ke vzdělávání</vt:lpstr>
      <vt:lpstr>Schéma systematického přístupu ke vzdělávání</vt:lpstr>
      <vt:lpstr>Kirkpatrickův model hodnocení vzdělávací akce</vt:lpstr>
      <vt:lpstr>Identifikace vzdělávacích potřeb = rozdíl mezi</vt:lpstr>
      <vt:lpstr>Výstupy identifikace vzdělávacích potřeb</vt:lpstr>
      <vt:lpstr>Co lze rozvíjet?</vt:lpstr>
      <vt:lpstr>Metody vzdělávání a osobního rozvoje zaměstnanců</vt:lpstr>
      <vt:lpstr>Specifické metody vzdělávání a osobního rozvoje zaměstnanců</vt:lpstr>
      <vt:lpstr>Rozvojové intervence</vt:lpstr>
      <vt:lpstr>Komplexní aktivity</vt:lpstr>
      <vt:lpstr>Formy vzdělávání zaměstnanců</vt:lpstr>
      <vt:lpstr>Výběr metody vzdělávání dle</vt:lpstr>
      <vt:lpstr>Osobní rozvojový plán</vt:lpstr>
      <vt:lpstr>Podmínky pro systematické vzdělávání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</dc:title>
  <dc:creator>Vítoslavská Markéta</dc:creator>
  <cp:lastModifiedBy>Vítoslavská Markéta</cp:lastModifiedBy>
  <cp:revision>139</cp:revision>
  <cp:lastPrinted>2020-11-03T09:00:10Z</cp:lastPrinted>
  <dcterms:created xsi:type="dcterms:W3CDTF">2016-07-29T08:01:37Z</dcterms:created>
  <dcterms:modified xsi:type="dcterms:W3CDTF">2021-11-01T12:58:59Z</dcterms:modified>
</cp:coreProperties>
</file>