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263" r:id="rId17"/>
    <p:sldId id="272" r:id="rId18"/>
    <p:sldId id="273" r:id="rId19"/>
    <p:sldId id="274" r:id="rId20"/>
    <p:sldId id="276" r:id="rId21"/>
    <p:sldId id="315" r:id="rId22"/>
    <p:sldId id="264" r:id="rId23"/>
    <p:sldId id="262" r:id="rId24"/>
    <p:sldId id="26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9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19.10.2021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ŘÍZENÍ LIDSKÝCH ZDROJŮ </a:t>
            </a:r>
            <a:r>
              <a:rPr lang="cs-CZ" cap="none" dirty="0"/>
              <a:t>3. hodina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Zaměření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Zjišťování úloh, které jsou vykonávány na pracovním místě,</a:t>
            </a:r>
          </a:p>
          <a:p>
            <a:r>
              <a:rPr lang="cs-CZ" dirty="0"/>
              <a:t>Zjišťování nároků kladených na zaměstnance při vykonávání pracovní činnosti.</a:t>
            </a:r>
          </a:p>
        </p:txBody>
      </p:sp>
    </p:spTree>
    <p:extLst>
      <p:ext uri="{BB962C8B-B14F-4D97-AF65-F5344CB8AC3E}">
        <p14:creationId xmlns:p14="http://schemas.microsoft.com/office/powerpoint/2010/main" val="703972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 a pracovní 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činností, úkolů popsaný metodami analýzy práce.</a:t>
            </a:r>
          </a:p>
          <a:p>
            <a:r>
              <a:rPr lang="cs-CZ" dirty="0"/>
              <a:t>Zařazení do organizační struktury.</a:t>
            </a:r>
          </a:p>
          <a:p>
            <a:r>
              <a:rPr lang="cs-CZ" dirty="0"/>
              <a:t>Obsazováno konkrétními pracovníky – konkrétní pracovní místo.</a:t>
            </a:r>
          </a:p>
        </p:txBody>
      </p:sp>
    </p:spTree>
    <p:extLst>
      <p:ext uri="{BB962C8B-B14F-4D97-AF65-F5344CB8AC3E}">
        <p14:creationId xmlns:p14="http://schemas.microsoft.com/office/powerpoint/2010/main" val="27011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Ujasnění množství a rozsahu pracovních činností</a:t>
            </a:r>
          </a:p>
          <a:p>
            <a:r>
              <a:rPr lang="cs-CZ" dirty="0"/>
              <a:t>Určení konkrétního obsahu pracovní činnosti</a:t>
            </a:r>
          </a:p>
          <a:p>
            <a:r>
              <a:rPr lang="cs-CZ" dirty="0"/>
              <a:t>Zjištění náročnosti pracovní činnosti</a:t>
            </a:r>
          </a:p>
          <a:p>
            <a:r>
              <a:rPr lang="cs-CZ" dirty="0"/>
              <a:t>Určení kritérií pro hodnocení pracovního výkonu</a:t>
            </a:r>
          </a:p>
          <a:p>
            <a:r>
              <a:rPr lang="cs-CZ" dirty="0"/>
              <a:t>Zjištění požadavků na odbornou přípravu pracovníka</a:t>
            </a:r>
          </a:p>
          <a:p>
            <a:r>
              <a:rPr lang="cs-CZ" dirty="0"/>
              <a:t>Stanovení požadavků na vybavení pracovními pomůckami</a:t>
            </a:r>
          </a:p>
        </p:txBody>
      </p:sp>
    </p:spTree>
    <p:extLst>
      <p:ext uri="{BB962C8B-B14F-4D97-AF65-F5344CB8AC3E}">
        <p14:creationId xmlns:p14="http://schemas.microsoft.com/office/powerpoint/2010/main" val="281579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údajů při analýze pracovních 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Shromažďování dokumentů (organizační struktura),</a:t>
            </a:r>
          </a:p>
          <a:p>
            <a:r>
              <a:rPr lang="cs-CZ" dirty="0"/>
              <a:t>Získání informací od manažera (účel, činnosti, odpovědnosti, vztahy),</a:t>
            </a:r>
          </a:p>
          <a:p>
            <a:r>
              <a:rPr lang="cs-CZ" dirty="0"/>
              <a:t>Rozhovor s držitelem pracovního místa, deník, časové snímky,</a:t>
            </a:r>
          </a:p>
          <a:p>
            <a:r>
              <a:rPr lang="cs-CZ" dirty="0"/>
              <a:t>Pozorování pracovníků při pracovním výkonu.</a:t>
            </a:r>
          </a:p>
        </p:txBody>
      </p:sp>
    </p:spTree>
    <p:extLst>
      <p:ext uri="{BB962C8B-B14F-4D97-AF65-F5344CB8AC3E}">
        <p14:creationId xmlns:p14="http://schemas.microsoft.com/office/powerpoint/2010/main" val="2155944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pracovního místa obsahuje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pracovního místa,</a:t>
            </a:r>
          </a:p>
          <a:p>
            <a:r>
              <a:rPr lang="cs-CZ" dirty="0"/>
              <a:t>Nadřízený držitele,</a:t>
            </a:r>
          </a:p>
          <a:p>
            <a:r>
              <a:rPr lang="cs-CZ" dirty="0"/>
              <a:t>Podřízení držitele,</a:t>
            </a:r>
          </a:p>
          <a:p>
            <a:r>
              <a:rPr lang="cs-CZ" dirty="0"/>
              <a:t>Definici celkového účelu nebo cílů práce na pracovním místě,</a:t>
            </a:r>
          </a:p>
          <a:p>
            <a:r>
              <a:rPr lang="cs-CZ" dirty="0"/>
              <a:t>Klíčové odpovědnosti nebo hlavní úkoly,</a:t>
            </a:r>
          </a:p>
          <a:p>
            <a:r>
              <a:rPr lang="cs-CZ" dirty="0"/>
              <a:t>Povaha </a:t>
            </a:r>
            <a:r>
              <a:rPr lang="cs-CZ"/>
              <a:t>a šíře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8658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Profese x povolání x zaměstnání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Profese:</a:t>
            </a:r>
          </a:p>
          <a:p>
            <a:pPr lvl="1"/>
            <a:r>
              <a:rPr lang="cs-CZ" dirty="0"/>
              <a:t>Druh pracovní činnosti,</a:t>
            </a:r>
          </a:p>
          <a:p>
            <a:pPr lvl="1"/>
            <a:r>
              <a:rPr lang="cs-CZ" dirty="0"/>
              <a:t>Vyjadřuje specifické schopnosti,</a:t>
            </a:r>
          </a:p>
          <a:p>
            <a:pPr lvl="1"/>
            <a:r>
              <a:rPr lang="cs-CZ" dirty="0"/>
              <a:t>Výkon podmíněn odbornou přípravou.</a:t>
            </a:r>
          </a:p>
          <a:p>
            <a:r>
              <a:rPr lang="cs-CZ" dirty="0"/>
              <a:t>Povolání:</a:t>
            </a:r>
          </a:p>
          <a:p>
            <a:pPr lvl="1"/>
            <a:r>
              <a:rPr lang="cs-CZ" dirty="0"/>
              <a:t>Specifický druh nebo soubor činností,</a:t>
            </a:r>
          </a:p>
          <a:p>
            <a:pPr lvl="1"/>
            <a:r>
              <a:rPr lang="cs-CZ" dirty="0"/>
              <a:t>Obecně vnímán ve společnosti,</a:t>
            </a:r>
          </a:p>
          <a:p>
            <a:pPr lvl="1"/>
            <a:r>
              <a:rPr lang="cs-CZ" dirty="0"/>
              <a:t>Blízké sociální roli,</a:t>
            </a:r>
          </a:p>
          <a:p>
            <a:pPr lvl="1"/>
            <a:r>
              <a:rPr lang="cs-CZ" dirty="0"/>
              <a:t>Rychle se vyvíjí, pokles prestiže manuálních povolání, nárůst prestiže kvalifikovaných povolání.</a:t>
            </a:r>
          </a:p>
          <a:p>
            <a:r>
              <a:rPr lang="cs-CZ" dirty="0"/>
              <a:t>Zaměstnání:</a:t>
            </a:r>
          </a:p>
          <a:p>
            <a:pPr lvl="1"/>
            <a:r>
              <a:rPr lang="cs-CZ" dirty="0"/>
              <a:t>Pracovně-ekonomický vztah mezi pracovníkem a organizací.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54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 činnosti:</a:t>
            </a:r>
          </a:p>
          <a:p>
            <a:pPr marL="0" indent="0">
              <a:buNone/>
            </a:pPr>
            <a:r>
              <a:rPr lang="cs-CZ" dirty="0"/>
              <a:t>Personální nábor – sled akcí vedoucích k identifikaci vhodné skupiny uchazečů</a:t>
            </a:r>
          </a:p>
          <a:p>
            <a:pPr marL="0" indent="0">
              <a:buNone/>
            </a:pPr>
            <a:r>
              <a:rPr lang="cs-CZ" dirty="0"/>
              <a:t>Personální výběr – sled akcí vedoucích k identifikaci uchazeče, který nejlépe splňuje očekávání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 cíle:</a:t>
            </a:r>
          </a:p>
          <a:p>
            <a:pPr marL="0" indent="0">
              <a:buNone/>
            </a:pPr>
            <a:r>
              <a:rPr lang="cs-CZ" dirty="0"/>
              <a:t>Identifikovat vhodné uchazeče</a:t>
            </a:r>
          </a:p>
          <a:p>
            <a:pPr marL="0" indent="0">
              <a:buNone/>
            </a:pPr>
            <a:r>
              <a:rPr lang="cs-CZ" dirty="0"/>
              <a:t>Vybrat nejlepšího/ nejúspěšnějšího uchazeče</a:t>
            </a:r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personálního náboru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Identifikace potřeby nového pracovníka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Popis a specifikace volného pracovního místa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Výběr informací pro nabídku pracovního místa a zpracování nabídky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Identifikace vhodných zdrojů uchazečů o nabízené místo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Volba informačních zdrojů náboru pracovníků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Volba dokumentů a informací požadovaných od uchazečů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Oslovení trhu práce – uveřejnění nabídky volného místa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Shromažďování nabídek od uchazečů a komunikace s nimi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Předvýběr na základě získaných dokumentů a informací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Sestavení seznamu uchazečů o pracovní pozici, kteří budou pozváni k výběru</a:t>
            </a:r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pracovních sil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</a:t>
            </a:r>
          </a:p>
          <a:p>
            <a:pPr lvl="1"/>
            <a:r>
              <a:rPr lang="cs-CZ" dirty="0"/>
              <a:t>Směřován k vnitřnímu trhu práce = ke stávajícím zaměstnancům</a:t>
            </a:r>
          </a:p>
          <a:p>
            <a:pPr lvl="1"/>
            <a:r>
              <a:rPr lang="cs-CZ" dirty="0"/>
              <a:t>Umožňuje vnitřní mobilitu</a:t>
            </a:r>
          </a:p>
          <a:p>
            <a:pPr lvl="1"/>
            <a:r>
              <a:rPr lang="cs-CZ" dirty="0"/>
              <a:t>Motivující a stabilizační prvek v organizaci</a:t>
            </a:r>
          </a:p>
          <a:p>
            <a:pPr lvl="1"/>
            <a:r>
              <a:rPr lang="cs-CZ" dirty="0"/>
              <a:t>Maximalizace využití neustále se rozvíjejícího potenciálu zaměstnanců</a:t>
            </a:r>
          </a:p>
          <a:p>
            <a:r>
              <a:rPr lang="cs-CZ" dirty="0"/>
              <a:t>Vnější</a:t>
            </a:r>
          </a:p>
          <a:p>
            <a:pPr lvl="1"/>
            <a:r>
              <a:rPr lang="cs-CZ" dirty="0"/>
              <a:t>Směřován k vnějšímu trhu práce = zaměstnanci jiných firem, absolventi, nezaměstnaní</a:t>
            </a:r>
          </a:p>
          <a:p>
            <a:pPr lvl="1"/>
            <a:r>
              <a:rPr lang="cs-CZ" dirty="0"/>
              <a:t>Získání pracovníků s odlišnými znalostmi, dovednostmi, přístupy k řešení situací</a:t>
            </a:r>
          </a:p>
          <a:p>
            <a:pPr lvl="1"/>
            <a:r>
              <a:rPr lang="cs-CZ" dirty="0"/>
              <a:t>Vyžaduje promyšlenou, dobře zacílenou strategii</a:t>
            </a:r>
          </a:p>
        </p:txBody>
      </p:sp>
    </p:spTree>
    <p:extLst>
      <p:ext uri="{BB962C8B-B14F-4D97-AF65-F5344CB8AC3E}">
        <p14:creationId xmlns:p14="http://schemas.microsoft.com/office/powerpoint/2010/main" val="3815203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kanály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Inzerce – tisk, rozhlas, televize. Čím dál méně využíváno. Vhodné jen pro regionální trh práce, pro vybrané pozice.</a:t>
            </a:r>
          </a:p>
          <a:p>
            <a:r>
              <a:rPr lang="cs-CZ" dirty="0"/>
              <a:t>Úřady práce – především pro nekvalifikované práce nebo práce s nižší úrovní kvalifikace.</a:t>
            </a:r>
          </a:p>
          <a:p>
            <a:r>
              <a:rPr lang="cs-CZ" dirty="0"/>
              <a:t>Reference vlastních zaměstnanců – nejlevnější způsob spojený s posilováním loajality zaměstnanců.</a:t>
            </a:r>
          </a:p>
          <a:p>
            <a:r>
              <a:rPr lang="cs-CZ" dirty="0"/>
              <a:t>Školy – zaměřeno na nábor absolventů.</a:t>
            </a:r>
          </a:p>
          <a:p>
            <a:r>
              <a:rPr lang="cs-CZ" dirty="0"/>
              <a:t>Personální agentury – vyhledání pracovníků dle požadavků organizace, dokážou realizovat i </a:t>
            </a:r>
            <a:r>
              <a:rPr lang="cs-CZ" dirty="0" err="1"/>
              <a:t>headhunting</a:t>
            </a:r>
            <a:r>
              <a:rPr lang="cs-CZ" dirty="0"/>
              <a:t>.</a:t>
            </a:r>
          </a:p>
          <a:p>
            <a:r>
              <a:rPr lang="cs-CZ" dirty="0"/>
              <a:t>Databanka zájemců o zaměstnání – vyhledání v žádostech, které zaslali uchazeči sami.</a:t>
            </a:r>
          </a:p>
          <a:p>
            <a:r>
              <a:rPr lang="cs-CZ" dirty="0"/>
              <a:t>On-line zveřejnění – stránky organizací, účelově vytvořené databáze (</a:t>
            </a:r>
            <a:r>
              <a:rPr lang="cs-CZ" dirty="0" err="1"/>
              <a:t>jobs</a:t>
            </a:r>
            <a:r>
              <a:rPr lang="cs-CZ" dirty="0"/>
              <a:t>, zaměstnání, práce), sociální sítě – tento způsob se rozmáhá</a:t>
            </a:r>
          </a:p>
        </p:txBody>
      </p:sp>
    </p:spTree>
    <p:extLst>
      <p:ext uri="{BB962C8B-B14F-4D97-AF65-F5344CB8AC3E}">
        <p14:creationId xmlns:p14="http://schemas.microsoft.com/office/powerpoint/2010/main" val="281622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v organizaci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Nositel – člověk</a:t>
            </a:r>
          </a:p>
          <a:p>
            <a:r>
              <a:rPr lang="cs-CZ" dirty="0"/>
              <a:t>Vstupy = nabídka, možnosti, současnost</a:t>
            </a:r>
          </a:p>
          <a:p>
            <a:r>
              <a:rPr lang="cs-CZ" dirty="0"/>
              <a:t>Široce pojato, užší pojetí je pracovní potenciál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Nositel – firma</a:t>
            </a:r>
          </a:p>
          <a:p>
            <a:r>
              <a:rPr lang="cs-CZ" dirty="0"/>
              <a:t>Výstupy = požadavky, cílové kvality, budoucnost</a:t>
            </a:r>
          </a:p>
          <a:p>
            <a:r>
              <a:rPr lang="cs-CZ" dirty="0"/>
              <a:t>Konkrétně specifikováno, nejužší pojetí je vůči pracovní pozici</a:t>
            </a:r>
          </a:p>
        </p:txBody>
      </p:sp>
    </p:spTree>
    <p:extLst>
      <p:ext uri="{BB962C8B-B14F-4D97-AF65-F5344CB8AC3E}">
        <p14:creationId xmlns:p14="http://schemas.microsoft.com/office/powerpoint/2010/main" val="1103744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Nabídka 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By měla obsahovat tyto informace:</a:t>
            </a:r>
          </a:p>
          <a:p>
            <a:r>
              <a:rPr lang="cs-CZ" dirty="0"/>
              <a:t>Firma</a:t>
            </a:r>
          </a:p>
          <a:p>
            <a:r>
              <a:rPr lang="cs-CZ" dirty="0"/>
              <a:t>Pozice</a:t>
            </a:r>
          </a:p>
          <a:p>
            <a:r>
              <a:rPr lang="cs-CZ" dirty="0"/>
              <a:t>Kvalifikační požadavky</a:t>
            </a:r>
          </a:p>
          <a:p>
            <a:r>
              <a:rPr lang="cs-CZ" dirty="0"/>
              <a:t>Podmínky práce</a:t>
            </a:r>
          </a:p>
          <a:p>
            <a:r>
              <a:rPr lang="cs-CZ" dirty="0"/>
              <a:t>Kdy má být místo obsazeno</a:t>
            </a:r>
          </a:p>
          <a:p>
            <a:r>
              <a:rPr lang="cs-CZ" dirty="0"/>
              <a:t>Jak se má zájemce ucházet</a:t>
            </a:r>
          </a:p>
        </p:txBody>
      </p:sp>
    </p:spTree>
    <p:extLst>
      <p:ext uri="{BB962C8B-B14F-4D97-AF65-F5344CB8AC3E}">
        <p14:creationId xmlns:p14="http://schemas.microsoft.com/office/powerpoint/2010/main" val="1573865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40D95-23CC-4F85-9EC7-EEE9FF0C9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Životopis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6B6073-C6FF-45C3-A7A0-EF7C9A5BC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50"/>
              </a:spcBef>
            </a:pPr>
            <a:r>
              <a:rPr lang="cs-CZ" sz="2400" dirty="0"/>
              <a:t>stručný a výstižný, strukturovaný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1 – 2 strany A4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relevantní informace, které se vztahují k pozici, o kterou se ucházím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aktualizovat</a:t>
            </a:r>
          </a:p>
          <a:p>
            <a:pPr>
              <a:spcBef>
                <a:spcPts val="450"/>
              </a:spcBef>
            </a:pPr>
            <a:r>
              <a:rPr lang="cs-CZ" sz="2400" dirty="0"/>
              <a:t>nelhat!</a:t>
            </a:r>
          </a:p>
          <a:p>
            <a:pPr marL="0" indent="0">
              <a:spcBef>
                <a:spcPts val="450"/>
              </a:spcBef>
              <a:buNone/>
            </a:pPr>
            <a:endParaRPr lang="cs-CZ" sz="2400" dirty="0"/>
          </a:p>
          <a:p>
            <a:pPr marL="0" indent="0">
              <a:spcBef>
                <a:spcPts val="450"/>
              </a:spcBef>
              <a:buNone/>
            </a:pPr>
            <a:r>
              <a:rPr lang="cs-CZ" sz="2400" dirty="0"/>
              <a:t>Úvod: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jméno + dosažené tituly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kontakty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vhodná fotografie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cs-CZ" sz="2400" dirty="0"/>
              <a:t>Hlavní sdělení: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vzdělání (i neukončené, u aktuálně probíhajícího předpokládaný rok ukončení)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pracovní zkušenosti (vč. brigád a praxí) – náplň práce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jazykové dovednosti (včetně úrovně)</a:t>
            </a:r>
          </a:p>
          <a:p>
            <a:pPr marL="0" indent="0">
              <a:spcBef>
                <a:spcPts val="450"/>
              </a:spcBef>
              <a:buNone/>
            </a:pPr>
            <a:r>
              <a:rPr lang="cs-CZ" sz="2400" dirty="0"/>
              <a:t>Další informace: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dovednosti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průkazy, certifikáty a absolvované kurzy</a:t>
            </a:r>
          </a:p>
          <a:p>
            <a:pPr>
              <a:spcBef>
                <a:spcPts val="450"/>
              </a:spcBef>
              <a:buFontTx/>
              <a:buChar char="-"/>
            </a:pPr>
            <a:r>
              <a:rPr lang="cs-CZ" sz="2400" dirty="0"/>
              <a:t>zájmy, koníčky, charakterové vlastnosti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1906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" t="5183" r="49979" b="5859"/>
          <a:stretch/>
        </p:blipFill>
        <p:spPr>
          <a:xfrm>
            <a:off x="2362200" y="629301"/>
            <a:ext cx="4267200" cy="5599399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2" name="Obdélník 1"/>
          <p:cNvSpPr/>
          <p:nvPr/>
        </p:nvSpPr>
        <p:spPr>
          <a:xfrm>
            <a:off x="3086100" y="1764030"/>
            <a:ext cx="51054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79720" y="3013710"/>
            <a:ext cx="51054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124450" y="3371850"/>
            <a:ext cx="76581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434840" y="3859530"/>
            <a:ext cx="51054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741420" y="5360670"/>
            <a:ext cx="297180" cy="1143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26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097" y="559815"/>
            <a:ext cx="3959807" cy="560121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24304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645" y="582500"/>
            <a:ext cx="7966710" cy="563211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60946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Stanovení vhodných kritérií úspěšnosti na pracovní pozici na základě analýzy práce.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kritérií pro personální výběr, které musí optimální uchazeč splňovat.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vhodných prediktorů – metod měření způsobilosti uchazečů ve stanovených kritériích.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Ověření potřebné validity mezi metodami a zjišťovanými kritérii.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Určení výběrové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Sběr informací použitím stanovených metod a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Rozhodnutí o výběru na základě zvolené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Informování uchazečů o rozhodnutí.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Nabídka pracovní pozice a vyjednání o přijetí pracovníka na pracovní pozici.</a:t>
            </a:r>
          </a:p>
        </p:txBody>
      </p:sp>
    </p:spTree>
    <p:extLst>
      <p:ext uri="{BB962C8B-B14F-4D97-AF65-F5344CB8AC3E}">
        <p14:creationId xmlns:p14="http://schemas.microsoft.com/office/powerpoint/2010/main" val="238565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poslání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1. druhu = nevyloučit vhodné uchazeče.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Eliminovat chybu 2. druhu = přijmout nevhodného uchazeče.</a:t>
            </a:r>
          </a:p>
        </p:txBody>
      </p:sp>
    </p:spTree>
    <p:extLst>
      <p:ext uri="{BB962C8B-B14F-4D97-AF65-F5344CB8AC3E}">
        <p14:creationId xmlns:p14="http://schemas.microsoft.com/office/powerpoint/2010/main" val="114716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úspěšnosti na pracovní pozici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Obecné kritérium:</a:t>
            </a:r>
          </a:p>
          <a:p>
            <a:pPr lvl="1"/>
            <a:r>
              <a:rPr lang="cs-CZ" dirty="0"/>
              <a:t>Přínos pro organizaci.</a:t>
            </a:r>
          </a:p>
          <a:p>
            <a:r>
              <a:rPr lang="cs-CZ" dirty="0"/>
              <a:t>Konkrétní kritéria:</a:t>
            </a:r>
          </a:p>
          <a:p>
            <a:pPr lvl="1"/>
            <a:r>
              <a:rPr lang="cs-CZ" dirty="0"/>
              <a:t>Fyzické vlastnosti,</a:t>
            </a:r>
          </a:p>
          <a:p>
            <a:pPr lvl="1"/>
            <a:r>
              <a:rPr lang="cs-CZ" dirty="0"/>
              <a:t>Vědomosti, dovednosti, zkušenosti,</a:t>
            </a:r>
          </a:p>
          <a:p>
            <a:pPr lvl="1"/>
            <a:r>
              <a:rPr lang="cs-CZ" dirty="0"/>
              <a:t>Všeobecná inteligence,</a:t>
            </a:r>
          </a:p>
          <a:p>
            <a:pPr lvl="1"/>
            <a:r>
              <a:rPr lang="cs-CZ" dirty="0"/>
              <a:t>Osobnostní předpoklady,</a:t>
            </a:r>
          </a:p>
          <a:p>
            <a:pPr lvl="1"/>
            <a:r>
              <a:rPr lang="cs-CZ" dirty="0"/>
              <a:t>Motivace, postoje,</a:t>
            </a:r>
          </a:p>
          <a:p>
            <a:pPr lvl="1"/>
            <a:r>
              <a:rPr lang="cs-CZ" dirty="0"/>
              <a:t>Zvláštní schopnosti,</a:t>
            </a:r>
          </a:p>
          <a:p>
            <a:pPr lvl="1"/>
            <a:r>
              <a:rPr lang="cs-CZ" dirty="0"/>
              <a:t>Zájmy,</a:t>
            </a:r>
          </a:p>
          <a:p>
            <a:pPr lvl="1"/>
            <a:r>
              <a:rPr lang="cs-CZ" dirty="0"/>
              <a:t>Okolnosti.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800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Postupné vyřazování uchazečů </a:t>
            </a:r>
            <a:r>
              <a:rPr lang="cs-CZ" dirty="0"/>
              <a:t>na základě nesplnění požadavků jedné metody</a:t>
            </a:r>
          </a:p>
          <a:p>
            <a:r>
              <a:rPr lang="cs-CZ" b="1" dirty="0"/>
              <a:t>Přidělení vah </a:t>
            </a:r>
            <a:r>
              <a:rPr lang="cs-CZ" dirty="0"/>
              <a:t>jednotlivým metodám dle významu zjišťovaných kritérií</a:t>
            </a:r>
          </a:p>
          <a:p>
            <a:r>
              <a:rPr lang="cs-CZ" b="1" dirty="0"/>
              <a:t>Vícenásobný kreditní systém </a:t>
            </a:r>
            <a:r>
              <a:rPr lang="cs-CZ" dirty="0"/>
              <a:t>– uchazeči musí uspět ve stanoveném počtu metod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Výběr dle množství přihlášených uchazečů a typu pracovní pozice.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9634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personálního výběru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Biodata</a:t>
            </a:r>
            <a:r>
              <a:rPr lang="cs-CZ" dirty="0"/>
              <a:t> – analýza osobního dotazníku nebo životopisu.</a:t>
            </a:r>
          </a:p>
          <a:p>
            <a:r>
              <a:rPr lang="cs-CZ" dirty="0"/>
              <a:t>Testy  a dotazníky</a:t>
            </a:r>
          </a:p>
          <a:p>
            <a:r>
              <a:rPr lang="cs-CZ" dirty="0"/>
              <a:t>Pracovní simulace</a:t>
            </a:r>
          </a:p>
          <a:p>
            <a:r>
              <a:rPr lang="cs-CZ" dirty="0"/>
              <a:t>Skupinové aktivity</a:t>
            </a:r>
          </a:p>
          <a:p>
            <a:r>
              <a:rPr lang="cs-CZ" dirty="0"/>
              <a:t>Případové studie</a:t>
            </a:r>
          </a:p>
          <a:p>
            <a:r>
              <a:rPr lang="cs-CZ" dirty="0"/>
              <a:t>Prezentace</a:t>
            </a:r>
          </a:p>
          <a:p>
            <a:r>
              <a:rPr lang="cs-CZ" dirty="0"/>
              <a:t>Reference</a:t>
            </a:r>
          </a:p>
          <a:p>
            <a:r>
              <a:rPr lang="cs-CZ" dirty="0"/>
              <a:t>Osobní rozhovor (strukturovaný, </a:t>
            </a:r>
            <a:r>
              <a:rPr lang="cs-CZ" dirty="0" err="1"/>
              <a:t>polostrukturovaný</a:t>
            </a:r>
            <a:r>
              <a:rPr lang="cs-CZ" dirty="0"/>
              <a:t>, nestrukturovaný)</a:t>
            </a:r>
          </a:p>
          <a:p>
            <a:r>
              <a:rPr lang="cs-CZ" dirty="0" err="1"/>
              <a:t>Assessment</a:t>
            </a:r>
            <a:r>
              <a:rPr lang="cs-CZ" dirty="0"/>
              <a:t> centre</a:t>
            </a:r>
          </a:p>
        </p:txBody>
      </p:sp>
    </p:spTree>
    <p:extLst>
      <p:ext uri="{BB962C8B-B14F-4D97-AF65-F5344CB8AC3E}">
        <p14:creationId xmlns:p14="http://schemas.microsoft.com/office/powerpoint/2010/main" val="238686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800" dirty="0"/>
              <a:t>Personální činnosti založené na identifikaci potenciálu/ kompetencích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3936093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Potenciál</a:t>
            </a:r>
          </a:p>
          <a:p>
            <a:r>
              <a:rPr lang="cs-CZ" dirty="0"/>
              <a:t>Obsazování pracovních pozic.</a:t>
            </a:r>
          </a:p>
          <a:p>
            <a:r>
              <a:rPr lang="cs-CZ" dirty="0"/>
              <a:t>Vstupy do vzdělávání a osobního rozvoje.</a:t>
            </a:r>
          </a:p>
          <a:p>
            <a:r>
              <a:rPr lang="cs-CZ" dirty="0"/>
              <a:t>Pracovní výkony k hodnocení.</a:t>
            </a:r>
          </a:p>
          <a:p>
            <a:r>
              <a:rPr lang="cs-CZ" dirty="0"/>
              <a:t>Ukazatele pro směr osobní kariéry.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Kompetence se stanovují výš než potenciál, 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Kompetence</a:t>
            </a:r>
          </a:p>
          <a:p>
            <a:r>
              <a:rPr lang="cs-CZ" dirty="0"/>
              <a:t>Popis pracovních pozic.</a:t>
            </a:r>
          </a:p>
          <a:p>
            <a:r>
              <a:rPr lang="cs-CZ" dirty="0"/>
              <a:t>Kritéria náboru a výběru.</a:t>
            </a:r>
          </a:p>
          <a:p>
            <a:r>
              <a:rPr lang="cs-CZ" dirty="0"/>
              <a:t>Cíle vzdělávacích akcí a osobního rozvoje.</a:t>
            </a:r>
          </a:p>
          <a:p>
            <a:r>
              <a:rPr lang="cs-CZ" dirty="0"/>
              <a:t>Kritéria hodnocení pracovního výkonu.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700" dirty="0"/>
              <a:t>aby byl prostor pro rozvoj.</a:t>
            </a:r>
          </a:p>
        </p:txBody>
      </p:sp>
    </p:spTree>
    <p:extLst>
      <p:ext uri="{BB962C8B-B14F-4D97-AF65-F5344CB8AC3E}">
        <p14:creationId xmlns:p14="http://schemas.microsoft.com/office/powerpoint/2010/main" val="3916993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metod je ovlivněn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Validitou vůči stanoveným výběrovým kritériím</a:t>
            </a:r>
          </a:p>
          <a:p>
            <a:r>
              <a:rPr lang="cs-CZ" dirty="0"/>
              <a:t>Charakterem obsazované pozice</a:t>
            </a:r>
          </a:p>
          <a:p>
            <a:r>
              <a:rPr lang="cs-CZ" dirty="0"/>
              <a:t>Významností obsazované pozice</a:t>
            </a:r>
          </a:p>
          <a:p>
            <a:r>
              <a:rPr lang="cs-CZ" dirty="0"/>
              <a:t>Osobností realizátorů výběrového řízení</a:t>
            </a:r>
          </a:p>
          <a:p>
            <a:r>
              <a:rPr lang="cs-CZ" dirty="0"/>
              <a:t>Technickými možnostmi</a:t>
            </a:r>
          </a:p>
          <a:p>
            <a:r>
              <a:rPr lang="cs-CZ" dirty="0"/>
              <a:t>Finančními zdroji</a:t>
            </a:r>
          </a:p>
          <a:p>
            <a:r>
              <a:rPr lang="cs-CZ" dirty="0"/>
              <a:t>Počtem uchazečů</a:t>
            </a:r>
          </a:p>
        </p:txBody>
      </p:sp>
    </p:spTree>
    <p:extLst>
      <p:ext uri="{BB962C8B-B14F-4D97-AF65-F5344CB8AC3E}">
        <p14:creationId xmlns:p14="http://schemas.microsoft.com/office/powerpoint/2010/main" val="3017345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efektivity náboru a výběru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Správnost rozpoznání požadavků na počet a kvalifikaci požadovaných lidských zdrojů</a:t>
            </a:r>
          </a:p>
          <a:p>
            <a:r>
              <a:rPr lang="cs-CZ" dirty="0"/>
              <a:t>Rychlost reakce na požadavky</a:t>
            </a:r>
          </a:p>
          <a:p>
            <a:r>
              <a:rPr lang="cs-CZ" dirty="0"/>
              <a:t>Kvalita informací o zdrojích pracovních sil</a:t>
            </a:r>
          </a:p>
          <a:p>
            <a:r>
              <a:rPr lang="cs-CZ" dirty="0"/>
              <a:t>Kvalita specifikace požadavků pracovního místa</a:t>
            </a:r>
          </a:p>
          <a:p>
            <a:r>
              <a:rPr lang="cs-CZ" dirty="0"/>
              <a:t>Vhodnost výběru informačních kanálů pro získání pracovníků</a:t>
            </a:r>
          </a:p>
          <a:p>
            <a:r>
              <a:rPr lang="cs-CZ" dirty="0"/>
              <a:t>Efektivita inzerování – nákladovost na jednu odpověď</a:t>
            </a:r>
          </a:p>
          <a:p>
            <a:r>
              <a:rPr lang="cs-CZ" dirty="0"/>
              <a:t>Účinnost vnitřního systému získávání a výběru pracovníků</a:t>
            </a:r>
          </a:p>
          <a:p>
            <a:r>
              <a:rPr lang="cs-CZ" dirty="0"/>
              <a:t>Čas potřebný k získávání pracovníků (od rozpoznání potřeby po přijetí zaměstnance)</a:t>
            </a:r>
          </a:p>
          <a:p>
            <a:r>
              <a:rPr lang="cs-CZ" dirty="0"/>
              <a:t>Kvalita získaných pracovníků</a:t>
            </a:r>
          </a:p>
          <a:p>
            <a:r>
              <a:rPr lang="cs-CZ" dirty="0"/>
              <a:t>Míra stability získaných pracovníků v podniku</a:t>
            </a:r>
          </a:p>
        </p:txBody>
      </p:sp>
    </p:spTree>
    <p:extLst>
      <p:ext uri="{BB962C8B-B14F-4D97-AF65-F5344CB8AC3E}">
        <p14:creationId xmlns:p14="http://schemas.microsoft.com/office/powerpoint/2010/main" val="2146667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Rámce procesu získávání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rámec</a:t>
            </a:r>
          </a:p>
          <a:p>
            <a:r>
              <a:rPr lang="cs-CZ" dirty="0"/>
              <a:t>Etický rámec</a:t>
            </a:r>
          </a:p>
          <a:p>
            <a:pPr lvl="1"/>
            <a:r>
              <a:rPr lang="cs-CZ" dirty="0"/>
              <a:t>Poctivé a rovné zacházení</a:t>
            </a:r>
          </a:p>
          <a:p>
            <a:pPr lvl="1"/>
            <a:r>
              <a:rPr lang="cs-CZ" dirty="0"/>
              <a:t>Zdvořilost a průběžná zpětná vazba</a:t>
            </a:r>
          </a:p>
          <a:p>
            <a:pPr lvl="1"/>
            <a:r>
              <a:rPr lang="cs-CZ" dirty="0"/>
              <a:t>Pravdivost informací</a:t>
            </a:r>
          </a:p>
          <a:p>
            <a:pPr lvl="1"/>
            <a:r>
              <a:rPr lang="cs-CZ" dirty="0"/>
              <a:t>Profesionalita procesu náboru a výběru</a:t>
            </a:r>
          </a:p>
        </p:txBody>
      </p:sp>
    </p:spTree>
    <p:extLst>
      <p:ext uri="{BB962C8B-B14F-4D97-AF65-F5344CB8AC3E}">
        <p14:creationId xmlns:p14="http://schemas.microsoft.com/office/powerpoint/2010/main" val="65292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zaměstnance na pracovní pozici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Přijímání zaměstnance</a:t>
            </a:r>
          </a:p>
          <a:p>
            <a:pPr lvl="1"/>
            <a:r>
              <a:rPr lang="cs-CZ" dirty="0"/>
              <a:t>Sdělení rozhodnutí o výběru pracovníka</a:t>
            </a:r>
          </a:p>
          <a:p>
            <a:pPr lvl="1"/>
            <a:r>
              <a:rPr lang="cs-CZ" dirty="0"/>
              <a:t>Vyjednávání o pracovních podmínkách</a:t>
            </a:r>
          </a:p>
          <a:p>
            <a:pPr lvl="1"/>
            <a:r>
              <a:rPr lang="cs-CZ" dirty="0"/>
              <a:t>Sjednání pracovně-právního vztahu</a:t>
            </a:r>
          </a:p>
          <a:p>
            <a:pPr lvl="1"/>
            <a:r>
              <a:rPr lang="cs-CZ" dirty="0"/>
              <a:t>Příprava a vybavení pracoviště</a:t>
            </a:r>
          </a:p>
          <a:p>
            <a:pPr lvl="1"/>
            <a:r>
              <a:rPr lang="cs-CZ" dirty="0"/>
              <a:t>Zařazení do evidencí, zdravotní prohlídka, ohlašovací povinnosti</a:t>
            </a:r>
          </a:p>
          <a:p>
            <a:pPr lvl="1"/>
            <a:r>
              <a:rPr lang="cs-CZ" dirty="0"/>
              <a:t>Nástupní školení + seznámení s další dokumentací (organizační řád, pracovní řád, etický kodex…)</a:t>
            </a:r>
          </a:p>
          <a:p>
            <a:pPr lvl="1"/>
            <a:r>
              <a:rPr lang="cs-CZ" dirty="0"/>
              <a:t>Proškolení v bezpečnosti a ochraně zdraví při práci a požární ochraně</a:t>
            </a:r>
          </a:p>
          <a:p>
            <a:pPr lvl="1"/>
            <a:r>
              <a:rPr lang="cs-CZ" dirty="0"/>
              <a:t>Zpracování plánu adaptačního období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42512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řízení adaptačního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Seznámení s interními pravidly</a:t>
            </a:r>
          </a:p>
          <a:p>
            <a:r>
              <a:rPr lang="cs-CZ" dirty="0"/>
              <a:t>Integrace nového zaměstnance do celopodnikového prostředí, útvaru, týmu a na vlastní pracovní pozici</a:t>
            </a:r>
          </a:p>
          <a:p>
            <a:r>
              <a:rPr lang="cs-CZ" dirty="0"/>
              <a:t>Maximalizace pracovní spokojenosti</a:t>
            </a:r>
          </a:p>
          <a:p>
            <a:r>
              <a:rPr lang="cs-CZ" dirty="0"/>
              <a:t>Snížení nákladů na fluktuaci zaměstnanců</a:t>
            </a:r>
          </a:p>
          <a:p>
            <a:r>
              <a:rPr lang="cs-CZ" dirty="0"/>
              <a:t>Správné zacílení adaptace na všechny potřebné oblasti</a:t>
            </a:r>
          </a:p>
          <a:p>
            <a:r>
              <a:rPr lang="cs-CZ" dirty="0"/>
              <a:t>Urychlení procesu adaptace</a:t>
            </a:r>
          </a:p>
        </p:txBody>
      </p:sp>
    </p:spTree>
    <p:extLst>
      <p:ext uri="{BB962C8B-B14F-4D97-AF65-F5344CB8AC3E}">
        <p14:creationId xmlns:p14="http://schemas.microsoft.com/office/powerpoint/2010/main" val="1261101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Rozvojové intervence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úkoly</a:t>
            </a:r>
          </a:p>
          <a:p>
            <a:r>
              <a:rPr lang="cs-CZ" dirty="0"/>
              <a:t>Nové pracovní podmínky</a:t>
            </a:r>
          </a:p>
          <a:p>
            <a:r>
              <a:rPr lang="cs-CZ" dirty="0"/>
              <a:t>Studijní a pracovní pobyty</a:t>
            </a:r>
          </a:p>
          <a:p>
            <a:r>
              <a:rPr lang="cs-CZ" dirty="0"/>
              <a:t>Samostudium odborné literatury</a:t>
            </a:r>
          </a:p>
          <a:p>
            <a:r>
              <a:rPr lang="cs-CZ" dirty="0"/>
              <a:t>Porady</a:t>
            </a:r>
          </a:p>
          <a:p>
            <a:r>
              <a:rPr lang="cs-CZ" dirty="0"/>
              <a:t>Spolupráce s kolegy a nadřízenými</a:t>
            </a:r>
          </a:p>
          <a:p>
            <a:r>
              <a:rPr lang="cs-CZ" dirty="0"/>
              <a:t>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82105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založeny na kompetencích.</a:t>
            </a:r>
          </a:p>
          <a:p>
            <a:r>
              <a:rPr lang="cs-CZ" dirty="0"/>
              <a:t>Místo pro výkon pracovní činnosti v organizaci, které je charakterizováno přiřazenými pracovními úkoly a činnostmi, zařazením do organizační struktury, přiřazením určitého okruhu odpovědnosti a jsou stanoveny kompetence.</a:t>
            </a:r>
          </a:p>
          <a:p>
            <a:r>
              <a:rPr lang="cs-CZ" dirty="0"/>
              <a:t>Určují pracovní místa, na které jsou umisťováni jednotliví pracovníci.</a:t>
            </a:r>
          </a:p>
          <a:p>
            <a:r>
              <a:rPr lang="cs-CZ" dirty="0"/>
              <a:t>Na jednu pracovní pozici může být přiřazeno více pracovníků.</a:t>
            </a:r>
          </a:p>
          <a:p>
            <a:r>
              <a:rPr lang="cs-CZ" dirty="0"/>
              <a:t>Jeden pracovník může být zařazen na více pracovních pozic.</a:t>
            </a:r>
          </a:p>
        </p:txBody>
      </p:sp>
    </p:spTree>
    <p:extLst>
      <p:ext uri="{BB962C8B-B14F-4D97-AF65-F5344CB8AC3E}">
        <p14:creationId xmlns:p14="http://schemas.microsoft.com/office/powerpoint/2010/main" val="251082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pracovních míst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 2 cíle:</a:t>
            </a:r>
          </a:p>
          <a:p>
            <a:pPr lvl="1"/>
            <a:r>
              <a:rPr lang="cs-CZ" dirty="0"/>
              <a:t>Uspokojit požadavky organizace na produktivitu, efektivitu činností a kvalitu výrobků nebo služeb,</a:t>
            </a:r>
          </a:p>
          <a:p>
            <a:pPr lvl="1"/>
            <a:r>
              <a:rPr lang="cs-CZ" dirty="0"/>
              <a:t>Uspokojit potřeby jedince týkající se jeho zájmů, podnětnosti úkolů a jeho úspěchů.</a:t>
            </a:r>
          </a:p>
          <a:p>
            <a:pPr lvl="1"/>
            <a:endParaRPr lang="cs-CZ" dirty="0"/>
          </a:p>
          <a:p>
            <a:r>
              <a:rPr lang="cs-CZ" dirty="0"/>
              <a:t>Proces vytváření pracovních míst začíná analýzou práce.</a:t>
            </a:r>
          </a:p>
        </p:txBody>
      </p:sp>
    </p:spTree>
    <p:extLst>
      <p:ext uri="{BB962C8B-B14F-4D97-AF65-F5344CB8AC3E}">
        <p14:creationId xmlns:p14="http://schemas.microsoft.com/office/powerpoint/2010/main" val="375313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„Analýza práce (úkolu a pozice) je systematický postup, který slouží k získání podrobných a objektivních informací o práci, úkolu nebo pozici.“</a:t>
            </a:r>
          </a:p>
        </p:txBody>
      </p:sp>
    </p:spTree>
    <p:extLst>
      <p:ext uri="{BB962C8B-B14F-4D97-AF65-F5344CB8AC3E}">
        <p14:creationId xmlns:p14="http://schemas.microsoft.com/office/powerpoint/2010/main" val="828542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informací v analýze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Celkový účel</a:t>
            </a:r>
          </a:p>
          <a:p>
            <a:r>
              <a:rPr lang="cs-CZ" dirty="0"/>
              <a:t>Obsah</a:t>
            </a:r>
          </a:p>
          <a:p>
            <a:r>
              <a:rPr lang="cs-CZ" dirty="0"/>
              <a:t>Zodpovědnost</a:t>
            </a:r>
          </a:p>
          <a:p>
            <a:r>
              <a:rPr lang="cs-CZ" dirty="0"/>
              <a:t>Kritéria výkonu</a:t>
            </a:r>
          </a:p>
          <a:p>
            <a:r>
              <a:rPr lang="cs-CZ" dirty="0"/>
              <a:t>Odpovědnost</a:t>
            </a:r>
          </a:p>
          <a:p>
            <a:r>
              <a:rPr lang="cs-CZ" dirty="0"/>
              <a:t>Organizační faktory</a:t>
            </a:r>
          </a:p>
          <a:p>
            <a:r>
              <a:rPr lang="cs-CZ" dirty="0"/>
              <a:t>Motivující faktory</a:t>
            </a:r>
          </a:p>
          <a:p>
            <a:r>
              <a:rPr lang="cs-CZ" dirty="0"/>
              <a:t>Faktory osobního rozvoje</a:t>
            </a:r>
          </a:p>
          <a:p>
            <a:r>
              <a:rPr lang="cs-CZ" dirty="0"/>
              <a:t>Faktory prostředí</a:t>
            </a:r>
          </a:p>
        </p:txBody>
      </p:sp>
    </p:spTree>
    <p:extLst>
      <p:ext uri="{BB962C8B-B14F-4D97-AF65-F5344CB8AC3E}">
        <p14:creationId xmlns:p14="http://schemas.microsoft.com/office/powerpoint/2010/main" val="879879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analýzy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Předpoklad kvalitního provedení následujících aktivit:</a:t>
            </a:r>
          </a:p>
          <a:p>
            <a:r>
              <a:rPr lang="cs-CZ" dirty="0"/>
              <a:t>Úpravy a změny pracovního prostředí,</a:t>
            </a:r>
          </a:p>
          <a:p>
            <a:r>
              <a:rPr lang="cs-CZ" dirty="0"/>
              <a:t>Úpravy a změny systému řízení včetně pracovních náplní,</a:t>
            </a:r>
          </a:p>
          <a:p>
            <a:r>
              <a:rPr lang="cs-CZ" dirty="0"/>
              <a:t>Stanovení kritérií pro hodnocení činnosti,</a:t>
            </a:r>
          </a:p>
          <a:p>
            <a:r>
              <a:rPr lang="cs-CZ" dirty="0"/>
              <a:t>Posuzování a výběr uchazečů o výkon určitých profesí nebo funkcí,</a:t>
            </a:r>
          </a:p>
          <a:p>
            <a:r>
              <a:rPr lang="cs-CZ" dirty="0"/>
              <a:t>Seskupování profesí podle podobných znaků,</a:t>
            </a:r>
          </a:p>
          <a:p>
            <a:r>
              <a:rPr lang="cs-CZ" dirty="0"/>
              <a:t>Projektování výcviku, výchovy, kariérových drah,</a:t>
            </a:r>
          </a:p>
          <a:p>
            <a:r>
              <a:rPr lang="cs-CZ" dirty="0"/>
              <a:t>Rozbor úrazovosti, snížené výkonnosti, nezájmu pracovníků o určitou činnost.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1000" i="1" dirty="0"/>
              <a:t>Bělohlávek</a:t>
            </a:r>
          </a:p>
        </p:txBody>
      </p:sp>
    </p:spTree>
    <p:extLst>
      <p:ext uri="{BB962C8B-B14F-4D97-AF65-F5344CB8AC3E}">
        <p14:creationId xmlns:p14="http://schemas.microsoft.com/office/powerpoint/2010/main" val="33050572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3997</TotalTime>
  <Words>1442</Words>
  <Application>Microsoft Office PowerPoint</Application>
  <PresentationFormat>Předvádění na obrazovce (4:3)</PresentationFormat>
  <Paragraphs>260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ŘÍZENÍ LIDSKÝCH ZDROJŮ 3. hodina</vt:lpstr>
      <vt:lpstr>Člověk v organizaci</vt:lpstr>
      <vt:lpstr>Personální činnosti založené na identifikaci potenciálu/ kompetencích</vt:lpstr>
      <vt:lpstr>Rozvojové intervence</vt:lpstr>
      <vt:lpstr>Pracovní pozice</vt:lpstr>
      <vt:lpstr>Vytváření pracovních míst</vt:lpstr>
      <vt:lpstr>Analýza práce</vt:lpstr>
      <vt:lpstr>Struktura informací v analýze práce</vt:lpstr>
      <vt:lpstr>Význam analýzy práce</vt:lpstr>
      <vt:lpstr>Zaměření analýzy práce</vt:lpstr>
      <vt:lpstr>Pracovní pozice a pracovní místo</vt:lpstr>
      <vt:lpstr>Analýza pracovní pozice</vt:lpstr>
      <vt:lpstr>Sběr údajů při analýze pracovních  míst</vt:lpstr>
      <vt:lpstr>Popis pracovního místa obsahuje</vt:lpstr>
      <vt:lpstr>Profese x povolání x zaměstnání</vt:lpstr>
      <vt:lpstr>Proces získávání pracovníků</vt:lpstr>
      <vt:lpstr>Proces personálního náboru</vt:lpstr>
      <vt:lpstr>Zdroje pracovních sil</vt:lpstr>
      <vt:lpstr>Komunikační kanály</vt:lpstr>
      <vt:lpstr>Nabídka pracovní pozice</vt:lpstr>
      <vt:lpstr>Životopis</vt:lpstr>
      <vt:lpstr>Prezentace aplikace PowerPoint</vt:lpstr>
      <vt:lpstr>Prezentace aplikace PowerPoint</vt:lpstr>
      <vt:lpstr>Prezentace aplikace PowerPoint</vt:lpstr>
      <vt:lpstr>Proces personálního výběru</vt:lpstr>
      <vt:lpstr>Základní poslání personálního výběru</vt:lpstr>
      <vt:lpstr>Kritéria úspěšnosti na pracovní pozici</vt:lpstr>
      <vt:lpstr>Výběrové strategie</vt:lpstr>
      <vt:lpstr>Metody personálního výběru</vt:lpstr>
      <vt:lpstr>Výběr metod je ovlivněn</vt:lpstr>
      <vt:lpstr>Hodnocení efektivity náboru a výběru pracovníků</vt:lpstr>
      <vt:lpstr>Rámce procesu získávání pracovníků</vt:lpstr>
      <vt:lpstr>Nástup zaměstnance na pracovní pozici</vt:lpstr>
      <vt:lpstr>Důvody řízení adaptačního období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119</cp:revision>
  <cp:lastPrinted>2021-10-18T06:13:09Z</cp:lastPrinted>
  <dcterms:created xsi:type="dcterms:W3CDTF">2016-07-29T08:01:37Z</dcterms:created>
  <dcterms:modified xsi:type="dcterms:W3CDTF">2021-10-19T07:16:36Z</dcterms:modified>
</cp:coreProperties>
</file>