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5"/>
  </p:notesMasterIdLst>
  <p:handoutMasterIdLst>
    <p:handoutMasterId r:id="rId76"/>
  </p:handoutMasterIdLst>
  <p:sldIdLst>
    <p:sldId id="256" r:id="rId2"/>
    <p:sldId id="259" r:id="rId3"/>
    <p:sldId id="280" r:id="rId4"/>
    <p:sldId id="281" r:id="rId5"/>
    <p:sldId id="359" r:id="rId6"/>
    <p:sldId id="282" r:id="rId7"/>
    <p:sldId id="283" r:id="rId8"/>
    <p:sldId id="284" r:id="rId9"/>
    <p:sldId id="285" r:id="rId10"/>
    <p:sldId id="287" r:id="rId11"/>
    <p:sldId id="360" r:id="rId12"/>
    <p:sldId id="361" r:id="rId13"/>
    <p:sldId id="362" r:id="rId14"/>
    <p:sldId id="288" r:id="rId15"/>
    <p:sldId id="286" r:id="rId16"/>
    <p:sldId id="291" r:id="rId17"/>
    <p:sldId id="292" r:id="rId18"/>
    <p:sldId id="293" r:id="rId19"/>
    <p:sldId id="294" r:id="rId20"/>
    <p:sldId id="295" r:id="rId21"/>
    <p:sldId id="296" r:id="rId22"/>
    <p:sldId id="298" r:id="rId23"/>
    <p:sldId id="299" r:id="rId24"/>
    <p:sldId id="300" r:id="rId25"/>
    <p:sldId id="301" r:id="rId26"/>
    <p:sldId id="302" r:id="rId27"/>
    <p:sldId id="304" r:id="rId28"/>
    <p:sldId id="305" r:id="rId29"/>
    <p:sldId id="306" r:id="rId30"/>
    <p:sldId id="307" r:id="rId31"/>
    <p:sldId id="308" r:id="rId32"/>
    <p:sldId id="309" r:id="rId33"/>
    <p:sldId id="310" r:id="rId34"/>
    <p:sldId id="311" r:id="rId35"/>
    <p:sldId id="312" r:id="rId36"/>
    <p:sldId id="313" r:id="rId37"/>
    <p:sldId id="314" r:id="rId38"/>
    <p:sldId id="315" r:id="rId39"/>
    <p:sldId id="316" r:id="rId40"/>
    <p:sldId id="317" r:id="rId41"/>
    <p:sldId id="320" r:id="rId42"/>
    <p:sldId id="318" r:id="rId43"/>
    <p:sldId id="321" r:id="rId44"/>
    <p:sldId id="267" r:id="rId45"/>
    <p:sldId id="325" r:id="rId46"/>
    <p:sldId id="326" r:id="rId47"/>
    <p:sldId id="327" r:id="rId48"/>
    <p:sldId id="328" r:id="rId49"/>
    <p:sldId id="329" r:id="rId50"/>
    <p:sldId id="330" r:id="rId51"/>
    <p:sldId id="331" r:id="rId52"/>
    <p:sldId id="333" r:id="rId53"/>
    <p:sldId id="334" r:id="rId54"/>
    <p:sldId id="335" r:id="rId55"/>
    <p:sldId id="336" r:id="rId56"/>
    <p:sldId id="338" r:id="rId57"/>
    <p:sldId id="339" r:id="rId58"/>
    <p:sldId id="340" r:id="rId59"/>
    <p:sldId id="341" r:id="rId60"/>
    <p:sldId id="342" r:id="rId61"/>
    <p:sldId id="343" r:id="rId62"/>
    <p:sldId id="344" r:id="rId63"/>
    <p:sldId id="349" r:id="rId64"/>
    <p:sldId id="350" r:id="rId65"/>
    <p:sldId id="351" r:id="rId66"/>
    <p:sldId id="352" r:id="rId67"/>
    <p:sldId id="353" r:id="rId68"/>
    <p:sldId id="354" r:id="rId69"/>
    <p:sldId id="355" r:id="rId70"/>
    <p:sldId id="356" r:id="rId71"/>
    <p:sldId id="357" r:id="rId72"/>
    <p:sldId id="358" r:id="rId73"/>
    <p:sldId id="324" r:id="rId74"/>
  </p:sldIdLst>
  <p:sldSz cx="9144000" cy="6858000" type="screen4x3"/>
  <p:notesSz cx="6797675" cy="9928225"/>
  <p:defaultTextStyle>
    <a:defPPr>
      <a:defRPr lang="en-US"/>
    </a:defPPr>
    <a:lvl1pPr algn="l" defTabSz="457200" rtl="0" fontAlgn="base">
      <a:spcBef>
        <a:spcPct val="0"/>
      </a:spcBef>
      <a:spcAft>
        <a:spcPct val="0"/>
      </a:spcAft>
      <a:defRPr b="1" kern="1200">
        <a:solidFill>
          <a:schemeClr val="tx1"/>
        </a:solidFill>
        <a:latin typeface="Calibri" pitchFamily="34" charset="0"/>
        <a:ea typeface="+mn-ea"/>
        <a:cs typeface="Arial" charset="0"/>
      </a:defRPr>
    </a:lvl1pPr>
    <a:lvl2pPr marL="457200" algn="l" defTabSz="457200" rtl="0" fontAlgn="base">
      <a:spcBef>
        <a:spcPct val="0"/>
      </a:spcBef>
      <a:spcAft>
        <a:spcPct val="0"/>
      </a:spcAft>
      <a:defRPr b="1" kern="1200">
        <a:solidFill>
          <a:schemeClr val="tx1"/>
        </a:solidFill>
        <a:latin typeface="Calibri" pitchFamily="34" charset="0"/>
        <a:ea typeface="+mn-ea"/>
        <a:cs typeface="Arial" charset="0"/>
      </a:defRPr>
    </a:lvl2pPr>
    <a:lvl3pPr marL="914400" algn="l" defTabSz="457200" rtl="0" fontAlgn="base">
      <a:spcBef>
        <a:spcPct val="0"/>
      </a:spcBef>
      <a:spcAft>
        <a:spcPct val="0"/>
      </a:spcAft>
      <a:defRPr b="1" kern="1200">
        <a:solidFill>
          <a:schemeClr val="tx1"/>
        </a:solidFill>
        <a:latin typeface="Calibri" pitchFamily="34" charset="0"/>
        <a:ea typeface="+mn-ea"/>
        <a:cs typeface="Arial" charset="0"/>
      </a:defRPr>
    </a:lvl3pPr>
    <a:lvl4pPr marL="1371600" algn="l" defTabSz="457200" rtl="0" fontAlgn="base">
      <a:spcBef>
        <a:spcPct val="0"/>
      </a:spcBef>
      <a:spcAft>
        <a:spcPct val="0"/>
      </a:spcAft>
      <a:defRPr b="1" kern="1200">
        <a:solidFill>
          <a:schemeClr val="tx1"/>
        </a:solidFill>
        <a:latin typeface="Calibri" pitchFamily="34" charset="0"/>
        <a:ea typeface="+mn-ea"/>
        <a:cs typeface="Arial" charset="0"/>
      </a:defRPr>
    </a:lvl4pPr>
    <a:lvl5pPr marL="1828800" algn="l" defTabSz="457200" rtl="0" fontAlgn="base">
      <a:spcBef>
        <a:spcPct val="0"/>
      </a:spcBef>
      <a:spcAft>
        <a:spcPct val="0"/>
      </a:spcAft>
      <a:defRPr b="1" kern="1200">
        <a:solidFill>
          <a:schemeClr val="tx1"/>
        </a:solidFill>
        <a:latin typeface="Calibri" pitchFamily="34" charset="0"/>
        <a:ea typeface="+mn-ea"/>
        <a:cs typeface="Arial" charset="0"/>
      </a:defRPr>
    </a:lvl5pPr>
    <a:lvl6pPr marL="2286000" algn="l" defTabSz="914400" rtl="0" eaLnBrk="1" latinLnBrk="0" hangingPunct="1">
      <a:defRPr b="1" kern="1200">
        <a:solidFill>
          <a:schemeClr val="tx1"/>
        </a:solidFill>
        <a:latin typeface="Calibri" pitchFamily="34" charset="0"/>
        <a:ea typeface="+mn-ea"/>
        <a:cs typeface="Arial" charset="0"/>
      </a:defRPr>
    </a:lvl6pPr>
    <a:lvl7pPr marL="2743200" algn="l" defTabSz="914400" rtl="0" eaLnBrk="1" latinLnBrk="0" hangingPunct="1">
      <a:defRPr b="1" kern="1200">
        <a:solidFill>
          <a:schemeClr val="tx1"/>
        </a:solidFill>
        <a:latin typeface="Calibri" pitchFamily="34" charset="0"/>
        <a:ea typeface="+mn-ea"/>
        <a:cs typeface="Arial" charset="0"/>
      </a:defRPr>
    </a:lvl7pPr>
    <a:lvl8pPr marL="3200400" algn="l" defTabSz="914400" rtl="0" eaLnBrk="1" latinLnBrk="0" hangingPunct="1">
      <a:defRPr b="1" kern="1200">
        <a:solidFill>
          <a:schemeClr val="tx1"/>
        </a:solidFill>
        <a:latin typeface="Calibri" pitchFamily="34" charset="0"/>
        <a:ea typeface="+mn-ea"/>
        <a:cs typeface="Arial" charset="0"/>
      </a:defRPr>
    </a:lvl8pPr>
    <a:lvl9pPr marL="3657600" algn="l" defTabSz="914400" rtl="0" eaLnBrk="1" latinLnBrk="0" hangingPunct="1">
      <a:defRPr b="1"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0202"/>
    <a:srgbClr val="D102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629" autoAdjust="0"/>
  </p:normalViewPr>
  <p:slideViewPr>
    <p:cSldViewPr snapToGrid="0" snapToObjects="1">
      <p:cViewPr varScale="1">
        <p:scale>
          <a:sx n="69" d="100"/>
          <a:sy n="69" d="100"/>
        </p:scale>
        <p:origin x="142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b="0">
                <a:latin typeface="+mn-lt"/>
                <a:cs typeface="+mn-cs"/>
              </a:defRPr>
            </a:lvl1pPr>
          </a:lstStyle>
          <a:p>
            <a:pPr>
              <a:defRPr/>
            </a:pPr>
            <a:endParaRPr lang="cs-CZ"/>
          </a:p>
        </p:txBody>
      </p:sp>
      <p:sp>
        <p:nvSpPr>
          <p:cNvPr id="3" name="Zástupný symbol pro datum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b="0">
                <a:latin typeface="+mn-lt"/>
                <a:cs typeface="+mn-cs"/>
              </a:defRPr>
            </a:lvl1pPr>
          </a:lstStyle>
          <a:p>
            <a:pPr>
              <a:defRPr/>
            </a:pPr>
            <a:fld id="{45774D51-5146-46E0-8AF4-D4CBD3444B23}" type="datetimeFigureOut">
              <a:rPr lang="cs-CZ"/>
              <a:pPr>
                <a:defRPr/>
              </a:pPr>
              <a:t>06.01.2022</a:t>
            </a:fld>
            <a:endParaRPr lang="cs-CZ" dirty="0"/>
          </a:p>
        </p:txBody>
      </p:sp>
      <p:sp>
        <p:nvSpPr>
          <p:cNvPr id="4" name="Zástupný symbol pro zápatí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fontAlgn="auto">
              <a:spcBef>
                <a:spcPts val="0"/>
              </a:spcBef>
              <a:spcAft>
                <a:spcPts val="0"/>
              </a:spcAft>
              <a:defRPr sz="1200" b="0">
                <a:latin typeface="+mn-lt"/>
                <a:cs typeface="+mn-cs"/>
              </a:defRPr>
            </a:lvl1pPr>
          </a:lstStyle>
          <a:p>
            <a:pPr>
              <a:defRPr/>
            </a:pPr>
            <a:endParaRPr lang="cs-CZ"/>
          </a:p>
        </p:txBody>
      </p:sp>
      <p:sp>
        <p:nvSpPr>
          <p:cNvPr id="5" name="Zástupný symbol pro číslo snímk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fontAlgn="auto">
              <a:spcBef>
                <a:spcPts val="0"/>
              </a:spcBef>
              <a:spcAft>
                <a:spcPts val="0"/>
              </a:spcAft>
              <a:defRPr sz="1200" b="0">
                <a:latin typeface="+mn-lt"/>
                <a:cs typeface="+mn-cs"/>
              </a:defRPr>
            </a:lvl1pPr>
          </a:lstStyle>
          <a:p>
            <a:pPr>
              <a:defRPr/>
            </a:pPr>
            <a:fld id="{45304183-332E-4DC9-83CD-7BCD3A0E225B}" type="slidenum">
              <a:rPr lang="cs-CZ"/>
              <a:pPr>
                <a:defRPr/>
              </a:pPr>
              <a:t>‹#›</a:t>
            </a:fld>
            <a:endParaRPr lang="cs-CZ" dirty="0"/>
          </a:p>
        </p:txBody>
      </p:sp>
    </p:spTree>
    <p:extLst>
      <p:ext uri="{BB962C8B-B14F-4D97-AF65-F5344CB8AC3E}">
        <p14:creationId xmlns:p14="http://schemas.microsoft.com/office/powerpoint/2010/main" val="31567263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b="0">
                <a:latin typeface="+mn-lt"/>
                <a:cs typeface="+mn-cs"/>
              </a:defRPr>
            </a:lvl1pPr>
          </a:lstStyle>
          <a:p>
            <a:pPr>
              <a:defRPr/>
            </a:pPr>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b="0">
                <a:latin typeface="+mn-lt"/>
                <a:cs typeface="+mn-cs"/>
              </a:defRPr>
            </a:lvl1pPr>
          </a:lstStyle>
          <a:p>
            <a:pPr>
              <a:defRPr/>
            </a:pPr>
            <a:fld id="{562D3609-FA33-41B8-B070-81DACC12DC7A}" type="datetimeFigureOut">
              <a:rPr lang="cs-CZ"/>
              <a:pPr>
                <a:defRPr/>
              </a:pPr>
              <a:t>06.01.2022</a:t>
            </a:fld>
            <a:endParaRPr lang="cs-CZ" dirty="0"/>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cs-CZ" noProof="0" dirty="0"/>
          </a:p>
        </p:txBody>
      </p:sp>
      <p:sp>
        <p:nvSpPr>
          <p:cNvPr id="5" name="Zástupný symbol pro poznámky 4"/>
          <p:cNvSpPr>
            <a:spLocks noGrp="1"/>
          </p:cNvSpPr>
          <p:nvPr>
            <p:ph type="body" sz="quarter" idx="3"/>
          </p:nvPr>
        </p:nvSpPr>
        <p:spPr>
          <a:xfrm>
            <a:off x="679450" y="4716463"/>
            <a:ext cx="5438775" cy="4467225"/>
          </a:xfrm>
          <a:prstGeom prst="rect">
            <a:avLst/>
          </a:prstGeom>
        </p:spPr>
        <p:txBody>
          <a:bodyPr vert="horz" lIns="91440" tIns="45720" rIns="91440" bIns="45720" rtlCol="0"/>
          <a:lstStyle/>
          <a:p>
            <a:pPr lvl="0"/>
            <a:r>
              <a:rPr lang="cs-CZ" noProof="0" smtClean="0"/>
              <a:t>Kliknutím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endParaRPr lang="cs-CZ" noProof="0"/>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fontAlgn="auto">
              <a:spcBef>
                <a:spcPts val="0"/>
              </a:spcBef>
              <a:spcAft>
                <a:spcPts val="0"/>
              </a:spcAft>
              <a:defRPr sz="1200" b="0">
                <a:latin typeface="+mn-lt"/>
                <a:cs typeface="+mn-cs"/>
              </a:defRPr>
            </a:lvl1pPr>
          </a:lstStyle>
          <a:p>
            <a:pPr>
              <a:defRPr/>
            </a:pPr>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fontAlgn="auto">
              <a:spcBef>
                <a:spcPts val="0"/>
              </a:spcBef>
              <a:spcAft>
                <a:spcPts val="0"/>
              </a:spcAft>
              <a:defRPr sz="1200" b="0">
                <a:latin typeface="+mn-lt"/>
                <a:cs typeface="+mn-cs"/>
              </a:defRPr>
            </a:lvl1pPr>
          </a:lstStyle>
          <a:p>
            <a:pPr>
              <a:defRPr/>
            </a:pPr>
            <a:fld id="{2C7C4D55-7B32-4C54-A671-5575809C2D8F}" type="slidenum">
              <a:rPr lang="cs-CZ"/>
              <a:pPr>
                <a:defRPr/>
              </a:pPr>
              <a:t>‹#›</a:t>
            </a:fld>
            <a:endParaRPr lang="cs-CZ" dirty="0"/>
          </a:p>
        </p:txBody>
      </p:sp>
    </p:spTree>
    <p:extLst>
      <p:ext uri="{BB962C8B-B14F-4D97-AF65-F5344CB8AC3E}">
        <p14:creationId xmlns:p14="http://schemas.microsoft.com/office/powerpoint/2010/main" val="41313021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smtClean="0"/>
              <a:t>Kliknutím lze upravit styl.</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a:p>
        </p:txBody>
      </p:sp>
      <p:sp>
        <p:nvSpPr>
          <p:cNvPr id="4" name="Date Placeholder 3"/>
          <p:cNvSpPr>
            <a:spLocks noGrp="1"/>
          </p:cNvSpPr>
          <p:nvPr>
            <p:ph type="dt" sz="half" idx="10"/>
          </p:nvPr>
        </p:nvSpPr>
        <p:spPr/>
        <p:txBody>
          <a:bodyPr/>
          <a:lstStyle>
            <a:lvl1pPr>
              <a:defRPr/>
            </a:lvl1pPr>
          </a:lstStyle>
          <a:p>
            <a:pPr>
              <a:defRPr/>
            </a:pPr>
            <a:fld id="{A409D69D-622B-4EB0-88E2-0DC98F901104}" type="datetimeFigureOut">
              <a:rPr lang="en-US"/>
              <a:pPr>
                <a:defRPr/>
              </a:pPr>
              <a:t>1/6/2022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44ED2D1-327D-42FA-816D-9670CBCDA2CD}"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lvl1pPr>
              <a:defRPr/>
            </a:lvl1pPr>
          </a:lstStyle>
          <a:p>
            <a:pPr>
              <a:defRPr/>
            </a:pPr>
            <a:fld id="{5116781C-ABB4-4824-A531-AE5918C04093}" type="datetimeFigureOut">
              <a:rPr lang="en-US"/>
              <a:pPr>
                <a:defRPr/>
              </a:pPr>
              <a:t>1/6/2022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CB8BC64-4DFF-43A9-8937-000C472544CC}"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smtClean="0"/>
              <a:t>Kliknutím lze upravit styl.</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lvl1pPr>
              <a:defRPr/>
            </a:lvl1pPr>
          </a:lstStyle>
          <a:p>
            <a:pPr>
              <a:defRPr/>
            </a:pPr>
            <a:fld id="{51839E40-49FD-4319-9F87-1C8614CFD263}" type="datetimeFigureOut">
              <a:rPr lang="en-US"/>
              <a:pPr>
                <a:defRPr/>
              </a:pPr>
              <a:t>1/6/2022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4A22CCB-D58F-4BEF-A129-7E869B55AB6C}"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lvl1pPr>
              <a:defRPr/>
            </a:lvl1pPr>
          </a:lstStyle>
          <a:p>
            <a:pPr>
              <a:defRPr/>
            </a:pPr>
            <a:fld id="{93A1B8B7-F8D0-470F-9C1F-2B039B99414E}" type="datetimeFigureOut">
              <a:rPr lang="en-US"/>
              <a:pPr>
                <a:defRPr/>
              </a:pPr>
              <a:t>1/6/2022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F7EDB6A-A5D2-4F9B-80BC-9A96BBE7E24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lvl1pPr>
              <a:defRPr/>
            </a:lvl1pPr>
          </a:lstStyle>
          <a:p>
            <a:pPr>
              <a:defRPr/>
            </a:pPr>
            <a:fld id="{9F63B1F4-98F0-476E-AC52-8B7E2294B7FD}" type="datetimeFigureOut">
              <a:rPr lang="en-US"/>
              <a:pPr>
                <a:defRPr/>
              </a:pPr>
              <a:t>1/6/2022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EC3F43F-973E-4B78-948F-272662202A9E}"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Date Placeholder 3"/>
          <p:cNvSpPr>
            <a:spLocks noGrp="1"/>
          </p:cNvSpPr>
          <p:nvPr>
            <p:ph type="dt" sz="half" idx="10"/>
          </p:nvPr>
        </p:nvSpPr>
        <p:spPr/>
        <p:txBody>
          <a:bodyPr/>
          <a:lstStyle>
            <a:lvl1pPr>
              <a:defRPr/>
            </a:lvl1pPr>
          </a:lstStyle>
          <a:p>
            <a:pPr>
              <a:defRPr/>
            </a:pPr>
            <a:fld id="{2C71E09F-A6C0-4AEE-BD74-3C6E586682B9}" type="datetimeFigureOut">
              <a:rPr lang="en-US"/>
              <a:pPr>
                <a:defRPr/>
              </a:pPr>
              <a:t>1/6/2022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D27C170-0F6C-4583-B2ED-6115D6121735}"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Date Placeholder 3"/>
          <p:cNvSpPr>
            <a:spLocks noGrp="1"/>
          </p:cNvSpPr>
          <p:nvPr>
            <p:ph type="dt" sz="half" idx="10"/>
          </p:nvPr>
        </p:nvSpPr>
        <p:spPr/>
        <p:txBody>
          <a:bodyPr/>
          <a:lstStyle>
            <a:lvl1pPr>
              <a:defRPr/>
            </a:lvl1pPr>
          </a:lstStyle>
          <a:p>
            <a:pPr>
              <a:defRPr/>
            </a:pPr>
            <a:fld id="{C165CF80-E1FA-47DB-A9D7-21E282AE783D}" type="datetimeFigureOut">
              <a:rPr lang="en-US"/>
              <a:pPr>
                <a:defRPr/>
              </a:pPr>
              <a:t>1/6/2022</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AC0E9E5-4597-4AA6-A6E0-A00563100178}"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Date Placeholder 3"/>
          <p:cNvSpPr>
            <a:spLocks noGrp="1"/>
          </p:cNvSpPr>
          <p:nvPr>
            <p:ph type="dt" sz="half" idx="10"/>
          </p:nvPr>
        </p:nvSpPr>
        <p:spPr/>
        <p:txBody>
          <a:bodyPr/>
          <a:lstStyle>
            <a:lvl1pPr>
              <a:defRPr/>
            </a:lvl1pPr>
          </a:lstStyle>
          <a:p>
            <a:pPr>
              <a:defRPr/>
            </a:pPr>
            <a:fld id="{E5BE2DEF-7F23-4961-9B24-E62CBF0D4154}" type="datetimeFigureOut">
              <a:rPr lang="en-US"/>
              <a:pPr>
                <a:defRPr/>
              </a:pPr>
              <a:t>1/6/2022</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3B5F653-E84C-443C-989F-E8356701C8C0}"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D51EC5C-904D-4ACE-B779-A19E0A78187B}" type="datetimeFigureOut">
              <a:rPr lang="en-US"/>
              <a:pPr>
                <a:defRPr/>
              </a:pPr>
              <a:t>1/6/2022</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28F9C123-53F8-4CCF-A19C-22BFDCBC03AE}"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3"/>
          <p:cNvSpPr>
            <a:spLocks noGrp="1"/>
          </p:cNvSpPr>
          <p:nvPr>
            <p:ph type="dt" sz="half" idx="10"/>
          </p:nvPr>
        </p:nvSpPr>
        <p:spPr/>
        <p:txBody>
          <a:bodyPr/>
          <a:lstStyle>
            <a:lvl1pPr>
              <a:defRPr/>
            </a:lvl1pPr>
          </a:lstStyle>
          <a:p>
            <a:pPr>
              <a:defRPr/>
            </a:pPr>
            <a:fld id="{98FD8C71-B9A3-447A-89D1-088E7F538E9D}" type="datetimeFigureOut">
              <a:rPr lang="en-US"/>
              <a:pPr>
                <a:defRPr/>
              </a:pPr>
              <a:t>1/6/2022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AA265E2-B43B-4B58-8429-DB0E339370F6}"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dirty="0" smtClean="0"/>
              <a:t>Kliknutím na ikonu přidáte obrázek.</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3"/>
          <p:cNvSpPr>
            <a:spLocks noGrp="1"/>
          </p:cNvSpPr>
          <p:nvPr>
            <p:ph type="dt" sz="half" idx="10"/>
          </p:nvPr>
        </p:nvSpPr>
        <p:spPr/>
        <p:txBody>
          <a:bodyPr/>
          <a:lstStyle>
            <a:lvl1pPr>
              <a:defRPr/>
            </a:lvl1pPr>
          </a:lstStyle>
          <a:p>
            <a:pPr>
              <a:defRPr/>
            </a:pPr>
            <a:fld id="{EFEAEBAA-4170-4593-8C15-03BE49C93F9F}" type="datetimeFigureOut">
              <a:rPr lang="en-US"/>
              <a:pPr>
                <a:defRPr/>
              </a:pPr>
              <a:t>1/6/2022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2DA6441-8ADE-44E2-8792-ABE29186213E}"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Kliknutím lze upravit styl.</a:t>
            </a:r>
            <a:endParaRPr lang="en-US"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b="0">
                <a:solidFill>
                  <a:schemeClr val="tx1">
                    <a:tint val="75000"/>
                  </a:schemeClr>
                </a:solidFill>
                <a:latin typeface="+mn-lt"/>
                <a:cs typeface="+mn-cs"/>
              </a:defRPr>
            </a:lvl1pPr>
          </a:lstStyle>
          <a:p>
            <a:pPr>
              <a:defRPr/>
            </a:pPr>
            <a:fld id="{86A30093-D766-4C31-B888-907C270C2F26}" type="datetimeFigureOut">
              <a:rPr lang="en-US"/>
              <a:pPr>
                <a:defRPr/>
              </a:pPr>
              <a:t>1/6/2022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b="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b="0">
                <a:solidFill>
                  <a:schemeClr val="tx1">
                    <a:tint val="75000"/>
                  </a:schemeClr>
                </a:solidFill>
                <a:latin typeface="+mn-lt"/>
                <a:cs typeface="+mn-cs"/>
              </a:defRPr>
            </a:lvl1pPr>
          </a:lstStyle>
          <a:p>
            <a:pPr>
              <a:defRPr/>
            </a:pPr>
            <a:fld id="{C2D61A5D-2C9B-4D5F-A551-2BE08057CE89}"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5362" name="Title 1"/>
          <p:cNvSpPr>
            <a:spLocks noGrp="1"/>
          </p:cNvSpPr>
          <p:nvPr>
            <p:ph type="ctrTitle"/>
          </p:nvPr>
        </p:nvSpPr>
        <p:spPr>
          <a:xfrm>
            <a:off x="685800" y="2720975"/>
            <a:ext cx="8126413" cy="1814513"/>
          </a:xfrm>
        </p:spPr>
        <p:txBody>
          <a:bodyPr lIns="0" tIns="0" rIns="0" bIns="0" anchor="t"/>
          <a:lstStyle/>
          <a:p>
            <a:pPr eaLnBrk="1" hangingPunct="1"/>
            <a:r>
              <a:rPr lang="cs-CZ" sz="6000" b="1" dirty="0" smtClean="0">
                <a:solidFill>
                  <a:srgbClr val="D10202"/>
                </a:solidFill>
                <a:cs typeface="Arial" charset="0"/>
              </a:rPr>
              <a:t>DRUŽSTVO </a:t>
            </a:r>
            <a:endParaRPr lang="en-US" sz="6000" b="1" dirty="0" smtClean="0">
              <a:solidFill>
                <a:srgbClr val="D10202"/>
              </a:solidFill>
              <a:cs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Nadpis 2"/>
          <p:cNvSpPr>
            <a:spLocks noGrp="1"/>
          </p:cNvSpPr>
          <p:nvPr>
            <p:ph type="title" idx="4294967295"/>
          </p:nvPr>
        </p:nvSpPr>
        <p:spPr>
          <a:xfrm>
            <a:off x="457200" y="693738"/>
            <a:ext cx="8229600" cy="723900"/>
          </a:xfrm>
        </p:spPr>
        <p:txBody>
          <a:bodyPr/>
          <a:lstStyle/>
          <a:p>
            <a:pPr eaLnBrk="1" hangingPunct="1"/>
            <a:r>
              <a:rPr lang="cs-CZ" sz="3600" b="1" smtClean="0">
                <a:solidFill>
                  <a:srgbClr val="D10202"/>
                </a:solidFill>
                <a:cs typeface="Arial" charset="0"/>
              </a:rPr>
              <a:t>Založení družstva</a:t>
            </a:r>
          </a:p>
        </p:txBody>
      </p:sp>
      <p:sp>
        <p:nvSpPr>
          <p:cNvPr id="23554" name="Zástupný symbol pro obsah 2"/>
          <p:cNvSpPr>
            <a:spLocks noGrp="1"/>
          </p:cNvSpPr>
          <p:nvPr>
            <p:ph idx="4294967295"/>
          </p:nvPr>
        </p:nvSpPr>
        <p:spPr/>
        <p:txBody>
          <a:bodyPr/>
          <a:lstStyle/>
          <a:p>
            <a:pPr marL="609600" indent="-609600" eaLnBrk="1" hangingPunct="1"/>
            <a:r>
              <a:rPr lang="sk-SK" b="1" dirty="0" err="1" smtClean="0"/>
              <a:t>Zakladatelem</a:t>
            </a:r>
            <a:r>
              <a:rPr lang="sk-SK" b="1" dirty="0" smtClean="0"/>
              <a:t> družstva</a:t>
            </a:r>
            <a:r>
              <a:rPr lang="sk-SK" dirty="0" smtClean="0"/>
              <a:t> </a:t>
            </a:r>
            <a:r>
              <a:rPr lang="sk-SK" b="1" dirty="0" smtClean="0"/>
              <a:t>je osoba, </a:t>
            </a:r>
            <a:r>
              <a:rPr lang="sk-SK" b="1" dirty="0" err="1" smtClean="0"/>
              <a:t>která</a:t>
            </a:r>
            <a:r>
              <a:rPr lang="sk-SK" b="1" dirty="0" smtClean="0"/>
              <a:t> podala </a:t>
            </a:r>
            <a:r>
              <a:rPr lang="sk-SK" b="1" dirty="0" err="1" smtClean="0"/>
              <a:t>přihlášku</a:t>
            </a:r>
            <a:r>
              <a:rPr lang="sk-SK" dirty="0" smtClean="0"/>
              <a:t> do </a:t>
            </a:r>
            <a:r>
              <a:rPr lang="sk-SK" dirty="0" err="1" smtClean="0"/>
              <a:t>zakládaného</a:t>
            </a:r>
            <a:r>
              <a:rPr lang="sk-SK" dirty="0" smtClean="0"/>
              <a:t> družstva </a:t>
            </a:r>
            <a:r>
              <a:rPr lang="sk-SK" dirty="0" err="1" smtClean="0"/>
              <a:t>nejpozději</a:t>
            </a:r>
            <a:r>
              <a:rPr lang="sk-SK" dirty="0" smtClean="0"/>
              <a:t> do zahájení </a:t>
            </a:r>
            <a:r>
              <a:rPr lang="sk-SK" dirty="0" err="1" smtClean="0"/>
              <a:t>ustavující</a:t>
            </a:r>
            <a:r>
              <a:rPr lang="sk-SK" dirty="0" smtClean="0"/>
              <a:t> </a:t>
            </a:r>
            <a:r>
              <a:rPr lang="sk-SK" dirty="0" err="1" smtClean="0"/>
              <a:t>schůze</a:t>
            </a:r>
            <a:r>
              <a:rPr lang="sk-SK" dirty="0" smtClean="0"/>
              <a:t>, nevzala </a:t>
            </a:r>
            <a:r>
              <a:rPr lang="sk-SK" dirty="0" err="1" smtClean="0"/>
              <a:t>ji</a:t>
            </a:r>
            <a:r>
              <a:rPr lang="sk-SK" dirty="0" smtClean="0"/>
              <a:t> </a:t>
            </a:r>
            <a:r>
              <a:rPr lang="sk-SK" dirty="0" err="1" smtClean="0"/>
              <a:t>zpět</a:t>
            </a:r>
            <a:r>
              <a:rPr lang="sk-SK" dirty="0" smtClean="0"/>
              <a:t>, </a:t>
            </a:r>
            <a:r>
              <a:rPr lang="sk-SK" dirty="0" err="1" smtClean="0"/>
              <a:t>její</a:t>
            </a:r>
            <a:r>
              <a:rPr lang="sk-SK" dirty="0" smtClean="0"/>
              <a:t> </a:t>
            </a:r>
            <a:r>
              <a:rPr lang="sk-SK" dirty="0" err="1" smtClean="0"/>
              <a:t>přihláška</a:t>
            </a:r>
            <a:r>
              <a:rPr lang="sk-SK" dirty="0" smtClean="0"/>
              <a:t> </a:t>
            </a:r>
            <a:r>
              <a:rPr lang="sk-SK" dirty="0" err="1" smtClean="0"/>
              <a:t>byla</a:t>
            </a:r>
            <a:r>
              <a:rPr lang="sk-SK" dirty="0" smtClean="0"/>
              <a:t> </a:t>
            </a:r>
            <a:r>
              <a:rPr lang="sk-SK" dirty="0" err="1" smtClean="0"/>
              <a:t>podle</a:t>
            </a:r>
            <a:r>
              <a:rPr lang="sk-SK" dirty="0" smtClean="0"/>
              <a:t> § 557 </a:t>
            </a:r>
            <a:r>
              <a:rPr lang="sk-SK" dirty="0" err="1" smtClean="0"/>
              <a:t>odst</a:t>
            </a:r>
            <a:r>
              <a:rPr lang="sk-SK" dirty="0" smtClean="0"/>
              <a:t>. 2 </a:t>
            </a:r>
            <a:r>
              <a:rPr lang="sk-SK" dirty="0" err="1" smtClean="0"/>
              <a:t>schválena</a:t>
            </a:r>
            <a:r>
              <a:rPr lang="sk-SK" dirty="0" smtClean="0"/>
              <a:t> a splnila </a:t>
            </a:r>
            <a:r>
              <a:rPr lang="sk-SK" dirty="0" err="1" smtClean="0"/>
              <a:t>podmínky</a:t>
            </a:r>
            <a:r>
              <a:rPr lang="sk-SK" dirty="0" smtClean="0"/>
              <a:t> </a:t>
            </a:r>
            <a:r>
              <a:rPr lang="sk-SK" dirty="0" err="1" smtClean="0"/>
              <a:t>pro</a:t>
            </a:r>
            <a:r>
              <a:rPr lang="sk-SK" dirty="0" smtClean="0"/>
              <a:t> </a:t>
            </a:r>
            <a:r>
              <a:rPr lang="sk-SK" dirty="0" err="1" smtClean="0"/>
              <a:t>členství</a:t>
            </a:r>
            <a:r>
              <a:rPr lang="sk-SK" dirty="0" smtClean="0"/>
              <a:t> a jeho vznik, s </a:t>
            </a:r>
            <a:r>
              <a:rPr lang="sk-SK" dirty="0" err="1" smtClean="0"/>
              <a:t>výjimkou</a:t>
            </a:r>
            <a:r>
              <a:rPr lang="sk-SK" dirty="0" smtClean="0"/>
              <a:t> </a:t>
            </a:r>
            <a:r>
              <a:rPr lang="sk-SK" dirty="0" err="1" smtClean="0"/>
              <a:t>splnění</a:t>
            </a:r>
            <a:r>
              <a:rPr lang="sk-SK" dirty="0" smtClean="0"/>
              <a:t> vkladové povinnosti, </a:t>
            </a:r>
            <a:r>
              <a:rPr lang="sk-SK" dirty="0" err="1" smtClean="0"/>
              <a:t>popřípadě</a:t>
            </a:r>
            <a:r>
              <a:rPr lang="sk-SK" dirty="0" smtClean="0"/>
              <a:t> vzniku </a:t>
            </a:r>
            <a:r>
              <a:rPr lang="sk-SK" dirty="0" err="1" smtClean="0"/>
              <a:t>pracovního</a:t>
            </a:r>
            <a:r>
              <a:rPr lang="sk-SK" dirty="0" smtClean="0"/>
              <a:t> </a:t>
            </a:r>
            <a:r>
              <a:rPr lang="sk-SK" dirty="0" err="1" smtClean="0"/>
              <a:t>poměru</a:t>
            </a:r>
            <a:r>
              <a:rPr lang="sk-SK" dirty="0" smtClean="0"/>
              <a:t> (§ 559/1)</a:t>
            </a:r>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Založení bez ustavující schůze</a:t>
            </a:r>
            <a:endParaRPr lang="cs-CZ" dirty="0"/>
          </a:p>
        </p:txBody>
      </p:sp>
      <p:sp>
        <p:nvSpPr>
          <p:cNvPr id="3" name="Zástupný symbol pro obsah 2"/>
          <p:cNvSpPr>
            <a:spLocks noGrp="1"/>
          </p:cNvSpPr>
          <p:nvPr>
            <p:ph idx="1"/>
          </p:nvPr>
        </p:nvSpPr>
        <p:spPr/>
        <p:txBody>
          <a:bodyPr/>
          <a:lstStyle/>
          <a:p>
            <a:r>
              <a:rPr lang="cs-CZ" dirty="0" smtClean="0"/>
              <a:t>Družstvo </a:t>
            </a:r>
            <a:r>
              <a:rPr lang="cs-CZ" dirty="0"/>
              <a:t>lze založit i dohodou zakladatelů na obsahu stanov; stanovy vyžadují formu veřejné listiny</a:t>
            </a:r>
            <a:r>
              <a:rPr lang="cs-CZ" dirty="0" smtClean="0"/>
              <a:t>.</a:t>
            </a:r>
            <a:endParaRPr lang="cs-CZ" dirty="0"/>
          </a:p>
          <a:p>
            <a:pPr marL="0" indent="0">
              <a:buNone/>
            </a:pPr>
            <a:endParaRPr lang="cs-CZ" dirty="0"/>
          </a:p>
        </p:txBody>
      </p:sp>
    </p:spTree>
    <p:extLst>
      <p:ext uri="{BB962C8B-B14F-4D97-AF65-F5344CB8AC3E}">
        <p14:creationId xmlns:p14="http://schemas.microsoft.com/office/powerpoint/2010/main" val="7451563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067635" y="1044013"/>
            <a:ext cx="4572000" cy="4524315"/>
          </a:xfrm>
          <a:prstGeom prst="rect">
            <a:avLst/>
          </a:prstGeom>
        </p:spPr>
        <p:txBody>
          <a:bodyPr>
            <a:spAutoFit/>
          </a:bodyPr>
          <a:lstStyle/>
          <a:p>
            <a:r>
              <a:rPr lang="cs-CZ" dirty="0"/>
              <a:t>Stanovy při založení družstva podle odstavce 1 obsahují také</a:t>
            </a:r>
          </a:p>
          <a:p>
            <a:endParaRPr lang="cs-CZ" dirty="0"/>
          </a:p>
          <a:p>
            <a:r>
              <a:rPr lang="cs-CZ" dirty="0"/>
              <a:t>a) seznam zakladatelů,</a:t>
            </a:r>
          </a:p>
          <a:p>
            <a:endParaRPr lang="cs-CZ" dirty="0"/>
          </a:p>
          <a:p>
            <a:r>
              <a:rPr lang="cs-CZ" dirty="0"/>
              <a:t>b) způsob splnění vkladové povinnosti k základnímu členskému vkladu, popřípadě vstupnímu vkladu zakladatele,</a:t>
            </a:r>
          </a:p>
          <a:p>
            <a:endParaRPr lang="cs-CZ" dirty="0"/>
          </a:p>
          <a:p>
            <a:r>
              <a:rPr lang="cs-CZ" dirty="0"/>
              <a:t>c) údaj o tom, koho zakladatelé určují členy volených orgánů družstva,</a:t>
            </a:r>
          </a:p>
          <a:p>
            <a:endParaRPr lang="cs-CZ" dirty="0"/>
          </a:p>
          <a:p>
            <a:r>
              <a:rPr lang="cs-CZ" dirty="0"/>
              <a:t>d) u nepeněžitého vkladu jeho popis, jeho ocenění, částku, kterou se započítává na členský vklad, a určení osoby znalce, který provedl ocenění nepeněžitého vkladu.</a:t>
            </a:r>
          </a:p>
        </p:txBody>
      </p:sp>
    </p:spTree>
    <p:extLst>
      <p:ext uri="{BB962C8B-B14F-4D97-AF65-F5344CB8AC3E}">
        <p14:creationId xmlns:p14="http://schemas.microsoft.com/office/powerpoint/2010/main" val="21676278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286000" y="1443841"/>
            <a:ext cx="4572000" cy="3970318"/>
          </a:xfrm>
          <a:prstGeom prst="rect">
            <a:avLst/>
          </a:prstGeom>
        </p:spPr>
        <p:txBody>
          <a:bodyPr>
            <a:spAutoFit/>
          </a:bodyPr>
          <a:lstStyle/>
          <a:p>
            <a:r>
              <a:rPr lang="cs-CZ" dirty="0"/>
              <a:t>Údaje podle odstavce 2 lze po vzniku družstva a po splnění vkladové povinnosti k základnímu členskému vkladu, popřípadě vstupnímu vkladu ze stanov vypustit; stanovy mohou svěřit toto rozhodnutí do působnosti představenstva. Rozhodnutí podle tohoto odstavce se nepovažuje za rozhodnutí o změně stanov.</a:t>
            </a:r>
          </a:p>
          <a:p>
            <a:endParaRPr lang="cs-CZ" dirty="0"/>
          </a:p>
          <a:p>
            <a:r>
              <a:rPr lang="cs-CZ" dirty="0"/>
              <a:t>(4) Neurčí-li stanovy jinou lhůtu, splní zakladatel vkladovou povinnost k základnímu členskému vkladu, popřípadě vstupnímu vkladu do 15 dnů ode dne přijetí stanov, jinak se nestane členem.</a:t>
            </a:r>
          </a:p>
        </p:txBody>
      </p:sp>
    </p:spTree>
    <p:extLst>
      <p:ext uri="{BB962C8B-B14F-4D97-AF65-F5344CB8AC3E}">
        <p14:creationId xmlns:p14="http://schemas.microsoft.com/office/powerpoint/2010/main" val="33564311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Nadpis 2"/>
          <p:cNvSpPr>
            <a:spLocks noGrp="1"/>
          </p:cNvSpPr>
          <p:nvPr>
            <p:ph type="title" idx="4294967295"/>
          </p:nvPr>
        </p:nvSpPr>
        <p:spPr>
          <a:xfrm>
            <a:off x="457200" y="693738"/>
            <a:ext cx="8229600" cy="723900"/>
          </a:xfrm>
        </p:spPr>
        <p:txBody>
          <a:bodyPr/>
          <a:lstStyle/>
          <a:p>
            <a:pPr eaLnBrk="1" hangingPunct="1"/>
            <a:r>
              <a:rPr lang="cs-CZ" sz="3600" b="1" dirty="0" smtClean="0">
                <a:solidFill>
                  <a:srgbClr val="D10202"/>
                </a:solidFill>
                <a:cs typeface="Arial" charset="0"/>
              </a:rPr>
              <a:t>Zpětvzetí přihlášky</a:t>
            </a:r>
          </a:p>
        </p:txBody>
      </p:sp>
      <p:sp>
        <p:nvSpPr>
          <p:cNvPr id="24578" name="Zástupný symbol pro obsah 2"/>
          <p:cNvSpPr>
            <a:spLocks noGrp="1"/>
          </p:cNvSpPr>
          <p:nvPr>
            <p:ph idx="4294967295"/>
          </p:nvPr>
        </p:nvSpPr>
        <p:spPr/>
        <p:txBody>
          <a:bodyPr/>
          <a:lstStyle/>
          <a:p>
            <a:pPr marL="609600" indent="-609600" eaLnBrk="1" hangingPunct="1"/>
            <a:r>
              <a:rPr lang="sk-SK" sz="2800" dirty="0" smtClean="0"/>
              <a:t>Osoba, </a:t>
            </a:r>
            <a:r>
              <a:rPr lang="sk-SK" sz="2800" dirty="0" err="1" smtClean="0"/>
              <a:t>která</a:t>
            </a:r>
            <a:r>
              <a:rPr lang="sk-SK" sz="2800" dirty="0" smtClean="0"/>
              <a:t> podala </a:t>
            </a:r>
            <a:r>
              <a:rPr lang="sk-SK" sz="2800" dirty="0" err="1" smtClean="0"/>
              <a:t>přihlášku</a:t>
            </a:r>
            <a:r>
              <a:rPr lang="sk-SK" sz="2800" dirty="0" smtClean="0"/>
              <a:t> do družstva, </a:t>
            </a:r>
            <a:r>
              <a:rPr lang="sk-SK" sz="2800" dirty="0" err="1" smtClean="0"/>
              <a:t>ji</a:t>
            </a:r>
            <a:r>
              <a:rPr lang="sk-SK" sz="2800" dirty="0" smtClean="0"/>
              <a:t> </a:t>
            </a:r>
            <a:r>
              <a:rPr lang="sk-SK" sz="2800" dirty="0" err="1" smtClean="0"/>
              <a:t>může</a:t>
            </a:r>
            <a:r>
              <a:rPr lang="sk-SK" sz="2800" dirty="0" smtClean="0"/>
              <a:t> </a:t>
            </a:r>
            <a:r>
              <a:rPr lang="sk-SK" sz="2800" dirty="0" err="1" smtClean="0"/>
              <a:t>vzít</a:t>
            </a:r>
            <a:r>
              <a:rPr lang="sk-SK" sz="2800" dirty="0" smtClean="0"/>
              <a:t> </a:t>
            </a:r>
            <a:r>
              <a:rPr lang="sk-SK" sz="2800" dirty="0" err="1" smtClean="0"/>
              <a:t>zpět</a:t>
            </a:r>
            <a:r>
              <a:rPr lang="sk-SK" sz="2800" dirty="0" smtClean="0"/>
              <a:t> </a:t>
            </a:r>
            <a:r>
              <a:rPr lang="sk-SK" sz="2800" b="1" dirty="0" smtClean="0"/>
              <a:t>do zahájení </a:t>
            </a:r>
            <a:r>
              <a:rPr lang="sk-SK" sz="2800" b="1" dirty="0" err="1" smtClean="0"/>
              <a:t>ustavující</a:t>
            </a:r>
            <a:r>
              <a:rPr lang="sk-SK" sz="2800" b="1" dirty="0" smtClean="0"/>
              <a:t> </a:t>
            </a:r>
            <a:r>
              <a:rPr lang="sk-SK" sz="2800" b="1" dirty="0" err="1" smtClean="0"/>
              <a:t>schůze</a:t>
            </a:r>
            <a:r>
              <a:rPr lang="sk-SK" sz="2800" dirty="0" smtClean="0"/>
              <a:t>; ustanovení § 559 tím </a:t>
            </a:r>
            <a:r>
              <a:rPr lang="sk-SK" sz="2800" dirty="0" err="1" smtClean="0"/>
              <a:t>není</a:t>
            </a:r>
            <a:r>
              <a:rPr lang="sk-SK" sz="2800" dirty="0" smtClean="0"/>
              <a:t> </a:t>
            </a:r>
            <a:r>
              <a:rPr lang="sk-SK" sz="2800" dirty="0" err="1" smtClean="0"/>
              <a:t>dotčeno</a:t>
            </a:r>
            <a:r>
              <a:rPr lang="sk-SK" sz="2800" dirty="0" smtClean="0"/>
              <a:t> (§ 558/1)</a:t>
            </a:r>
          </a:p>
          <a:p>
            <a:pPr marL="609600" indent="-609600" eaLnBrk="1" hangingPunct="1"/>
            <a:r>
              <a:rPr lang="sk-SK" sz="2800" dirty="0" smtClean="0"/>
              <a:t>Osoba, </a:t>
            </a:r>
            <a:r>
              <a:rPr lang="sk-SK" sz="2800" dirty="0" err="1" smtClean="0"/>
              <a:t>která</a:t>
            </a:r>
            <a:r>
              <a:rPr lang="sk-SK" sz="2800" dirty="0" smtClean="0"/>
              <a:t> nehlasovala pro </a:t>
            </a:r>
            <a:r>
              <a:rPr lang="sk-SK" sz="2800" dirty="0" err="1" smtClean="0"/>
              <a:t>přijetí</a:t>
            </a:r>
            <a:r>
              <a:rPr lang="sk-SK" sz="2800" dirty="0" smtClean="0"/>
              <a:t> stanov, </a:t>
            </a:r>
            <a:r>
              <a:rPr lang="sk-SK" sz="2800" dirty="0" err="1" smtClean="0"/>
              <a:t>může</a:t>
            </a:r>
            <a:r>
              <a:rPr lang="sk-SK" sz="2800" dirty="0" smtClean="0"/>
              <a:t> </a:t>
            </a:r>
            <a:r>
              <a:rPr lang="sk-SK" sz="2800" dirty="0" err="1" smtClean="0"/>
              <a:t>vzít</a:t>
            </a:r>
            <a:r>
              <a:rPr lang="sk-SK" sz="2800" dirty="0" smtClean="0"/>
              <a:t> </a:t>
            </a:r>
            <a:r>
              <a:rPr lang="sk-SK" sz="2800" dirty="0" err="1" smtClean="0"/>
              <a:t>zpět</a:t>
            </a:r>
            <a:r>
              <a:rPr lang="sk-SK" sz="2800" dirty="0" smtClean="0"/>
              <a:t> svoji </a:t>
            </a:r>
            <a:r>
              <a:rPr lang="sk-SK" sz="2800" dirty="0" err="1" smtClean="0"/>
              <a:t>přihlášku</a:t>
            </a:r>
            <a:r>
              <a:rPr lang="sk-SK" sz="2800" dirty="0" smtClean="0"/>
              <a:t> </a:t>
            </a:r>
            <a:r>
              <a:rPr lang="sk-SK" sz="2800" b="1" dirty="0" err="1" smtClean="0"/>
              <a:t>ihned</a:t>
            </a:r>
            <a:r>
              <a:rPr lang="sk-SK" sz="2800" b="1" dirty="0" smtClean="0"/>
              <a:t> po oznámení </a:t>
            </a:r>
            <a:r>
              <a:rPr lang="sk-SK" sz="2800" b="1" dirty="0" err="1" smtClean="0"/>
              <a:t>výsledků</a:t>
            </a:r>
            <a:r>
              <a:rPr lang="sk-SK" sz="2800" b="1" dirty="0" smtClean="0"/>
              <a:t> </a:t>
            </a:r>
            <a:r>
              <a:rPr lang="sk-SK" sz="2800" b="1" dirty="0" err="1" smtClean="0"/>
              <a:t>hlasování</a:t>
            </a:r>
            <a:r>
              <a:rPr lang="sk-SK" sz="2800" dirty="0" smtClean="0"/>
              <a:t>, </a:t>
            </a:r>
            <a:r>
              <a:rPr lang="sk-SK" sz="2800" dirty="0" err="1" smtClean="0"/>
              <a:t>jinak</a:t>
            </a:r>
            <a:r>
              <a:rPr lang="sk-SK" sz="2800" dirty="0" smtClean="0"/>
              <a:t> </a:t>
            </a:r>
            <a:r>
              <a:rPr lang="sk-SK" sz="2800" dirty="0" err="1" smtClean="0"/>
              <a:t>se</a:t>
            </a:r>
            <a:r>
              <a:rPr lang="sk-SK" sz="2800" dirty="0" smtClean="0"/>
              <a:t> </a:t>
            </a:r>
            <a:r>
              <a:rPr lang="sk-SK" sz="2800" dirty="0" err="1" smtClean="0"/>
              <a:t>ke</a:t>
            </a:r>
            <a:r>
              <a:rPr lang="sk-SK" sz="2800" dirty="0" smtClean="0"/>
              <a:t> </a:t>
            </a:r>
            <a:r>
              <a:rPr lang="sk-SK" sz="2800" dirty="0" err="1" smtClean="0"/>
              <a:t>zpětvzetí</a:t>
            </a:r>
            <a:r>
              <a:rPr lang="sk-SK" sz="2800" dirty="0" smtClean="0"/>
              <a:t> </a:t>
            </a:r>
            <a:r>
              <a:rPr lang="sk-SK" sz="2800" dirty="0" err="1" smtClean="0"/>
              <a:t>přihlášky</a:t>
            </a:r>
            <a:r>
              <a:rPr lang="sk-SK" sz="2800" dirty="0" smtClean="0"/>
              <a:t> </a:t>
            </a:r>
            <a:r>
              <a:rPr lang="sk-SK" sz="2800" dirty="0" err="1" smtClean="0"/>
              <a:t>nepřihlíží</a:t>
            </a:r>
            <a:r>
              <a:rPr lang="sk-SK" sz="2800" dirty="0" smtClean="0"/>
              <a:t>; v </a:t>
            </a:r>
            <a:r>
              <a:rPr lang="sk-SK" sz="2800" dirty="0" err="1" smtClean="0"/>
              <a:t>takovém</a:t>
            </a:r>
            <a:r>
              <a:rPr lang="sk-SK" sz="2800" dirty="0" smtClean="0"/>
              <a:t> </a:t>
            </a:r>
            <a:r>
              <a:rPr lang="sk-SK" sz="2800" dirty="0" err="1" smtClean="0"/>
              <a:t>případě</a:t>
            </a:r>
            <a:r>
              <a:rPr lang="sk-SK" sz="2800" dirty="0" smtClean="0"/>
              <a:t> </a:t>
            </a:r>
            <a:r>
              <a:rPr lang="sk-SK" sz="2800" dirty="0" err="1" smtClean="0"/>
              <a:t>se</a:t>
            </a:r>
            <a:r>
              <a:rPr lang="sk-SK" sz="2800" dirty="0" smtClean="0"/>
              <a:t> nestane </a:t>
            </a:r>
            <a:r>
              <a:rPr lang="sk-SK" sz="2800" dirty="0" err="1" smtClean="0"/>
              <a:t>zakladatelem</a:t>
            </a:r>
            <a:r>
              <a:rPr lang="sk-SK" sz="2800" dirty="0" smtClean="0"/>
              <a:t>. </a:t>
            </a:r>
            <a:r>
              <a:rPr lang="sk-SK" sz="2800" dirty="0" err="1" smtClean="0"/>
              <a:t>Zpětvzetí</a:t>
            </a:r>
            <a:r>
              <a:rPr lang="sk-SK" sz="2800" dirty="0" smtClean="0"/>
              <a:t> </a:t>
            </a:r>
            <a:r>
              <a:rPr lang="sk-SK" sz="2800" dirty="0" err="1" smtClean="0"/>
              <a:t>přihlášky</a:t>
            </a:r>
            <a:r>
              <a:rPr lang="sk-SK" sz="2800" dirty="0" smtClean="0"/>
              <a:t> </a:t>
            </a:r>
            <a:r>
              <a:rPr lang="sk-SK" sz="2800" dirty="0" err="1" smtClean="0"/>
              <a:t>se</a:t>
            </a:r>
            <a:r>
              <a:rPr lang="sk-SK" sz="2800" dirty="0" smtClean="0"/>
              <a:t> </a:t>
            </a:r>
            <a:r>
              <a:rPr lang="sk-SK" sz="2800" dirty="0" err="1" smtClean="0"/>
              <a:t>uvede</a:t>
            </a:r>
            <a:r>
              <a:rPr lang="sk-SK" sz="2800" dirty="0" smtClean="0"/>
              <a:t> </a:t>
            </a:r>
            <a:r>
              <a:rPr lang="sk-SK" sz="2800" dirty="0" err="1" smtClean="0"/>
              <a:t>ve</a:t>
            </a:r>
            <a:r>
              <a:rPr lang="sk-SK" sz="2800" dirty="0" smtClean="0"/>
              <a:t> </a:t>
            </a:r>
            <a:r>
              <a:rPr lang="sk-SK" sz="2800" b="1" dirty="0" err="1" smtClean="0">
                <a:solidFill>
                  <a:srgbClr val="D10202"/>
                </a:solidFill>
              </a:rPr>
              <a:t>veřejné</a:t>
            </a:r>
            <a:r>
              <a:rPr lang="sk-SK" sz="2800" b="1" dirty="0" smtClean="0">
                <a:solidFill>
                  <a:srgbClr val="D10202"/>
                </a:solidFill>
              </a:rPr>
              <a:t> </a:t>
            </a:r>
            <a:r>
              <a:rPr lang="sk-SK" sz="2800" b="1" dirty="0" err="1" smtClean="0">
                <a:solidFill>
                  <a:srgbClr val="D10202"/>
                </a:solidFill>
              </a:rPr>
              <a:t>listině</a:t>
            </a:r>
            <a:r>
              <a:rPr lang="sk-SK" sz="2800" dirty="0" smtClean="0"/>
              <a:t>, </a:t>
            </a:r>
            <a:r>
              <a:rPr lang="sk-SK" sz="2800" dirty="0" err="1" smtClean="0"/>
              <a:t>kterou</a:t>
            </a:r>
            <a:r>
              <a:rPr lang="sk-SK" sz="2800" dirty="0" smtClean="0"/>
              <a:t> </a:t>
            </a:r>
            <a:r>
              <a:rPr lang="sk-SK" sz="2800" dirty="0" err="1" smtClean="0"/>
              <a:t>se</a:t>
            </a:r>
            <a:r>
              <a:rPr lang="sk-SK" sz="2800" dirty="0" smtClean="0"/>
              <a:t> </a:t>
            </a:r>
            <a:r>
              <a:rPr lang="sk-SK" sz="2800" dirty="0" err="1" smtClean="0">
                <a:solidFill>
                  <a:srgbClr val="D10202"/>
                </a:solidFill>
              </a:rPr>
              <a:t>osvědčuje</a:t>
            </a:r>
            <a:r>
              <a:rPr lang="sk-SK" sz="2800" dirty="0" smtClean="0">
                <a:solidFill>
                  <a:srgbClr val="D10202"/>
                </a:solidFill>
              </a:rPr>
              <a:t> </a:t>
            </a:r>
            <a:r>
              <a:rPr lang="sk-SK" sz="2800" dirty="0" err="1" smtClean="0">
                <a:solidFill>
                  <a:srgbClr val="D10202"/>
                </a:solidFill>
              </a:rPr>
              <a:t>průběh</a:t>
            </a:r>
            <a:r>
              <a:rPr lang="sk-SK" sz="2800" dirty="0" smtClean="0"/>
              <a:t> </a:t>
            </a:r>
            <a:r>
              <a:rPr lang="sk-SK" sz="2800" dirty="0" err="1" smtClean="0"/>
              <a:t>ustavující</a:t>
            </a:r>
            <a:r>
              <a:rPr lang="sk-SK" sz="2800" dirty="0" smtClean="0"/>
              <a:t> </a:t>
            </a:r>
            <a:r>
              <a:rPr lang="sk-SK" sz="2800" dirty="0" err="1" smtClean="0"/>
              <a:t>schůze</a:t>
            </a:r>
            <a:r>
              <a:rPr lang="sk-SK" sz="2800" dirty="0" smtClean="0"/>
              <a:t> (§ 559/2)</a:t>
            </a:r>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Nadpis 2"/>
          <p:cNvSpPr>
            <a:spLocks noGrp="1"/>
          </p:cNvSpPr>
          <p:nvPr>
            <p:ph type="title" idx="4294967295"/>
          </p:nvPr>
        </p:nvSpPr>
        <p:spPr>
          <a:xfrm>
            <a:off x="457200" y="693738"/>
            <a:ext cx="8229600" cy="723900"/>
          </a:xfrm>
        </p:spPr>
        <p:txBody>
          <a:bodyPr/>
          <a:lstStyle/>
          <a:p>
            <a:pPr eaLnBrk="1" hangingPunct="1"/>
            <a:r>
              <a:rPr lang="cs-CZ" sz="3600" b="1" smtClean="0">
                <a:solidFill>
                  <a:srgbClr val="D10202"/>
                </a:solidFill>
                <a:cs typeface="Arial" charset="0"/>
              </a:rPr>
              <a:t>Založení družstva</a:t>
            </a:r>
          </a:p>
        </p:txBody>
      </p:sp>
      <p:sp>
        <p:nvSpPr>
          <p:cNvPr id="25602" name="Zástupný symbol pro obsah 2"/>
          <p:cNvSpPr>
            <a:spLocks noGrp="1"/>
          </p:cNvSpPr>
          <p:nvPr>
            <p:ph idx="4294967295"/>
          </p:nvPr>
        </p:nvSpPr>
        <p:spPr/>
        <p:txBody>
          <a:bodyPr/>
          <a:lstStyle/>
          <a:p>
            <a:pPr marL="609600" indent="-609600" eaLnBrk="1" hangingPunct="1"/>
            <a:r>
              <a:rPr lang="sk-SK" dirty="0" err="1" smtClean="0"/>
              <a:t>ustavující</a:t>
            </a:r>
            <a:r>
              <a:rPr lang="sk-SK" dirty="0" smtClean="0"/>
              <a:t> </a:t>
            </a:r>
            <a:r>
              <a:rPr lang="sk-SK" dirty="0" err="1" smtClean="0"/>
              <a:t>schůze</a:t>
            </a:r>
            <a:r>
              <a:rPr lang="sk-SK" dirty="0" smtClean="0"/>
              <a:t> / </a:t>
            </a:r>
            <a:r>
              <a:rPr lang="sk-SK" dirty="0" err="1" smtClean="0"/>
              <a:t>zakladatelé</a:t>
            </a:r>
            <a:r>
              <a:rPr lang="sk-SK" dirty="0" smtClean="0"/>
              <a:t> družstva </a:t>
            </a:r>
            <a:r>
              <a:rPr lang="sk-SK" dirty="0" err="1" smtClean="0"/>
              <a:t>vedle</a:t>
            </a:r>
            <a:r>
              <a:rPr lang="sk-SK" dirty="0" smtClean="0"/>
              <a:t> </a:t>
            </a:r>
            <a:r>
              <a:rPr lang="sk-SK" b="1" dirty="0" err="1" smtClean="0"/>
              <a:t>přijetí</a:t>
            </a:r>
            <a:r>
              <a:rPr lang="sk-SK" b="1" dirty="0" smtClean="0"/>
              <a:t> stanov</a:t>
            </a:r>
            <a:r>
              <a:rPr lang="sk-SK" dirty="0" smtClean="0"/>
              <a:t> zvolí </a:t>
            </a:r>
            <a:r>
              <a:rPr lang="sk-SK" b="1" dirty="0" smtClean="0"/>
              <a:t>členy </a:t>
            </a:r>
            <a:r>
              <a:rPr lang="sk-SK" b="1" dirty="0" err="1" smtClean="0"/>
              <a:t>orgánů</a:t>
            </a:r>
            <a:r>
              <a:rPr lang="sk-SK" dirty="0" smtClean="0"/>
              <a:t> družstva a </a:t>
            </a:r>
            <a:r>
              <a:rPr lang="sk-SK" dirty="0" err="1" smtClean="0"/>
              <a:t>schválí</a:t>
            </a:r>
            <a:r>
              <a:rPr lang="sk-SK" dirty="0" smtClean="0"/>
              <a:t> </a:t>
            </a:r>
            <a:r>
              <a:rPr lang="sk-SK" dirty="0" err="1" smtClean="0"/>
              <a:t>způsob</a:t>
            </a:r>
            <a:r>
              <a:rPr lang="sk-SK" dirty="0" smtClean="0"/>
              <a:t> </a:t>
            </a:r>
            <a:r>
              <a:rPr lang="sk-SK" dirty="0" err="1" smtClean="0"/>
              <a:t>splnění</a:t>
            </a:r>
            <a:r>
              <a:rPr lang="sk-SK" dirty="0" smtClean="0"/>
              <a:t> </a:t>
            </a:r>
            <a:r>
              <a:rPr lang="sk-SK" dirty="0" err="1" smtClean="0"/>
              <a:t>základního</a:t>
            </a:r>
            <a:r>
              <a:rPr lang="sk-SK" dirty="0" smtClean="0"/>
              <a:t> členského vkladu, </a:t>
            </a:r>
            <a:r>
              <a:rPr lang="sk-SK" dirty="0" err="1" smtClean="0"/>
              <a:t>popřípadě</a:t>
            </a:r>
            <a:r>
              <a:rPr lang="sk-SK" dirty="0" smtClean="0"/>
              <a:t> i </a:t>
            </a:r>
            <a:r>
              <a:rPr lang="sk-SK" dirty="0" err="1" smtClean="0"/>
              <a:t>vstupního</a:t>
            </a:r>
            <a:r>
              <a:rPr lang="sk-SK" dirty="0" smtClean="0"/>
              <a:t> vkladu (§ 555/1)</a:t>
            </a:r>
          </a:p>
          <a:p>
            <a:pPr marL="609600" indent="-609600" eaLnBrk="1" hangingPunct="1"/>
            <a:r>
              <a:rPr lang="sk-SK" dirty="0" smtClean="0"/>
              <a:t>po schválení stanov </a:t>
            </a:r>
            <a:r>
              <a:rPr lang="sk-SK" dirty="0" err="1" smtClean="0"/>
              <a:t>se</a:t>
            </a:r>
            <a:r>
              <a:rPr lang="sk-SK" dirty="0" smtClean="0"/>
              <a:t> </a:t>
            </a:r>
            <a:r>
              <a:rPr lang="sk-SK" dirty="0" err="1" smtClean="0"/>
              <a:t>schválí</a:t>
            </a:r>
            <a:r>
              <a:rPr lang="sk-SK" dirty="0" smtClean="0"/>
              <a:t> </a:t>
            </a:r>
            <a:r>
              <a:rPr lang="sk-SK" b="1" dirty="0" err="1" smtClean="0"/>
              <a:t>seznam</a:t>
            </a:r>
            <a:r>
              <a:rPr lang="sk-SK" b="1" dirty="0" smtClean="0"/>
              <a:t> </a:t>
            </a:r>
            <a:r>
              <a:rPr lang="sk-SK" b="1" dirty="0" err="1" smtClean="0"/>
              <a:t>zakladatelů</a:t>
            </a:r>
            <a:r>
              <a:rPr lang="sk-SK" dirty="0" smtClean="0"/>
              <a:t>, </a:t>
            </a:r>
            <a:r>
              <a:rPr lang="sk-SK" dirty="0" err="1" smtClean="0"/>
              <a:t>tvořící</a:t>
            </a:r>
            <a:r>
              <a:rPr lang="sk-SK" dirty="0" smtClean="0"/>
              <a:t> </a:t>
            </a:r>
            <a:r>
              <a:rPr lang="sk-SK" dirty="0" err="1" smtClean="0"/>
              <a:t>přílohu</a:t>
            </a:r>
            <a:r>
              <a:rPr lang="sk-SK" dirty="0" smtClean="0"/>
              <a:t> </a:t>
            </a:r>
            <a:r>
              <a:rPr lang="sk-SK" dirty="0" err="1" smtClean="0"/>
              <a:t>veřejné</a:t>
            </a:r>
            <a:r>
              <a:rPr lang="sk-SK" dirty="0" smtClean="0"/>
              <a:t> listiny </a:t>
            </a:r>
            <a:r>
              <a:rPr lang="sk-SK" dirty="0" err="1" smtClean="0"/>
              <a:t>podle</a:t>
            </a:r>
            <a:r>
              <a:rPr lang="sk-SK" dirty="0" smtClean="0"/>
              <a:t> § 560</a:t>
            </a:r>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Nadpis 2"/>
          <p:cNvSpPr>
            <a:spLocks noGrp="1"/>
          </p:cNvSpPr>
          <p:nvPr>
            <p:ph type="title" idx="4294967295"/>
          </p:nvPr>
        </p:nvSpPr>
        <p:spPr>
          <a:xfrm>
            <a:off x="457200" y="693738"/>
            <a:ext cx="8229600" cy="723900"/>
          </a:xfrm>
        </p:spPr>
        <p:txBody>
          <a:bodyPr/>
          <a:lstStyle/>
          <a:p>
            <a:pPr eaLnBrk="1" hangingPunct="1"/>
            <a:r>
              <a:rPr lang="cs-CZ" sz="3600" b="1" smtClean="0">
                <a:solidFill>
                  <a:srgbClr val="D10202"/>
                </a:solidFill>
                <a:cs typeface="Arial" charset="0"/>
              </a:rPr>
              <a:t>Vklady</a:t>
            </a:r>
          </a:p>
        </p:txBody>
      </p:sp>
      <p:sp>
        <p:nvSpPr>
          <p:cNvPr id="27650" name="Zástupný symbol pro obsah 2"/>
          <p:cNvSpPr>
            <a:spLocks noGrp="1"/>
          </p:cNvSpPr>
          <p:nvPr>
            <p:ph idx="4294967295"/>
          </p:nvPr>
        </p:nvSpPr>
        <p:spPr/>
        <p:txBody>
          <a:bodyPr/>
          <a:lstStyle/>
          <a:p>
            <a:pPr marL="609600" indent="-609600" eaLnBrk="1" hangingPunct="1"/>
            <a:r>
              <a:rPr lang="sk-SK" sz="2000" dirty="0" smtClean="0"/>
              <a:t>každý člen </a:t>
            </a:r>
            <a:r>
              <a:rPr lang="sk-SK" sz="2000" dirty="0" err="1" smtClean="0"/>
              <a:t>se</a:t>
            </a:r>
            <a:r>
              <a:rPr lang="sk-SK" sz="2000" dirty="0" smtClean="0"/>
              <a:t> </a:t>
            </a:r>
            <a:r>
              <a:rPr lang="sk-SK" sz="2000" dirty="0" err="1" smtClean="0"/>
              <a:t>podílí</a:t>
            </a:r>
            <a:r>
              <a:rPr lang="sk-SK" sz="2000" dirty="0" smtClean="0"/>
              <a:t> na </a:t>
            </a:r>
            <a:r>
              <a:rPr lang="sk-SK" sz="2000" dirty="0" err="1" smtClean="0"/>
              <a:t>základním</a:t>
            </a:r>
            <a:r>
              <a:rPr lang="sk-SK" sz="2000" dirty="0" smtClean="0"/>
              <a:t> kapitálu družstva </a:t>
            </a:r>
            <a:r>
              <a:rPr lang="sk-SK" sz="2000" b="1" dirty="0" err="1" smtClean="0">
                <a:solidFill>
                  <a:srgbClr val="D10202"/>
                </a:solidFill>
              </a:rPr>
              <a:t>základním</a:t>
            </a:r>
            <a:r>
              <a:rPr lang="sk-SK" sz="2000" b="1" dirty="0" smtClean="0">
                <a:solidFill>
                  <a:srgbClr val="D10202"/>
                </a:solidFill>
              </a:rPr>
              <a:t> členským </a:t>
            </a:r>
            <a:r>
              <a:rPr lang="sk-SK" sz="2000" b="1" dirty="0" err="1" smtClean="0">
                <a:solidFill>
                  <a:srgbClr val="D10202"/>
                </a:solidFill>
              </a:rPr>
              <a:t>vkladem</a:t>
            </a:r>
            <a:r>
              <a:rPr lang="sk-SK" sz="2000" dirty="0" smtClean="0"/>
              <a:t> (§ 563/1)</a:t>
            </a:r>
          </a:p>
          <a:p>
            <a:pPr marL="990600" lvl="1" indent="-533400" eaLnBrk="1" hangingPunct="1"/>
            <a:r>
              <a:rPr lang="sk-SK" sz="2000" dirty="0" smtClean="0"/>
              <a:t>výše </a:t>
            </a:r>
            <a:r>
              <a:rPr lang="sk-SK" sz="2000" dirty="0" err="1" smtClean="0"/>
              <a:t>základního</a:t>
            </a:r>
            <a:r>
              <a:rPr lang="sk-SK" sz="2000" dirty="0" smtClean="0"/>
              <a:t> členského vkladu je pro </a:t>
            </a:r>
            <a:r>
              <a:rPr lang="sk-SK" sz="2000" dirty="0" err="1" smtClean="0"/>
              <a:t>všechny</a:t>
            </a:r>
            <a:r>
              <a:rPr lang="sk-SK" sz="2000" dirty="0" smtClean="0"/>
              <a:t> členy družstva </a:t>
            </a:r>
            <a:r>
              <a:rPr lang="sk-SK" sz="2000" dirty="0" err="1" smtClean="0"/>
              <a:t>stejná</a:t>
            </a:r>
            <a:r>
              <a:rPr lang="sk-SK" sz="2000" dirty="0" smtClean="0"/>
              <a:t> (§ 564/2)</a:t>
            </a:r>
            <a:endParaRPr lang="sk-SK" sz="1600" dirty="0" smtClean="0"/>
          </a:p>
          <a:p>
            <a:pPr marL="609600" indent="-609600" eaLnBrk="1" hangingPunct="1"/>
            <a:r>
              <a:rPr lang="sk-SK" sz="2000" dirty="0" err="1" smtClean="0"/>
              <a:t>zakladatel</a:t>
            </a:r>
            <a:r>
              <a:rPr lang="sk-SK" sz="2000" dirty="0" smtClean="0"/>
              <a:t> splní vkladovou </a:t>
            </a:r>
            <a:r>
              <a:rPr lang="sk-SK" sz="2000" dirty="0" err="1" smtClean="0"/>
              <a:t>povinnost</a:t>
            </a:r>
            <a:r>
              <a:rPr lang="sk-SK" sz="2000" dirty="0" smtClean="0"/>
              <a:t> k </a:t>
            </a:r>
            <a:r>
              <a:rPr lang="sk-SK" sz="2000" dirty="0" err="1" smtClean="0"/>
              <a:t>základnímu</a:t>
            </a:r>
            <a:r>
              <a:rPr lang="sk-SK" sz="2000" dirty="0" smtClean="0"/>
              <a:t> členskému vkladu nebo </a:t>
            </a:r>
            <a:r>
              <a:rPr lang="sk-SK" sz="2000" dirty="0" err="1" smtClean="0"/>
              <a:t>vstupnímu</a:t>
            </a:r>
            <a:r>
              <a:rPr lang="sk-SK" sz="2000" dirty="0" smtClean="0"/>
              <a:t> vkladu do </a:t>
            </a:r>
            <a:r>
              <a:rPr lang="sk-SK" sz="2000" dirty="0" smtClean="0">
                <a:solidFill>
                  <a:srgbClr val="D10202"/>
                </a:solidFill>
              </a:rPr>
              <a:t>15 </a:t>
            </a:r>
            <a:r>
              <a:rPr lang="sk-SK" sz="2000" dirty="0" err="1" smtClean="0">
                <a:solidFill>
                  <a:srgbClr val="D10202"/>
                </a:solidFill>
              </a:rPr>
              <a:t>dnů</a:t>
            </a:r>
            <a:r>
              <a:rPr lang="sk-SK" sz="2000" dirty="0" smtClean="0">
                <a:solidFill>
                  <a:srgbClr val="D10202"/>
                </a:solidFill>
              </a:rPr>
              <a:t> </a:t>
            </a:r>
            <a:r>
              <a:rPr lang="sk-SK" sz="2000" dirty="0" err="1" smtClean="0">
                <a:solidFill>
                  <a:srgbClr val="D10202"/>
                </a:solidFill>
              </a:rPr>
              <a:t>ode</a:t>
            </a:r>
            <a:r>
              <a:rPr lang="sk-SK" sz="2000" dirty="0" smtClean="0">
                <a:solidFill>
                  <a:srgbClr val="D10202"/>
                </a:solidFill>
              </a:rPr>
              <a:t> dne </a:t>
            </a:r>
            <a:r>
              <a:rPr lang="sk-SK" sz="2000" dirty="0" err="1" smtClean="0">
                <a:solidFill>
                  <a:srgbClr val="D10202"/>
                </a:solidFill>
              </a:rPr>
              <a:t>konání</a:t>
            </a:r>
            <a:r>
              <a:rPr lang="sk-SK" sz="2000" dirty="0" smtClean="0">
                <a:solidFill>
                  <a:srgbClr val="D10202"/>
                </a:solidFill>
              </a:rPr>
              <a:t> </a:t>
            </a:r>
            <a:r>
              <a:rPr lang="sk-SK" sz="2000" dirty="0" err="1" smtClean="0">
                <a:solidFill>
                  <a:srgbClr val="D10202"/>
                </a:solidFill>
              </a:rPr>
              <a:t>ustavující</a:t>
            </a:r>
            <a:r>
              <a:rPr lang="sk-SK" sz="2000" dirty="0" smtClean="0">
                <a:solidFill>
                  <a:srgbClr val="D10202"/>
                </a:solidFill>
              </a:rPr>
              <a:t> </a:t>
            </a:r>
            <a:r>
              <a:rPr lang="sk-SK" sz="2000" dirty="0" err="1" smtClean="0">
                <a:solidFill>
                  <a:srgbClr val="FF0000"/>
                </a:solidFill>
              </a:rPr>
              <a:t>schůze</a:t>
            </a:r>
            <a:r>
              <a:rPr lang="sk-SK" sz="2000" dirty="0" smtClean="0">
                <a:solidFill>
                  <a:srgbClr val="FF0000"/>
                </a:solidFill>
              </a:rPr>
              <a:t>/</a:t>
            </a:r>
            <a:r>
              <a:rPr lang="sk-SK" sz="2000" dirty="0" err="1" smtClean="0">
                <a:solidFill>
                  <a:srgbClr val="FF0000"/>
                </a:solidFill>
              </a:rPr>
              <a:t>přijetí</a:t>
            </a:r>
            <a:r>
              <a:rPr lang="sk-SK" sz="2000" dirty="0" smtClean="0">
                <a:solidFill>
                  <a:srgbClr val="FF0000"/>
                </a:solidFill>
              </a:rPr>
              <a:t> </a:t>
            </a:r>
            <a:r>
              <a:rPr lang="sk-SK" sz="2000" dirty="0" smtClean="0">
                <a:solidFill>
                  <a:srgbClr val="FF0000"/>
                </a:solidFill>
              </a:rPr>
              <a:t>stanov </a:t>
            </a:r>
            <a:r>
              <a:rPr lang="sk-SK" sz="2000" dirty="0" smtClean="0"/>
              <a:t>kde </a:t>
            </a:r>
            <a:r>
              <a:rPr lang="sk-SK" sz="2000" dirty="0" err="1" smtClean="0"/>
              <a:t>se</a:t>
            </a:r>
            <a:r>
              <a:rPr lang="sk-SK" sz="2000" dirty="0" smtClean="0"/>
              <a:t> rozhodlo o založení družstva, </a:t>
            </a:r>
            <a:r>
              <a:rPr lang="sk-SK" sz="2000" dirty="0" err="1" smtClean="0"/>
              <a:t>jinak</a:t>
            </a:r>
            <a:r>
              <a:rPr lang="sk-SK" sz="2000" dirty="0" smtClean="0"/>
              <a:t> </a:t>
            </a:r>
            <a:r>
              <a:rPr lang="sk-SK" sz="2000" dirty="0" err="1" smtClean="0"/>
              <a:t>se</a:t>
            </a:r>
            <a:r>
              <a:rPr lang="sk-SK" sz="2000" dirty="0" smtClean="0"/>
              <a:t> nestane </a:t>
            </a:r>
            <a:r>
              <a:rPr lang="sk-SK" sz="2000" dirty="0" err="1" smtClean="0"/>
              <a:t>členem</a:t>
            </a:r>
            <a:r>
              <a:rPr lang="sk-SK" sz="2000" dirty="0" smtClean="0"/>
              <a:t> (§ 561)</a:t>
            </a:r>
          </a:p>
          <a:p>
            <a:pPr marL="990600" lvl="1" indent="-533400" eaLnBrk="1" hangingPunct="1"/>
            <a:r>
              <a:rPr lang="sk-SK" sz="2000" dirty="0" smtClean="0"/>
              <a:t>vstupní vklad je </a:t>
            </a:r>
            <a:r>
              <a:rPr lang="sk-SK" sz="2000" dirty="0" err="1" smtClean="0"/>
              <a:t>částí</a:t>
            </a:r>
            <a:r>
              <a:rPr lang="sk-SK" sz="2000" dirty="0" smtClean="0"/>
              <a:t> </a:t>
            </a:r>
            <a:r>
              <a:rPr lang="sk-SK" sz="2000" dirty="0" err="1" smtClean="0"/>
              <a:t>základního</a:t>
            </a:r>
            <a:r>
              <a:rPr lang="sk-SK" sz="2000" dirty="0" smtClean="0"/>
              <a:t> členského vkladu (§ 564/1)</a:t>
            </a:r>
            <a:endParaRPr lang="sk-SK" sz="1400" dirty="0" smtClean="0"/>
          </a:p>
          <a:p>
            <a:pPr marL="609600" indent="-609600" eaLnBrk="1" hangingPunct="1"/>
            <a:r>
              <a:rPr lang="sk-SK" sz="2000" b="1" dirty="0" smtClean="0"/>
              <a:t>členský vklad</a:t>
            </a:r>
            <a:r>
              <a:rPr lang="sk-SK" sz="2000" dirty="0" smtClean="0"/>
              <a:t> je </a:t>
            </a:r>
            <a:r>
              <a:rPr lang="sk-SK" sz="2000" dirty="0" err="1" smtClean="0"/>
              <a:t>tvořen</a:t>
            </a:r>
            <a:r>
              <a:rPr lang="sk-SK" sz="2000" dirty="0" smtClean="0"/>
              <a:t> </a:t>
            </a:r>
            <a:r>
              <a:rPr lang="sk-SK" sz="2000" dirty="0" err="1" smtClean="0"/>
              <a:t>součtem</a:t>
            </a:r>
            <a:r>
              <a:rPr lang="sk-SK" sz="2000" dirty="0" smtClean="0"/>
              <a:t> </a:t>
            </a:r>
            <a:r>
              <a:rPr lang="sk-SK" sz="2000" dirty="0" err="1" smtClean="0"/>
              <a:t>základního</a:t>
            </a:r>
            <a:r>
              <a:rPr lang="sk-SK" sz="2000" dirty="0" smtClean="0"/>
              <a:t> členského vkladu a </a:t>
            </a:r>
            <a:r>
              <a:rPr lang="sk-SK" sz="2000" dirty="0" err="1" smtClean="0"/>
              <a:t>všech</a:t>
            </a:r>
            <a:r>
              <a:rPr lang="sk-SK" sz="2000" dirty="0" smtClean="0"/>
              <a:t> </a:t>
            </a:r>
            <a:r>
              <a:rPr lang="sk-SK" sz="2000" dirty="0" err="1" smtClean="0"/>
              <a:t>dalších</a:t>
            </a:r>
            <a:r>
              <a:rPr lang="sk-SK" sz="2000" dirty="0" smtClean="0"/>
              <a:t> členských </a:t>
            </a:r>
            <a:r>
              <a:rPr lang="sk-SK" sz="2000" dirty="0" err="1" smtClean="0"/>
              <a:t>vkladů</a:t>
            </a:r>
            <a:r>
              <a:rPr lang="sk-SK" sz="2000" dirty="0" smtClean="0"/>
              <a:t> (§ 563/3)</a:t>
            </a:r>
          </a:p>
          <a:p>
            <a:pPr marL="609600" indent="-609600" eaLnBrk="1" hangingPunct="1"/>
            <a:r>
              <a:rPr lang="sk-SK" sz="2000" dirty="0" smtClean="0"/>
              <a:t>Určí-li tak stanovy, </a:t>
            </a:r>
            <a:r>
              <a:rPr lang="sk-SK" sz="2000" dirty="0" err="1" smtClean="0"/>
              <a:t>může</a:t>
            </a:r>
            <a:r>
              <a:rPr lang="sk-SK" sz="2000" dirty="0" smtClean="0"/>
              <a:t> </a:t>
            </a:r>
            <a:r>
              <a:rPr lang="sk-SK" sz="2000" dirty="0" err="1" smtClean="0"/>
              <a:t>se</a:t>
            </a:r>
            <a:r>
              <a:rPr lang="sk-SK" sz="2000" dirty="0" smtClean="0"/>
              <a:t> člen </a:t>
            </a:r>
            <a:r>
              <a:rPr lang="sk-SK" sz="2000" dirty="0" err="1" smtClean="0"/>
              <a:t>podílet</a:t>
            </a:r>
            <a:r>
              <a:rPr lang="sk-SK" sz="2000" dirty="0" smtClean="0"/>
              <a:t> na </a:t>
            </a:r>
            <a:r>
              <a:rPr lang="sk-SK" sz="2000" dirty="0" err="1" smtClean="0"/>
              <a:t>základním</a:t>
            </a:r>
            <a:r>
              <a:rPr lang="sk-SK" sz="2000" dirty="0" smtClean="0"/>
              <a:t> kapitálu </a:t>
            </a:r>
            <a:r>
              <a:rPr lang="sk-SK" sz="2000" b="1" dirty="0" err="1" smtClean="0"/>
              <a:t>jedním</a:t>
            </a:r>
            <a:r>
              <a:rPr lang="sk-SK" sz="2000" b="1" dirty="0" smtClean="0"/>
              <a:t> nebo </a:t>
            </a:r>
            <a:r>
              <a:rPr lang="sk-SK" sz="2000" b="1" dirty="0" err="1" smtClean="0"/>
              <a:t>více</a:t>
            </a:r>
            <a:r>
              <a:rPr lang="sk-SK" sz="2000" b="1" dirty="0" smtClean="0"/>
              <a:t> </a:t>
            </a:r>
            <a:r>
              <a:rPr lang="sk-SK" sz="2000" b="1" dirty="0" err="1" smtClean="0"/>
              <a:t>dalšími</a:t>
            </a:r>
            <a:r>
              <a:rPr lang="sk-SK" sz="2000" b="1" dirty="0" smtClean="0"/>
              <a:t> členskými vklady</a:t>
            </a:r>
            <a:r>
              <a:rPr lang="sk-SK" sz="2000" dirty="0" smtClean="0"/>
              <a:t>. </a:t>
            </a:r>
          </a:p>
          <a:p>
            <a:pPr marL="990600" lvl="1" indent="-533400" eaLnBrk="1" hangingPunct="1"/>
            <a:r>
              <a:rPr lang="sk-SK" sz="2000" dirty="0" smtClean="0"/>
              <a:t>výše </a:t>
            </a:r>
            <a:r>
              <a:rPr lang="sk-SK" sz="2000" dirty="0" err="1" smtClean="0"/>
              <a:t>dalších</a:t>
            </a:r>
            <a:r>
              <a:rPr lang="sk-SK" sz="2000" dirty="0" smtClean="0"/>
              <a:t> členských </a:t>
            </a:r>
            <a:r>
              <a:rPr lang="sk-SK" sz="2000" dirty="0" err="1" smtClean="0"/>
              <a:t>vkladů</a:t>
            </a:r>
            <a:r>
              <a:rPr lang="sk-SK" sz="2000" dirty="0" smtClean="0"/>
              <a:t> </a:t>
            </a:r>
            <a:r>
              <a:rPr lang="sk-SK" sz="2000" dirty="0" err="1" smtClean="0"/>
              <a:t>může</a:t>
            </a:r>
            <a:r>
              <a:rPr lang="sk-SK" sz="2000" dirty="0" smtClean="0"/>
              <a:t> </a:t>
            </a:r>
            <a:r>
              <a:rPr lang="sk-SK" sz="2000" dirty="0" err="1" smtClean="0"/>
              <a:t>být</a:t>
            </a:r>
            <a:r>
              <a:rPr lang="sk-SK" sz="2000" dirty="0" smtClean="0"/>
              <a:t> pro jednotlivé členy </a:t>
            </a:r>
            <a:r>
              <a:rPr lang="sk-SK" sz="2000" dirty="0" err="1" smtClean="0"/>
              <a:t>různá</a:t>
            </a:r>
            <a:r>
              <a:rPr lang="sk-SK" sz="2000" dirty="0" smtClean="0"/>
              <a:t> (§ 563/2)</a:t>
            </a:r>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Nadpis 2"/>
          <p:cNvSpPr>
            <a:spLocks noGrp="1"/>
          </p:cNvSpPr>
          <p:nvPr>
            <p:ph type="title" idx="4294967295"/>
          </p:nvPr>
        </p:nvSpPr>
        <p:spPr>
          <a:xfrm>
            <a:off x="457200" y="693738"/>
            <a:ext cx="8229600" cy="723900"/>
          </a:xfrm>
        </p:spPr>
        <p:txBody>
          <a:bodyPr/>
          <a:lstStyle/>
          <a:p>
            <a:pPr eaLnBrk="1" hangingPunct="1"/>
            <a:r>
              <a:rPr lang="cs-CZ" sz="3600" b="1" smtClean="0">
                <a:solidFill>
                  <a:srgbClr val="D10202"/>
                </a:solidFill>
                <a:cs typeface="Arial" charset="0"/>
              </a:rPr>
              <a:t>Vklady - splácení</a:t>
            </a:r>
          </a:p>
        </p:txBody>
      </p:sp>
      <p:sp>
        <p:nvSpPr>
          <p:cNvPr id="28674" name="Zástupný symbol pro obsah 2"/>
          <p:cNvSpPr>
            <a:spLocks noGrp="1"/>
          </p:cNvSpPr>
          <p:nvPr>
            <p:ph idx="4294967295"/>
          </p:nvPr>
        </p:nvSpPr>
        <p:spPr/>
        <p:txBody>
          <a:bodyPr/>
          <a:lstStyle/>
          <a:p>
            <a:pPr marL="609600" indent="-609600" eaLnBrk="1" hangingPunct="1"/>
            <a:r>
              <a:rPr lang="sk-SK" sz="2400" b="1" u="sng" smtClean="0">
                <a:solidFill>
                  <a:srgbClr val="D10202"/>
                </a:solidFill>
              </a:rPr>
              <a:t>Podmínkou vzniku členství</a:t>
            </a:r>
            <a:r>
              <a:rPr lang="sk-SK" sz="2400" smtClean="0"/>
              <a:t> je písemné prohlášení podle § 560 odst. 1 nebo odst. 2 a splnění vkladové povinnosti k základnímu členskému vkladu, nestanoví-li tento zákon, že ke vzniku členství je též potřeba vznik pracovního poměru. Stanovy mohou určit, že podmínkou vzniku členství je pouze splnění vkladové povinnosti ke vstupnímu vkladu ve výši určené stanovami (§ 564/1)</a:t>
            </a:r>
          </a:p>
          <a:p>
            <a:pPr marL="609600" indent="-609600" eaLnBrk="1" hangingPunct="1"/>
            <a:r>
              <a:rPr lang="sk-SK" sz="2400" smtClean="0"/>
              <a:t>Vkladová povinnost v rozsahu rozdílu mezi základním členským vkladem a vstupním vkladem musí být splněna ve lhůtě určené ve stanovách, která nesmí být delší než </a:t>
            </a:r>
            <a:r>
              <a:rPr lang="sk-SK" sz="2400" b="1" smtClean="0"/>
              <a:t>3 roky</a:t>
            </a:r>
            <a:r>
              <a:rPr lang="sk-SK" sz="2400" smtClean="0"/>
              <a:t>.</a:t>
            </a:r>
            <a:r>
              <a:rPr lang="sk-SK" smtClean="0"/>
              <a:t> </a:t>
            </a:r>
            <a:endParaRPr lang="sk-SK" sz="2000" smtClean="0"/>
          </a:p>
          <a:p>
            <a:pPr marL="609600" indent="-609600" eaLnBrk="1" hangingPunct="1"/>
            <a:endParaRPr lang="sk-SK" sz="1800" smtClean="0"/>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Nadpis 2"/>
          <p:cNvSpPr>
            <a:spLocks noGrp="1"/>
          </p:cNvSpPr>
          <p:nvPr>
            <p:ph type="title" idx="4294967295"/>
          </p:nvPr>
        </p:nvSpPr>
        <p:spPr>
          <a:xfrm>
            <a:off x="457200" y="693738"/>
            <a:ext cx="8229600" cy="723900"/>
          </a:xfrm>
        </p:spPr>
        <p:txBody>
          <a:bodyPr/>
          <a:lstStyle/>
          <a:p>
            <a:pPr eaLnBrk="1" hangingPunct="1"/>
            <a:r>
              <a:rPr lang="cs-CZ" sz="3600" b="1" smtClean="0">
                <a:solidFill>
                  <a:srgbClr val="D10202"/>
                </a:solidFill>
                <a:cs typeface="Arial" charset="0"/>
              </a:rPr>
              <a:t>Další členský vklad (§ 572 ZOK)</a:t>
            </a:r>
          </a:p>
        </p:txBody>
      </p:sp>
      <p:sp>
        <p:nvSpPr>
          <p:cNvPr id="29698" name="Zástupný symbol pro obsah 2"/>
          <p:cNvSpPr>
            <a:spLocks noGrp="1"/>
          </p:cNvSpPr>
          <p:nvPr>
            <p:ph idx="4294967295"/>
          </p:nvPr>
        </p:nvSpPr>
        <p:spPr/>
        <p:txBody>
          <a:bodyPr/>
          <a:lstStyle/>
          <a:p>
            <a:pPr marL="609600" indent="-609600" eaLnBrk="1" hangingPunct="1"/>
            <a:r>
              <a:rPr lang="sk-SK" smtClean="0"/>
              <a:t>o převzetí povinnosti k dalšímu členskému vkladu uzavře družstvo se členem </a:t>
            </a:r>
            <a:r>
              <a:rPr lang="sk-SK" b="1" smtClean="0"/>
              <a:t>písemnou smlouvu:</a:t>
            </a:r>
          </a:p>
          <a:p>
            <a:pPr marL="990600" lvl="1" indent="-533400" eaLnBrk="1" hangingPunct="1"/>
            <a:r>
              <a:rPr lang="sk-SK" smtClean="0"/>
              <a:t>obsahuje údaje o </a:t>
            </a:r>
          </a:p>
          <a:p>
            <a:pPr marL="1371600" lvl="2" indent="-457200" eaLnBrk="1" hangingPunct="1"/>
            <a:r>
              <a:rPr lang="sk-SK" smtClean="0"/>
              <a:t>výši peněžitého vkladu nebo </a:t>
            </a:r>
          </a:p>
          <a:p>
            <a:pPr marL="1371600" lvl="2" indent="-457200" eaLnBrk="1" hangingPunct="1"/>
            <a:r>
              <a:rPr lang="sk-SK" smtClean="0"/>
              <a:t>o tom, jaká věc tvoří předmět nepeněžitého vkladu a jeho ocenění, </a:t>
            </a:r>
          </a:p>
          <a:p>
            <a:pPr marL="1371600" lvl="2" indent="-457200" eaLnBrk="1" hangingPunct="1"/>
            <a:r>
              <a:rPr lang="sk-SK" smtClean="0"/>
              <a:t>způsob jeho ocenění a </a:t>
            </a:r>
          </a:p>
          <a:p>
            <a:pPr marL="1371600" lvl="2" indent="-457200" eaLnBrk="1" hangingPunct="1"/>
            <a:r>
              <a:rPr lang="sk-SK" smtClean="0"/>
              <a:t>lhůtu pro splnění vkladové povinnosti</a:t>
            </a:r>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Nadpis 2"/>
          <p:cNvSpPr>
            <a:spLocks noGrp="1"/>
          </p:cNvSpPr>
          <p:nvPr>
            <p:ph type="title" idx="4294967295"/>
          </p:nvPr>
        </p:nvSpPr>
        <p:spPr>
          <a:xfrm>
            <a:off x="457200" y="693738"/>
            <a:ext cx="8229600" cy="723900"/>
          </a:xfrm>
        </p:spPr>
        <p:txBody>
          <a:bodyPr/>
          <a:lstStyle/>
          <a:p>
            <a:pPr eaLnBrk="1" hangingPunct="1"/>
            <a:r>
              <a:rPr lang="cs-CZ" sz="3600" b="1" smtClean="0">
                <a:solidFill>
                  <a:srgbClr val="D10202"/>
                </a:solidFill>
                <a:cs typeface="Arial" charset="0"/>
              </a:rPr>
              <a:t>Nepeněžitý vklad (§ 573)</a:t>
            </a:r>
          </a:p>
        </p:txBody>
      </p:sp>
      <p:sp>
        <p:nvSpPr>
          <p:cNvPr id="30722" name="Zástupný symbol pro obsah 2"/>
          <p:cNvSpPr>
            <a:spLocks noGrp="1"/>
          </p:cNvSpPr>
          <p:nvPr>
            <p:ph idx="4294967295"/>
          </p:nvPr>
        </p:nvSpPr>
        <p:spPr/>
        <p:txBody>
          <a:bodyPr/>
          <a:lstStyle/>
          <a:p>
            <a:pPr marL="609600" indent="-609600" eaLnBrk="1" hangingPunct="1"/>
            <a:r>
              <a:rPr lang="sk-SK" sz="2400" b="1" smtClean="0"/>
              <a:t>ocení znalec</a:t>
            </a:r>
            <a:r>
              <a:rPr lang="sk-SK" sz="2400" smtClean="0"/>
              <a:t> ze seznamu znalců vedeného podle jiného právního předpisu určený dohodou družstva a vkladatele, nebo pokud družstvo dosud nevzniklo, dohodou zakladatelů (§ 573/1)</a:t>
            </a:r>
          </a:p>
          <a:p>
            <a:pPr marL="609600" indent="-609600" eaLnBrk="1" hangingPunct="1"/>
            <a:r>
              <a:rPr lang="sk-SK" sz="2400" smtClean="0"/>
              <a:t>nelze jej započíst na členský vklad vyšší částkou, než na jakou byl oceněn</a:t>
            </a:r>
          </a:p>
          <a:p>
            <a:pPr marL="609600" indent="-609600" eaLnBrk="1" hangingPunct="1"/>
            <a:r>
              <a:rPr lang="sk-SK" sz="2400" smtClean="0"/>
              <a:t>schválí jej před jeho vložením členská schůze nebo ustavující schůze</a:t>
            </a:r>
          </a:p>
          <a:p>
            <a:pPr marL="609600" indent="-609600" eaLnBrk="1" hangingPunct="1"/>
            <a:r>
              <a:rPr lang="sk-SK" sz="2400" smtClean="0"/>
              <a:t>určí-li tak stanovy, může být nepeněžitým vkladem také </a:t>
            </a:r>
            <a:r>
              <a:rPr lang="sk-SK" sz="2400" b="1" smtClean="0"/>
              <a:t>provedení nebo provádění práce</a:t>
            </a:r>
            <a:r>
              <a:rPr lang="sk-SK" sz="2400" smtClean="0"/>
              <a:t> nebo </a:t>
            </a:r>
            <a:r>
              <a:rPr lang="sk-SK" sz="2400" b="1" smtClean="0"/>
              <a:t>poskytnutí nebo poskytování služby členem </a:t>
            </a:r>
            <a:r>
              <a:rPr lang="sk-SK" sz="2400" smtClean="0"/>
              <a:t>(§ 574)</a:t>
            </a:r>
            <a:endParaRPr lang="sk-SK" sz="2400" b="1" smtClean="0"/>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Nadpis 2"/>
          <p:cNvSpPr>
            <a:spLocks noGrp="1"/>
          </p:cNvSpPr>
          <p:nvPr>
            <p:ph type="title"/>
          </p:nvPr>
        </p:nvSpPr>
        <p:spPr>
          <a:xfrm>
            <a:off x="457200" y="693738"/>
            <a:ext cx="8229600" cy="723900"/>
          </a:xfrm>
        </p:spPr>
        <p:txBody>
          <a:bodyPr rtlCol="0">
            <a:normAutofit/>
          </a:bodyPr>
          <a:lstStyle/>
          <a:p>
            <a:pPr eaLnBrk="1" fontAlgn="auto" hangingPunct="1">
              <a:spcAft>
                <a:spcPts val="0"/>
              </a:spcAft>
              <a:defRPr/>
            </a:pPr>
            <a:r>
              <a:rPr lang="cs-CZ" sz="4000" b="1" dirty="0" smtClean="0">
                <a:solidFill>
                  <a:srgbClr val="D10202"/>
                </a:solidFill>
                <a:latin typeface="+mn-lt"/>
                <a:cs typeface="Arial"/>
              </a:rPr>
              <a:t>Osnova přednášky</a:t>
            </a:r>
            <a:endParaRPr lang="cs-CZ" sz="4000" b="1" dirty="0">
              <a:solidFill>
                <a:srgbClr val="D10202"/>
              </a:solidFill>
              <a:latin typeface="+mn-lt"/>
              <a:cs typeface="Arial"/>
            </a:endParaRPr>
          </a:p>
        </p:txBody>
      </p:sp>
      <p:sp>
        <p:nvSpPr>
          <p:cNvPr id="16387" name="Zástupný symbol pro obsah 2"/>
          <p:cNvSpPr>
            <a:spLocks noGrp="1"/>
          </p:cNvSpPr>
          <p:nvPr>
            <p:ph idx="1"/>
          </p:nvPr>
        </p:nvSpPr>
        <p:spPr/>
        <p:txBody>
          <a:bodyPr/>
          <a:lstStyle/>
          <a:p>
            <a:pPr marL="914400" lvl="2" indent="0" eaLnBrk="1" hangingPunct="1">
              <a:buFont typeface="Arial" charset="0"/>
              <a:buNone/>
            </a:pPr>
            <a:endParaRPr lang="cs-CZ" sz="1600" dirty="0" smtClean="0">
              <a:solidFill>
                <a:schemeClr val="tx2"/>
              </a:solidFill>
            </a:endParaRPr>
          </a:p>
          <a:p>
            <a:pPr eaLnBrk="1" hangingPunct="1"/>
            <a:r>
              <a:rPr lang="cs-CZ" sz="3500" b="1" dirty="0" smtClean="0">
                <a:cs typeface="Arial" charset="0"/>
              </a:rPr>
              <a:t>Družstvo</a:t>
            </a:r>
          </a:p>
          <a:p>
            <a:pPr lvl="1" eaLnBrk="1" hangingPunct="1"/>
            <a:r>
              <a:rPr lang="cs-CZ" sz="2600" b="1" dirty="0" smtClean="0">
                <a:latin typeface="Arial" charset="0"/>
                <a:cs typeface="Arial" charset="0"/>
              </a:rPr>
              <a:t>Podmínky existence</a:t>
            </a:r>
          </a:p>
          <a:p>
            <a:pPr lvl="1" eaLnBrk="1" hangingPunct="1"/>
            <a:r>
              <a:rPr lang="cs-CZ" sz="2600" b="1" dirty="0" smtClean="0">
                <a:latin typeface="Arial" charset="0"/>
                <a:cs typeface="Arial" charset="0"/>
              </a:rPr>
              <a:t>Založení a </a:t>
            </a:r>
            <a:r>
              <a:rPr lang="cs-CZ" sz="3000" b="1" dirty="0" smtClean="0">
                <a:cs typeface="Arial" charset="0"/>
              </a:rPr>
              <a:t>vznik</a:t>
            </a:r>
          </a:p>
          <a:p>
            <a:pPr lvl="1" eaLnBrk="1" hangingPunct="1"/>
            <a:r>
              <a:rPr lang="cs-CZ" sz="3000" b="1" dirty="0" smtClean="0">
                <a:cs typeface="Arial" charset="0"/>
              </a:rPr>
              <a:t>Orgány</a:t>
            </a:r>
          </a:p>
          <a:p>
            <a:pPr lvl="1" eaLnBrk="1" hangingPunct="1">
              <a:buFont typeface="Arial" charset="0"/>
              <a:buNone/>
            </a:pPr>
            <a:endParaRPr lang="cs-CZ" sz="3000" b="1" dirty="0" smtClean="0">
              <a:cs typeface="Arial" charset="0"/>
            </a:endParaRPr>
          </a:p>
          <a:p>
            <a:pPr eaLnBrk="1" hangingPunct="1"/>
            <a:endParaRPr lang="cs-CZ" sz="3500" b="1" dirty="0" smtClean="0">
              <a:cs typeface="Arial" charset="0"/>
            </a:endParaRPr>
          </a:p>
          <a:p>
            <a:pPr eaLnBrk="1" hangingPunct="1">
              <a:buFont typeface="Arial" charset="0"/>
              <a:buNone/>
            </a:pPr>
            <a:endParaRPr lang="cs-CZ" sz="2400" b="1" dirty="0" smtClean="0">
              <a:solidFill>
                <a:schemeClr val="tx2"/>
              </a:solidFill>
            </a:endParaRPr>
          </a:p>
        </p:txBody>
      </p:sp>
      <p:sp>
        <p:nvSpPr>
          <p:cNvPr id="4" name="Zástupný symbol pro zápatí 3"/>
          <p:cNvSpPr>
            <a:spLocks noGrp="1"/>
          </p:cNvSpPr>
          <p:nvPr>
            <p:ph type="ftr" sz="quarter" idx="11"/>
          </p:nvPr>
        </p:nvSpPr>
        <p:spPr/>
        <p:txBody>
          <a:bodyPr/>
          <a:lstStyle/>
          <a:p>
            <a:pPr>
              <a:defRPr/>
            </a:pPr>
            <a:endParaRPr lang="cs-CZ" dirty="0">
              <a:solidFill>
                <a:schemeClr val="bg1">
                  <a:lumMod val="50000"/>
                </a:schemeClr>
              </a:solidFill>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Nadpis 2"/>
          <p:cNvSpPr>
            <a:spLocks noGrp="1"/>
          </p:cNvSpPr>
          <p:nvPr>
            <p:ph type="title" idx="4294967295"/>
          </p:nvPr>
        </p:nvSpPr>
        <p:spPr>
          <a:xfrm>
            <a:off x="457200" y="693738"/>
            <a:ext cx="8229600" cy="723900"/>
          </a:xfrm>
        </p:spPr>
        <p:txBody>
          <a:bodyPr/>
          <a:lstStyle/>
          <a:p>
            <a:pPr eaLnBrk="1" hangingPunct="1"/>
            <a:r>
              <a:rPr lang="cs-CZ" sz="3600" b="1" smtClean="0">
                <a:solidFill>
                  <a:srgbClr val="D10202"/>
                </a:solidFill>
                <a:cs typeface="Arial" charset="0"/>
              </a:rPr>
              <a:t>Práva a povinnosti členů (§ 575)</a:t>
            </a:r>
          </a:p>
        </p:txBody>
      </p:sp>
      <p:sp>
        <p:nvSpPr>
          <p:cNvPr id="31746" name="Zástupný symbol pro obsah 2"/>
          <p:cNvSpPr>
            <a:spLocks noGrp="1"/>
          </p:cNvSpPr>
          <p:nvPr>
            <p:ph idx="4294967295"/>
          </p:nvPr>
        </p:nvSpPr>
        <p:spPr/>
        <p:txBody>
          <a:bodyPr/>
          <a:lstStyle/>
          <a:p>
            <a:pPr marL="609600" indent="-609600" eaLnBrk="1" hangingPunct="1"/>
            <a:r>
              <a:rPr lang="cs-CZ" sz="2400" smtClean="0"/>
              <a:t>demonstrativní výčet</a:t>
            </a:r>
          </a:p>
          <a:p>
            <a:pPr marL="609600" indent="-609600" eaLnBrk="1" hangingPunct="1">
              <a:buFont typeface="Arial" charset="0"/>
              <a:buNone/>
            </a:pPr>
            <a:r>
              <a:rPr lang="cs-CZ" sz="2400" b="1" u="sng" smtClean="0"/>
              <a:t>Práva:</a:t>
            </a:r>
          </a:p>
          <a:p>
            <a:pPr marL="609600" indent="-609600" eaLnBrk="1" hangingPunct="1">
              <a:buFont typeface="Arial" charset="0"/>
              <a:buAutoNum type="alphaLcParenR"/>
            </a:pPr>
            <a:r>
              <a:rPr lang="sk-SK" sz="2400" smtClean="0"/>
              <a:t>volit a být volen do orgánů družstva </a:t>
            </a:r>
          </a:p>
          <a:p>
            <a:pPr marL="609600" indent="-609600" eaLnBrk="1" hangingPunct="1">
              <a:buFont typeface="Arial" charset="0"/>
              <a:buAutoNum type="alphaLcParenR"/>
            </a:pPr>
            <a:r>
              <a:rPr lang="sk-SK" sz="2400" smtClean="0"/>
              <a:t>účastnit se řízení a rozhodování v družstvu </a:t>
            </a:r>
          </a:p>
          <a:p>
            <a:pPr marL="609600" indent="-609600" eaLnBrk="1" hangingPunct="1">
              <a:buFont typeface="Arial" charset="0"/>
              <a:buAutoNum type="alphaLcParenR"/>
            </a:pPr>
            <a:r>
              <a:rPr lang="sk-SK" sz="2400" smtClean="0"/>
              <a:t>podílet se na výhodách poskytovaných družstvem </a:t>
            </a:r>
          </a:p>
          <a:p>
            <a:pPr marL="609600" indent="-609600" eaLnBrk="1" hangingPunct="1">
              <a:buFont typeface="Arial" charset="0"/>
              <a:buNone/>
            </a:pPr>
            <a:r>
              <a:rPr lang="cs-CZ" sz="2400" b="1" u="sng" smtClean="0"/>
              <a:t>Povinnosti:</a:t>
            </a:r>
          </a:p>
          <a:p>
            <a:pPr marL="609600" indent="-609600" eaLnBrk="1" hangingPunct="1">
              <a:buFont typeface="Arial" charset="0"/>
              <a:buAutoNum type="alphaLcParenR"/>
            </a:pPr>
            <a:r>
              <a:rPr lang="sk-SK" sz="2400" smtClean="0"/>
              <a:t>dodržovat stanovy </a:t>
            </a:r>
          </a:p>
          <a:p>
            <a:pPr marL="609600" indent="-609600" eaLnBrk="1" hangingPunct="1">
              <a:buFont typeface="Arial" charset="0"/>
              <a:buAutoNum type="alphaLcParenR"/>
            </a:pPr>
            <a:r>
              <a:rPr lang="sk-SK" sz="2400" smtClean="0"/>
              <a:t>dodržovat rozhodnutí orgánů družstva</a:t>
            </a:r>
          </a:p>
          <a:p>
            <a:pPr marL="609600" indent="-609600" eaLnBrk="1" hangingPunct="1">
              <a:buFont typeface="Arial" charset="0"/>
              <a:buNone/>
            </a:pPr>
            <a:r>
              <a:rPr lang="sk-SK" sz="2800" smtClean="0"/>
              <a:t>-&gt; </a:t>
            </a:r>
            <a:r>
              <a:rPr lang="sk-SK" sz="2400" smtClean="0"/>
              <a:t>Práva mohou být závislá na délce trvání členství (§ 576)</a:t>
            </a:r>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Nadpis 2"/>
          <p:cNvSpPr>
            <a:spLocks noGrp="1"/>
          </p:cNvSpPr>
          <p:nvPr>
            <p:ph type="title" idx="4294967295"/>
          </p:nvPr>
        </p:nvSpPr>
        <p:spPr>
          <a:xfrm>
            <a:off x="457200" y="693738"/>
            <a:ext cx="8229600" cy="723900"/>
          </a:xfrm>
        </p:spPr>
        <p:txBody>
          <a:bodyPr/>
          <a:lstStyle/>
          <a:p>
            <a:pPr eaLnBrk="1" hangingPunct="1"/>
            <a:r>
              <a:rPr lang="cs-CZ" sz="3600" b="1" smtClean="0">
                <a:solidFill>
                  <a:srgbClr val="D10202"/>
                </a:solidFill>
                <a:cs typeface="Arial" charset="0"/>
              </a:rPr>
              <a:t>Vznik členství (§ 577)</a:t>
            </a:r>
          </a:p>
        </p:txBody>
      </p:sp>
      <p:sp>
        <p:nvSpPr>
          <p:cNvPr id="32770" name="Zástupný symbol pro obsah 2"/>
          <p:cNvSpPr>
            <a:spLocks noGrp="1"/>
          </p:cNvSpPr>
          <p:nvPr>
            <p:ph idx="4294967295"/>
          </p:nvPr>
        </p:nvSpPr>
        <p:spPr/>
        <p:txBody>
          <a:bodyPr/>
          <a:lstStyle/>
          <a:p>
            <a:pPr marL="609600" indent="-609600" eaLnBrk="1" hangingPunct="1"/>
            <a:r>
              <a:rPr lang="sk-SK" sz="2800" smtClean="0"/>
              <a:t>Členství v družstvu vzniká jen při splnění </a:t>
            </a:r>
            <a:r>
              <a:rPr lang="sk-SK" sz="2800" u="sng" smtClean="0"/>
              <a:t>všech podmínek stanovených tímto zákonem a stanovami</a:t>
            </a:r>
            <a:r>
              <a:rPr lang="sk-SK" sz="2800" smtClean="0"/>
              <a:t>: </a:t>
            </a:r>
            <a:endParaRPr lang="sk-SK" sz="2800" b="1" smtClean="0"/>
          </a:p>
          <a:p>
            <a:pPr marL="609600" indent="-609600" eaLnBrk="1" hangingPunct="1">
              <a:buFont typeface="Arial" charset="0"/>
              <a:buAutoNum type="alphaLcParenR"/>
            </a:pPr>
            <a:r>
              <a:rPr lang="sk-SK" sz="2800" smtClean="0"/>
              <a:t>při založení družstva </a:t>
            </a:r>
            <a:r>
              <a:rPr lang="sk-SK" sz="2800" b="1" smtClean="0"/>
              <a:t>dnem vzniku družstva</a:t>
            </a:r>
          </a:p>
          <a:p>
            <a:pPr marL="609600" indent="-609600" eaLnBrk="1" hangingPunct="1">
              <a:buFont typeface="Arial" charset="0"/>
              <a:buAutoNum type="alphaLcParenR"/>
            </a:pPr>
            <a:r>
              <a:rPr lang="sk-SK" sz="2800" b="1" smtClean="0"/>
              <a:t>dnem rozhodnutí</a:t>
            </a:r>
            <a:r>
              <a:rPr lang="sk-SK" sz="2800" smtClean="0"/>
              <a:t> příslušného orgánu družstva </a:t>
            </a:r>
            <a:r>
              <a:rPr lang="sk-SK" sz="2800" b="1" smtClean="0"/>
              <a:t>o přijetí za člena</a:t>
            </a:r>
            <a:r>
              <a:rPr lang="sk-SK" sz="2800" smtClean="0"/>
              <a:t> nebo </a:t>
            </a:r>
            <a:r>
              <a:rPr lang="sk-SK" sz="2800" b="1" smtClean="0"/>
              <a:t>pozdějším dnem</a:t>
            </a:r>
            <a:r>
              <a:rPr lang="sk-SK" sz="2800" smtClean="0"/>
              <a:t> uvedeným v tomto rozhodnutí, nebo </a:t>
            </a:r>
          </a:p>
          <a:p>
            <a:pPr marL="609600" indent="-609600" eaLnBrk="1" hangingPunct="1">
              <a:buFont typeface="Arial" charset="0"/>
              <a:buAutoNum type="alphaLcParenR"/>
            </a:pPr>
            <a:r>
              <a:rPr lang="sk-SK" sz="2800" b="1" smtClean="0"/>
              <a:t>převodem</a:t>
            </a:r>
            <a:r>
              <a:rPr lang="sk-SK" sz="2800" smtClean="0"/>
              <a:t> nebo </a:t>
            </a:r>
            <a:r>
              <a:rPr lang="sk-SK" sz="2800" b="1" smtClean="0"/>
              <a:t>přechodem</a:t>
            </a:r>
            <a:r>
              <a:rPr lang="sk-SK" sz="2800" smtClean="0"/>
              <a:t> družstevního podílu</a:t>
            </a:r>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Nadpis 2"/>
          <p:cNvSpPr>
            <a:spLocks noGrp="1"/>
          </p:cNvSpPr>
          <p:nvPr>
            <p:ph type="title" idx="4294967295"/>
          </p:nvPr>
        </p:nvSpPr>
        <p:spPr>
          <a:xfrm>
            <a:off x="469900" y="693738"/>
            <a:ext cx="8229600" cy="723900"/>
          </a:xfrm>
        </p:spPr>
        <p:txBody>
          <a:bodyPr/>
          <a:lstStyle/>
          <a:p>
            <a:pPr eaLnBrk="1" hangingPunct="1"/>
            <a:r>
              <a:rPr lang="cs-CZ" sz="3600" b="1" smtClean="0">
                <a:solidFill>
                  <a:srgbClr val="D10202"/>
                </a:solidFill>
                <a:cs typeface="Arial" charset="0"/>
              </a:rPr>
              <a:t>Vznik členství (§ 577)</a:t>
            </a:r>
          </a:p>
        </p:txBody>
      </p:sp>
      <p:sp>
        <p:nvSpPr>
          <p:cNvPr id="33794" name="Zástupný symbol pro obsah 2"/>
          <p:cNvSpPr>
            <a:spLocks noGrp="1"/>
          </p:cNvSpPr>
          <p:nvPr>
            <p:ph idx="4294967295"/>
          </p:nvPr>
        </p:nvSpPr>
        <p:spPr/>
        <p:txBody>
          <a:bodyPr/>
          <a:lstStyle/>
          <a:p>
            <a:pPr marL="609600" indent="-609600" eaLnBrk="1" hangingPunct="1"/>
            <a:r>
              <a:rPr lang="sk-SK" sz="2600" b="1" smtClean="0"/>
              <a:t>přihláška</a:t>
            </a:r>
            <a:r>
              <a:rPr lang="sk-SK" sz="2600" smtClean="0"/>
              <a:t> uchazeče o členství i rozhodnutí družstva o přijetí musí mít </a:t>
            </a:r>
            <a:r>
              <a:rPr lang="sk-SK" sz="2600" b="1" u="sng" smtClean="0"/>
              <a:t>písemnou formu</a:t>
            </a:r>
            <a:r>
              <a:rPr lang="sk-SK" sz="2600" smtClean="0"/>
              <a:t> a vždy obsahují firmu družstva, jméno a bydliště nebo sídlo uchazeče o členství a vymezení jeho družstevního podílu</a:t>
            </a:r>
          </a:p>
          <a:p>
            <a:pPr marL="609600" indent="-609600" eaLnBrk="1" hangingPunct="1"/>
            <a:r>
              <a:rPr lang="sk-SK" sz="2600" smtClean="0"/>
              <a:t>o přijetí do družstva rozhoduje </a:t>
            </a:r>
            <a:r>
              <a:rPr lang="sk-SK" sz="2600" b="1" smtClean="0"/>
              <a:t>představenstvo</a:t>
            </a:r>
            <a:r>
              <a:rPr lang="sk-SK" sz="2600" smtClean="0"/>
              <a:t> nebo </a:t>
            </a:r>
            <a:r>
              <a:rPr lang="sk-SK" sz="2600" b="1" smtClean="0"/>
              <a:t>jiný orgán</a:t>
            </a:r>
            <a:r>
              <a:rPr lang="sk-SK" sz="2600" smtClean="0"/>
              <a:t> družstva </a:t>
            </a:r>
            <a:r>
              <a:rPr lang="sk-SK" sz="2600" b="1" smtClean="0"/>
              <a:t>určený stanovami</a:t>
            </a:r>
            <a:r>
              <a:rPr lang="sk-SK" sz="2600" smtClean="0"/>
              <a:t>, </a:t>
            </a:r>
            <a:r>
              <a:rPr lang="sk-SK" sz="2600" u="sng" smtClean="0"/>
              <a:t>s výjimkou kontrolní komise</a:t>
            </a:r>
            <a:r>
              <a:rPr lang="sk-SK" sz="2600" smtClean="0"/>
              <a:t>.</a:t>
            </a:r>
          </a:p>
          <a:p>
            <a:pPr marL="609600" indent="-609600" eaLnBrk="1" hangingPunct="1"/>
            <a:r>
              <a:rPr lang="sk-SK" sz="2600" smtClean="0"/>
              <a:t>členství v družstvu vzniká </a:t>
            </a:r>
            <a:r>
              <a:rPr lang="sk-SK" sz="2600" b="1" smtClean="0">
                <a:solidFill>
                  <a:srgbClr val="D10202"/>
                </a:solidFill>
              </a:rPr>
              <a:t>na dobu neurčitou</a:t>
            </a:r>
          </a:p>
          <a:p>
            <a:pPr marL="609600" indent="-609600" eaLnBrk="1" hangingPunct="1"/>
            <a:r>
              <a:rPr lang="sk-SK" sz="2600" b="1" smtClean="0"/>
              <a:t>členství jednoho z manželů v družstvu nezakládá členství druhého z manželů</a:t>
            </a:r>
          </a:p>
          <a:p>
            <a:pPr marL="609600" indent="-609600" eaLnBrk="1" hangingPunct="1">
              <a:buFont typeface="Arial" charset="0"/>
              <a:buNone/>
            </a:pPr>
            <a:r>
              <a:rPr lang="sk-SK" sz="2800" b="1" smtClean="0"/>
              <a:t>X členství podmíněné pracovním poměrem -&gt; § 579 </a:t>
            </a:r>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Nadpis 2"/>
          <p:cNvSpPr>
            <a:spLocks noGrp="1"/>
          </p:cNvSpPr>
          <p:nvPr>
            <p:ph type="title" idx="4294967295"/>
          </p:nvPr>
        </p:nvSpPr>
        <p:spPr>
          <a:xfrm>
            <a:off x="469900" y="693738"/>
            <a:ext cx="8229600" cy="723900"/>
          </a:xfrm>
        </p:spPr>
        <p:txBody>
          <a:bodyPr/>
          <a:lstStyle/>
          <a:p>
            <a:pPr eaLnBrk="1" hangingPunct="1"/>
            <a:r>
              <a:rPr lang="cs-CZ" sz="3600" b="1" smtClean="0">
                <a:solidFill>
                  <a:srgbClr val="D10202"/>
                </a:solidFill>
                <a:latin typeface="Arial" charset="0"/>
                <a:cs typeface="Arial" charset="0"/>
              </a:rPr>
              <a:t>Seznam členů (§ 580</a:t>
            </a:r>
            <a:r>
              <a:rPr lang="cs-CZ" sz="3600" b="1" smtClean="0">
                <a:solidFill>
                  <a:srgbClr val="D10202"/>
                </a:solidFill>
                <a:cs typeface="Arial" charset="0"/>
              </a:rPr>
              <a:t>)</a:t>
            </a:r>
          </a:p>
        </p:txBody>
      </p:sp>
      <p:sp>
        <p:nvSpPr>
          <p:cNvPr id="34818" name="Zástupný symbol pro obsah 2"/>
          <p:cNvSpPr>
            <a:spLocks noGrp="1"/>
          </p:cNvSpPr>
          <p:nvPr>
            <p:ph idx="4294967295"/>
          </p:nvPr>
        </p:nvSpPr>
        <p:spPr/>
        <p:txBody>
          <a:bodyPr/>
          <a:lstStyle/>
          <a:p>
            <a:pPr marL="609600" indent="-609600" eaLnBrk="1" hangingPunct="1"/>
            <a:r>
              <a:rPr lang="sk-SK" sz="2200" smtClean="0"/>
              <a:t>družstvo vede seznam členů</a:t>
            </a:r>
          </a:p>
          <a:p>
            <a:pPr marL="609600" indent="-609600" eaLnBrk="1" hangingPunct="1"/>
            <a:r>
              <a:rPr lang="cs-CZ" sz="2200" smtClean="0"/>
              <a:t>změny údajů -&gt; bez zbytečného odkladu (§ 580/3)</a:t>
            </a:r>
          </a:p>
          <a:p>
            <a:pPr marL="609600" indent="-609600" eaLnBrk="1" hangingPunct="1"/>
            <a:r>
              <a:rPr lang="sk-SK" sz="2200" smtClean="0">
                <a:solidFill>
                  <a:srgbClr val="000000"/>
                </a:solidFill>
              </a:rPr>
              <a:t>člen má právo do seznamu členů nahlížet a žádat </a:t>
            </a:r>
            <a:r>
              <a:rPr lang="sk-SK" sz="2200" b="1" smtClean="0">
                <a:solidFill>
                  <a:srgbClr val="000000"/>
                </a:solidFill>
              </a:rPr>
              <a:t>bezplatné</a:t>
            </a:r>
            <a:r>
              <a:rPr lang="sk-SK" sz="2200" smtClean="0">
                <a:solidFill>
                  <a:srgbClr val="000000"/>
                </a:solidFill>
              </a:rPr>
              <a:t> vydání potvrzení o svém členství a obsahu svého zápisu v seznamu členů (§ 581/1)</a:t>
            </a:r>
          </a:p>
          <a:p>
            <a:pPr lvl="1" eaLnBrk="1" hangingPunct="1"/>
            <a:r>
              <a:rPr lang="sk-SK" sz="2000" smtClean="0">
                <a:solidFill>
                  <a:srgbClr val="000000"/>
                </a:solidFill>
              </a:rPr>
              <a:t>stanovy mohou určit, že člen, který požaduje vydání tohoto potvrzení častěji než jedenkrát za rok, uhradí družstvu odůvodněné náklady s tím spojené</a:t>
            </a:r>
          </a:p>
          <a:p>
            <a:pPr marL="609600" indent="-609600" eaLnBrk="1" hangingPunct="1"/>
            <a:r>
              <a:rPr lang="sk-SK" sz="2200" smtClean="0"/>
              <a:t>údaje zapsané v seznamu členů může družstvo používat pouze pro své potřeby ve vztahu ke členům družstva</a:t>
            </a:r>
          </a:p>
          <a:p>
            <a:pPr lvl="1" eaLnBrk="1" hangingPunct="1"/>
            <a:r>
              <a:rPr lang="sk-SK" sz="2000" smtClean="0"/>
              <a:t>za jiným účelem mohou být tyto údaje použity jen </a:t>
            </a:r>
            <a:r>
              <a:rPr lang="sk-SK" sz="2000" b="1" smtClean="0"/>
              <a:t>se souhlasem členů</a:t>
            </a:r>
            <a:r>
              <a:rPr lang="sk-SK" sz="2000" smtClean="0"/>
              <a:t>, kterých se týkají</a:t>
            </a:r>
            <a:endParaRPr lang="cs-CZ" sz="2000" smtClean="0"/>
          </a:p>
          <a:p>
            <a:pPr marL="609600" indent="-609600" eaLnBrk="1" hangingPunct="1"/>
            <a:endParaRPr lang="sk-SK" sz="2000" smtClean="0"/>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Nadpis 2"/>
          <p:cNvSpPr>
            <a:spLocks noGrp="1"/>
          </p:cNvSpPr>
          <p:nvPr>
            <p:ph type="title" idx="4294967295"/>
          </p:nvPr>
        </p:nvSpPr>
        <p:spPr>
          <a:xfrm>
            <a:off x="469900" y="693738"/>
            <a:ext cx="8229600" cy="723900"/>
          </a:xfrm>
        </p:spPr>
        <p:txBody>
          <a:bodyPr/>
          <a:lstStyle/>
          <a:p>
            <a:pPr eaLnBrk="1" hangingPunct="1"/>
            <a:r>
              <a:rPr lang="cs-CZ" sz="3600" b="1" smtClean="0">
                <a:solidFill>
                  <a:srgbClr val="D10202"/>
                </a:solidFill>
                <a:latin typeface="Arial" charset="0"/>
                <a:cs typeface="Arial" charset="0"/>
              </a:rPr>
              <a:t>Seznam členů (§ 580</a:t>
            </a:r>
            <a:r>
              <a:rPr lang="cs-CZ" sz="3600" b="1" smtClean="0">
                <a:solidFill>
                  <a:srgbClr val="D10202"/>
                </a:solidFill>
                <a:cs typeface="Arial" charset="0"/>
              </a:rPr>
              <a:t>)</a:t>
            </a:r>
          </a:p>
        </p:txBody>
      </p:sp>
      <p:sp>
        <p:nvSpPr>
          <p:cNvPr id="35842" name="Zástupný symbol pro obsah 2"/>
          <p:cNvSpPr>
            <a:spLocks noGrp="1"/>
          </p:cNvSpPr>
          <p:nvPr>
            <p:ph idx="4294967295"/>
          </p:nvPr>
        </p:nvSpPr>
        <p:spPr/>
        <p:txBody>
          <a:bodyPr/>
          <a:lstStyle/>
          <a:p>
            <a:pPr marL="609600" indent="-609600"/>
            <a:r>
              <a:rPr lang="sk-SK" sz="2400" smtClean="0">
                <a:solidFill>
                  <a:srgbClr val="D10202"/>
                </a:solidFill>
              </a:rPr>
              <a:t>družstvo</a:t>
            </a:r>
            <a:r>
              <a:rPr lang="sk-SK" sz="2400" smtClean="0"/>
              <a:t> vydá </a:t>
            </a:r>
            <a:r>
              <a:rPr lang="sk-SK" sz="2400" b="1" smtClean="0"/>
              <a:t>každému členovi</a:t>
            </a:r>
            <a:r>
              <a:rPr lang="sk-SK" sz="2400" smtClean="0"/>
              <a:t> na jeho </a:t>
            </a:r>
            <a:r>
              <a:rPr lang="sk-SK" sz="2400" u="sng" smtClean="0"/>
              <a:t>písemnou žádost</a:t>
            </a:r>
            <a:r>
              <a:rPr lang="sk-SK" sz="2400" smtClean="0"/>
              <a:t> a </a:t>
            </a:r>
            <a:r>
              <a:rPr lang="sk-SK" sz="2400" b="1" smtClean="0"/>
              <a:t>za úhradu nákladů</a:t>
            </a:r>
            <a:r>
              <a:rPr lang="sk-SK" sz="2400" smtClean="0"/>
              <a:t> opis seznamu všech členů nebo požadované části seznamu </a:t>
            </a:r>
          </a:p>
          <a:p>
            <a:pPr marL="609600" indent="-609600">
              <a:buFont typeface="Arial" charset="0"/>
              <a:buNone/>
            </a:pPr>
            <a:r>
              <a:rPr lang="sk-SK" sz="2400" smtClean="0"/>
              <a:t>	-&gt; bez zbytečného odkladu od doručení žádosti</a:t>
            </a:r>
          </a:p>
          <a:p>
            <a:pPr marL="609600" indent="-609600"/>
            <a:r>
              <a:rPr lang="sk-SK" sz="2400" smtClean="0">
                <a:solidFill>
                  <a:srgbClr val="D10202"/>
                </a:solidFill>
              </a:rPr>
              <a:t>představenstvo</a:t>
            </a:r>
            <a:r>
              <a:rPr lang="sk-SK" sz="2400" smtClean="0"/>
              <a:t> umožní </a:t>
            </a:r>
            <a:r>
              <a:rPr lang="sk-SK" sz="2400" b="1" smtClean="0"/>
              <a:t>každému</a:t>
            </a:r>
            <a:r>
              <a:rPr lang="sk-SK" sz="2400" smtClean="0"/>
              <a:t> nahlédnout do příslušné části seznamu, jestliže </a:t>
            </a:r>
            <a:r>
              <a:rPr lang="sk-SK" sz="2400" b="1" smtClean="0"/>
              <a:t>osvědčí právní zájem</a:t>
            </a:r>
            <a:r>
              <a:rPr lang="sk-SK" sz="2400" smtClean="0"/>
              <a:t> na tomto nahlédnutí </a:t>
            </a:r>
            <a:r>
              <a:rPr lang="sk-SK" sz="2400" u="sng" smtClean="0"/>
              <a:t>nebo</a:t>
            </a:r>
            <a:r>
              <a:rPr lang="sk-SK" sz="2400" smtClean="0"/>
              <a:t> doloží </a:t>
            </a:r>
            <a:r>
              <a:rPr lang="sk-SK" sz="2400" b="1" smtClean="0"/>
              <a:t>písemný souhlas člena</a:t>
            </a:r>
            <a:r>
              <a:rPr lang="sk-SK" sz="2400" smtClean="0"/>
              <a:t>, kterého se zápis týká; podpis člena musí být úředně ověřen</a:t>
            </a:r>
          </a:p>
          <a:p>
            <a:pPr marL="609600" indent="-609600"/>
            <a:r>
              <a:rPr lang="sk-SK" sz="2400" smtClean="0"/>
              <a:t>přestane-li být člen družstva jeho členem, družstvo to v seznamu členů vyznačí bez zbytečného odkladu</a:t>
            </a:r>
          </a:p>
          <a:p>
            <a:pPr lvl="1"/>
            <a:r>
              <a:rPr lang="sk-SK" sz="2000" smtClean="0"/>
              <a:t>do této části seznamu představenstvo umožní nahlédnout </a:t>
            </a:r>
            <a:r>
              <a:rPr lang="sk-SK" sz="2000" b="1" smtClean="0"/>
              <a:t>pouze bývalému členovi</a:t>
            </a:r>
            <a:r>
              <a:rPr lang="sk-SK" sz="2000" smtClean="0"/>
              <a:t>, jehož se zápis týká, </a:t>
            </a:r>
            <a:r>
              <a:rPr lang="sk-SK" sz="2000" b="1" smtClean="0"/>
              <a:t>a jeho právnímu nástupci</a:t>
            </a:r>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Nadpis 2"/>
          <p:cNvSpPr>
            <a:spLocks noGrp="1"/>
          </p:cNvSpPr>
          <p:nvPr>
            <p:ph type="title" idx="4294967295"/>
          </p:nvPr>
        </p:nvSpPr>
        <p:spPr>
          <a:xfrm>
            <a:off x="469900" y="693738"/>
            <a:ext cx="8229600" cy="723900"/>
          </a:xfrm>
        </p:spPr>
        <p:txBody>
          <a:bodyPr/>
          <a:lstStyle/>
          <a:p>
            <a:pPr eaLnBrk="1" hangingPunct="1"/>
            <a:r>
              <a:rPr lang="cs-CZ" sz="3600" b="1" smtClean="0">
                <a:solidFill>
                  <a:srgbClr val="D10202"/>
                </a:solidFill>
                <a:latin typeface="Arial" charset="0"/>
                <a:cs typeface="Arial" charset="0"/>
              </a:rPr>
              <a:t>Obsah členství</a:t>
            </a:r>
            <a:endParaRPr lang="cs-CZ" sz="3600" b="1" smtClean="0">
              <a:solidFill>
                <a:srgbClr val="D10202"/>
              </a:solidFill>
              <a:cs typeface="Arial" charset="0"/>
            </a:endParaRPr>
          </a:p>
        </p:txBody>
      </p:sp>
      <p:sp>
        <p:nvSpPr>
          <p:cNvPr id="36866" name="Zástupný symbol pro obsah 2"/>
          <p:cNvSpPr>
            <a:spLocks noGrp="1"/>
          </p:cNvSpPr>
          <p:nvPr>
            <p:ph idx="4294967295"/>
          </p:nvPr>
        </p:nvSpPr>
        <p:spPr/>
        <p:txBody>
          <a:bodyPr/>
          <a:lstStyle/>
          <a:p>
            <a:pPr marL="609600" indent="-609600"/>
            <a:r>
              <a:rPr lang="sk-SK" sz="4000" smtClean="0"/>
              <a:t>Členská žaloba</a:t>
            </a:r>
          </a:p>
          <a:p>
            <a:pPr marL="609600" indent="-609600"/>
            <a:r>
              <a:rPr lang="cs-CZ" sz="4000" smtClean="0"/>
              <a:t>Podíl člena na zisku</a:t>
            </a:r>
          </a:p>
          <a:p>
            <a:pPr marL="609600" indent="-609600"/>
            <a:r>
              <a:rPr lang="cs-CZ" sz="4000" smtClean="0"/>
              <a:t>Povinnost člena přispět na úhradu ztráty družstva</a:t>
            </a:r>
            <a:endParaRPr lang="sk-SK" sz="4000" smtClean="0"/>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Nadpis 2"/>
          <p:cNvSpPr>
            <a:spLocks noGrp="1"/>
          </p:cNvSpPr>
          <p:nvPr>
            <p:ph type="title" idx="4294967295"/>
          </p:nvPr>
        </p:nvSpPr>
        <p:spPr>
          <a:xfrm>
            <a:off x="469900" y="693738"/>
            <a:ext cx="8229600" cy="723900"/>
          </a:xfrm>
        </p:spPr>
        <p:txBody>
          <a:bodyPr/>
          <a:lstStyle/>
          <a:p>
            <a:pPr eaLnBrk="1" hangingPunct="1"/>
            <a:r>
              <a:rPr lang="cs-CZ" sz="3600" b="1" smtClean="0">
                <a:solidFill>
                  <a:srgbClr val="D10202"/>
                </a:solidFill>
                <a:latin typeface="Arial" charset="0"/>
                <a:cs typeface="Arial" charset="0"/>
              </a:rPr>
              <a:t>Členská žaloba (§ 584)</a:t>
            </a:r>
            <a:endParaRPr lang="cs-CZ" sz="3600" b="1" smtClean="0">
              <a:solidFill>
                <a:srgbClr val="D10202"/>
              </a:solidFill>
              <a:cs typeface="Arial" charset="0"/>
            </a:endParaRPr>
          </a:p>
        </p:txBody>
      </p:sp>
      <p:sp>
        <p:nvSpPr>
          <p:cNvPr id="37890" name="Zástupný symbol pro obsah 2"/>
          <p:cNvSpPr>
            <a:spLocks noGrp="1"/>
          </p:cNvSpPr>
          <p:nvPr>
            <p:ph idx="4294967295"/>
          </p:nvPr>
        </p:nvSpPr>
        <p:spPr/>
        <p:txBody>
          <a:bodyPr/>
          <a:lstStyle/>
          <a:p>
            <a:pPr marL="609600" indent="-609600"/>
            <a:r>
              <a:rPr lang="sk-SK" b="1" smtClean="0"/>
              <a:t>Každý člen</a:t>
            </a:r>
            <a:r>
              <a:rPr lang="sk-SK" smtClean="0"/>
              <a:t> je oprávněn domáhat se </a:t>
            </a:r>
            <a:r>
              <a:rPr lang="sk-SK" b="1" smtClean="0"/>
              <a:t>za družstvo</a:t>
            </a:r>
            <a:r>
              <a:rPr lang="sk-SK" smtClean="0"/>
              <a:t> náhrady újmy </a:t>
            </a:r>
            <a:r>
              <a:rPr lang="sk-SK" b="1" smtClean="0"/>
              <a:t>proti členovi orgánu</a:t>
            </a:r>
            <a:r>
              <a:rPr lang="sk-SK" smtClean="0"/>
              <a:t> družstva nebo splnění jejich případné povinnosti plynoucí z dohody podle § 53 odst. 3; to platí obdobně pro následný výkon rozhodnutí. </a:t>
            </a:r>
          </a:p>
          <a:p>
            <a:pPr marL="609600" indent="-609600"/>
            <a:r>
              <a:rPr lang="sk-SK" smtClean="0"/>
              <a:t>Člen nemá právo domáhat se náhrady újmy podle odstavce 1, bylo-li o ní rozhodnuto podle § 53 odst. 3. </a:t>
            </a:r>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Nadpis 2"/>
          <p:cNvSpPr>
            <a:spLocks noGrp="1"/>
          </p:cNvSpPr>
          <p:nvPr>
            <p:ph type="title" idx="4294967295"/>
          </p:nvPr>
        </p:nvSpPr>
        <p:spPr>
          <a:xfrm>
            <a:off x="469900" y="693738"/>
            <a:ext cx="8229600" cy="723900"/>
          </a:xfrm>
        </p:spPr>
        <p:txBody>
          <a:bodyPr/>
          <a:lstStyle/>
          <a:p>
            <a:pPr eaLnBrk="1" hangingPunct="1"/>
            <a:r>
              <a:rPr lang="cs-CZ" sz="3600" b="1" smtClean="0">
                <a:solidFill>
                  <a:srgbClr val="D10202"/>
                </a:solidFill>
                <a:latin typeface="Arial" charset="0"/>
                <a:cs typeface="Arial" charset="0"/>
              </a:rPr>
              <a:t>Podíl člena na zisku (§ 586)</a:t>
            </a:r>
            <a:endParaRPr lang="cs-CZ" sz="3600" b="1" smtClean="0">
              <a:solidFill>
                <a:srgbClr val="D10202"/>
              </a:solidFill>
              <a:cs typeface="Arial" charset="0"/>
            </a:endParaRPr>
          </a:p>
        </p:txBody>
      </p:sp>
      <p:sp>
        <p:nvSpPr>
          <p:cNvPr id="39938" name="Zástupný symbol pro obsah 2"/>
          <p:cNvSpPr>
            <a:spLocks noGrp="1"/>
          </p:cNvSpPr>
          <p:nvPr>
            <p:ph idx="4294967295"/>
          </p:nvPr>
        </p:nvSpPr>
        <p:spPr/>
        <p:txBody>
          <a:bodyPr/>
          <a:lstStyle/>
          <a:p>
            <a:pPr marL="609600" indent="-609600"/>
            <a:r>
              <a:rPr lang="sk-SK" sz="2800" b="1" u="sng" smtClean="0"/>
              <a:t>stanovy mohou určit</a:t>
            </a:r>
            <a:r>
              <a:rPr lang="sk-SK" sz="2800" smtClean="0"/>
              <a:t>, že člen nebo někteří členové mají za podmínek určených ve stanovách právo na podíl na zisku</a:t>
            </a:r>
          </a:p>
          <a:p>
            <a:pPr marL="609600" indent="-609600"/>
            <a:r>
              <a:rPr lang="sk-SK" sz="2800" smtClean="0"/>
              <a:t>neurčují-li stanovy </a:t>
            </a:r>
            <a:r>
              <a:rPr lang="sk-SK" sz="2800" b="1" smtClean="0"/>
              <a:t>způsob určení podílu člena na zisku</a:t>
            </a:r>
            <a:r>
              <a:rPr lang="sk-SK" sz="2800" smtClean="0"/>
              <a:t> určeném k rozdělení mezi členy, určí se v poměru jeho splněné vkladové povinnosti k členskému vkladu ke splacenému základnímu kapitálu družstva</a:t>
            </a:r>
          </a:p>
          <a:p>
            <a:pPr lvl="1"/>
            <a:r>
              <a:rPr lang="sk-SK" sz="2400" smtClean="0"/>
              <a:t>u člena, jehož členství v rozhodném roce trvalo jen část účetního období, se podíl na zisku poměrně zkrátí </a:t>
            </a:r>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Nadpis 2"/>
          <p:cNvSpPr>
            <a:spLocks noGrp="1"/>
          </p:cNvSpPr>
          <p:nvPr>
            <p:ph type="title" idx="4294967295"/>
          </p:nvPr>
        </p:nvSpPr>
        <p:spPr>
          <a:xfrm>
            <a:off x="469900" y="693738"/>
            <a:ext cx="8229600" cy="723900"/>
          </a:xfrm>
        </p:spPr>
        <p:txBody>
          <a:bodyPr/>
          <a:lstStyle/>
          <a:p>
            <a:pPr eaLnBrk="1" hangingPunct="1"/>
            <a:r>
              <a:rPr lang="cs-CZ" sz="3600" b="1" smtClean="0">
                <a:solidFill>
                  <a:srgbClr val="D10202"/>
                </a:solidFill>
                <a:latin typeface="Arial" charset="0"/>
                <a:cs typeface="Arial" charset="0"/>
              </a:rPr>
              <a:t>Povinnost člena přispět na úhradu ztráty družstva (§ 587)</a:t>
            </a:r>
            <a:endParaRPr lang="cs-CZ" sz="3600" b="1" smtClean="0">
              <a:solidFill>
                <a:srgbClr val="D10202"/>
              </a:solidFill>
              <a:cs typeface="Arial" charset="0"/>
            </a:endParaRPr>
          </a:p>
        </p:txBody>
      </p:sp>
      <p:sp>
        <p:nvSpPr>
          <p:cNvPr id="40962" name="Zástupný symbol pro obsah 2"/>
          <p:cNvSpPr>
            <a:spLocks noGrp="1"/>
          </p:cNvSpPr>
          <p:nvPr>
            <p:ph idx="4294967295"/>
          </p:nvPr>
        </p:nvSpPr>
        <p:spPr/>
        <p:txBody>
          <a:bodyPr/>
          <a:lstStyle/>
          <a:p>
            <a:pPr marL="609600" indent="-609600">
              <a:buFont typeface="Arial" charset="0"/>
              <a:buNone/>
            </a:pPr>
            <a:r>
              <a:rPr lang="sk-SK" sz="2000" b="1" smtClean="0">
                <a:solidFill>
                  <a:srgbClr val="D10202"/>
                </a:solidFill>
              </a:rPr>
              <a:t>= uhrazovací povinnost</a:t>
            </a:r>
          </a:p>
          <a:p>
            <a:pPr marL="609600" indent="-609600"/>
            <a:r>
              <a:rPr lang="sk-SK" sz="2400" b="1" u="sng" smtClean="0"/>
              <a:t>určí-li tak stanovy</a:t>
            </a:r>
            <a:r>
              <a:rPr lang="sk-SK" sz="2400" smtClean="0"/>
              <a:t>, může </a:t>
            </a:r>
            <a:r>
              <a:rPr lang="sk-SK" sz="2400" b="1" smtClean="0"/>
              <a:t>členská schůze</a:t>
            </a:r>
            <a:r>
              <a:rPr lang="sk-SK" sz="2400" smtClean="0"/>
              <a:t> uložit členům povinnost přispět na úhradu ztráty družstva</a:t>
            </a:r>
          </a:p>
          <a:p>
            <a:pPr marL="609600" indent="-609600"/>
            <a:r>
              <a:rPr lang="sk-SK" sz="2400" smtClean="0"/>
              <a:t>uhrazovací povinnost se ve stanovách pro jednotlivé členy určí </a:t>
            </a:r>
            <a:r>
              <a:rPr lang="sk-SK" sz="2400" b="1" smtClean="0"/>
              <a:t>ve stejné výši</a:t>
            </a:r>
            <a:r>
              <a:rPr lang="sk-SK" sz="2400" smtClean="0"/>
              <a:t> a </a:t>
            </a:r>
            <a:r>
              <a:rPr lang="sk-SK" sz="2400" b="1" smtClean="0"/>
              <a:t>nesmí</a:t>
            </a:r>
            <a:r>
              <a:rPr lang="sk-SK" sz="2400" smtClean="0"/>
              <a:t> </a:t>
            </a:r>
            <a:r>
              <a:rPr lang="sk-SK" sz="2400" b="1" smtClean="0"/>
              <a:t>být vyšší, než</a:t>
            </a:r>
            <a:r>
              <a:rPr lang="sk-SK" sz="2400" smtClean="0"/>
              <a:t> kolik představuje </a:t>
            </a:r>
            <a:r>
              <a:rPr lang="sk-SK" sz="2400" b="1" smtClean="0"/>
              <a:t>trojnásobek základního členského vkladu</a:t>
            </a:r>
          </a:p>
          <a:p>
            <a:pPr marL="609600" indent="-609600"/>
            <a:r>
              <a:rPr lang="sk-SK" sz="2400" smtClean="0"/>
              <a:t>pro všechny </a:t>
            </a:r>
            <a:r>
              <a:rPr lang="sk-SK" sz="2400" b="1" smtClean="0"/>
              <a:t>členy představenstva a kontrolní komise</a:t>
            </a:r>
            <a:r>
              <a:rPr lang="sk-SK" sz="2400" smtClean="0"/>
              <a:t> nebo pro některé z nich </a:t>
            </a:r>
            <a:r>
              <a:rPr lang="sk-SK" sz="2400" b="1" smtClean="0"/>
              <a:t>může</a:t>
            </a:r>
            <a:r>
              <a:rPr lang="sk-SK" sz="2400" smtClean="0"/>
              <a:t> být uhrazovací povinnost určena až do výše </a:t>
            </a:r>
            <a:r>
              <a:rPr lang="sk-SK" sz="2400" b="1" smtClean="0"/>
              <a:t>desetinásobku základního členského vkladu</a:t>
            </a:r>
            <a:r>
              <a:rPr lang="sk-SK" sz="2400" smtClean="0"/>
              <a:t>, pokud byla tato možnost upravena ve stanovách ke dni vzniku jejich členství v představenstvu nebo v kontrolní komisi. </a:t>
            </a:r>
            <a:endParaRPr lang="sk-SK" sz="2400" b="1" smtClean="0"/>
          </a:p>
          <a:p>
            <a:pPr marL="609600" indent="-609600"/>
            <a:endParaRPr lang="sk-SK" sz="2400" b="1" smtClean="0"/>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Nadpis 2"/>
          <p:cNvSpPr>
            <a:spLocks noGrp="1"/>
          </p:cNvSpPr>
          <p:nvPr>
            <p:ph type="title" idx="4294967295"/>
          </p:nvPr>
        </p:nvSpPr>
        <p:spPr>
          <a:xfrm>
            <a:off x="469900" y="693738"/>
            <a:ext cx="8229600" cy="723900"/>
          </a:xfrm>
        </p:spPr>
        <p:txBody>
          <a:bodyPr/>
          <a:lstStyle/>
          <a:p>
            <a:pPr eaLnBrk="1" hangingPunct="1"/>
            <a:r>
              <a:rPr lang="cs-CZ" sz="3600" b="1" smtClean="0">
                <a:solidFill>
                  <a:srgbClr val="D10202"/>
                </a:solidFill>
                <a:latin typeface="Arial" charset="0"/>
                <a:cs typeface="Arial" charset="0"/>
              </a:rPr>
              <a:t>Povinnost člena přispět na úhradu ztráty družstva (§ 587)</a:t>
            </a:r>
            <a:endParaRPr lang="cs-CZ" sz="3600" b="1" smtClean="0">
              <a:solidFill>
                <a:srgbClr val="D10202"/>
              </a:solidFill>
              <a:cs typeface="Arial" charset="0"/>
            </a:endParaRPr>
          </a:p>
        </p:txBody>
      </p:sp>
      <p:sp>
        <p:nvSpPr>
          <p:cNvPr id="41986" name="Zástupný symbol pro obsah 2"/>
          <p:cNvSpPr>
            <a:spLocks noGrp="1"/>
          </p:cNvSpPr>
          <p:nvPr>
            <p:ph idx="4294967295"/>
          </p:nvPr>
        </p:nvSpPr>
        <p:spPr/>
        <p:txBody>
          <a:bodyPr/>
          <a:lstStyle/>
          <a:p>
            <a:pPr marL="609600" indent="-609600"/>
            <a:r>
              <a:rPr lang="cs-CZ" sz="2800" smtClean="0"/>
              <a:t>podmínky uložení -&gt; § 593</a:t>
            </a:r>
          </a:p>
          <a:p>
            <a:pPr marL="609600" indent="-609600"/>
            <a:r>
              <a:rPr lang="sk-SK" sz="2800" smtClean="0"/>
              <a:t>uhrazovací povinnost nesmí být členům uložena ve vyšším rozsahu, než kolik činí </a:t>
            </a:r>
            <a:r>
              <a:rPr lang="sk-SK" sz="2800" b="1" smtClean="0"/>
              <a:t>skutečná výše ztráty</a:t>
            </a:r>
            <a:r>
              <a:rPr lang="sk-SK" sz="2800" smtClean="0"/>
              <a:t> družstva (§ 594)</a:t>
            </a:r>
          </a:p>
          <a:p>
            <a:pPr marL="609600" indent="-609600"/>
            <a:r>
              <a:rPr lang="sk-SK" sz="2800" smtClean="0"/>
              <a:t>uhrazovací povinnost lze ukládat i opakovaně (§ 589) + limit dle § 588!</a:t>
            </a:r>
          </a:p>
          <a:p>
            <a:pPr marL="609600" indent="-609600"/>
            <a:r>
              <a:rPr lang="sk-SK" sz="2800" smtClean="0"/>
              <a:t>uhrazovací povinnost lze uložit i jen těm členům družstva, kteří ztrátu družstva způsobili nebo se na jejím vzniku podstatným způsobem podíleli (§ 590)</a:t>
            </a:r>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7410" name="Nadpis 2"/>
          <p:cNvSpPr>
            <a:spLocks noGrp="1"/>
          </p:cNvSpPr>
          <p:nvPr>
            <p:ph type="title"/>
          </p:nvPr>
        </p:nvSpPr>
        <p:spPr>
          <a:xfrm>
            <a:off x="457200" y="693738"/>
            <a:ext cx="8229600" cy="723900"/>
          </a:xfrm>
        </p:spPr>
        <p:txBody>
          <a:bodyPr/>
          <a:lstStyle/>
          <a:p>
            <a:pPr eaLnBrk="1" hangingPunct="1"/>
            <a:r>
              <a:rPr lang="cs-CZ" sz="3600" b="1" dirty="0" smtClean="0">
                <a:solidFill>
                  <a:srgbClr val="D10202"/>
                </a:solidFill>
                <a:cs typeface="Arial" charset="0"/>
              </a:rPr>
              <a:t>Družstvo</a:t>
            </a:r>
          </a:p>
        </p:txBody>
      </p:sp>
      <p:sp>
        <p:nvSpPr>
          <p:cNvPr id="17411" name="Zástupný symbol pro obsah 2"/>
          <p:cNvSpPr>
            <a:spLocks noGrp="1"/>
          </p:cNvSpPr>
          <p:nvPr>
            <p:ph idx="1"/>
          </p:nvPr>
        </p:nvSpPr>
        <p:spPr/>
        <p:txBody>
          <a:bodyPr/>
          <a:lstStyle/>
          <a:p>
            <a:pPr eaLnBrk="1" hangingPunct="1"/>
            <a:r>
              <a:rPr lang="cs-CZ" sz="1800" b="1" dirty="0" smtClean="0"/>
              <a:t>Část první, Hlava VI, Díl 1, § 552-726 ZOK</a:t>
            </a:r>
          </a:p>
          <a:p>
            <a:pPr eaLnBrk="1" hangingPunct="1">
              <a:buFont typeface="Arial" charset="0"/>
              <a:buNone/>
            </a:pPr>
            <a:endParaRPr lang="cs-CZ" sz="1800" b="1" dirty="0" smtClean="0"/>
          </a:p>
          <a:p>
            <a:pPr eaLnBrk="1" hangingPunct="1"/>
            <a:r>
              <a:rPr lang="sk-SK" sz="3600" b="1" dirty="0" smtClean="0"/>
              <a:t>Družstvo je </a:t>
            </a:r>
            <a:r>
              <a:rPr lang="sk-SK" sz="3600" b="1" dirty="0" err="1" smtClean="0"/>
              <a:t>společenství</a:t>
            </a:r>
            <a:r>
              <a:rPr lang="sk-SK" sz="3600" b="1" smtClean="0"/>
              <a:t> </a:t>
            </a:r>
            <a:r>
              <a:rPr lang="sk-SK" sz="3600" b="1" smtClean="0">
                <a:solidFill>
                  <a:srgbClr val="D10202"/>
                </a:solidFill>
              </a:rPr>
              <a:t>neuzavřeného počtu</a:t>
            </a:r>
            <a:r>
              <a:rPr lang="sk-SK" sz="3600" b="1" smtClean="0"/>
              <a:t> </a:t>
            </a:r>
            <a:r>
              <a:rPr lang="sk-SK" sz="3600" b="1" smtClean="0">
                <a:solidFill>
                  <a:srgbClr val="D10202"/>
                </a:solidFill>
              </a:rPr>
              <a:t>osob</a:t>
            </a:r>
            <a:r>
              <a:rPr lang="sk-SK" sz="3600" b="1" smtClean="0"/>
              <a:t>, které je založeno </a:t>
            </a:r>
            <a:r>
              <a:rPr lang="sk-SK" sz="3600" b="1" smtClean="0">
                <a:solidFill>
                  <a:srgbClr val="D10202"/>
                </a:solidFill>
              </a:rPr>
              <a:t>za účelem vzájemné podpory</a:t>
            </a:r>
            <a:r>
              <a:rPr lang="sk-SK" sz="3600" b="1" smtClean="0"/>
              <a:t> svých členů nebo třetích osob, případně za účelem podnikání (§ 552/1 ZOK)</a:t>
            </a:r>
            <a:endParaRPr lang="cs-CZ" sz="3600" smtClean="0">
              <a:solidFill>
                <a:schemeClr val="tx2"/>
              </a:solidFill>
            </a:endParaRPr>
          </a:p>
          <a:p>
            <a:pPr algn="ctr" eaLnBrk="1" hangingPunct="1">
              <a:buFont typeface="Arial" charset="0"/>
              <a:buNone/>
            </a:pPr>
            <a:endParaRPr lang="cs-CZ" sz="3600" b="1" smtClean="0">
              <a:solidFill>
                <a:schemeClr val="tx2"/>
              </a:solidFill>
            </a:endParaRPr>
          </a:p>
        </p:txBody>
      </p:sp>
      <p:sp>
        <p:nvSpPr>
          <p:cNvPr id="4" name="Zástupný symbol pro zápatí 3"/>
          <p:cNvSpPr>
            <a:spLocks noGrp="1"/>
          </p:cNvSpPr>
          <p:nvPr>
            <p:ph type="ftr" sz="quarter" idx="11"/>
          </p:nvPr>
        </p:nvSpPr>
        <p:spPr/>
        <p:txBody>
          <a:bodyPr/>
          <a:lstStyle/>
          <a:p>
            <a:pPr>
              <a:defRPr/>
            </a:pPr>
            <a:endParaRPr lang="cs-CZ">
              <a:solidFill>
                <a:schemeClr val="bg1">
                  <a:lumMod val="50000"/>
                </a:schemeClr>
              </a:solidFill>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Nadpis 2"/>
          <p:cNvSpPr>
            <a:spLocks noGrp="1"/>
          </p:cNvSpPr>
          <p:nvPr>
            <p:ph type="title" idx="4294967295"/>
          </p:nvPr>
        </p:nvSpPr>
        <p:spPr>
          <a:xfrm>
            <a:off x="469900" y="693738"/>
            <a:ext cx="8229600" cy="723900"/>
          </a:xfrm>
        </p:spPr>
        <p:txBody>
          <a:bodyPr/>
          <a:lstStyle/>
          <a:p>
            <a:pPr eaLnBrk="1" hangingPunct="1"/>
            <a:r>
              <a:rPr lang="cs-CZ" sz="3600" b="1" smtClean="0">
                <a:solidFill>
                  <a:srgbClr val="D10202"/>
                </a:solidFill>
                <a:latin typeface="Arial" charset="0"/>
                <a:cs typeface="Arial" charset="0"/>
              </a:rPr>
              <a:t>Družstevní podíl (§ 595)</a:t>
            </a:r>
            <a:endParaRPr lang="cs-CZ" sz="3600" b="1" smtClean="0">
              <a:solidFill>
                <a:srgbClr val="D10202"/>
              </a:solidFill>
              <a:cs typeface="Arial" charset="0"/>
            </a:endParaRPr>
          </a:p>
        </p:txBody>
      </p:sp>
      <p:sp>
        <p:nvSpPr>
          <p:cNvPr id="43010" name="Zástupný symbol pro obsah 2"/>
          <p:cNvSpPr>
            <a:spLocks noGrp="1"/>
          </p:cNvSpPr>
          <p:nvPr>
            <p:ph idx="4294967295"/>
          </p:nvPr>
        </p:nvSpPr>
        <p:spPr/>
        <p:txBody>
          <a:bodyPr/>
          <a:lstStyle/>
          <a:p>
            <a:pPr marL="609600" indent="-609600"/>
            <a:r>
              <a:rPr lang="sk-SK" sz="2800" smtClean="0"/>
              <a:t>představuje </a:t>
            </a:r>
            <a:r>
              <a:rPr lang="sk-SK" sz="2800" b="1" smtClean="0">
                <a:solidFill>
                  <a:srgbClr val="D10202"/>
                </a:solidFill>
              </a:rPr>
              <a:t>práva a povinnosti člena</a:t>
            </a:r>
            <a:r>
              <a:rPr lang="sk-SK" sz="2800" smtClean="0"/>
              <a:t> plynoucí z členství v družstvu</a:t>
            </a:r>
          </a:p>
          <a:p>
            <a:pPr marL="609600" indent="-609600"/>
            <a:r>
              <a:rPr lang="sk-SK" sz="2800" b="1" smtClean="0"/>
              <a:t>každý člen může mít pouze 1 družstevní podíl</a:t>
            </a:r>
            <a:r>
              <a:rPr lang="sk-SK" sz="2800" smtClean="0"/>
              <a:t> </a:t>
            </a:r>
          </a:p>
          <a:p>
            <a:pPr marL="609600" indent="-609600"/>
            <a:r>
              <a:rPr lang="sk-SK" sz="2800" smtClean="0"/>
              <a:t>družstvo nemůže nabýt vlastní družstevní podíl, ledaže se jedná o přeměnu podle jiného právního předpisu (zákon č. 125/2008 Sb., o přeměnách obch.společností a družstev)</a:t>
            </a:r>
          </a:p>
          <a:p>
            <a:pPr marL="609600" indent="-609600"/>
            <a:r>
              <a:rPr lang="sk-SK" sz="2800" smtClean="0"/>
              <a:t>stanovy mohou vyloučit, aby byl družstevní podíl ve spoluvlastnictví </a:t>
            </a:r>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Nadpis 2"/>
          <p:cNvSpPr>
            <a:spLocks noGrp="1"/>
          </p:cNvSpPr>
          <p:nvPr>
            <p:ph type="title" idx="4294967295"/>
          </p:nvPr>
        </p:nvSpPr>
        <p:spPr>
          <a:xfrm>
            <a:off x="469900" y="693738"/>
            <a:ext cx="8229600" cy="723900"/>
          </a:xfrm>
        </p:spPr>
        <p:txBody>
          <a:bodyPr/>
          <a:lstStyle/>
          <a:p>
            <a:pPr eaLnBrk="1" hangingPunct="1"/>
            <a:r>
              <a:rPr lang="cs-CZ" sz="3600" b="1" smtClean="0">
                <a:solidFill>
                  <a:srgbClr val="D10202"/>
                </a:solidFill>
                <a:latin typeface="Arial" charset="0"/>
                <a:cs typeface="Arial" charset="0"/>
              </a:rPr>
              <a:t>Družstevní podíl (§ 595)</a:t>
            </a:r>
            <a:endParaRPr lang="cs-CZ" sz="3600" b="1" smtClean="0">
              <a:solidFill>
                <a:srgbClr val="D10202"/>
              </a:solidFill>
              <a:cs typeface="Arial" charset="0"/>
            </a:endParaRPr>
          </a:p>
        </p:txBody>
      </p:sp>
      <p:sp>
        <p:nvSpPr>
          <p:cNvPr id="44034" name="Zástupný symbol pro obsah 2"/>
          <p:cNvSpPr>
            <a:spLocks noGrp="1"/>
          </p:cNvSpPr>
          <p:nvPr>
            <p:ph idx="4294967295"/>
          </p:nvPr>
        </p:nvSpPr>
        <p:spPr/>
        <p:txBody>
          <a:bodyPr/>
          <a:lstStyle/>
          <a:p>
            <a:pPr marL="609600" indent="-609600"/>
            <a:r>
              <a:rPr lang="sk-SK" sz="3600" smtClean="0"/>
              <a:t>převod a přechod družstevního podílu </a:t>
            </a:r>
            <a:r>
              <a:rPr lang="sk-SK" sz="3600" b="1" smtClean="0"/>
              <a:t>není přípustný</a:t>
            </a:r>
            <a:r>
              <a:rPr lang="sk-SK" sz="3600" smtClean="0"/>
              <a:t>, je-li podle stanov podmínkou členství pracovní poměr člena k družstvu</a:t>
            </a:r>
          </a:p>
          <a:p>
            <a:pPr lvl="1"/>
            <a:r>
              <a:rPr lang="sk-SK" sz="3200" smtClean="0"/>
              <a:t>to neplatí, je-li nabyvatel nebo dědic družstevního podílu již zaměstnancem družstva nebo se jím stane</a:t>
            </a:r>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Nadpis 2"/>
          <p:cNvSpPr>
            <a:spLocks noGrp="1"/>
          </p:cNvSpPr>
          <p:nvPr>
            <p:ph type="title" idx="4294967295"/>
          </p:nvPr>
        </p:nvSpPr>
        <p:spPr>
          <a:xfrm>
            <a:off x="469900" y="693738"/>
            <a:ext cx="8229600" cy="723900"/>
          </a:xfrm>
        </p:spPr>
        <p:txBody>
          <a:bodyPr/>
          <a:lstStyle/>
          <a:p>
            <a:pPr eaLnBrk="1" hangingPunct="1"/>
            <a:r>
              <a:rPr lang="cs-CZ" sz="3600" b="1" smtClean="0">
                <a:solidFill>
                  <a:srgbClr val="D10202"/>
                </a:solidFill>
                <a:latin typeface="Arial" charset="0"/>
                <a:cs typeface="Arial" charset="0"/>
              </a:rPr>
              <a:t>Převod družstevního podílu (§ 599)</a:t>
            </a:r>
            <a:endParaRPr lang="cs-CZ" sz="3600" b="1" smtClean="0">
              <a:solidFill>
                <a:srgbClr val="D10202"/>
              </a:solidFill>
              <a:cs typeface="Arial" charset="0"/>
            </a:endParaRPr>
          </a:p>
        </p:txBody>
      </p:sp>
      <p:sp>
        <p:nvSpPr>
          <p:cNvPr id="45058" name="Zástupný symbol pro obsah 2"/>
          <p:cNvSpPr>
            <a:spLocks noGrp="1"/>
          </p:cNvSpPr>
          <p:nvPr>
            <p:ph idx="4294967295"/>
          </p:nvPr>
        </p:nvSpPr>
        <p:spPr/>
        <p:txBody>
          <a:bodyPr/>
          <a:lstStyle/>
          <a:p>
            <a:pPr marL="609600" indent="-609600"/>
            <a:r>
              <a:rPr lang="sk-SK" sz="2800" smtClean="0"/>
              <a:t>je možný jen na osobu, která se podle ustanovení tohoto zákona nebo stanov může stát členem družstva</a:t>
            </a:r>
          </a:p>
          <a:p>
            <a:pPr marL="609600" indent="-609600"/>
            <a:r>
              <a:rPr lang="sk-SK" sz="2800" smtClean="0"/>
              <a:t>člen může převést svůj družstevní podíl </a:t>
            </a:r>
            <a:r>
              <a:rPr lang="sk-SK" sz="2800" b="1" smtClean="0"/>
              <a:t>na jiného člena</a:t>
            </a:r>
            <a:r>
              <a:rPr lang="sk-SK" sz="2800" smtClean="0"/>
              <a:t>, pokud to stanovy nezakazují, a </a:t>
            </a:r>
            <a:r>
              <a:rPr lang="sk-SK" sz="2800" b="1" smtClean="0"/>
              <a:t>na osobu, která není členem</a:t>
            </a:r>
            <a:r>
              <a:rPr lang="sk-SK" sz="2800" smtClean="0"/>
              <a:t>, pokud to stanovy připouštějí. </a:t>
            </a:r>
          </a:p>
          <a:p>
            <a:pPr lvl="1"/>
            <a:r>
              <a:rPr lang="sk-SK" sz="2400" smtClean="0"/>
              <a:t>stanovy mohou převod podmínit souhlasem představenstva</a:t>
            </a:r>
          </a:p>
          <a:p>
            <a:pPr lvl="1"/>
            <a:r>
              <a:rPr lang="sk-SK" sz="2400" smtClean="0"/>
              <a:t>souhlas představenstva s převodem družstevního podílu nelze změnit ani odvolat</a:t>
            </a:r>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Nadpis 2"/>
          <p:cNvSpPr>
            <a:spLocks noGrp="1"/>
          </p:cNvSpPr>
          <p:nvPr>
            <p:ph type="title" idx="4294967295"/>
          </p:nvPr>
        </p:nvSpPr>
        <p:spPr>
          <a:xfrm>
            <a:off x="469900" y="693738"/>
            <a:ext cx="8229600" cy="723900"/>
          </a:xfrm>
        </p:spPr>
        <p:txBody>
          <a:bodyPr/>
          <a:lstStyle/>
          <a:p>
            <a:pPr eaLnBrk="1" hangingPunct="1"/>
            <a:r>
              <a:rPr lang="cs-CZ" sz="3600" b="1" smtClean="0">
                <a:solidFill>
                  <a:srgbClr val="D10202"/>
                </a:solidFill>
                <a:latin typeface="Arial" charset="0"/>
                <a:cs typeface="Arial" charset="0"/>
              </a:rPr>
              <a:t>Převod družstevního podílu (§ 599)</a:t>
            </a:r>
            <a:endParaRPr lang="cs-CZ" sz="3600" b="1" smtClean="0">
              <a:solidFill>
                <a:srgbClr val="D10202"/>
              </a:solidFill>
              <a:cs typeface="Arial" charset="0"/>
            </a:endParaRPr>
          </a:p>
        </p:txBody>
      </p:sp>
      <p:sp>
        <p:nvSpPr>
          <p:cNvPr id="46082" name="Zástupný symbol pro obsah 2"/>
          <p:cNvSpPr>
            <a:spLocks noGrp="1"/>
          </p:cNvSpPr>
          <p:nvPr>
            <p:ph idx="4294967295"/>
          </p:nvPr>
        </p:nvSpPr>
        <p:spPr/>
        <p:txBody>
          <a:bodyPr/>
          <a:lstStyle/>
          <a:p>
            <a:pPr marL="609600" indent="-609600"/>
            <a:r>
              <a:rPr lang="sk-SK" sz="2800" smtClean="0"/>
              <a:t>převodce družstevního podílu </a:t>
            </a:r>
            <a:r>
              <a:rPr lang="sk-SK" sz="2800" b="1" smtClean="0"/>
              <a:t>ručí za dluhy</a:t>
            </a:r>
            <a:r>
              <a:rPr lang="sk-SK" sz="2800" smtClean="0"/>
              <a:t>, které jsou s družstevním podílem spojeny (§ 601/1)</a:t>
            </a:r>
          </a:p>
          <a:p>
            <a:pPr marL="609600" indent="-609600"/>
            <a:r>
              <a:rPr lang="sk-SK" sz="2800" smtClean="0"/>
              <a:t>právní účinky převodu družstevního podílu nastávají vůči družstvu </a:t>
            </a:r>
            <a:r>
              <a:rPr lang="sk-SK" sz="2800" b="1" smtClean="0"/>
              <a:t>dnem doručení účinné smlouvy o převodu</a:t>
            </a:r>
            <a:r>
              <a:rPr lang="sk-SK" sz="2800" smtClean="0"/>
              <a:t> družstevního podílu družstvu, ledaže smlouva určí účinky později. </a:t>
            </a:r>
          </a:p>
          <a:p>
            <a:pPr lvl="1"/>
            <a:r>
              <a:rPr lang="sk-SK" sz="2400" smtClean="0"/>
              <a:t>tytéž účinky jako doručení smlouvy má doručení prohlášení převodce a nabyvatele o uzavření takové smlouvy</a:t>
            </a:r>
          </a:p>
          <a:p>
            <a:pPr marL="609600" indent="-609600"/>
            <a:endParaRPr lang="sk-SK" sz="2800" smtClean="0"/>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Nadpis 2"/>
          <p:cNvSpPr>
            <a:spLocks noGrp="1"/>
          </p:cNvSpPr>
          <p:nvPr>
            <p:ph type="title" idx="4294967295"/>
          </p:nvPr>
        </p:nvSpPr>
        <p:spPr>
          <a:xfrm>
            <a:off x="469900" y="693738"/>
            <a:ext cx="8229600" cy="723900"/>
          </a:xfrm>
        </p:spPr>
        <p:txBody>
          <a:bodyPr/>
          <a:lstStyle/>
          <a:p>
            <a:pPr eaLnBrk="1" hangingPunct="1"/>
            <a:r>
              <a:rPr lang="cs-CZ" sz="3600" b="1" smtClean="0">
                <a:solidFill>
                  <a:srgbClr val="D10202"/>
                </a:solidFill>
                <a:latin typeface="Arial" charset="0"/>
                <a:cs typeface="Arial" charset="0"/>
              </a:rPr>
              <a:t>Přechod družstevního podílu (§ 602)</a:t>
            </a:r>
            <a:endParaRPr lang="cs-CZ" sz="3600" b="1" smtClean="0">
              <a:solidFill>
                <a:srgbClr val="D10202"/>
              </a:solidFill>
              <a:cs typeface="Arial" charset="0"/>
            </a:endParaRPr>
          </a:p>
        </p:txBody>
      </p:sp>
      <p:sp>
        <p:nvSpPr>
          <p:cNvPr id="47106" name="Zástupný symbol pro obsah 2"/>
          <p:cNvSpPr>
            <a:spLocks noGrp="1"/>
          </p:cNvSpPr>
          <p:nvPr>
            <p:ph idx="4294967295"/>
          </p:nvPr>
        </p:nvSpPr>
        <p:spPr/>
        <p:txBody>
          <a:bodyPr/>
          <a:lstStyle/>
          <a:p>
            <a:pPr marL="609600" indent="-609600"/>
            <a:r>
              <a:rPr lang="sk-SK" smtClean="0"/>
              <a:t>družstevní podíl přechází </a:t>
            </a:r>
            <a:r>
              <a:rPr lang="sk-SK" b="1" smtClean="0"/>
              <a:t>na právního nástupce člena</a:t>
            </a:r>
            <a:r>
              <a:rPr lang="sk-SK" smtClean="0"/>
              <a:t> za podmínek stanovených tímto zákonem nebo stanovami, </a:t>
            </a:r>
            <a:r>
              <a:rPr lang="sk-SK" u="sng" smtClean="0"/>
              <a:t>ledaže přechod stanovy vylučují</a:t>
            </a:r>
          </a:p>
          <a:p>
            <a:pPr marL="609600" indent="-609600"/>
            <a:r>
              <a:rPr lang="sk-SK" smtClean="0"/>
              <a:t>přechod družstevního podílu nelze vyloučit </a:t>
            </a:r>
            <a:r>
              <a:rPr lang="sk-SK" b="1" smtClean="0"/>
              <a:t>v</a:t>
            </a:r>
            <a:r>
              <a:rPr lang="sk-SK" smtClean="0"/>
              <a:t> </a:t>
            </a:r>
            <a:r>
              <a:rPr lang="sk-SK" b="1" smtClean="0"/>
              <a:t>bytovém družstvu</a:t>
            </a:r>
            <a:r>
              <a:rPr lang="sk-SK" smtClean="0"/>
              <a:t> v případě, že členovi svědčí právo nájmu nebo právo na uzavření nájemní smlouvy</a:t>
            </a:r>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Nadpis 2"/>
          <p:cNvSpPr>
            <a:spLocks noGrp="1"/>
          </p:cNvSpPr>
          <p:nvPr>
            <p:ph type="title" idx="4294967295"/>
          </p:nvPr>
        </p:nvSpPr>
        <p:spPr>
          <a:xfrm>
            <a:off x="469900" y="693738"/>
            <a:ext cx="8229600" cy="723900"/>
          </a:xfrm>
        </p:spPr>
        <p:txBody>
          <a:bodyPr/>
          <a:lstStyle/>
          <a:p>
            <a:pPr eaLnBrk="1" hangingPunct="1"/>
            <a:r>
              <a:rPr lang="cs-CZ" sz="3600" b="1" smtClean="0">
                <a:solidFill>
                  <a:srgbClr val="D10202"/>
                </a:solidFill>
                <a:latin typeface="Arial" charset="0"/>
                <a:cs typeface="Arial" charset="0"/>
              </a:rPr>
              <a:t>Přechod družstevního podílu (§ 602)</a:t>
            </a:r>
            <a:endParaRPr lang="cs-CZ" sz="3600" b="1" smtClean="0">
              <a:solidFill>
                <a:srgbClr val="D10202"/>
              </a:solidFill>
              <a:cs typeface="Arial" charset="0"/>
            </a:endParaRPr>
          </a:p>
        </p:txBody>
      </p:sp>
      <p:sp>
        <p:nvSpPr>
          <p:cNvPr id="48130" name="Zástupný symbol pro obsah 2"/>
          <p:cNvSpPr>
            <a:spLocks noGrp="1"/>
          </p:cNvSpPr>
          <p:nvPr>
            <p:ph idx="4294967295"/>
          </p:nvPr>
        </p:nvSpPr>
        <p:spPr/>
        <p:txBody>
          <a:bodyPr/>
          <a:lstStyle/>
          <a:p>
            <a:pPr marL="609600" indent="-609600"/>
            <a:r>
              <a:rPr lang="sk-SK" sz="2800" smtClean="0"/>
              <a:t>nevyloučí-li stanovy </a:t>
            </a:r>
            <a:r>
              <a:rPr lang="sk-SK" sz="2800" b="1" u="sng" smtClean="0"/>
              <a:t>dědění </a:t>
            </a:r>
            <a:r>
              <a:rPr lang="sk-SK" sz="2800" smtClean="0"/>
              <a:t>družstevního podílu, ale podmíní-li vznik členství v družstvu </a:t>
            </a:r>
            <a:r>
              <a:rPr lang="sk-SK" sz="2800" b="1" smtClean="0"/>
              <a:t>souhlasem představenstva</a:t>
            </a:r>
            <a:r>
              <a:rPr lang="sk-SK" sz="2800" smtClean="0"/>
              <a:t>, nestane se dědic členem, dokud není souhlas s jeho žádostí udělen (§ 604/1)</a:t>
            </a:r>
          </a:p>
          <a:p>
            <a:pPr marL="609600" indent="-609600"/>
            <a:r>
              <a:rPr lang="sk-SK" sz="2800" smtClean="0"/>
              <a:t>souhlasí-li představenstvo se vznikem členství, hledí se na dědice, jako by byl členem družstva ode dne nabytí dědictví</a:t>
            </a:r>
          </a:p>
          <a:p>
            <a:pPr marL="609600" indent="-609600"/>
            <a:r>
              <a:rPr lang="sk-SK" sz="2800" smtClean="0"/>
              <a:t>nevyrozumí-li představenstvo dědice </a:t>
            </a:r>
            <a:r>
              <a:rPr lang="sk-SK" sz="2800" b="1" smtClean="0"/>
              <a:t>do 30 dnů</a:t>
            </a:r>
            <a:r>
              <a:rPr lang="sk-SK" sz="2800" smtClean="0"/>
              <a:t> ode dne, kdy dědic družstvo o udělení souhlasu požádal, </a:t>
            </a:r>
            <a:r>
              <a:rPr lang="sk-SK" sz="2800" b="1" smtClean="0"/>
              <a:t>platí, že</a:t>
            </a:r>
            <a:r>
              <a:rPr lang="sk-SK" sz="2800" smtClean="0"/>
              <a:t> se vznikem dědicova členství v družstvu </a:t>
            </a:r>
            <a:r>
              <a:rPr lang="sk-SK" sz="2800" b="1" smtClean="0"/>
              <a:t>souhlasí</a:t>
            </a:r>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Nadpis 2"/>
          <p:cNvSpPr>
            <a:spLocks noGrp="1"/>
          </p:cNvSpPr>
          <p:nvPr>
            <p:ph type="title" idx="4294967295"/>
          </p:nvPr>
        </p:nvSpPr>
        <p:spPr>
          <a:xfrm>
            <a:off x="469900" y="693738"/>
            <a:ext cx="8229600" cy="723900"/>
          </a:xfrm>
        </p:spPr>
        <p:txBody>
          <a:bodyPr/>
          <a:lstStyle/>
          <a:p>
            <a:pPr eaLnBrk="1" hangingPunct="1"/>
            <a:r>
              <a:rPr lang="cs-CZ" sz="3600" b="1" smtClean="0">
                <a:solidFill>
                  <a:srgbClr val="D10202"/>
                </a:solidFill>
                <a:latin typeface="Arial" charset="0"/>
                <a:cs typeface="Arial" charset="0"/>
              </a:rPr>
              <a:t>Přechod družstevního podílu (§ 602)</a:t>
            </a:r>
            <a:endParaRPr lang="cs-CZ" sz="3600" b="1" smtClean="0">
              <a:solidFill>
                <a:srgbClr val="D10202"/>
              </a:solidFill>
              <a:cs typeface="Arial" charset="0"/>
            </a:endParaRPr>
          </a:p>
        </p:txBody>
      </p:sp>
      <p:sp>
        <p:nvSpPr>
          <p:cNvPr id="49154" name="Zástupný symbol pro obsah 2"/>
          <p:cNvSpPr>
            <a:spLocks noGrp="1"/>
          </p:cNvSpPr>
          <p:nvPr>
            <p:ph idx="4294967295"/>
          </p:nvPr>
        </p:nvSpPr>
        <p:spPr/>
        <p:txBody>
          <a:bodyPr/>
          <a:lstStyle/>
          <a:p>
            <a:pPr marL="609600" indent="-609600"/>
            <a:r>
              <a:rPr lang="sk-SK" sz="2600" b="1" smtClean="0"/>
              <a:t>dědic</a:t>
            </a:r>
            <a:r>
              <a:rPr lang="sk-SK" sz="2600" smtClean="0"/>
              <a:t> družstevního podílu, který nechce být členem družstva, je oprávněn svou účast v družstvu </a:t>
            </a:r>
            <a:r>
              <a:rPr lang="sk-SK" sz="2600" b="1" smtClean="0"/>
              <a:t>vypovědět</a:t>
            </a:r>
            <a:r>
              <a:rPr lang="sk-SK" sz="2600" smtClean="0"/>
              <a:t>, a to </a:t>
            </a:r>
            <a:r>
              <a:rPr lang="sk-SK" sz="2600" smtClean="0">
                <a:solidFill>
                  <a:srgbClr val="D10202"/>
                </a:solidFill>
              </a:rPr>
              <a:t>bez zbytečného odkladu</a:t>
            </a:r>
            <a:r>
              <a:rPr lang="sk-SK" sz="2600" smtClean="0"/>
              <a:t>, nejpozději však </a:t>
            </a:r>
            <a:r>
              <a:rPr lang="sk-SK" sz="2600" smtClean="0">
                <a:solidFill>
                  <a:srgbClr val="D10202"/>
                </a:solidFill>
              </a:rPr>
              <a:t>1 měsíc</a:t>
            </a:r>
            <a:r>
              <a:rPr lang="sk-SK" sz="2600" smtClean="0"/>
              <a:t> ode dne, kdy se stal dědicem, jinak se k výpovědi nepřihlíží (§ 603/1)</a:t>
            </a:r>
          </a:p>
          <a:p>
            <a:pPr marL="609600" indent="-609600"/>
            <a:r>
              <a:rPr lang="sk-SK" sz="2600" smtClean="0"/>
              <a:t>výpovědní doba: </a:t>
            </a:r>
            <a:r>
              <a:rPr lang="sk-SK" sz="2600" b="1" smtClean="0"/>
              <a:t>3 měsíce</a:t>
            </a:r>
            <a:r>
              <a:rPr lang="sk-SK" sz="2600" smtClean="0"/>
              <a:t>  (po dobu jejího běhu není dědic podílu oprávněn se podílet na činnosti družstva</a:t>
            </a:r>
          </a:p>
          <a:p>
            <a:pPr marL="609600" indent="-609600"/>
            <a:r>
              <a:rPr lang="sk-SK" sz="2600" smtClean="0"/>
              <a:t>podá-li dědic výpověď podle odstavce 1, platí, že se členem družstva nestal </a:t>
            </a:r>
          </a:p>
          <a:p>
            <a:pPr marL="609600" indent="-609600"/>
            <a:r>
              <a:rPr lang="cs-CZ" sz="2600" smtClean="0"/>
              <a:t>srov. § 605 – přechod družstevního podílu na právního nástupce člena – PO </a:t>
            </a:r>
            <a:endParaRPr lang="sk-SK" sz="2600" smtClean="0"/>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Nadpis 2"/>
          <p:cNvSpPr>
            <a:spLocks noGrp="1"/>
          </p:cNvSpPr>
          <p:nvPr>
            <p:ph type="title" idx="4294967295"/>
          </p:nvPr>
        </p:nvSpPr>
        <p:spPr>
          <a:xfrm>
            <a:off x="469900" y="693738"/>
            <a:ext cx="8229600" cy="723900"/>
          </a:xfrm>
        </p:spPr>
        <p:txBody>
          <a:bodyPr/>
          <a:lstStyle/>
          <a:p>
            <a:pPr eaLnBrk="1" hangingPunct="1"/>
            <a:r>
              <a:rPr lang="cs-CZ" sz="3600" b="1" smtClean="0">
                <a:solidFill>
                  <a:srgbClr val="D10202"/>
                </a:solidFill>
                <a:latin typeface="Arial" charset="0"/>
                <a:cs typeface="Arial" charset="0"/>
              </a:rPr>
              <a:t>Splynutí a rozdělení družstevního podílu (§ 606)</a:t>
            </a:r>
            <a:endParaRPr lang="cs-CZ" sz="3600" b="1" smtClean="0">
              <a:solidFill>
                <a:srgbClr val="D10202"/>
              </a:solidFill>
              <a:cs typeface="Arial" charset="0"/>
            </a:endParaRPr>
          </a:p>
        </p:txBody>
      </p:sp>
      <p:sp>
        <p:nvSpPr>
          <p:cNvPr id="50178" name="Zástupný symbol pro obsah 2"/>
          <p:cNvSpPr>
            <a:spLocks noGrp="1"/>
          </p:cNvSpPr>
          <p:nvPr>
            <p:ph idx="4294967295"/>
          </p:nvPr>
        </p:nvSpPr>
        <p:spPr/>
        <p:txBody>
          <a:bodyPr/>
          <a:lstStyle/>
          <a:p>
            <a:pPr marL="609600" indent="-609600"/>
            <a:r>
              <a:rPr lang="sk-SK" sz="4200" b="1" smtClean="0"/>
              <a:t>Splynutí</a:t>
            </a:r>
            <a:r>
              <a:rPr lang="sk-SK" sz="4200" smtClean="0"/>
              <a:t> -&gt; nabytí dalšího podílu = splynutí s dosavadním (§ 606)</a:t>
            </a:r>
          </a:p>
          <a:p>
            <a:pPr marL="609600" indent="-609600"/>
            <a:r>
              <a:rPr lang="cs-CZ" sz="4200" b="1" smtClean="0"/>
              <a:t>Rozdělení</a:t>
            </a:r>
            <a:r>
              <a:rPr lang="cs-CZ" sz="4200" smtClean="0"/>
              <a:t> -&gt; fakultativně dle stanov + souhlas představenstva (§ 607)</a:t>
            </a:r>
          </a:p>
          <a:p>
            <a:pPr marL="609600" indent="-609600"/>
            <a:endParaRPr lang="sk-SK" sz="4200" b="1" smtClean="0"/>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Nadpis 2"/>
          <p:cNvSpPr>
            <a:spLocks noGrp="1"/>
          </p:cNvSpPr>
          <p:nvPr>
            <p:ph type="title" idx="4294967295"/>
          </p:nvPr>
        </p:nvSpPr>
        <p:spPr>
          <a:xfrm>
            <a:off x="469900" y="693738"/>
            <a:ext cx="8229600" cy="723900"/>
          </a:xfrm>
        </p:spPr>
        <p:txBody>
          <a:bodyPr/>
          <a:lstStyle/>
          <a:p>
            <a:pPr eaLnBrk="1" hangingPunct="1"/>
            <a:r>
              <a:rPr lang="cs-CZ" sz="3600" b="1" smtClean="0">
                <a:solidFill>
                  <a:srgbClr val="D10202"/>
                </a:solidFill>
                <a:latin typeface="Arial" charset="0"/>
                <a:cs typeface="Arial" charset="0"/>
              </a:rPr>
              <a:t>Zánik členství (§ 610)</a:t>
            </a:r>
            <a:endParaRPr lang="cs-CZ" sz="3600" b="1" smtClean="0">
              <a:solidFill>
                <a:srgbClr val="D10202"/>
              </a:solidFill>
              <a:cs typeface="Arial" charset="0"/>
            </a:endParaRPr>
          </a:p>
        </p:txBody>
      </p:sp>
      <p:sp>
        <p:nvSpPr>
          <p:cNvPr id="51202" name="Zástupný symbol pro obsah 2"/>
          <p:cNvSpPr>
            <a:spLocks noGrp="1"/>
          </p:cNvSpPr>
          <p:nvPr>
            <p:ph idx="4294967295"/>
          </p:nvPr>
        </p:nvSpPr>
        <p:spPr/>
        <p:txBody>
          <a:bodyPr/>
          <a:lstStyle/>
          <a:p>
            <a:pPr marL="609600" indent="-609600">
              <a:buFont typeface="Arial" charset="0"/>
              <a:buNone/>
            </a:pPr>
            <a:r>
              <a:rPr lang="sk-SK" sz="1800" smtClean="0"/>
              <a:t>Členství v družstvu zaniká</a:t>
            </a:r>
            <a:r>
              <a:rPr lang="sk-SK" sz="1400" smtClean="0"/>
              <a:t> </a:t>
            </a:r>
          </a:p>
          <a:p>
            <a:pPr marL="609600" indent="-609600">
              <a:buFont typeface="Arial" charset="0"/>
              <a:buNone/>
            </a:pPr>
            <a:r>
              <a:rPr lang="sk-SK" sz="1400" b="1" smtClean="0"/>
              <a:t>a) dohodou, </a:t>
            </a:r>
          </a:p>
          <a:p>
            <a:pPr marL="609600" indent="-609600">
              <a:buFont typeface="Arial" charset="0"/>
              <a:buNone/>
            </a:pPr>
            <a:r>
              <a:rPr lang="sk-SK" sz="1400" b="1" smtClean="0"/>
              <a:t>b) vystoupením člena, </a:t>
            </a:r>
          </a:p>
          <a:p>
            <a:pPr marL="609600" indent="-609600">
              <a:buFont typeface="Arial" charset="0"/>
              <a:buNone/>
            </a:pPr>
            <a:r>
              <a:rPr lang="sk-SK" sz="1400" b="1" smtClean="0"/>
              <a:t>c) vyloučením člena, </a:t>
            </a:r>
          </a:p>
          <a:p>
            <a:pPr marL="609600" indent="-609600">
              <a:buFont typeface="Arial" charset="0"/>
              <a:buNone/>
            </a:pPr>
            <a:r>
              <a:rPr lang="sk-SK" sz="1400" b="1" smtClean="0"/>
              <a:t>d) převodem družstevního podílu, </a:t>
            </a:r>
          </a:p>
          <a:p>
            <a:pPr marL="609600" indent="-609600">
              <a:buFont typeface="Arial" charset="0"/>
              <a:buNone/>
            </a:pPr>
            <a:r>
              <a:rPr lang="sk-SK" sz="1400" b="1" smtClean="0"/>
              <a:t>e) přechodem družstevního podílu, </a:t>
            </a:r>
          </a:p>
          <a:p>
            <a:pPr marL="609600" indent="-609600">
              <a:buFont typeface="Arial" charset="0"/>
              <a:buNone/>
            </a:pPr>
            <a:r>
              <a:rPr lang="sk-SK" sz="1400" b="1" smtClean="0"/>
              <a:t>f) smrtí člena družstva, </a:t>
            </a:r>
          </a:p>
          <a:p>
            <a:pPr marL="609600" indent="-609600">
              <a:buFont typeface="Arial" charset="0"/>
              <a:buNone/>
            </a:pPr>
            <a:r>
              <a:rPr lang="sk-SK" sz="1400" b="1" smtClean="0"/>
              <a:t>g) zánikem právnické osoby, která je členem družstva, </a:t>
            </a:r>
          </a:p>
          <a:p>
            <a:pPr marL="609600" indent="-609600">
              <a:buFont typeface="Arial" charset="0"/>
              <a:buNone/>
            </a:pPr>
            <a:r>
              <a:rPr lang="sk-SK" sz="1400" b="1" smtClean="0"/>
              <a:t>h) prohlášením konkursu na majetek člena, </a:t>
            </a:r>
          </a:p>
          <a:p>
            <a:pPr marL="609600" indent="-609600">
              <a:buFont typeface="Arial" charset="0"/>
              <a:buNone/>
            </a:pPr>
            <a:r>
              <a:rPr lang="sk-SK" sz="1400" b="1" smtClean="0"/>
              <a:t>i) zamítnutím insolvenčního návrhu pro nedostatek majetku člena,</a:t>
            </a:r>
          </a:p>
          <a:p>
            <a:pPr marL="609600" indent="-609600">
              <a:buFont typeface="Arial" charset="0"/>
              <a:buNone/>
            </a:pPr>
            <a:r>
              <a:rPr lang="sk-SK" sz="1400" b="1" smtClean="0"/>
              <a:t>j) doručením vyrozumění o neúspěšné opakované dražbě v řízení o výkonu rozhodnutí nebo v exekuci nebo, nejsou-li členská práva a povinnosti převoditelné, pravomocným nařízením výkonu rozhodnutí postižením členských práv a povinností, nebo právní mocí exekučního příkazu k postižení členských práv a povinností po uplynutí lhůty uvedené ve výzvě ke splnění vymáhané povinnosti podle zvláštního právního předpisu a, byl-li v této lhůtě podán návrh na zastavení exekuce, po právní moci rozhodnutí o tomto návrhu,</a:t>
            </a:r>
            <a:r>
              <a:rPr lang="sk-SK" sz="1400" smtClean="0"/>
              <a:t> </a:t>
            </a:r>
          </a:p>
          <a:p>
            <a:pPr marL="609600" indent="-609600">
              <a:buFont typeface="Arial" charset="0"/>
              <a:buNone/>
            </a:pPr>
            <a:r>
              <a:rPr lang="sk-SK" sz="1400" b="1" smtClean="0"/>
              <a:t>k) zánikem pracovního poměru podle § 579 odst. 2, neurčí-li stanovy jinak, nebo </a:t>
            </a:r>
          </a:p>
          <a:p>
            <a:pPr marL="609600" indent="-609600">
              <a:buFont typeface="Arial" charset="0"/>
              <a:buNone/>
            </a:pPr>
            <a:r>
              <a:rPr lang="sk-SK" sz="1400" b="1" smtClean="0"/>
              <a:t>l) zánikem družstva bez právního nástupce.</a:t>
            </a:r>
            <a:r>
              <a:rPr lang="sk-SK" sz="1400" smtClean="0"/>
              <a:t> </a:t>
            </a:r>
          </a:p>
          <a:p>
            <a:pPr marL="609600" indent="-609600">
              <a:buFont typeface="Arial" charset="0"/>
              <a:buNone/>
            </a:pPr>
            <a:endParaRPr lang="sk-SK" sz="1400" b="1" smtClean="0"/>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Nadpis 2"/>
          <p:cNvSpPr>
            <a:spLocks noGrp="1"/>
          </p:cNvSpPr>
          <p:nvPr>
            <p:ph type="title" idx="4294967295"/>
          </p:nvPr>
        </p:nvSpPr>
        <p:spPr>
          <a:xfrm>
            <a:off x="469900" y="693738"/>
            <a:ext cx="8229600" cy="723900"/>
          </a:xfrm>
        </p:spPr>
        <p:txBody>
          <a:bodyPr/>
          <a:lstStyle/>
          <a:p>
            <a:pPr eaLnBrk="1" hangingPunct="1"/>
            <a:r>
              <a:rPr lang="cs-CZ" sz="3600" b="1" smtClean="0">
                <a:solidFill>
                  <a:srgbClr val="D10202"/>
                </a:solidFill>
                <a:latin typeface="Arial" charset="0"/>
                <a:cs typeface="Arial" charset="0"/>
              </a:rPr>
              <a:t>Zánik členství (§ 610)</a:t>
            </a:r>
            <a:endParaRPr lang="cs-CZ" sz="3600" b="1" smtClean="0">
              <a:solidFill>
                <a:srgbClr val="D10202"/>
              </a:solidFill>
              <a:cs typeface="Arial" charset="0"/>
            </a:endParaRPr>
          </a:p>
        </p:txBody>
      </p:sp>
      <p:sp>
        <p:nvSpPr>
          <p:cNvPr id="52226" name="Zástupný symbol pro obsah 2"/>
          <p:cNvSpPr>
            <a:spLocks noGrp="1"/>
          </p:cNvSpPr>
          <p:nvPr>
            <p:ph idx="4294967295"/>
          </p:nvPr>
        </p:nvSpPr>
        <p:spPr/>
        <p:txBody>
          <a:bodyPr/>
          <a:lstStyle/>
          <a:p>
            <a:pPr marL="609600" indent="-609600"/>
            <a:r>
              <a:rPr lang="sk-SK" smtClean="0"/>
              <a:t>dohoda o zániku členství a oznámení o vystoupení člena z družstva musí mít </a:t>
            </a:r>
            <a:r>
              <a:rPr lang="sk-SK" b="1" smtClean="0"/>
              <a:t>písemnou formu </a:t>
            </a:r>
            <a:r>
              <a:rPr lang="sk-SK" smtClean="0"/>
              <a:t>(§ 611)</a:t>
            </a:r>
          </a:p>
          <a:p>
            <a:pPr marL="609600" indent="-609600"/>
            <a:r>
              <a:rPr lang="cs-CZ" smtClean="0"/>
              <a:t>vystoupení -&gt; výpověď členství členem družstva (§ 612 – volitelná výpovědní doba, § 613 – vystoupení pro nesouhlas se změnou stanov)</a:t>
            </a:r>
            <a:endParaRPr lang="sk-SK" smtClean="0"/>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8434" name="Nadpis 2"/>
          <p:cNvSpPr>
            <a:spLocks noGrp="1"/>
          </p:cNvSpPr>
          <p:nvPr>
            <p:ph type="title"/>
          </p:nvPr>
        </p:nvSpPr>
        <p:spPr>
          <a:xfrm>
            <a:off x="457200" y="693738"/>
            <a:ext cx="8229600" cy="723900"/>
          </a:xfrm>
        </p:spPr>
        <p:txBody>
          <a:bodyPr/>
          <a:lstStyle/>
          <a:p>
            <a:pPr eaLnBrk="1" hangingPunct="1"/>
            <a:r>
              <a:rPr lang="cs-CZ" sz="3600" b="1" smtClean="0">
                <a:solidFill>
                  <a:srgbClr val="D10202"/>
                </a:solidFill>
                <a:cs typeface="Arial" charset="0"/>
              </a:rPr>
              <a:t>Družstvo</a:t>
            </a:r>
          </a:p>
        </p:txBody>
      </p:sp>
      <p:sp>
        <p:nvSpPr>
          <p:cNvPr id="18435" name="Zástupný symbol pro obsah 2"/>
          <p:cNvSpPr>
            <a:spLocks noGrp="1"/>
          </p:cNvSpPr>
          <p:nvPr>
            <p:ph idx="1"/>
          </p:nvPr>
        </p:nvSpPr>
        <p:spPr/>
        <p:txBody>
          <a:bodyPr/>
          <a:lstStyle/>
          <a:p>
            <a:pPr eaLnBrk="1" hangingPunct="1">
              <a:buFont typeface="Arial" charset="0"/>
              <a:buNone/>
            </a:pPr>
            <a:endParaRPr lang="cs-CZ" sz="2800" smtClean="0"/>
          </a:p>
          <a:p>
            <a:pPr eaLnBrk="1" hangingPunct="1"/>
            <a:r>
              <a:rPr lang="cs-CZ" sz="2800" b="1" smtClean="0"/>
              <a:t>Bytové</a:t>
            </a:r>
            <a:r>
              <a:rPr lang="cs-CZ" sz="2800" smtClean="0"/>
              <a:t> (§ 727-757 ZOK)</a:t>
            </a:r>
          </a:p>
          <a:p>
            <a:pPr eaLnBrk="1" hangingPunct="1"/>
            <a:r>
              <a:rPr lang="cs-CZ" sz="2800" b="1" smtClean="0"/>
              <a:t>Sociální</a:t>
            </a:r>
            <a:r>
              <a:rPr lang="cs-CZ" sz="2800" smtClean="0"/>
              <a:t> (§ 758-773 ZOK)</a:t>
            </a:r>
          </a:p>
          <a:p>
            <a:pPr eaLnBrk="1" hangingPunct="1"/>
            <a:r>
              <a:rPr lang="cs-CZ" sz="2800" b="1" smtClean="0"/>
              <a:t>Úvěrové / spořitelní</a:t>
            </a:r>
            <a:r>
              <a:rPr lang="cs-CZ" sz="2800" smtClean="0"/>
              <a:t> (zákon č. 87/1995 Sb., o spořitelních a úvěrních družstvech)</a:t>
            </a:r>
          </a:p>
        </p:txBody>
      </p:sp>
      <p:sp>
        <p:nvSpPr>
          <p:cNvPr id="4" name="Zástupný symbol pro zápatí 3"/>
          <p:cNvSpPr>
            <a:spLocks noGrp="1"/>
          </p:cNvSpPr>
          <p:nvPr>
            <p:ph type="ftr" sz="quarter" idx="11"/>
          </p:nvPr>
        </p:nvSpPr>
        <p:spPr/>
        <p:txBody>
          <a:bodyPr/>
          <a:lstStyle/>
          <a:p>
            <a:pPr>
              <a:defRPr/>
            </a:pPr>
            <a:endParaRPr lang="cs-CZ">
              <a:solidFill>
                <a:schemeClr val="bg1">
                  <a:lumMod val="50000"/>
                </a:schemeClr>
              </a:solidFill>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Nadpis 2"/>
          <p:cNvSpPr>
            <a:spLocks noGrp="1"/>
          </p:cNvSpPr>
          <p:nvPr>
            <p:ph type="title" idx="4294967295"/>
          </p:nvPr>
        </p:nvSpPr>
        <p:spPr>
          <a:xfrm>
            <a:off x="469900" y="693738"/>
            <a:ext cx="8229600" cy="723900"/>
          </a:xfrm>
        </p:spPr>
        <p:txBody>
          <a:bodyPr/>
          <a:lstStyle/>
          <a:p>
            <a:pPr eaLnBrk="1" hangingPunct="1"/>
            <a:r>
              <a:rPr lang="cs-CZ" sz="3600" b="1" smtClean="0">
                <a:solidFill>
                  <a:srgbClr val="D10202"/>
                </a:solidFill>
                <a:latin typeface="Arial" charset="0"/>
                <a:cs typeface="Arial" charset="0"/>
              </a:rPr>
              <a:t>Vyloučení člena z družstva (§ 614)</a:t>
            </a:r>
            <a:endParaRPr lang="cs-CZ" sz="3600" b="1" smtClean="0">
              <a:solidFill>
                <a:srgbClr val="D10202"/>
              </a:solidFill>
              <a:cs typeface="Arial" charset="0"/>
            </a:endParaRPr>
          </a:p>
        </p:txBody>
      </p:sp>
      <p:sp>
        <p:nvSpPr>
          <p:cNvPr id="53250" name="Zástupný symbol pro obsah 2"/>
          <p:cNvSpPr>
            <a:spLocks noGrp="1"/>
          </p:cNvSpPr>
          <p:nvPr>
            <p:ph idx="4294967295"/>
          </p:nvPr>
        </p:nvSpPr>
        <p:spPr/>
        <p:txBody>
          <a:bodyPr/>
          <a:lstStyle/>
          <a:p>
            <a:pPr marL="609600" indent="-609600"/>
            <a:r>
              <a:rPr lang="sk-SK" sz="2400" smtClean="0"/>
              <a:t>rozhodnutí o vyloučení předchází </a:t>
            </a:r>
            <a:r>
              <a:rPr lang="sk-SK" sz="2400" b="1" smtClean="0"/>
              <a:t>písemná výstraha</a:t>
            </a:r>
            <a:r>
              <a:rPr lang="sk-SK" sz="2400" smtClean="0"/>
              <a:t> (§ 615/1)</a:t>
            </a:r>
          </a:p>
          <a:p>
            <a:pPr lvl="1"/>
            <a:r>
              <a:rPr lang="sk-SK" sz="2400" smtClean="0"/>
              <a:t>o udělení výstrahy rozhoduje představenstvo nebo jiný orgán určený stanovami</a:t>
            </a:r>
          </a:p>
          <a:p>
            <a:pPr lvl="1"/>
            <a:r>
              <a:rPr lang="sk-SK" sz="2400" smtClean="0"/>
              <a:t>ve výstraze se uvede důvod jejího udělení a člen se upozorní na možnost vyloučení a vyzve se, aby s porušováním členských povinností přestal a následky porušení členských povinností odstranil (</a:t>
            </a:r>
            <a:r>
              <a:rPr lang="sk-SK" sz="2400" b="1" smtClean="0"/>
              <a:t>přiměřená lhůta</a:t>
            </a:r>
            <a:r>
              <a:rPr lang="sk-SK" sz="2400" smtClean="0"/>
              <a:t>, </a:t>
            </a:r>
            <a:r>
              <a:rPr lang="sk-SK" sz="2400" u="sng" smtClean="0"/>
              <a:t>nejméně</a:t>
            </a:r>
            <a:r>
              <a:rPr lang="sk-SK" sz="2400" smtClean="0"/>
              <a:t> však </a:t>
            </a:r>
            <a:r>
              <a:rPr lang="sk-SK" sz="2400" b="1" smtClean="0"/>
              <a:t>30 dnů</a:t>
            </a:r>
            <a:r>
              <a:rPr lang="sk-SK" sz="2400" smtClean="0"/>
              <a:t>) </a:t>
            </a:r>
          </a:p>
          <a:p>
            <a:pPr lvl="1"/>
            <a:r>
              <a:rPr lang="sk-SK" sz="2400" smtClean="0"/>
              <a:t>§ 615 se nepoužije, jestliže porušení členských povinností nebo jiné důležité důvody uvedené ve stanovách měly následky, které nelze odstranit</a:t>
            </a:r>
          </a:p>
          <a:p>
            <a:pPr marL="609600" indent="-609600">
              <a:buFont typeface="Arial" charset="0"/>
              <a:buNone/>
            </a:pPr>
            <a:endParaRPr lang="sk-SK" sz="2400" smtClean="0"/>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Nadpis 2"/>
          <p:cNvSpPr>
            <a:spLocks noGrp="1"/>
          </p:cNvSpPr>
          <p:nvPr>
            <p:ph type="title" idx="4294967295"/>
          </p:nvPr>
        </p:nvSpPr>
        <p:spPr>
          <a:xfrm>
            <a:off x="469900" y="693738"/>
            <a:ext cx="8229600" cy="723900"/>
          </a:xfrm>
        </p:spPr>
        <p:txBody>
          <a:bodyPr/>
          <a:lstStyle/>
          <a:p>
            <a:pPr eaLnBrk="1" hangingPunct="1"/>
            <a:r>
              <a:rPr lang="cs-CZ" sz="3600" b="1" smtClean="0">
                <a:solidFill>
                  <a:srgbClr val="D10202"/>
                </a:solidFill>
                <a:latin typeface="Arial" charset="0"/>
                <a:cs typeface="Arial" charset="0"/>
              </a:rPr>
              <a:t>Vyloučení člena z družstva (§ 614)</a:t>
            </a:r>
            <a:endParaRPr lang="cs-CZ" sz="3600" b="1" smtClean="0">
              <a:solidFill>
                <a:srgbClr val="D10202"/>
              </a:solidFill>
              <a:cs typeface="Arial" charset="0"/>
            </a:endParaRPr>
          </a:p>
        </p:txBody>
      </p:sp>
      <p:sp>
        <p:nvSpPr>
          <p:cNvPr id="54274" name="Zástupný symbol pro obsah 2"/>
          <p:cNvSpPr>
            <a:spLocks noGrp="1"/>
          </p:cNvSpPr>
          <p:nvPr>
            <p:ph idx="4294967295"/>
          </p:nvPr>
        </p:nvSpPr>
        <p:spPr/>
        <p:txBody>
          <a:bodyPr/>
          <a:lstStyle/>
          <a:p>
            <a:pPr marL="609600" indent="-609600" eaLnBrk="1" hangingPunct="1">
              <a:spcBef>
                <a:spcPct val="0"/>
              </a:spcBef>
              <a:buFontTx/>
              <a:buChar char="•"/>
            </a:pPr>
            <a:r>
              <a:rPr lang="sk-SK" sz="2400" smtClean="0"/>
              <a:t>člen může být z družstva vyloučen, jestliže </a:t>
            </a:r>
            <a:r>
              <a:rPr lang="sk-SK" sz="2400" b="1" smtClean="0"/>
              <a:t>závažným způsobem</a:t>
            </a:r>
            <a:r>
              <a:rPr lang="sk-SK" sz="2400" smtClean="0"/>
              <a:t> nebo </a:t>
            </a:r>
            <a:r>
              <a:rPr lang="sk-SK" sz="2400" b="1" smtClean="0"/>
              <a:t>opakovaně porušil své členské povinnosti</a:t>
            </a:r>
            <a:r>
              <a:rPr lang="sk-SK" sz="2400" smtClean="0"/>
              <a:t>, </a:t>
            </a:r>
            <a:r>
              <a:rPr lang="sk-SK" sz="2400" b="1" smtClean="0"/>
              <a:t>přestal splňovat podmínky pro členství</a:t>
            </a:r>
            <a:r>
              <a:rPr lang="sk-SK" sz="2400" smtClean="0"/>
              <a:t> nebo </a:t>
            </a:r>
            <a:r>
              <a:rPr lang="sk-SK" sz="2400" b="1" smtClean="0"/>
              <a:t>z jiných důležitých důvodů</a:t>
            </a:r>
            <a:r>
              <a:rPr lang="sk-SK" sz="2400" smtClean="0"/>
              <a:t> uvedených ve stanovách (§ 614)</a:t>
            </a:r>
          </a:p>
          <a:p>
            <a:pPr marL="609600" indent="-609600"/>
            <a:r>
              <a:rPr lang="sk-SK" sz="2400" smtClean="0"/>
              <a:t>o vyloučení člena z družstva rozhoduje představenstvo nebo jiný orgán určený stanovami</a:t>
            </a:r>
          </a:p>
          <a:p>
            <a:pPr marL="609600" indent="-609600"/>
            <a:r>
              <a:rPr lang="sk-SK" sz="2400" smtClean="0"/>
              <a:t>lhůta: do </a:t>
            </a:r>
            <a:r>
              <a:rPr lang="sk-SK" sz="2400" b="1" smtClean="0"/>
              <a:t>6 měsíců</a:t>
            </a:r>
            <a:r>
              <a:rPr lang="sk-SK" sz="2400" smtClean="0"/>
              <a:t> (SUBJEKTIVNÍ) ode dne, kdy se družstvo dozvědělo o důvodu vyloučení, nejpozději však ve lhůtě </a:t>
            </a:r>
            <a:r>
              <a:rPr lang="sk-SK" sz="2400" b="1" smtClean="0"/>
              <a:t>1 roku</a:t>
            </a:r>
            <a:r>
              <a:rPr lang="sk-SK" sz="2400" smtClean="0"/>
              <a:t> (OBJEKTIVNÍ) ode dne, kdy důvod vyloučení nastal</a:t>
            </a:r>
          </a:p>
          <a:p>
            <a:pPr marL="609600" indent="-609600"/>
            <a:r>
              <a:rPr lang="sk-SK" sz="2400" smtClean="0"/>
              <a:t>rozhodnutí o vyloučení musí mít </a:t>
            </a:r>
            <a:r>
              <a:rPr lang="sk-SK" sz="2400" b="1" smtClean="0"/>
              <a:t>písemnou formu</a:t>
            </a:r>
            <a:r>
              <a:rPr lang="sk-SK" sz="2400" smtClean="0"/>
              <a:t> + obsahuje i poučení o právu vylučovaného člena podle § 618</a:t>
            </a:r>
          </a:p>
          <a:p>
            <a:pPr marL="609600" indent="-609600">
              <a:buFont typeface="Arial" charset="0"/>
              <a:buNone/>
            </a:pPr>
            <a:endParaRPr lang="sk-SK" sz="2400" smtClean="0"/>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
        <p:nvSpPr>
          <p:cNvPr id="54276" name="Zástupný symbol pro obsah 2"/>
          <p:cNvSpPr>
            <a:spLocks/>
          </p:cNvSpPr>
          <p:nvPr/>
        </p:nvSpPr>
        <p:spPr bwMode="auto">
          <a:xfrm>
            <a:off x="457200" y="1600200"/>
            <a:ext cx="8229600" cy="4525963"/>
          </a:xfrm>
          <a:prstGeom prst="rect">
            <a:avLst/>
          </a:prstGeom>
          <a:noFill/>
          <a:ln w="9525">
            <a:noFill/>
            <a:miter lim="800000"/>
            <a:headEnd/>
            <a:tailEnd/>
          </a:ln>
        </p:spPr>
        <p:txBody>
          <a:bodyPr/>
          <a:lstStyle/>
          <a:p>
            <a:pPr marL="609600" indent="-609600" eaLnBrk="0" hangingPunct="0">
              <a:spcBef>
                <a:spcPct val="20000"/>
              </a:spcBef>
              <a:buFont typeface="Arial" charset="0"/>
              <a:buNone/>
            </a:pPr>
            <a:endParaRPr lang="sk-SK" sz="2400" b="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Nadpis 2"/>
          <p:cNvSpPr>
            <a:spLocks noGrp="1"/>
          </p:cNvSpPr>
          <p:nvPr>
            <p:ph type="title" idx="4294967295"/>
          </p:nvPr>
        </p:nvSpPr>
        <p:spPr>
          <a:xfrm>
            <a:off x="469900" y="693738"/>
            <a:ext cx="8229600" cy="723900"/>
          </a:xfrm>
        </p:spPr>
        <p:txBody>
          <a:bodyPr/>
          <a:lstStyle/>
          <a:p>
            <a:pPr eaLnBrk="1" hangingPunct="1"/>
            <a:r>
              <a:rPr lang="cs-CZ" sz="3600" b="1" smtClean="0">
                <a:solidFill>
                  <a:srgbClr val="D10202"/>
                </a:solidFill>
                <a:latin typeface="Arial" charset="0"/>
                <a:cs typeface="Arial" charset="0"/>
              </a:rPr>
              <a:t>Opravný prostředek</a:t>
            </a:r>
            <a:endParaRPr lang="cs-CZ" sz="3600" b="1" smtClean="0">
              <a:solidFill>
                <a:srgbClr val="D10202"/>
              </a:solidFill>
              <a:cs typeface="Arial" charset="0"/>
            </a:endParaRPr>
          </a:p>
        </p:txBody>
      </p:sp>
      <p:sp>
        <p:nvSpPr>
          <p:cNvPr id="55298" name="Zástupný symbol pro obsah 2"/>
          <p:cNvSpPr>
            <a:spLocks noGrp="1"/>
          </p:cNvSpPr>
          <p:nvPr>
            <p:ph idx="4294967295"/>
          </p:nvPr>
        </p:nvSpPr>
        <p:spPr/>
        <p:txBody>
          <a:bodyPr/>
          <a:lstStyle/>
          <a:p>
            <a:pPr marL="609600" indent="-609600"/>
            <a:r>
              <a:rPr lang="sk-SK" smtClean="0"/>
              <a:t>proti rozhodnutí o vyloučení může člen podat </a:t>
            </a:r>
            <a:r>
              <a:rPr lang="sk-SK" b="1" smtClean="0"/>
              <a:t>odůvodněné námitky k členské schůzi</a:t>
            </a:r>
            <a:r>
              <a:rPr lang="sk-SK" smtClean="0"/>
              <a:t> ve lhůtě </a:t>
            </a:r>
            <a:r>
              <a:rPr lang="sk-SK" b="1" smtClean="0"/>
              <a:t>30 dnů</a:t>
            </a:r>
            <a:r>
              <a:rPr lang="sk-SK" smtClean="0"/>
              <a:t> ode dne doručení oznámení o vyloučení</a:t>
            </a:r>
          </a:p>
          <a:p>
            <a:pPr lvl="1"/>
            <a:r>
              <a:rPr lang="sk-SK" smtClean="0"/>
              <a:t>to platí i v případě, že o vyloučení rozhodla členská schůze; k námitkám podaným v rozporu s tím se nepřihlíží</a:t>
            </a:r>
          </a:p>
          <a:p>
            <a:pPr marL="609600" indent="-609600"/>
            <a:r>
              <a:rPr lang="sk-SK" smtClean="0"/>
              <a:t>jestliže o vyloučení rozhodovala podle stanov členská schůze, postupuje se podle § 620 až 622  </a:t>
            </a:r>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Nadpis 2"/>
          <p:cNvSpPr>
            <a:spLocks noGrp="1"/>
          </p:cNvSpPr>
          <p:nvPr>
            <p:ph type="title" idx="4294967295"/>
          </p:nvPr>
        </p:nvSpPr>
        <p:spPr>
          <a:xfrm>
            <a:off x="469900" y="693738"/>
            <a:ext cx="8229600" cy="723900"/>
          </a:xfrm>
        </p:spPr>
        <p:txBody>
          <a:bodyPr/>
          <a:lstStyle/>
          <a:p>
            <a:pPr eaLnBrk="1" hangingPunct="1"/>
            <a:r>
              <a:rPr lang="cs-CZ" sz="3600" b="1" smtClean="0">
                <a:solidFill>
                  <a:srgbClr val="D10202"/>
                </a:solidFill>
                <a:latin typeface="Arial" charset="0"/>
                <a:cs typeface="Arial" charset="0"/>
              </a:rPr>
              <a:t>Zánik členství vylučovaného člena (§ 619)</a:t>
            </a:r>
            <a:endParaRPr lang="cs-CZ" sz="3600" b="1" smtClean="0">
              <a:solidFill>
                <a:srgbClr val="D10202"/>
              </a:solidFill>
              <a:cs typeface="Arial" charset="0"/>
            </a:endParaRPr>
          </a:p>
        </p:txBody>
      </p:sp>
      <p:sp>
        <p:nvSpPr>
          <p:cNvPr id="56322" name="Zástupný symbol pro obsah 2"/>
          <p:cNvSpPr>
            <a:spLocks noGrp="1"/>
          </p:cNvSpPr>
          <p:nvPr>
            <p:ph idx="4294967295"/>
          </p:nvPr>
        </p:nvSpPr>
        <p:spPr/>
        <p:txBody>
          <a:bodyPr/>
          <a:lstStyle/>
          <a:p>
            <a:pPr marL="609600" indent="-609600"/>
            <a:r>
              <a:rPr lang="sk-SK" sz="3600" smtClean="0"/>
              <a:t>členství vylučované osoby zaniká marným uplynutím lhůty pro podání námitek nebo dnem, kdy bylo vylučované osobě doručeno rozhodnutí členské schůze o zamítnutí námitek</a:t>
            </a:r>
          </a:p>
          <a:p>
            <a:pPr marL="609600" indent="-609600">
              <a:buFont typeface="Arial" charset="0"/>
              <a:buNone/>
            </a:pPr>
            <a:endParaRPr lang="sk-SK" sz="3600" smtClean="0"/>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Nadpis 2"/>
          <p:cNvSpPr>
            <a:spLocks noGrp="1"/>
          </p:cNvSpPr>
          <p:nvPr>
            <p:ph type="title"/>
          </p:nvPr>
        </p:nvSpPr>
        <p:spPr>
          <a:xfrm>
            <a:off x="457200" y="693738"/>
            <a:ext cx="8229600" cy="723900"/>
          </a:xfrm>
        </p:spPr>
        <p:txBody>
          <a:bodyPr rtlCol="0">
            <a:normAutofit/>
          </a:bodyPr>
          <a:lstStyle/>
          <a:p>
            <a:pPr eaLnBrk="1" fontAlgn="auto" hangingPunct="1">
              <a:spcAft>
                <a:spcPts val="0"/>
              </a:spcAft>
              <a:defRPr/>
            </a:pPr>
            <a:endParaRPr lang="cs-CZ" sz="4000" b="1" dirty="0">
              <a:solidFill>
                <a:srgbClr val="D10202"/>
              </a:solidFill>
              <a:latin typeface="+mn-lt"/>
              <a:cs typeface="Arial"/>
            </a:endParaRPr>
          </a:p>
        </p:txBody>
      </p:sp>
      <p:sp>
        <p:nvSpPr>
          <p:cNvPr id="60419" name="Zástupný symbol pro obsah 2"/>
          <p:cNvSpPr>
            <a:spLocks noGrp="1"/>
          </p:cNvSpPr>
          <p:nvPr>
            <p:ph idx="1"/>
          </p:nvPr>
        </p:nvSpPr>
        <p:spPr/>
        <p:txBody>
          <a:bodyPr/>
          <a:lstStyle/>
          <a:p>
            <a:pPr marL="0" indent="0" algn="ctr" eaLnBrk="1" hangingPunct="1">
              <a:spcBef>
                <a:spcPct val="0"/>
              </a:spcBef>
              <a:buFont typeface="Arial" charset="0"/>
              <a:buNone/>
            </a:pPr>
            <a:endParaRPr lang="cs-CZ" sz="6000" b="1" smtClean="0">
              <a:solidFill>
                <a:srgbClr val="D10202"/>
              </a:solidFill>
              <a:cs typeface="Arial" charset="0"/>
            </a:endParaRPr>
          </a:p>
          <a:p>
            <a:pPr marL="0" indent="0" algn="ctr" eaLnBrk="1" hangingPunct="1">
              <a:spcBef>
                <a:spcPct val="0"/>
              </a:spcBef>
              <a:buFont typeface="Arial" charset="0"/>
              <a:buNone/>
            </a:pPr>
            <a:r>
              <a:rPr lang="cs-CZ" sz="6000" b="1" smtClean="0">
                <a:solidFill>
                  <a:srgbClr val="D10202"/>
                </a:solidFill>
                <a:latin typeface="Arial" charset="0"/>
                <a:cs typeface="Arial" charset="0"/>
              </a:rPr>
              <a:t>Orgány družstva </a:t>
            </a:r>
          </a:p>
          <a:p>
            <a:pPr marL="0" indent="0" algn="ctr" eaLnBrk="1" hangingPunct="1">
              <a:spcBef>
                <a:spcPct val="0"/>
              </a:spcBef>
              <a:buFont typeface="Arial" charset="0"/>
              <a:buNone/>
            </a:pPr>
            <a:r>
              <a:rPr lang="cs-CZ" sz="6000" b="1" smtClean="0">
                <a:solidFill>
                  <a:srgbClr val="D10202"/>
                </a:solidFill>
                <a:latin typeface="Arial" charset="0"/>
                <a:cs typeface="Arial" charset="0"/>
              </a:rPr>
              <a:t>(§ 629 a násl.)</a:t>
            </a:r>
            <a:endParaRPr lang="cs-CZ" sz="6000" b="1" smtClean="0">
              <a:solidFill>
                <a:srgbClr val="D10202"/>
              </a:solidFill>
              <a:cs typeface="Arial" charset="0"/>
            </a:endParaRPr>
          </a:p>
          <a:p>
            <a:pPr marL="0" indent="0" eaLnBrk="1" hangingPunct="1"/>
            <a:endParaRPr lang="cs-CZ" sz="2800" b="1" smtClean="0"/>
          </a:p>
          <a:p>
            <a:pPr marL="0" indent="0" eaLnBrk="1" hangingPunct="1"/>
            <a:endParaRPr lang="cs-CZ" sz="2800" b="1" smtClean="0"/>
          </a:p>
          <a:p>
            <a:pPr marL="0" indent="0" algn="ctr" eaLnBrk="1" hangingPunct="1">
              <a:spcBef>
                <a:spcPct val="0"/>
              </a:spcBef>
              <a:buClr>
                <a:srgbClr val="7F7F7F"/>
              </a:buClr>
              <a:buSzPct val="50000"/>
            </a:pPr>
            <a:endParaRPr lang="cs-CZ" sz="2000" smtClean="0">
              <a:solidFill>
                <a:schemeClr val="tx2"/>
              </a:solidFill>
            </a:endParaRPr>
          </a:p>
          <a:p>
            <a:pPr marL="0" indent="0" eaLnBrk="1" hangingPunct="1">
              <a:spcBef>
                <a:spcPct val="0"/>
              </a:spcBef>
              <a:buClr>
                <a:srgbClr val="7F7F7F"/>
              </a:buClr>
              <a:buSzPct val="50000"/>
              <a:buFont typeface="Arial" charset="0"/>
              <a:buNone/>
            </a:pPr>
            <a:endParaRPr lang="cs-CZ" sz="2400" smtClean="0">
              <a:solidFill>
                <a:schemeClr val="tx2"/>
              </a:solidFill>
            </a:endParaRPr>
          </a:p>
          <a:p>
            <a:pPr marL="0" indent="0" eaLnBrk="1" hangingPunct="1">
              <a:spcBef>
                <a:spcPct val="0"/>
              </a:spcBef>
              <a:buClr>
                <a:srgbClr val="7F7F7F"/>
              </a:buClr>
              <a:buSzPct val="50000"/>
              <a:buFont typeface="Arial" charset="0"/>
              <a:buNone/>
            </a:pPr>
            <a:endParaRPr lang="cs-CZ" sz="2400" smtClean="0">
              <a:solidFill>
                <a:schemeClr val="tx2"/>
              </a:solidFill>
            </a:endParaRPr>
          </a:p>
          <a:p>
            <a:pPr marL="0" indent="0" algn="ctr" eaLnBrk="1" hangingPunct="1">
              <a:spcBef>
                <a:spcPct val="0"/>
              </a:spcBef>
              <a:buClr>
                <a:srgbClr val="7F7F7F"/>
              </a:buClr>
              <a:buSzPct val="50000"/>
            </a:pPr>
            <a:endParaRPr lang="cs-CZ" sz="2400" smtClean="0">
              <a:solidFill>
                <a:schemeClr val="tx2"/>
              </a:solidFill>
            </a:endParaRPr>
          </a:p>
          <a:p>
            <a:pPr marL="0" indent="0" algn="ctr" eaLnBrk="1" hangingPunct="1">
              <a:spcBef>
                <a:spcPct val="0"/>
              </a:spcBef>
            </a:pPr>
            <a:endParaRPr lang="cs-CZ" sz="2400" smtClean="0">
              <a:solidFill>
                <a:schemeClr val="tx2"/>
              </a:solidFill>
            </a:endParaRPr>
          </a:p>
          <a:p>
            <a:pPr marL="0" indent="0" eaLnBrk="1" hangingPunct="1">
              <a:buFont typeface="Arial" charset="0"/>
              <a:buNone/>
            </a:pPr>
            <a:endParaRPr lang="cs-CZ" sz="2400" b="1" smtClean="0">
              <a:solidFill>
                <a:schemeClr val="tx2"/>
              </a:solidFill>
            </a:endParaRPr>
          </a:p>
        </p:txBody>
      </p:sp>
      <p:sp>
        <p:nvSpPr>
          <p:cNvPr id="4" name="Zástupný symbol pro zápatí 3"/>
          <p:cNvSpPr>
            <a:spLocks noGrp="1"/>
          </p:cNvSpPr>
          <p:nvPr>
            <p:ph type="ftr" sz="quarter" idx="11"/>
          </p:nvPr>
        </p:nvSpPr>
        <p:spPr/>
        <p:txBody>
          <a:bodyPr/>
          <a:lstStyle/>
          <a:p>
            <a:pPr>
              <a:defRPr/>
            </a:pPr>
            <a:endParaRPr lang="cs-CZ">
              <a:solidFill>
                <a:schemeClr val="bg1">
                  <a:lumMod val="50000"/>
                </a:schemeClr>
              </a:solidFill>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Nadpis 2"/>
          <p:cNvSpPr>
            <a:spLocks noGrp="1"/>
          </p:cNvSpPr>
          <p:nvPr>
            <p:ph type="title" idx="4294967295"/>
          </p:nvPr>
        </p:nvSpPr>
        <p:spPr>
          <a:xfrm>
            <a:off x="469900" y="693738"/>
            <a:ext cx="8229600" cy="723900"/>
          </a:xfrm>
        </p:spPr>
        <p:txBody>
          <a:bodyPr/>
          <a:lstStyle/>
          <a:p>
            <a:pPr eaLnBrk="1" hangingPunct="1"/>
            <a:r>
              <a:rPr lang="cs-CZ" sz="3600" b="1" smtClean="0">
                <a:solidFill>
                  <a:srgbClr val="D10202"/>
                </a:solidFill>
                <a:latin typeface="Arial" charset="0"/>
                <a:cs typeface="Arial" charset="0"/>
              </a:rPr>
              <a:t>Orgány družstva (§ 629 a násl.)</a:t>
            </a:r>
            <a:endParaRPr lang="cs-CZ" sz="3600" b="1" smtClean="0">
              <a:solidFill>
                <a:srgbClr val="D10202"/>
              </a:solidFill>
              <a:cs typeface="Arial" charset="0"/>
            </a:endParaRPr>
          </a:p>
        </p:txBody>
      </p:sp>
      <p:sp>
        <p:nvSpPr>
          <p:cNvPr id="61442" name="Zástupný symbol pro obsah 2"/>
          <p:cNvSpPr>
            <a:spLocks noGrp="1"/>
          </p:cNvSpPr>
          <p:nvPr>
            <p:ph idx="4294967295"/>
          </p:nvPr>
        </p:nvSpPr>
        <p:spPr/>
        <p:txBody>
          <a:bodyPr/>
          <a:lstStyle/>
          <a:p>
            <a:pPr marL="609600" indent="-609600">
              <a:buFont typeface="Arial" charset="0"/>
              <a:buNone/>
            </a:pPr>
            <a:r>
              <a:rPr lang="sk-SK" b="1" smtClean="0">
                <a:latin typeface="Arial" charset="0"/>
              </a:rPr>
              <a:t>Orgány družstva jsou</a:t>
            </a:r>
          </a:p>
          <a:p>
            <a:pPr marL="609600" indent="-609600">
              <a:buFont typeface="Arial" charset="0"/>
              <a:buNone/>
            </a:pPr>
            <a:r>
              <a:rPr lang="sk-SK" b="1" smtClean="0">
                <a:latin typeface="Arial" charset="0"/>
              </a:rPr>
              <a:t> </a:t>
            </a:r>
          </a:p>
          <a:p>
            <a:pPr marL="609600" indent="-609600">
              <a:buFont typeface="Arial" charset="0"/>
              <a:buNone/>
            </a:pPr>
            <a:r>
              <a:rPr lang="sk-SK" b="1" smtClean="0">
                <a:latin typeface="Arial" charset="0"/>
              </a:rPr>
              <a:t>a) členská schůze</a:t>
            </a:r>
          </a:p>
          <a:p>
            <a:pPr marL="609600" indent="-609600">
              <a:buFont typeface="Arial" charset="0"/>
              <a:buNone/>
            </a:pPr>
            <a:r>
              <a:rPr lang="sk-SK" b="1" smtClean="0">
                <a:latin typeface="Arial" charset="0"/>
              </a:rPr>
              <a:t>b) představenstvo</a:t>
            </a:r>
          </a:p>
          <a:p>
            <a:pPr marL="609600" indent="-609600">
              <a:buFont typeface="Arial" charset="0"/>
              <a:buNone/>
            </a:pPr>
            <a:r>
              <a:rPr lang="sk-SK" b="1" smtClean="0">
                <a:latin typeface="Arial" charset="0"/>
              </a:rPr>
              <a:t>c) kontrolní komise a </a:t>
            </a:r>
          </a:p>
          <a:p>
            <a:pPr marL="609600" indent="-609600">
              <a:buFont typeface="Arial" charset="0"/>
              <a:buNone/>
            </a:pPr>
            <a:r>
              <a:rPr lang="sk-SK" b="1" smtClean="0">
                <a:latin typeface="Arial" charset="0"/>
              </a:rPr>
              <a:t>d) jiné orgány zřízené stanovami</a:t>
            </a:r>
            <a:endParaRPr lang="sk-SK" smtClean="0"/>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Nadpis 2"/>
          <p:cNvSpPr>
            <a:spLocks noGrp="1"/>
          </p:cNvSpPr>
          <p:nvPr>
            <p:ph type="title" idx="4294967295"/>
          </p:nvPr>
        </p:nvSpPr>
        <p:spPr>
          <a:xfrm>
            <a:off x="469900" y="693738"/>
            <a:ext cx="8229600" cy="723900"/>
          </a:xfrm>
        </p:spPr>
        <p:txBody>
          <a:bodyPr/>
          <a:lstStyle/>
          <a:p>
            <a:pPr eaLnBrk="1" hangingPunct="1"/>
            <a:r>
              <a:rPr lang="cs-CZ" sz="3600" b="1" smtClean="0">
                <a:solidFill>
                  <a:srgbClr val="D10202"/>
                </a:solidFill>
                <a:latin typeface="Arial" charset="0"/>
                <a:cs typeface="Arial" charset="0"/>
              </a:rPr>
              <a:t>Orgány družstva (§ 629 a násl.)</a:t>
            </a:r>
            <a:endParaRPr lang="cs-CZ" sz="3600" b="1" smtClean="0">
              <a:solidFill>
                <a:srgbClr val="D10202"/>
              </a:solidFill>
              <a:cs typeface="Arial" charset="0"/>
            </a:endParaRPr>
          </a:p>
        </p:txBody>
      </p:sp>
      <p:sp>
        <p:nvSpPr>
          <p:cNvPr id="62466" name="Zástupný symbol pro obsah 2"/>
          <p:cNvSpPr>
            <a:spLocks noGrp="1"/>
          </p:cNvSpPr>
          <p:nvPr>
            <p:ph idx="4294967295"/>
          </p:nvPr>
        </p:nvSpPr>
        <p:spPr/>
        <p:txBody>
          <a:bodyPr/>
          <a:lstStyle/>
          <a:p>
            <a:pPr marL="609600" indent="-609600"/>
            <a:r>
              <a:rPr lang="sk-SK" sz="2000" b="1" dirty="0" err="1" smtClean="0"/>
              <a:t>členem</a:t>
            </a:r>
            <a:r>
              <a:rPr lang="sk-SK" sz="2000" b="1" dirty="0" smtClean="0"/>
              <a:t> orgánu</a:t>
            </a:r>
            <a:r>
              <a:rPr lang="sk-SK" sz="2000" dirty="0" smtClean="0"/>
              <a:t> družstva </a:t>
            </a:r>
            <a:r>
              <a:rPr lang="sk-SK" sz="2000" dirty="0" err="1" smtClean="0"/>
              <a:t>může</a:t>
            </a:r>
            <a:r>
              <a:rPr lang="sk-SK" sz="2000" dirty="0" smtClean="0"/>
              <a:t> </a:t>
            </a:r>
            <a:r>
              <a:rPr lang="sk-SK" sz="2000" dirty="0" err="1" smtClean="0"/>
              <a:t>být</a:t>
            </a:r>
            <a:r>
              <a:rPr lang="sk-SK" sz="2000" b="1" dirty="0" smtClean="0"/>
              <a:t> jen člen družstva</a:t>
            </a:r>
            <a:r>
              <a:rPr lang="sk-SK" sz="2000" dirty="0" smtClean="0"/>
              <a:t> </a:t>
            </a:r>
          </a:p>
          <a:p>
            <a:pPr marL="609600" indent="-609600"/>
            <a:r>
              <a:rPr lang="sk-SK" sz="2000" dirty="0" smtClean="0"/>
              <a:t>každý člen družstva má </a:t>
            </a:r>
            <a:r>
              <a:rPr lang="sk-SK" sz="2000" dirty="0" err="1" smtClean="0"/>
              <a:t>při</a:t>
            </a:r>
            <a:r>
              <a:rPr lang="sk-SK" sz="2000" dirty="0" smtClean="0"/>
              <a:t> </a:t>
            </a:r>
            <a:r>
              <a:rPr lang="sk-SK" sz="2000" dirty="0" err="1" smtClean="0"/>
              <a:t>hlasování</a:t>
            </a:r>
            <a:r>
              <a:rPr lang="sk-SK" sz="2000" dirty="0" smtClean="0"/>
              <a:t> v orgánu družstva </a:t>
            </a:r>
            <a:r>
              <a:rPr lang="sk-SK" sz="2000" b="1" dirty="0" smtClean="0"/>
              <a:t>1 hlas</a:t>
            </a:r>
            <a:r>
              <a:rPr lang="sk-SK" sz="2000" dirty="0" smtClean="0"/>
              <a:t> </a:t>
            </a:r>
          </a:p>
          <a:p>
            <a:pPr marL="609600" indent="-609600"/>
            <a:r>
              <a:rPr lang="sk-SK" sz="2000" u="sng" dirty="0" smtClean="0"/>
              <a:t>funkční období</a:t>
            </a:r>
            <a:r>
              <a:rPr lang="sk-SK" sz="2000" dirty="0" smtClean="0"/>
              <a:t> </a:t>
            </a:r>
            <a:r>
              <a:rPr lang="sk-SK" sz="2000" dirty="0" err="1" smtClean="0"/>
              <a:t>nesmí</a:t>
            </a:r>
            <a:r>
              <a:rPr lang="sk-SK" sz="2000" dirty="0" smtClean="0"/>
              <a:t> </a:t>
            </a:r>
            <a:r>
              <a:rPr lang="sk-SK" sz="2000" dirty="0" err="1" smtClean="0"/>
              <a:t>být</a:t>
            </a:r>
            <a:r>
              <a:rPr lang="sk-SK" sz="2000" dirty="0" smtClean="0"/>
              <a:t> </a:t>
            </a:r>
            <a:r>
              <a:rPr lang="sk-SK" sz="2000" dirty="0" err="1" smtClean="0"/>
              <a:t>delší</a:t>
            </a:r>
            <a:r>
              <a:rPr lang="sk-SK" sz="2000" dirty="0" smtClean="0"/>
              <a:t> než </a:t>
            </a:r>
            <a:r>
              <a:rPr lang="sk-SK" sz="2000" b="1" dirty="0" smtClean="0"/>
              <a:t>5 let</a:t>
            </a:r>
            <a:endParaRPr lang="sk-SK" sz="2000" dirty="0" smtClean="0"/>
          </a:p>
          <a:p>
            <a:pPr lvl="1"/>
            <a:r>
              <a:rPr lang="sk-SK" sz="1800" dirty="0" smtClean="0"/>
              <a:t>funkční období </a:t>
            </a:r>
            <a:r>
              <a:rPr lang="sk-SK" sz="1800" dirty="0" err="1" smtClean="0"/>
              <a:t>členů</a:t>
            </a:r>
            <a:r>
              <a:rPr lang="sk-SK" sz="1800" dirty="0" smtClean="0"/>
              <a:t> voleného orgánu </a:t>
            </a:r>
            <a:r>
              <a:rPr lang="sk-SK" sz="1800" b="1" dirty="0" smtClean="0"/>
              <a:t>končí </a:t>
            </a:r>
            <a:r>
              <a:rPr lang="sk-SK" sz="1800" b="1" dirty="0" err="1" smtClean="0"/>
              <a:t>všem</a:t>
            </a:r>
            <a:r>
              <a:rPr lang="sk-SK" sz="1800" b="1" dirty="0" smtClean="0"/>
              <a:t> jeho </a:t>
            </a:r>
            <a:r>
              <a:rPr lang="sk-SK" sz="1800" b="1" dirty="0" err="1" smtClean="0"/>
              <a:t>členům</a:t>
            </a:r>
            <a:r>
              <a:rPr lang="sk-SK" sz="1800" b="1" dirty="0" smtClean="0"/>
              <a:t> </a:t>
            </a:r>
            <a:r>
              <a:rPr lang="sk-SK" sz="1800" b="1" dirty="0" err="1" smtClean="0"/>
              <a:t>stejně</a:t>
            </a:r>
            <a:r>
              <a:rPr lang="sk-SK" sz="1800" dirty="0" smtClean="0"/>
              <a:t>; to platí i pro </a:t>
            </a:r>
            <a:r>
              <a:rPr lang="sk-SK" sz="1800" dirty="0" err="1" smtClean="0"/>
              <a:t>delegáty</a:t>
            </a:r>
            <a:endParaRPr lang="sk-SK" sz="1800" dirty="0" smtClean="0"/>
          </a:p>
          <a:p>
            <a:pPr marL="609600" indent="-609600"/>
            <a:r>
              <a:rPr lang="sk-SK" sz="2000" dirty="0" smtClean="0"/>
              <a:t>o </a:t>
            </a:r>
            <a:r>
              <a:rPr lang="sk-SK" sz="2000" dirty="0" err="1" smtClean="0"/>
              <a:t>průběhu</a:t>
            </a:r>
            <a:r>
              <a:rPr lang="sk-SK" sz="2000" dirty="0" smtClean="0"/>
              <a:t> </a:t>
            </a:r>
            <a:r>
              <a:rPr lang="sk-SK" sz="2000" dirty="0" err="1" smtClean="0"/>
              <a:t>jednání</a:t>
            </a:r>
            <a:r>
              <a:rPr lang="sk-SK" sz="2000" dirty="0" smtClean="0"/>
              <a:t> každého orgánu družstva </a:t>
            </a:r>
            <a:r>
              <a:rPr lang="sk-SK" sz="2000" dirty="0" err="1" smtClean="0"/>
              <a:t>pořídí</a:t>
            </a:r>
            <a:r>
              <a:rPr lang="sk-SK" sz="2000" dirty="0" smtClean="0"/>
              <a:t> ten, </a:t>
            </a:r>
            <a:r>
              <a:rPr lang="sk-SK" sz="2000" dirty="0" err="1" smtClean="0"/>
              <a:t>kdo</a:t>
            </a:r>
            <a:r>
              <a:rPr lang="sk-SK" sz="2000" dirty="0" smtClean="0"/>
              <a:t> </a:t>
            </a:r>
            <a:r>
              <a:rPr lang="sk-SK" sz="2000" dirty="0" err="1" smtClean="0"/>
              <a:t>jednání</a:t>
            </a:r>
            <a:r>
              <a:rPr lang="sk-SK" sz="2000" dirty="0" smtClean="0"/>
              <a:t> orgánu družstva </a:t>
            </a:r>
            <a:r>
              <a:rPr lang="sk-SK" sz="2000" dirty="0" err="1" smtClean="0"/>
              <a:t>svolal</a:t>
            </a:r>
            <a:r>
              <a:rPr lang="sk-SK" sz="2000" dirty="0" smtClean="0"/>
              <a:t>, </a:t>
            </a:r>
            <a:r>
              <a:rPr lang="sk-SK" sz="2000" b="1" dirty="0" smtClean="0"/>
              <a:t>zápis</a:t>
            </a:r>
            <a:r>
              <a:rPr lang="sk-SK" sz="2000" dirty="0" smtClean="0"/>
              <a:t>, </a:t>
            </a:r>
            <a:r>
              <a:rPr lang="sk-SK" sz="2000" dirty="0" err="1" smtClean="0"/>
              <a:t>který</a:t>
            </a:r>
            <a:r>
              <a:rPr lang="sk-SK" sz="2000" dirty="0" smtClean="0"/>
              <a:t> obsahuje </a:t>
            </a:r>
            <a:r>
              <a:rPr lang="sk-SK" sz="2000" dirty="0" err="1" smtClean="0"/>
              <a:t>alespoň</a:t>
            </a:r>
            <a:r>
              <a:rPr lang="sk-SK" sz="2000" dirty="0" smtClean="0"/>
              <a:t> údaj o </a:t>
            </a:r>
            <a:r>
              <a:rPr lang="sk-SK" sz="2000" dirty="0" err="1" smtClean="0"/>
              <a:t>datu</a:t>
            </a:r>
            <a:r>
              <a:rPr lang="sk-SK" sz="2000" dirty="0" smtClean="0"/>
              <a:t>, </a:t>
            </a:r>
            <a:r>
              <a:rPr lang="sk-SK" sz="2000" dirty="0" err="1" smtClean="0"/>
              <a:t>místě</a:t>
            </a:r>
            <a:r>
              <a:rPr lang="sk-SK" sz="2000" dirty="0" smtClean="0"/>
              <a:t> a programu </a:t>
            </a:r>
            <a:r>
              <a:rPr lang="sk-SK" sz="2000" dirty="0" err="1" smtClean="0"/>
              <a:t>jednání</a:t>
            </a:r>
            <a:r>
              <a:rPr lang="sk-SK" sz="2000" dirty="0" smtClean="0"/>
              <a:t> orgánu, </a:t>
            </a:r>
            <a:r>
              <a:rPr lang="sk-SK" sz="2000" dirty="0" err="1" smtClean="0"/>
              <a:t>přijatá</a:t>
            </a:r>
            <a:r>
              <a:rPr lang="sk-SK" sz="2000" dirty="0" smtClean="0"/>
              <a:t> </a:t>
            </a:r>
            <a:r>
              <a:rPr lang="sk-SK" sz="2000" dirty="0" err="1" smtClean="0"/>
              <a:t>usnesení</a:t>
            </a:r>
            <a:r>
              <a:rPr lang="sk-SK" sz="2000" dirty="0" smtClean="0"/>
              <a:t>, výsledky </a:t>
            </a:r>
            <a:r>
              <a:rPr lang="sk-SK" sz="2000" dirty="0" err="1" smtClean="0"/>
              <a:t>hlasování</a:t>
            </a:r>
            <a:r>
              <a:rPr lang="sk-SK" sz="2000" dirty="0" smtClean="0"/>
              <a:t> a </a:t>
            </a:r>
            <a:r>
              <a:rPr lang="sk-SK" sz="2000" dirty="0" err="1" smtClean="0"/>
              <a:t>námitky</a:t>
            </a:r>
            <a:r>
              <a:rPr lang="sk-SK" sz="2000" dirty="0" smtClean="0"/>
              <a:t> </a:t>
            </a:r>
            <a:r>
              <a:rPr lang="sk-SK" sz="2000" dirty="0" err="1" smtClean="0"/>
              <a:t>členů</a:t>
            </a:r>
            <a:endParaRPr lang="sk-SK" sz="2000" dirty="0" smtClean="0"/>
          </a:p>
          <a:p>
            <a:pPr marL="609600" indent="-609600"/>
            <a:r>
              <a:rPr lang="sk-SK" sz="2000" dirty="0" err="1" smtClean="0"/>
              <a:t>přílohu</a:t>
            </a:r>
            <a:r>
              <a:rPr lang="sk-SK" sz="2000" dirty="0" smtClean="0"/>
              <a:t> zápisu </a:t>
            </a:r>
            <a:r>
              <a:rPr lang="sk-SK" sz="2000" dirty="0" err="1" smtClean="0"/>
              <a:t>tvoří</a:t>
            </a:r>
            <a:r>
              <a:rPr lang="sk-SK" sz="2000" dirty="0" smtClean="0"/>
              <a:t> </a:t>
            </a:r>
            <a:r>
              <a:rPr lang="sk-SK" sz="2000" b="1" dirty="0" err="1" smtClean="0"/>
              <a:t>seznam</a:t>
            </a:r>
            <a:r>
              <a:rPr lang="sk-SK" sz="2000" b="1" dirty="0" smtClean="0"/>
              <a:t> </a:t>
            </a:r>
            <a:r>
              <a:rPr lang="sk-SK" sz="2000" b="1" dirty="0" err="1" smtClean="0"/>
              <a:t>členů</a:t>
            </a:r>
            <a:r>
              <a:rPr lang="sk-SK" sz="2000" b="1" dirty="0" smtClean="0"/>
              <a:t> orgánu</a:t>
            </a:r>
            <a:r>
              <a:rPr lang="sk-SK" sz="2000" dirty="0" smtClean="0"/>
              <a:t> s uvedením, </a:t>
            </a:r>
            <a:r>
              <a:rPr lang="sk-SK" sz="2000" dirty="0" err="1" smtClean="0"/>
              <a:t>kdo</a:t>
            </a:r>
            <a:r>
              <a:rPr lang="sk-SK" sz="2000" dirty="0" smtClean="0"/>
              <a:t> </a:t>
            </a:r>
            <a:r>
              <a:rPr lang="sk-SK" sz="2000" dirty="0" err="1" smtClean="0"/>
              <a:t>ze</a:t>
            </a:r>
            <a:r>
              <a:rPr lang="sk-SK" sz="2000" dirty="0" smtClean="0"/>
              <a:t> </a:t>
            </a:r>
            <a:r>
              <a:rPr lang="sk-SK" sz="2000" dirty="0" err="1" smtClean="0"/>
              <a:t>členů</a:t>
            </a:r>
            <a:r>
              <a:rPr lang="sk-SK" sz="2000" dirty="0" smtClean="0"/>
              <a:t> </a:t>
            </a:r>
            <a:r>
              <a:rPr lang="sk-SK" sz="2000" dirty="0" err="1" smtClean="0"/>
              <a:t>nebyl</a:t>
            </a:r>
            <a:r>
              <a:rPr lang="sk-SK" sz="2000" dirty="0" smtClean="0"/>
              <a:t> </a:t>
            </a:r>
            <a:r>
              <a:rPr lang="sk-SK" sz="2000" dirty="0" err="1" smtClean="0"/>
              <a:t>přítomen</a:t>
            </a:r>
            <a:r>
              <a:rPr lang="sk-SK" sz="2000" dirty="0" smtClean="0"/>
              <a:t>, </a:t>
            </a:r>
            <a:r>
              <a:rPr lang="sk-SK" sz="2000" b="1" dirty="0" smtClean="0"/>
              <a:t>pozvánka</a:t>
            </a:r>
            <a:r>
              <a:rPr lang="sk-SK" sz="2000" dirty="0" smtClean="0"/>
              <a:t> na </a:t>
            </a:r>
            <a:r>
              <a:rPr lang="sk-SK" sz="2000" dirty="0" err="1" smtClean="0"/>
              <a:t>jednání</a:t>
            </a:r>
            <a:r>
              <a:rPr lang="sk-SK" sz="2000" dirty="0" smtClean="0"/>
              <a:t> a </a:t>
            </a:r>
            <a:r>
              <a:rPr lang="sk-SK" sz="2000" b="1" dirty="0" err="1" smtClean="0"/>
              <a:t>další</a:t>
            </a:r>
            <a:r>
              <a:rPr lang="sk-SK" sz="2000" b="1" dirty="0" smtClean="0"/>
              <a:t> podklady</a:t>
            </a:r>
            <a:r>
              <a:rPr lang="sk-SK" sz="2000" dirty="0" smtClean="0"/>
              <a:t>, </a:t>
            </a:r>
            <a:r>
              <a:rPr lang="sk-SK" sz="2000" dirty="0" err="1" smtClean="0"/>
              <a:t>které</a:t>
            </a:r>
            <a:r>
              <a:rPr lang="sk-SK" sz="2000" dirty="0" smtClean="0"/>
              <a:t> </a:t>
            </a:r>
            <a:r>
              <a:rPr lang="sk-SK" sz="2000" dirty="0" err="1" smtClean="0"/>
              <a:t>byly</a:t>
            </a:r>
            <a:r>
              <a:rPr lang="sk-SK" sz="2000" dirty="0" smtClean="0"/>
              <a:t> </a:t>
            </a:r>
            <a:r>
              <a:rPr lang="sk-SK" sz="2000" dirty="0" err="1" smtClean="0"/>
              <a:t>předloženy</a:t>
            </a:r>
            <a:r>
              <a:rPr lang="sk-SK" sz="2000" dirty="0" smtClean="0"/>
              <a:t> k </a:t>
            </a:r>
            <a:r>
              <a:rPr lang="sk-SK" sz="2000" dirty="0" err="1" smtClean="0"/>
              <a:t>projednávaným</a:t>
            </a:r>
            <a:r>
              <a:rPr lang="sk-SK" sz="2000" dirty="0" smtClean="0"/>
              <a:t> </a:t>
            </a:r>
            <a:r>
              <a:rPr lang="sk-SK" sz="2000" dirty="0" err="1" smtClean="0"/>
              <a:t>záležitostem</a:t>
            </a:r>
            <a:endParaRPr lang="sk-SK" sz="2000" dirty="0" smtClean="0"/>
          </a:p>
          <a:p>
            <a:pPr marL="609600" indent="-609600"/>
            <a:r>
              <a:rPr lang="sk-SK" sz="2000" dirty="0"/>
              <a:t>Člen družstva </a:t>
            </a:r>
            <a:r>
              <a:rPr lang="sk-SK" sz="2000" dirty="0" err="1" smtClean="0"/>
              <a:t>nesmí</a:t>
            </a:r>
            <a:r>
              <a:rPr lang="sk-SK" sz="2000" dirty="0" smtClean="0"/>
              <a:t> </a:t>
            </a:r>
            <a:r>
              <a:rPr lang="sk-SK" sz="2000" dirty="0" err="1" smtClean="0"/>
              <a:t>být</a:t>
            </a:r>
            <a:r>
              <a:rPr lang="sk-SK" sz="2000" dirty="0" smtClean="0"/>
              <a:t> </a:t>
            </a:r>
            <a:r>
              <a:rPr lang="sk-SK" sz="2000" dirty="0" err="1"/>
              <a:t>společníkem</a:t>
            </a:r>
            <a:r>
              <a:rPr lang="sk-SK" sz="2000" dirty="0"/>
              <a:t> nebo </a:t>
            </a:r>
            <a:r>
              <a:rPr lang="sk-SK" sz="2000" dirty="0" err="1"/>
              <a:t>členem</a:t>
            </a:r>
            <a:r>
              <a:rPr lang="sk-SK" sz="2000" dirty="0"/>
              <a:t> vedení </a:t>
            </a:r>
            <a:r>
              <a:rPr lang="sk-SK" sz="2000" dirty="0" err="1"/>
              <a:t>jiné</a:t>
            </a:r>
            <a:r>
              <a:rPr lang="sk-SK" sz="2000" dirty="0"/>
              <a:t> </a:t>
            </a:r>
            <a:r>
              <a:rPr lang="sk-SK" sz="2000" dirty="0" err="1"/>
              <a:t>společnosti</a:t>
            </a:r>
            <a:r>
              <a:rPr lang="sk-SK" sz="2000" dirty="0"/>
              <a:t> </a:t>
            </a:r>
            <a:r>
              <a:rPr lang="sk-SK" sz="2000" dirty="0" err="1"/>
              <a:t>se</a:t>
            </a:r>
            <a:r>
              <a:rPr lang="sk-SK" sz="2000" dirty="0"/>
              <a:t> </a:t>
            </a:r>
            <a:r>
              <a:rPr lang="sk-SK" sz="2000" dirty="0" err="1"/>
              <a:t>stejným</a:t>
            </a:r>
            <a:r>
              <a:rPr lang="sk-SK" sz="2000" dirty="0"/>
              <a:t> </a:t>
            </a:r>
            <a:r>
              <a:rPr lang="sk-SK" sz="2000" dirty="0" err="1"/>
              <a:t>předmětem</a:t>
            </a:r>
            <a:r>
              <a:rPr lang="sk-SK" sz="2000" dirty="0"/>
              <a:t> činnosti.</a:t>
            </a:r>
            <a:endParaRPr lang="sk-SK" sz="2000" dirty="0" smtClean="0"/>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Nadpis 2"/>
          <p:cNvSpPr>
            <a:spLocks noGrp="1"/>
          </p:cNvSpPr>
          <p:nvPr>
            <p:ph type="title" idx="4294967295"/>
          </p:nvPr>
        </p:nvSpPr>
        <p:spPr>
          <a:xfrm>
            <a:off x="469900" y="693738"/>
            <a:ext cx="8229600" cy="723900"/>
          </a:xfrm>
        </p:spPr>
        <p:txBody>
          <a:bodyPr/>
          <a:lstStyle/>
          <a:p>
            <a:pPr eaLnBrk="1" hangingPunct="1"/>
            <a:r>
              <a:rPr lang="cs-CZ" sz="3600" b="1" smtClean="0">
                <a:solidFill>
                  <a:srgbClr val="D10202"/>
                </a:solidFill>
                <a:latin typeface="Arial" charset="0"/>
                <a:cs typeface="Arial" charset="0"/>
              </a:rPr>
              <a:t>Členská schůze (§ 635 a násl.)</a:t>
            </a:r>
            <a:endParaRPr lang="cs-CZ" sz="3600" b="1" smtClean="0">
              <a:solidFill>
                <a:srgbClr val="D10202"/>
              </a:solidFill>
              <a:cs typeface="Arial" charset="0"/>
            </a:endParaRPr>
          </a:p>
        </p:txBody>
      </p:sp>
      <p:sp>
        <p:nvSpPr>
          <p:cNvPr id="63490" name="Zástupný symbol pro obsah 2"/>
          <p:cNvSpPr>
            <a:spLocks noGrp="1"/>
          </p:cNvSpPr>
          <p:nvPr>
            <p:ph idx="4294967295"/>
          </p:nvPr>
        </p:nvSpPr>
        <p:spPr/>
        <p:txBody>
          <a:bodyPr/>
          <a:lstStyle/>
          <a:p>
            <a:pPr marL="609600" indent="-609600"/>
            <a:r>
              <a:rPr lang="sk-SK" sz="2400" dirty="0" smtClean="0"/>
              <a:t>právo </a:t>
            </a:r>
            <a:r>
              <a:rPr lang="sk-SK" sz="2400" dirty="0" err="1" smtClean="0"/>
              <a:t>zúčastnit</a:t>
            </a:r>
            <a:r>
              <a:rPr lang="sk-SK" sz="2400" dirty="0" smtClean="0"/>
              <a:t> </a:t>
            </a:r>
            <a:r>
              <a:rPr lang="sk-SK" sz="2400" dirty="0" err="1" smtClean="0"/>
              <a:t>se</a:t>
            </a:r>
            <a:r>
              <a:rPr lang="sk-SK" sz="2400" dirty="0" smtClean="0"/>
              <a:t> členské </a:t>
            </a:r>
            <a:r>
              <a:rPr lang="sk-SK" sz="2400" dirty="0" err="1" smtClean="0"/>
              <a:t>schůze</a:t>
            </a:r>
            <a:r>
              <a:rPr lang="sk-SK" sz="2400" dirty="0" smtClean="0"/>
              <a:t> </a:t>
            </a:r>
            <a:r>
              <a:rPr lang="sk-SK" sz="2400" dirty="0" err="1" smtClean="0"/>
              <a:t>mají</a:t>
            </a:r>
            <a:r>
              <a:rPr lang="sk-SK" sz="2400" dirty="0" smtClean="0"/>
              <a:t> </a:t>
            </a:r>
            <a:r>
              <a:rPr lang="sk-SK" sz="2400" b="1" dirty="0" err="1" smtClean="0"/>
              <a:t>členové</a:t>
            </a:r>
            <a:r>
              <a:rPr lang="sk-SK" sz="2400" b="1" dirty="0" smtClean="0"/>
              <a:t> družstva</a:t>
            </a:r>
            <a:r>
              <a:rPr lang="sk-SK" sz="2400" dirty="0" smtClean="0"/>
              <a:t>, </a:t>
            </a:r>
            <a:r>
              <a:rPr lang="sk-SK" sz="2400" b="1" dirty="0" smtClean="0"/>
              <a:t>likvidátor</a:t>
            </a:r>
            <a:r>
              <a:rPr lang="sk-SK" sz="2400" dirty="0" smtClean="0"/>
              <a:t> a </a:t>
            </a:r>
            <a:r>
              <a:rPr lang="sk-SK" sz="2400" b="1" dirty="0" smtClean="0"/>
              <a:t>osoby, o </a:t>
            </a:r>
            <a:r>
              <a:rPr lang="sk-SK" sz="2400" b="1" dirty="0" err="1" smtClean="0"/>
              <a:t>nichž</a:t>
            </a:r>
            <a:r>
              <a:rPr lang="sk-SK" sz="2400" b="1" dirty="0" smtClean="0"/>
              <a:t> tak stanoví </a:t>
            </a:r>
            <a:r>
              <a:rPr lang="sk-SK" sz="2400" b="1" dirty="0" err="1" smtClean="0"/>
              <a:t>jiný</a:t>
            </a:r>
            <a:r>
              <a:rPr lang="sk-SK" sz="2400" b="1" dirty="0" smtClean="0"/>
              <a:t> </a:t>
            </a:r>
            <a:r>
              <a:rPr lang="sk-SK" sz="2400" b="1" dirty="0" err="1" smtClean="0"/>
              <a:t>právní</a:t>
            </a:r>
            <a:r>
              <a:rPr lang="sk-SK" sz="2400" b="1" dirty="0" smtClean="0"/>
              <a:t> </a:t>
            </a:r>
            <a:r>
              <a:rPr lang="sk-SK" sz="2400" b="1" dirty="0" err="1" smtClean="0"/>
              <a:t>předpis</a:t>
            </a:r>
            <a:endParaRPr lang="sk-SK" sz="2400" b="1" dirty="0" smtClean="0"/>
          </a:p>
          <a:p>
            <a:pPr marL="609600" indent="-609600"/>
            <a:r>
              <a:rPr lang="sk-SK" sz="2400" dirty="0" smtClean="0"/>
              <a:t>člen </a:t>
            </a:r>
            <a:r>
              <a:rPr lang="sk-SK" sz="2400" dirty="0" err="1" smtClean="0"/>
              <a:t>se</a:t>
            </a:r>
            <a:r>
              <a:rPr lang="sk-SK" sz="2400" dirty="0" smtClean="0"/>
              <a:t> zúčastňuje členské </a:t>
            </a:r>
            <a:r>
              <a:rPr lang="sk-SK" sz="2400" dirty="0" err="1" smtClean="0"/>
              <a:t>schůze</a:t>
            </a:r>
            <a:r>
              <a:rPr lang="sk-SK" sz="2400" dirty="0" smtClean="0"/>
              <a:t> </a:t>
            </a:r>
            <a:r>
              <a:rPr lang="sk-SK" sz="2400" u="sng" dirty="0" err="1" smtClean="0"/>
              <a:t>osobně</a:t>
            </a:r>
            <a:r>
              <a:rPr lang="sk-SK" sz="2400" u="sng" dirty="0" smtClean="0"/>
              <a:t> nebo v </a:t>
            </a:r>
            <a:r>
              <a:rPr lang="sk-SK" sz="2400" u="sng" dirty="0" err="1" smtClean="0"/>
              <a:t>zastoupení</a:t>
            </a:r>
            <a:r>
              <a:rPr lang="sk-SK" sz="2400" u="sng" dirty="0" smtClean="0"/>
              <a:t> </a:t>
            </a:r>
          </a:p>
          <a:p>
            <a:pPr marL="609600" indent="-609600"/>
            <a:r>
              <a:rPr lang="sk-SK" sz="2400" b="1" dirty="0" smtClean="0"/>
              <a:t>SVOLÁNÍ ČL. SCH</a:t>
            </a:r>
            <a:r>
              <a:rPr lang="en-US" sz="2400" b="1" dirty="0" smtClean="0">
                <a:cs typeface="Arial" charset="0"/>
              </a:rPr>
              <a:t>Ů</a:t>
            </a:r>
            <a:r>
              <a:rPr lang="sk-SK" sz="2400" b="1" dirty="0" smtClean="0"/>
              <a:t>ZE</a:t>
            </a:r>
            <a:r>
              <a:rPr lang="sk-SK" sz="2400" dirty="0" smtClean="0"/>
              <a:t>: </a:t>
            </a:r>
            <a:r>
              <a:rPr lang="sk-SK" sz="2400" dirty="0" err="1" smtClean="0"/>
              <a:t>Svolavatel</a:t>
            </a:r>
            <a:r>
              <a:rPr lang="sk-SK" sz="2400" dirty="0" smtClean="0"/>
              <a:t> </a:t>
            </a:r>
            <a:r>
              <a:rPr lang="sk-SK" sz="2400" dirty="0" err="1" smtClean="0"/>
              <a:t>nejméně</a:t>
            </a:r>
            <a:r>
              <a:rPr lang="sk-SK" sz="2400" dirty="0" smtClean="0"/>
              <a:t> </a:t>
            </a:r>
            <a:r>
              <a:rPr lang="sk-SK" sz="2400" b="1" dirty="0" smtClean="0"/>
              <a:t>15 </a:t>
            </a:r>
            <a:r>
              <a:rPr lang="sk-SK" sz="2400" b="1" dirty="0" err="1" smtClean="0"/>
              <a:t>dnů</a:t>
            </a:r>
            <a:r>
              <a:rPr lang="sk-SK" sz="2400" dirty="0" smtClean="0"/>
              <a:t> </a:t>
            </a:r>
            <a:r>
              <a:rPr lang="sk-SK" sz="2400" dirty="0" err="1" smtClean="0"/>
              <a:t>přede</a:t>
            </a:r>
            <a:r>
              <a:rPr lang="sk-SK" sz="2400" dirty="0" smtClean="0"/>
              <a:t> </a:t>
            </a:r>
            <a:r>
              <a:rPr lang="sk-SK" sz="2400" dirty="0" err="1" smtClean="0"/>
              <a:t>dnem</a:t>
            </a:r>
            <a:r>
              <a:rPr lang="sk-SK" sz="2400" dirty="0" smtClean="0"/>
              <a:t> </a:t>
            </a:r>
            <a:r>
              <a:rPr lang="sk-SK" sz="2400" dirty="0" err="1" smtClean="0"/>
              <a:t>konání</a:t>
            </a:r>
            <a:r>
              <a:rPr lang="sk-SK" sz="2400" dirty="0" smtClean="0"/>
              <a:t> členské </a:t>
            </a:r>
            <a:r>
              <a:rPr lang="sk-SK" sz="2400" dirty="0" err="1" smtClean="0"/>
              <a:t>schůze</a:t>
            </a:r>
            <a:r>
              <a:rPr lang="sk-SK" sz="2400" dirty="0" smtClean="0"/>
              <a:t> </a:t>
            </a:r>
            <a:r>
              <a:rPr lang="sk-SK" sz="2400" dirty="0" err="1" smtClean="0"/>
              <a:t>uveřejní</a:t>
            </a:r>
            <a:r>
              <a:rPr lang="sk-SK" sz="2400" dirty="0" smtClean="0"/>
              <a:t> pozvánku na členskou </a:t>
            </a:r>
            <a:r>
              <a:rPr lang="sk-SK" sz="2400" dirty="0" err="1" smtClean="0"/>
              <a:t>schůzi</a:t>
            </a:r>
            <a:r>
              <a:rPr lang="sk-SK" sz="2400" dirty="0" smtClean="0"/>
              <a:t> na informační </a:t>
            </a:r>
            <a:r>
              <a:rPr lang="sk-SK" sz="2400" dirty="0" err="1" smtClean="0"/>
              <a:t>desce</a:t>
            </a:r>
            <a:r>
              <a:rPr lang="sk-SK" sz="2400" dirty="0" smtClean="0"/>
              <a:t> družstva a </a:t>
            </a:r>
            <a:r>
              <a:rPr lang="sk-SK" sz="2400" dirty="0" err="1" smtClean="0"/>
              <a:t>současně</a:t>
            </a:r>
            <a:r>
              <a:rPr lang="sk-SK" sz="2400" dirty="0" smtClean="0"/>
              <a:t> </a:t>
            </a:r>
            <a:r>
              <a:rPr lang="sk-SK" sz="2400" dirty="0" err="1" smtClean="0"/>
              <a:t>ji</a:t>
            </a:r>
            <a:r>
              <a:rPr lang="sk-SK" sz="2400" dirty="0" smtClean="0"/>
              <a:t> zašle </a:t>
            </a:r>
            <a:r>
              <a:rPr lang="sk-SK" sz="2400" dirty="0" err="1" smtClean="0"/>
              <a:t>členům</a:t>
            </a:r>
            <a:r>
              <a:rPr lang="sk-SK" sz="2400" dirty="0" smtClean="0"/>
              <a:t> na adresu uvedenou v </a:t>
            </a:r>
            <a:r>
              <a:rPr lang="sk-SK" sz="2400" dirty="0" err="1" smtClean="0"/>
              <a:t>seznamu</a:t>
            </a:r>
            <a:r>
              <a:rPr lang="sk-SK" sz="2400" dirty="0" smtClean="0"/>
              <a:t> </a:t>
            </a:r>
            <a:r>
              <a:rPr lang="sk-SK" sz="2400" dirty="0" err="1" smtClean="0"/>
              <a:t>členů</a:t>
            </a:r>
            <a:r>
              <a:rPr lang="sk-SK" sz="2400" dirty="0" smtClean="0"/>
              <a:t>  - elektronickou(§ 636)</a:t>
            </a:r>
          </a:p>
          <a:p>
            <a:pPr marL="609600" indent="-609600"/>
            <a:r>
              <a:rPr lang="sk-SK" sz="2400" dirty="0" smtClean="0"/>
              <a:t>má-li </a:t>
            </a:r>
            <a:r>
              <a:rPr lang="sk-SK" sz="2400" dirty="0" err="1" smtClean="0"/>
              <a:t>dojít</a:t>
            </a:r>
            <a:r>
              <a:rPr lang="sk-SK" sz="2400" dirty="0" smtClean="0"/>
              <a:t> </a:t>
            </a:r>
            <a:r>
              <a:rPr lang="sk-SK" sz="2400" dirty="0" err="1" smtClean="0"/>
              <a:t>ke</a:t>
            </a:r>
            <a:r>
              <a:rPr lang="sk-SK" sz="2400" dirty="0" smtClean="0"/>
              <a:t> </a:t>
            </a:r>
            <a:r>
              <a:rPr lang="sk-SK" sz="2400" dirty="0" err="1" smtClean="0"/>
              <a:t>změně</a:t>
            </a:r>
            <a:r>
              <a:rPr lang="sk-SK" sz="2400" dirty="0" smtClean="0"/>
              <a:t> stanov nebo k </a:t>
            </a:r>
            <a:r>
              <a:rPr lang="sk-SK" sz="2400" dirty="0" err="1" smtClean="0"/>
              <a:t>přijetí</a:t>
            </a:r>
            <a:r>
              <a:rPr lang="sk-SK" sz="2400" dirty="0" smtClean="0"/>
              <a:t> </a:t>
            </a:r>
            <a:r>
              <a:rPr lang="sk-SK" sz="2400" dirty="0" err="1" smtClean="0"/>
              <a:t>usnesení</a:t>
            </a:r>
            <a:r>
              <a:rPr lang="sk-SK" sz="2400" dirty="0" smtClean="0"/>
              <a:t>, </a:t>
            </a:r>
            <a:r>
              <a:rPr lang="sk-SK" sz="2400" dirty="0" err="1" smtClean="0"/>
              <a:t>jehož</a:t>
            </a:r>
            <a:r>
              <a:rPr lang="sk-SK" sz="2400" dirty="0" smtClean="0"/>
              <a:t> </a:t>
            </a:r>
            <a:r>
              <a:rPr lang="sk-SK" sz="2400" dirty="0" err="1" smtClean="0"/>
              <a:t>důsledkem</a:t>
            </a:r>
            <a:r>
              <a:rPr lang="sk-SK" sz="2400" dirty="0" smtClean="0"/>
              <a:t> je </a:t>
            </a:r>
            <a:r>
              <a:rPr lang="sk-SK" sz="2400" dirty="0" err="1" smtClean="0"/>
              <a:t>změna</a:t>
            </a:r>
            <a:r>
              <a:rPr lang="sk-SK" sz="2400" dirty="0" smtClean="0"/>
              <a:t> stanov, obsahuje pozvánka v </a:t>
            </a:r>
            <a:r>
              <a:rPr lang="sk-SK" sz="2400" dirty="0" err="1" smtClean="0"/>
              <a:t>příloze</a:t>
            </a:r>
            <a:r>
              <a:rPr lang="sk-SK" sz="2400" dirty="0" smtClean="0"/>
              <a:t> </a:t>
            </a:r>
            <a:r>
              <a:rPr lang="sk-SK" sz="2400" dirty="0" err="1" smtClean="0"/>
              <a:t>též</a:t>
            </a:r>
            <a:r>
              <a:rPr lang="sk-SK" sz="2400" dirty="0" smtClean="0"/>
              <a:t> návrh </a:t>
            </a:r>
            <a:r>
              <a:rPr lang="sk-SK" sz="2400" dirty="0" err="1" smtClean="0"/>
              <a:t>těchto</a:t>
            </a:r>
            <a:r>
              <a:rPr lang="sk-SK" sz="2400" dirty="0" smtClean="0"/>
              <a:t> </a:t>
            </a:r>
            <a:r>
              <a:rPr lang="sk-SK" sz="2400" dirty="0" err="1" smtClean="0"/>
              <a:t>změn</a:t>
            </a:r>
            <a:r>
              <a:rPr lang="sk-SK" sz="2400" dirty="0" smtClean="0"/>
              <a:t> nebo návrh </a:t>
            </a:r>
            <a:r>
              <a:rPr lang="sk-SK" sz="2400" dirty="0" err="1" smtClean="0"/>
              <a:t>usnesení</a:t>
            </a:r>
            <a:r>
              <a:rPr lang="sk-SK" sz="2400" dirty="0" smtClean="0"/>
              <a:t> (§ 637)</a:t>
            </a:r>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Nadpis 2"/>
          <p:cNvSpPr>
            <a:spLocks noGrp="1"/>
          </p:cNvSpPr>
          <p:nvPr>
            <p:ph type="title" idx="4294967295"/>
          </p:nvPr>
        </p:nvSpPr>
        <p:spPr>
          <a:xfrm>
            <a:off x="469900" y="693738"/>
            <a:ext cx="8229600" cy="723900"/>
          </a:xfrm>
        </p:spPr>
        <p:txBody>
          <a:bodyPr/>
          <a:lstStyle/>
          <a:p>
            <a:pPr eaLnBrk="1" hangingPunct="1"/>
            <a:r>
              <a:rPr lang="cs-CZ" sz="3600" b="1" smtClean="0">
                <a:solidFill>
                  <a:srgbClr val="D10202"/>
                </a:solidFill>
                <a:latin typeface="Arial" charset="0"/>
                <a:cs typeface="Arial" charset="0"/>
              </a:rPr>
              <a:t>Členská schůze (§ 635 a násl.)</a:t>
            </a:r>
            <a:endParaRPr lang="cs-CZ" sz="3600" b="1" smtClean="0">
              <a:solidFill>
                <a:srgbClr val="D10202"/>
              </a:solidFill>
              <a:cs typeface="Arial" charset="0"/>
            </a:endParaRPr>
          </a:p>
        </p:txBody>
      </p:sp>
      <p:sp>
        <p:nvSpPr>
          <p:cNvPr id="64514" name="Zástupný symbol pro obsah 2"/>
          <p:cNvSpPr>
            <a:spLocks noGrp="1"/>
          </p:cNvSpPr>
          <p:nvPr>
            <p:ph idx="4294967295"/>
          </p:nvPr>
        </p:nvSpPr>
        <p:spPr/>
        <p:txBody>
          <a:bodyPr/>
          <a:lstStyle/>
          <a:p>
            <a:pPr marL="609600" indent="-609600"/>
            <a:r>
              <a:rPr lang="sk-SK" sz="1800" b="1" smtClean="0"/>
              <a:t>ŘÁDNÁ SCH</a:t>
            </a:r>
            <a:r>
              <a:rPr lang="en-US" sz="1800" b="1" smtClean="0"/>
              <a:t>Ů</a:t>
            </a:r>
            <a:r>
              <a:rPr lang="cs-CZ" sz="1800" b="1" smtClean="0"/>
              <a:t>ZE:</a:t>
            </a:r>
          </a:p>
          <a:p>
            <a:pPr lvl="1"/>
            <a:r>
              <a:rPr lang="sk-SK" sz="1600" smtClean="0"/>
              <a:t>představenstvo svolává členskou schůzi </a:t>
            </a:r>
            <a:r>
              <a:rPr lang="sk-SK" sz="1600" b="1" smtClean="0"/>
              <a:t>ve lhůtách určených stanovami</a:t>
            </a:r>
            <a:r>
              <a:rPr lang="sk-SK" sz="1600" smtClean="0"/>
              <a:t>, </a:t>
            </a:r>
            <a:r>
              <a:rPr lang="sk-SK" sz="1600" u="sng" smtClean="0"/>
              <a:t>nejméně</a:t>
            </a:r>
            <a:r>
              <a:rPr lang="sk-SK" sz="1600" smtClean="0"/>
              <a:t> však </a:t>
            </a:r>
            <a:r>
              <a:rPr lang="sk-SK" sz="1600" u="sng" smtClean="0"/>
              <a:t>jednou za každé účetní období</a:t>
            </a:r>
            <a:r>
              <a:rPr lang="sk-SK" sz="1600" smtClean="0"/>
              <a:t> </a:t>
            </a:r>
          </a:p>
          <a:p>
            <a:pPr marL="609600" indent="-609600"/>
            <a:r>
              <a:rPr lang="cs-CZ" sz="1800" b="1" smtClean="0"/>
              <a:t>MIMOŘÁDNÁ </a:t>
            </a:r>
            <a:r>
              <a:rPr lang="sk-SK" sz="1800" b="1" smtClean="0"/>
              <a:t>SCH</a:t>
            </a:r>
            <a:r>
              <a:rPr lang="en-US" sz="1800" b="1" smtClean="0"/>
              <a:t>Ů</a:t>
            </a:r>
            <a:r>
              <a:rPr lang="cs-CZ" sz="1800" b="1" smtClean="0"/>
              <a:t>ZE:</a:t>
            </a:r>
            <a:endParaRPr lang="sk-SK" sz="1800" b="1" smtClean="0"/>
          </a:p>
          <a:p>
            <a:pPr lvl="1"/>
            <a:r>
              <a:rPr lang="sk-SK" sz="1600" smtClean="0"/>
              <a:t>představenstvo svolá členskou schůzi vždy, </a:t>
            </a:r>
            <a:r>
              <a:rPr lang="sk-SK" sz="1600" b="1" smtClean="0"/>
              <a:t>je-li to v důležitém zájmu družstva</a:t>
            </a:r>
          </a:p>
          <a:p>
            <a:pPr lvl="1"/>
            <a:r>
              <a:rPr lang="sk-SK" sz="1600" smtClean="0"/>
              <a:t>představenstvo svolá členskou schůzi </a:t>
            </a:r>
            <a:r>
              <a:rPr lang="sk-SK" sz="1600" b="1" smtClean="0"/>
              <a:t>bez zbytečného odkladu také poté, co zjistí</a:t>
            </a:r>
            <a:r>
              <a:rPr lang="sk-SK" sz="1600" smtClean="0"/>
              <a:t>, že </a:t>
            </a:r>
          </a:p>
          <a:p>
            <a:pPr lvl="1">
              <a:buFont typeface="Arial" charset="0"/>
              <a:buNone/>
            </a:pPr>
            <a:r>
              <a:rPr lang="sk-SK" sz="1600" smtClean="0"/>
              <a:t>	a) </a:t>
            </a:r>
            <a:r>
              <a:rPr lang="sk-SK" sz="1600" b="1" smtClean="0"/>
              <a:t>ztráta družstva</a:t>
            </a:r>
            <a:r>
              <a:rPr lang="sk-SK" sz="1600" smtClean="0"/>
              <a:t> dosáhla takové výše, že při jejím uhrazení ze zdrojů družstva by neuhrazená ztráta dosáhla výše základního kapitálu nebo to lze s ohledem na všechny okolnosti předpokládat, nebo </a:t>
            </a:r>
          </a:p>
          <a:p>
            <a:pPr lvl="1">
              <a:buFont typeface="Arial" charset="0"/>
              <a:buNone/>
            </a:pPr>
            <a:r>
              <a:rPr lang="sk-SK" sz="1600" smtClean="0"/>
              <a:t>	b) </a:t>
            </a:r>
            <a:r>
              <a:rPr lang="sk-SK" sz="1600" b="1" smtClean="0"/>
              <a:t>družstvo se dostalo do úpadku nebo do hrozícího úpadku</a:t>
            </a:r>
            <a:r>
              <a:rPr lang="sk-SK" sz="1600" smtClean="0"/>
              <a:t> podle jiného právního předpisu, a navrhne členské schůzi přijetí potřebných opatření k nápravě</a:t>
            </a:r>
          </a:p>
          <a:p>
            <a:pPr lvl="1"/>
            <a:r>
              <a:rPr lang="sk-SK" sz="1600" smtClean="0"/>
              <a:t>představenstvo svolá členskou schůzi, jestliže jej o to </a:t>
            </a:r>
            <a:r>
              <a:rPr lang="sk-SK" sz="1600" b="1" smtClean="0"/>
              <a:t>požádala kontrolní komise nebo alespoň 10 % členů družstva</a:t>
            </a:r>
            <a:r>
              <a:rPr lang="sk-SK" sz="1600" smtClean="0"/>
              <a:t>, kteří mají nejméně jednu pětinu všech hlasů, neurčují-li stanovy nižší počet oprávněných členů nebo nižší počet potřebných hlasů anebo nižší počet oprávněných členů i potřebných hlasů</a:t>
            </a:r>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Nadpis 2"/>
          <p:cNvSpPr>
            <a:spLocks noGrp="1"/>
          </p:cNvSpPr>
          <p:nvPr>
            <p:ph type="title" idx="4294967295"/>
          </p:nvPr>
        </p:nvSpPr>
        <p:spPr>
          <a:xfrm>
            <a:off x="469900" y="693738"/>
            <a:ext cx="8229600" cy="723900"/>
          </a:xfrm>
        </p:spPr>
        <p:txBody>
          <a:bodyPr/>
          <a:lstStyle/>
          <a:p>
            <a:pPr eaLnBrk="1" hangingPunct="1"/>
            <a:r>
              <a:rPr lang="cs-CZ" sz="3600" b="1" smtClean="0">
                <a:solidFill>
                  <a:srgbClr val="D10202"/>
                </a:solidFill>
                <a:latin typeface="Arial" charset="0"/>
                <a:cs typeface="Arial" charset="0"/>
              </a:rPr>
              <a:t>Členská schůze (§ 635 a násl.)</a:t>
            </a:r>
            <a:endParaRPr lang="cs-CZ" sz="3600" b="1" smtClean="0">
              <a:solidFill>
                <a:srgbClr val="D10202"/>
              </a:solidFill>
              <a:cs typeface="Arial" charset="0"/>
            </a:endParaRPr>
          </a:p>
        </p:txBody>
      </p:sp>
      <p:sp>
        <p:nvSpPr>
          <p:cNvPr id="65538" name="Zástupný symbol pro obsah 2"/>
          <p:cNvSpPr>
            <a:spLocks noGrp="1"/>
          </p:cNvSpPr>
          <p:nvPr>
            <p:ph idx="4294967295"/>
          </p:nvPr>
        </p:nvSpPr>
        <p:spPr/>
        <p:txBody>
          <a:bodyPr/>
          <a:lstStyle/>
          <a:p>
            <a:pPr marL="609600" indent="-609600"/>
            <a:r>
              <a:rPr lang="sk-SK" b="1" smtClean="0"/>
              <a:t>USNÁŠENÍ SCHOPNOST ČL. SCH</a:t>
            </a:r>
            <a:r>
              <a:rPr lang="en-US" b="1" smtClean="0"/>
              <a:t>Ů</a:t>
            </a:r>
            <a:r>
              <a:rPr lang="cs-CZ" b="1" smtClean="0"/>
              <a:t>ZE (§ 644):</a:t>
            </a:r>
            <a:r>
              <a:rPr lang="sk-SK" b="1" smtClean="0"/>
              <a:t> </a:t>
            </a:r>
            <a:r>
              <a:rPr lang="sk-SK" smtClean="0"/>
              <a:t>přítomnnost </a:t>
            </a:r>
            <a:r>
              <a:rPr lang="sk-SK" b="1" smtClean="0"/>
              <a:t>většiny všech členů</a:t>
            </a:r>
            <a:r>
              <a:rPr lang="sk-SK" smtClean="0"/>
              <a:t> majících většinu všech hlasů, nevyžaduje-li tento zákon nebo stanovy účast členů majících vyšší počet hlasů</a:t>
            </a:r>
          </a:p>
          <a:p>
            <a:pPr marL="609600" indent="-609600"/>
            <a:r>
              <a:rPr lang="sk-SK" b="1" smtClean="0"/>
              <a:t>PŘIJÍMÁNÍ ROZHODNUTÍ = USNESENÍ (§ 645):</a:t>
            </a:r>
            <a:r>
              <a:rPr lang="sk-SK" smtClean="0"/>
              <a:t> </a:t>
            </a:r>
            <a:r>
              <a:rPr lang="sk-SK" b="1" smtClean="0"/>
              <a:t>většinou hlasů přítomných členů</a:t>
            </a:r>
            <a:r>
              <a:rPr lang="sk-SK" smtClean="0"/>
              <a:t>, nevyžaduje-li tento zákon nebo stanovy vyšší počet hlasů</a:t>
            </a:r>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8434" name="Nadpis 2"/>
          <p:cNvSpPr>
            <a:spLocks noGrp="1"/>
          </p:cNvSpPr>
          <p:nvPr>
            <p:ph type="title"/>
          </p:nvPr>
        </p:nvSpPr>
        <p:spPr>
          <a:xfrm>
            <a:off x="457200" y="693738"/>
            <a:ext cx="8229600" cy="723900"/>
          </a:xfrm>
        </p:spPr>
        <p:txBody>
          <a:bodyPr/>
          <a:lstStyle/>
          <a:p>
            <a:pPr eaLnBrk="1" hangingPunct="1"/>
            <a:r>
              <a:rPr lang="cs-CZ" sz="3600" b="1" smtClean="0">
                <a:solidFill>
                  <a:srgbClr val="D10202"/>
                </a:solidFill>
                <a:cs typeface="Arial" charset="0"/>
              </a:rPr>
              <a:t>Družstvo</a:t>
            </a:r>
          </a:p>
        </p:txBody>
      </p:sp>
      <p:sp>
        <p:nvSpPr>
          <p:cNvPr id="18435" name="Zástupný symbol pro obsah 2"/>
          <p:cNvSpPr>
            <a:spLocks noGrp="1"/>
          </p:cNvSpPr>
          <p:nvPr>
            <p:ph idx="1"/>
          </p:nvPr>
        </p:nvSpPr>
        <p:spPr/>
        <p:txBody>
          <a:bodyPr/>
          <a:lstStyle/>
          <a:p>
            <a:pPr eaLnBrk="1" hangingPunct="1">
              <a:buFont typeface="Arial" charset="0"/>
              <a:buNone/>
            </a:pPr>
            <a:endParaRPr lang="cs-CZ" sz="2800" dirty="0" smtClean="0"/>
          </a:p>
          <a:p>
            <a:pPr eaLnBrk="1" hangingPunct="1"/>
            <a:r>
              <a:rPr lang="cs-CZ" sz="2800" dirty="0" smtClean="0"/>
              <a:t>právnická osoba</a:t>
            </a:r>
          </a:p>
          <a:p>
            <a:pPr eaLnBrk="1" hangingPunct="1"/>
            <a:r>
              <a:rPr lang="cs-CZ" sz="2800" dirty="0" smtClean="0"/>
              <a:t>může být založeno za účelem materiálním i ideálním</a:t>
            </a:r>
          </a:p>
          <a:p>
            <a:pPr eaLnBrk="1" hangingPunct="1"/>
            <a:r>
              <a:rPr lang="cs-CZ" sz="2800" dirty="0" smtClean="0"/>
              <a:t>členem orgánu družstva mohou být pouze členové družstva</a:t>
            </a:r>
          </a:p>
          <a:p>
            <a:pPr eaLnBrk="1" hangingPunct="1"/>
            <a:r>
              <a:rPr lang="cs-CZ" sz="2800" dirty="0" smtClean="0"/>
              <a:t>nevyhotovuje se společenská smlouva -&gt; pro založení družstva je nutné uspořádání ustavující schůze družstva</a:t>
            </a:r>
          </a:p>
        </p:txBody>
      </p:sp>
      <p:sp>
        <p:nvSpPr>
          <p:cNvPr id="4" name="Zástupný symbol pro zápatí 3"/>
          <p:cNvSpPr>
            <a:spLocks noGrp="1"/>
          </p:cNvSpPr>
          <p:nvPr>
            <p:ph type="ftr" sz="quarter" idx="11"/>
          </p:nvPr>
        </p:nvSpPr>
        <p:spPr/>
        <p:txBody>
          <a:bodyPr/>
          <a:lstStyle/>
          <a:p>
            <a:pPr>
              <a:defRPr/>
            </a:pPr>
            <a:endParaRPr lang="cs-CZ">
              <a:solidFill>
                <a:schemeClr val="bg1">
                  <a:lumMod val="50000"/>
                </a:schemeClr>
              </a:solidFill>
            </a:endParaRPr>
          </a:p>
        </p:txBody>
      </p:sp>
    </p:spTree>
    <p:extLst>
      <p:ext uri="{BB962C8B-B14F-4D97-AF65-F5344CB8AC3E}">
        <p14:creationId xmlns:p14="http://schemas.microsoft.com/office/powerpoint/2010/main" val="342177998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Nadpis 2"/>
          <p:cNvSpPr>
            <a:spLocks noGrp="1"/>
          </p:cNvSpPr>
          <p:nvPr>
            <p:ph type="title" idx="4294967295"/>
          </p:nvPr>
        </p:nvSpPr>
        <p:spPr>
          <a:xfrm>
            <a:off x="469900" y="693738"/>
            <a:ext cx="8229600" cy="723900"/>
          </a:xfrm>
        </p:spPr>
        <p:txBody>
          <a:bodyPr/>
          <a:lstStyle/>
          <a:p>
            <a:pPr eaLnBrk="1" hangingPunct="1"/>
            <a:r>
              <a:rPr lang="cs-CZ" sz="3600" b="1" smtClean="0">
                <a:solidFill>
                  <a:srgbClr val="D10202"/>
                </a:solidFill>
                <a:latin typeface="Arial" charset="0"/>
                <a:cs typeface="Arial" charset="0"/>
              </a:rPr>
              <a:t>Členská schůze (§ 635 a násl.)</a:t>
            </a:r>
            <a:endParaRPr lang="cs-CZ" sz="3600" b="1" smtClean="0">
              <a:solidFill>
                <a:srgbClr val="D10202"/>
              </a:solidFill>
              <a:cs typeface="Arial" charset="0"/>
            </a:endParaRPr>
          </a:p>
        </p:txBody>
      </p:sp>
      <p:sp>
        <p:nvSpPr>
          <p:cNvPr id="66562" name="Zástupný symbol pro obsah 2"/>
          <p:cNvSpPr>
            <a:spLocks noGrp="1"/>
          </p:cNvSpPr>
          <p:nvPr>
            <p:ph idx="4294967295"/>
          </p:nvPr>
        </p:nvSpPr>
        <p:spPr/>
        <p:txBody>
          <a:bodyPr/>
          <a:lstStyle/>
          <a:p>
            <a:pPr marL="609600" indent="-609600"/>
            <a:r>
              <a:rPr lang="sk-SK" sz="2400" b="1" smtClean="0"/>
              <a:t>USNÁŠENÍ SCHOPNOST ČL. SCH</a:t>
            </a:r>
            <a:r>
              <a:rPr lang="en-US" sz="2400" b="1" smtClean="0"/>
              <a:t>Ů</a:t>
            </a:r>
            <a:r>
              <a:rPr lang="cs-CZ" sz="2400" b="1" smtClean="0"/>
              <a:t>ZE (§ 644):</a:t>
            </a:r>
            <a:r>
              <a:rPr lang="sk-SK" sz="2400" b="1" smtClean="0"/>
              <a:t> </a:t>
            </a:r>
            <a:r>
              <a:rPr lang="sk-SK" sz="2400" smtClean="0"/>
              <a:t>přítomnnost </a:t>
            </a:r>
            <a:r>
              <a:rPr lang="sk-SK" sz="2400" b="1" smtClean="0"/>
              <a:t>většiny všech členů</a:t>
            </a:r>
            <a:r>
              <a:rPr lang="sk-SK" sz="2400" smtClean="0"/>
              <a:t> majících většinu všech hlasů, nevyžaduje-li tento zákon nebo stanovy účast členů majících vyšší počet hlasů</a:t>
            </a:r>
          </a:p>
          <a:p>
            <a:pPr marL="609600" indent="-609600"/>
            <a:r>
              <a:rPr lang="sk-SK" sz="2400" b="1" smtClean="0"/>
              <a:t>PŘIJÍMÁNÍ ROZHODNUTÍ = USNESENÍ (§ 645):</a:t>
            </a:r>
            <a:r>
              <a:rPr lang="sk-SK" sz="2400" smtClean="0"/>
              <a:t> </a:t>
            </a:r>
            <a:r>
              <a:rPr lang="sk-SK" sz="2400" b="1" smtClean="0"/>
              <a:t>většinou hlasů přítomných členů</a:t>
            </a:r>
            <a:r>
              <a:rPr lang="sk-SK" sz="2400" smtClean="0"/>
              <a:t>, nevyžaduje-li tento zákon nebo stanovy vyšší počet hlasů</a:t>
            </a:r>
          </a:p>
          <a:p>
            <a:pPr marL="609600" indent="-609600"/>
            <a:r>
              <a:rPr lang="cs-CZ" sz="2400" smtClean="0"/>
              <a:t>záležitosti v ust. § 650 odst. 2: </a:t>
            </a:r>
            <a:r>
              <a:rPr lang="sk-SK" sz="2400" smtClean="0"/>
              <a:t>je členská schůze schopna se usnášet, pokud jsou přítomny alespoň </a:t>
            </a:r>
            <a:r>
              <a:rPr lang="sk-SK" sz="2400" b="1" smtClean="0"/>
              <a:t>dvě třetiny všech členů</a:t>
            </a:r>
            <a:r>
              <a:rPr lang="sk-SK" sz="2400" smtClean="0"/>
              <a:t>, a usnesení musí být přijato alespoň </a:t>
            </a:r>
            <a:r>
              <a:rPr lang="sk-SK" sz="2400" b="1" smtClean="0"/>
              <a:t>dvěma třetinami přítomných členů</a:t>
            </a:r>
          </a:p>
          <a:p>
            <a:pPr marL="609600" indent="-609600"/>
            <a:r>
              <a:rPr lang="cs-CZ" sz="2400" smtClean="0"/>
              <a:t>Náhradní členská schůze -&gt; § 647</a:t>
            </a:r>
            <a:endParaRPr lang="sk-SK" sz="2400" smtClean="0"/>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Nadpis 2"/>
          <p:cNvSpPr>
            <a:spLocks noGrp="1"/>
          </p:cNvSpPr>
          <p:nvPr>
            <p:ph type="title" idx="4294967295"/>
          </p:nvPr>
        </p:nvSpPr>
        <p:spPr>
          <a:xfrm>
            <a:off x="469900" y="693738"/>
            <a:ext cx="8229600" cy="723900"/>
          </a:xfrm>
        </p:spPr>
        <p:txBody>
          <a:bodyPr/>
          <a:lstStyle/>
          <a:p>
            <a:pPr eaLnBrk="1" hangingPunct="1"/>
            <a:r>
              <a:rPr lang="cs-CZ" sz="3600" b="1" smtClean="0">
                <a:solidFill>
                  <a:srgbClr val="D10202"/>
                </a:solidFill>
                <a:latin typeface="Arial" charset="0"/>
                <a:cs typeface="Arial" charset="0"/>
              </a:rPr>
              <a:t>Rozhodování členské schůze (§ 649 a násl.)</a:t>
            </a:r>
            <a:endParaRPr lang="cs-CZ" sz="3600" b="1" smtClean="0">
              <a:solidFill>
                <a:srgbClr val="D10202"/>
              </a:solidFill>
              <a:cs typeface="Arial" charset="0"/>
            </a:endParaRPr>
          </a:p>
        </p:txBody>
      </p:sp>
      <p:sp>
        <p:nvSpPr>
          <p:cNvPr id="67586" name="Zástupný symbol pro obsah 2"/>
          <p:cNvSpPr>
            <a:spLocks noGrp="1"/>
          </p:cNvSpPr>
          <p:nvPr>
            <p:ph idx="4294967295"/>
          </p:nvPr>
        </p:nvSpPr>
        <p:spPr/>
        <p:txBody>
          <a:bodyPr/>
          <a:lstStyle/>
          <a:p>
            <a:pPr marL="609600" indent="-609600"/>
            <a:r>
              <a:rPr lang="sk-SK" sz="2400" smtClean="0"/>
              <a:t>právo hlasovat na členské schůzi mají </a:t>
            </a:r>
            <a:r>
              <a:rPr lang="sk-SK" sz="2400" b="1" smtClean="0"/>
              <a:t>členové družstva</a:t>
            </a:r>
            <a:r>
              <a:rPr lang="sk-SK" sz="2400" smtClean="0"/>
              <a:t> </a:t>
            </a:r>
          </a:p>
          <a:p>
            <a:pPr marL="609600" indent="-609600"/>
            <a:r>
              <a:rPr lang="sk-SK" sz="2400" smtClean="0"/>
              <a:t>každý člen má při hlasování na členské schůzi </a:t>
            </a:r>
            <a:r>
              <a:rPr lang="sk-SK" sz="2400" b="1" smtClean="0"/>
              <a:t>1 hlas</a:t>
            </a:r>
            <a:r>
              <a:rPr lang="sk-SK" sz="2400" smtClean="0"/>
              <a:t>, </a:t>
            </a:r>
            <a:r>
              <a:rPr lang="sk-SK" sz="2400" u="sng" smtClean="0"/>
              <a:t>ledaže stanovy určí, že má hlasů více</a:t>
            </a:r>
          </a:p>
          <a:p>
            <a:pPr marL="609600" indent="-609600"/>
            <a:endParaRPr lang="sk-SK" sz="2400" smtClean="0"/>
          </a:p>
          <a:p>
            <a:pPr marL="609600" indent="-609600"/>
            <a:r>
              <a:rPr lang="sk-SK" sz="2400" smtClean="0"/>
              <a:t>každý člen má </a:t>
            </a:r>
            <a:r>
              <a:rPr lang="sk-SK" sz="2400" b="1" smtClean="0"/>
              <a:t>1 hlas</a:t>
            </a:r>
            <a:r>
              <a:rPr lang="sk-SK" sz="2400" smtClean="0"/>
              <a:t>, rozhoduje-li členská schůze o </a:t>
            </a:r>
          </a:p>
          <a:p>
            <a:pPr marL="609600" indent="-609600">
              <a:buFont typeface="Arial" charset="0"/>
              <a:buNone/>
            </a:pPr>
            <a:r>
              <a:rPr lang="sk-SK" sz="2400" smtClean="0"/>
              <a:t>a) schválení poskytnutí finanční asistence</a:t>
            </a:r>
          </a:p>
          <a:p>
            <a:pPr marL="609600" indent="-609600">
              <a:buFont typeface="Arial" charset="0"/>
              <a:buNone/>
            </a:pPr>
            <a:r>
              <a:rPr lang="sk-SK" sz="2400" smtClean="0"/>
              <a:t>b) uhrazovací povinnosti</a:t>
            </a:r>
          </a:p>
          <a:p>
            <a:pPr marL="609600" indent="-609600">
              <a:buFont typeface="Arial" charset="0"/>
              <a:buNone/>
            </a:pPr>
            <a:r>
              <a:rPr lang="sk-SK" sz="2400" smtClean="0"/>
              <a:t>c) zrušení družstva s likvidací</a:t>
            </a:r>
          </a:p>
          <a:p>
            <a:pPr marL="609600" indent="-609600">
              <a:buFont typeface="Arial" charset="0"/>
              <a:buNone/>
            </a:pPr>
            <a:r>
              <a:rPr lang="sk-SK" sz="2400" smtClean="0"/>
              <a:t>d) přeměně družstva</a:t>
            </a:r>
          </a:p>
          <a:p>
            <a:pPr marL="609600" indent="-609600">
              <a:buFont typeface="Arial" charset="0"/>
              <a:buNone/>
            </a:pPr>
            <a:r>
              <a:rPr lang="sk-SK" sz="2400" smtClean="0"/>
              <a:t>e) vydání dluhopisů</a:t>
            </a:r>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Nadpis 2"/>
          <p:cNvSpPr>
            <a:spLocks noGrp="1"/>
          </p:cNvSpPr>
          <p:nvPr>
            <p:ph type="title" idx="4294967295"/>
          </p:nvPr>
        </p:nvSpPr>
        <p:spPr>
          <a:xfrm>
            <a:off x="469900" y="693738"/>
            <a:ext cx="8229600" cy="723900"/>
          </a:xfrm>
        </p:spPr>
        <p:txBody>
          <a:bodyPr/>
          <a:lstStyle/>
          <a:p>
            <a:pPr eaLnBrk="1" hangingPunct="1"/>
            <a:r>
              <a:rPr lang="cs-CZ" sz="3600" b="1" smtClean="0">
                <a:solidFill>
                  <a:srgbClr val="D10202"/>
                </a:solidFill>
                <a:latin typeface="Arial" charset="0"/>
                <a:cs typeface="Arial" charset="0"/>
              </a:rPr>
              <a:t>Působnost členské schůze </a:t>
            </a:r>
            <a:endParaRPr lang="cs-CZ" sz="3600" b="1" smtClean="0">
              <a:solidFill>
                <a:srgbClr val="D10202"/>
              </a:solidFill>
              <a:cs typeface="Arial" charset="0"/>
            </a:endParaRPr>
          </a:p>
        </p:txBody>
      </p:sp>
      <p:sp>
        <p:nvSpPr>
          <p:cNvPr id="69634" name="Zástupný symbol pro obsah 2"/>
          <p:cNvSpPr>
            <a:spLocks noGrp="1"/>
          </p:cNvSpPr>
          <p:nvPr>
            <p:ph idx="4294967295"/>
          </p:nvPr>
        </p:nvSpPr>
        <p:spPr/>
        <p:txBody>
          <a:bodyPr/>
          <a:lstStyle/>
          <a:p>
            <a:pPr marL="609600" indent="-609600"/>
            <a:r>
              <a:rPr lang="sk-SK" sz="2600" b="1" smtClean="0"/>
              <a:t>OBLIGATORNÍ</a:t>
            </a:r>
            <a:r>
              <a:rPr lang="sk-SK" sz="2600" smtClean="0"/>
              <a:t> -&gt; § 656</a:t>
            </a:r>
          </a:p>
          <a:p>
            <a:pPr marL="609600" indent="-609600"/>
            <a:r>
              <a:rPr lang="cs-CZ" sz="2600" b="1" smtClean="0"/>
              <a:t>ATRAHOVANÁ</a:t>
            </a:r>
            <a:r>
              <a:rPr lang="cs-CZ" sz="2600" smtClean="0"/>
              <a:t> -&gt; § 657</a:t>
            </a:r>
          </a:p>
          <a:p>
            <a:pPr lvl="1"/>
            <a:r>
              <a:rPr lang="sk-SK" smtClean="0"/>
              <a:t>Členská schůze si může vyhradit do své působnosti rozhodování </a:t>
            </a:r>
            <a:r>
              <a:rPr lang="sk-SK" b="1" smtClean="0"/>
              <a:t>i o dalších otázkách</a:t>
            </a:r>
            <a:r>
              <a:rPr lang="sk-SK" smtClean="0"/>
              <a:t>, které tento zákon ani stanovy do její působnosti nesvěřují; </a:t>
            </a:r>
            <a:r>
              <a:rPr lang="sk-SK" b="1" smtClean="0"/>
              <a:t>to neplatí</a:t>
            </a:r>
            <a:r>
              <a:rPr lang="sk-SK" smtClean="0"/>
              <a:t>, jestliže se jedná o </a:t>
            </a:r>
            <a:r>
              <a:rPr lang="sk-SK" b="1" smtClean="0"/>
              <a:t>záležitosti svěřené</a:t>
            </a:r>
            <a:r>
              <a:rPr lang="sk-SK" smtClean="0"/>
              <a:t> tímto zákonem </a:t>
            </a:r>
            <a:r>
              <a:rPr lang="sk-SK" b="1" smtClean="0"/>
              <a:t>do působnosti představenstva nebo kontrolní komise</a:t>
            </a:r>
            <a:r>
              <a:rPr lang="sk-SK" smtClean="0"/>
              <a:t> družstva</a:t>
            </a:r>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Nadpis 2"/>
          <p:cNvSpPr>
            <a:spLocks noGrp="1"/>
          </p:cNvSpPr>
          <p:nvPr>
            <p:ph type="title" idx="4294967295"/>
          </p:nvPr>
        </p:nvSpPr>
        <p:spPr>
          <a:xfrm>
            <a:off x="469900" y="693738"/>
            <a:ext cx="8229600" cy="723900"/>
          </a:xfrm>
        </p:spPr>
        <p:txBody>
          <a:bodyPr/>
          <a:lstStyle/>
          <a:p>
            <a:pPr eaLnBrk="1" hangingPunct="1"/>
            <a:r>
              <a:rPr lang="cs-CZ" sz="3600" b="1" smtClean="0">
                <a:solidFill>
                  <a:srgbClr val="D10202"/>
                </a:solidFill>
                <a:latin typeface="Arial" charset="0"/>
                <a:cs typeface="Arial" charset="0"/>
              </a:rPr>
              <a:t>Zápis z členské schůze</a:t>
            </a:r>
            <a:endParaRPr lang="cs-CZ" sz="3600" b="1" smtClean="0">
              <a:solidFill>
                <a:srgbClr val="D10202"/>
              </a:solidFill>
              <a:cs typeface="Arial" charset="0"/>
            </a:endParaRPr>
          </a:p>
        </p:txBody>
      </p:sp>
      <p:sp>
        <p:nvSpPr>
          <p:cNvPr id="70658" name="Zástupný symbol pro obsah 2"/>
          <p:cNvSpPr>
            <a:spLocks noGrp="1"/>
          </p:cNvSpPr>
          <p:nvPr>
            <p:ph idx="4294967295"/>
          </p:nvPr>
        </p:nvSpPr>
        <p:spPr/>
        <p:txBody>
          <a:bodyPr/>
          <a:lstStyle/>
          <a:p>
            <a:pPr marL="609600" indent="-609600"/>
            <a:r>
              <a:rPr lang="sk-SK" sz="2400" smtClean="0"/>
              <a:t>ten, kdo svolal členskou schůzi, pořídí o jejím průběhu </a:t>
            </a:r>
            <a:r>
              <a:rPr lang="sk-SK" sz="2400" b="1" smtClean="0"/>
              <a:t>zápis do 15 dnů</a:t>
            </a:r>
            <a:r>
              <a:rPr lang="sk-SK" sz="2400" smtClean="0"/>
              <a:t> ode dne konání členské schůze</a:t>
            </a:r>
          </a:p>
          <a:p>
            <a:pPr lvl="1"/>
            <a:r>
              <a:rPr lang="sk-SK" sz="2400" smtClean="0"/>
              <a:t>každý člen má právo na vydání kopie zápisu</a:t>
            </a:r>
          </a:p>
          <a:p>
            <a:pPr marL="609600" indent="-609600"/>
            <a:r>
              <a:rPr lang="sk-SK" sz="2400" b="1" smtClean="0"/>
              <a:t>notářský zápis</a:t>
            </a:r>
            <a:r>
              <a:rPr lang="sk-SK" sz="2400" smtClean="0"/>
              <a:t> -&gt; usnesení členské schůze se osvědčuje </a:t>
            </a:r>
            <a:r>
              <a:rPr lang="sk-SK" sz="2400" u="sng" smtClean="0"/>
              <a:t>veřejnou listinou</a:t>
            </a:r>
            <a:r>
              <a:rPr lang="sk-SK" sz="2400" smtClean="0"/>
              <a:t>, jedná-li se o </a:t>
            </a:r>
          </a:p>
          <a:p>
            <a:pPr marL="609600" indent="-609600">
              <a:buFont typeface="Arial" charset="0"/>
              <a:buNone/>
            </a:pPr>
            <a:r>
              <a:rPr lang="sk-SK" sz="2400" smtClean="0"/>
              <a:t>	a) změnu stanov</a:t>
            </a:r>
          </a:p>
          <a:p>
            <a:pPr marL="609600" indent="-609600">
              <a:buFont typeface="Arial" charset="0"/>
              <a:buNone/>
            </a:pPr>
            <a:r>
              <a:rPr lang="sk-SK" sz="2400" smtClean="0"/>
              <a:t>	b) zrušení družstva s likvidací</a:t>
            </a:r>
          </a:p>
          <a:p>
            <a:pPr marL="609600" indent="-609600">
              <a:buFont typeface="Arial" charset="0"/>
              <a:buNone/>
            </a:pPr>
            <a:r>
              <a:rPr lang="sk-SK" sz="2400" smtClean="0"/>
              <a:t>	c) přeměnu družstva</a:t>
            </a:r>
          </a:p>
          <a:p>
            <a:pPr marL="609600" indent="-609600">
              <a:buFont typeface="Arial" charset="0"/>
              <a:buNone/>
            </a:pPr>
            <a:r>
              <a:rPr lang="sk-SK" sz="2400" smtClean="0"/>
              <a:t>	d) schválení převodu nebo zastavení závodu nebo takové jeho části, která by znamenala podstatnou změnu dosavadní struktury závodu nebo podstatnou změnu v předmětu podnikání nebo činnosti družstva</a:t>
            </a:r>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Nadpis 2"/>
          <p:cNvSpPr>
            <a:spLocks noGrp="1"/>
          </p:cNvSpPr>
          <p:nvPr>
            <p:ph type="title" idx="4294967295"/>
          </p:nvPr>
        </p:nvSpPr>
        <p:spPr>
          <a:xfrm>
            <a:off x="469900" y="693738"/>
            <a:ext cx="8229600" cy="723900"/>
          </a:xfrm>
        </p:spPr>
        <p:txBody>
          <a:bodyPr/>
          <a:lstStyle/>
          <a:p>
            <a:pPr eaLnBrk="1" hangingPunct="1"/>
            <a:r>
              <a:rPr lang="cs-CZ" sz="3600" b="1" smtClean="0">
                <a:solidFill>
                  <a:srgbClr val="D10202"/>
                </a:solidFill>
                <a:latin typeface="Arial" charset="0"/>
                <a:cs typeface="Arial" charset="0"/>
              </a:rPr>
              <a:t>Neplatnost usnesení členské schůze (§ 663)</a:t>
            </a:r>
            <a:endParaRPr lang="cs-CZ" sz="3600" b="1" smtClean="0">
              <a:solidFill>
                <a:srgbClr val="D10202"/>
              </a:solidFill>
              <a:cs typeface="Arial" charset="0"/>
            </a:endParaRPr>
          </a:p>
        </p:txBody>
      </p:sp>
      <p:sp>
        <p:nvSpPr>
          <p:cNvPr id="71682" name="Zástupný symbol pro obsah 2"/>
          <p:cNvSpPr>
            <a:spLocks noGrp="1"/>
          </p:cNvSpPr>
          <p:nvPr>
            <p:ph idx="4294967295"/>
          </p:nvPr>
        </p:nvSpPr>
        <p:spPr/>
        <p:txBody>
          <a:bodyPr/>
          <a:lstStyle/>
          <a:p>
            <a:pPr marL="609600" indent="-609600"/>
            <a:r>
              <a:rPr lang="sk-SK" sz="2400" smtClean="0"/>
              <a:t>každý člen družstva, člen představenstva nebo kontrolní komise nebo likvidátor se mohou dovolávat neplatnosti usnesení členské schůze </a:t>
            </a:r>
            <a:r>
              <a:rPr lang="sk-SK" sz="2400" b="1" smtClean="0"/>
              <a:t>podle ustanovení občanského zákoníku o neplatnosti usnesení členské schůze spolku pro rozpor s právními předpisy nebo stanovami</a:t>
            </a:r>
          </a:p>
          <a:p>
            <a:pPr lvl="1"/>
            <a:r>
              <a:rPr lang="sk-SK" sz="2000" smtClean="0"/>
              <a:t>bylo-li rozhodnuto mimo členskou schůzi, právo podat návrh zanikne uplynutím </a:t>
            </a:r>
            <a:r>
              <a:rPr lang="sk-SK" sz="2000" b="1" smtClean="0"/>
              <a:t>3 měsíců</a:t>
            </a:r>
            <a:r>
              <a:rPr lang="sk-SK" sz="2000" smtClean="0"/>
              <a:t> ode dne, kdy se navrhovatel dozvěděl nebo mohl dozvědět o přijetí rozhodnutí podle § 652 až 655</a:t>
            </a:r>
          </a:p>
          <a:p>
            <a:pPr marL="609600" indent="-609600"/>
            <a:r>
              <a:rPr lang="sk-SK" sz="2400" smtClean="0"/>
              <a:t>důvodem neplatnosti usnesení členské schůze je i jeho rozpor s dobrými mravy</a:t>
            </a:r>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Nadpis 2"/>
          <p:cNvSpPr>
            <a:spLocks noGrp="1"/>
          </p:cNvSpPr>
          <p:nvPr>
            <p:ph type="title" idx="4294967295"/>
          </p:nvPr>
        </p:nvSpPr>
        <p:spPr>
          <a:xfrm>
            <a:off x="469900" y="693738"/>
            <a:ext cx="8229600" cy="723900"/>
          </a:xfrm>
        </p:spPr>
        <p:txBody>
          <a:bodyPr/>
          <a:lstStyle/>
          <a:p>
            <a:pPr eaLnBrk="1" hangingPunct="1"/>
            <a:r>
              <a:rPr lang="cs-CZ" sz="3600" b="1" smtClean="0">
                <a:solidFill>
                  <a:srgbClr val="D10202"/>
                </a:solidFill>
                <a:latin typeface="Arial" charset="0"/>
                <a:cs typeface="Arial" charset="0"/>
              </a:rPr>
              <a:t>Dílčí členské schůze (§ 664)</a:t>
            </a:r>
            <a:endParaRPr lang="cs-CZ" sz="3600" b="1" smtClean="0">
              <a:solidFill>
                <a:srgbClr val="D10202"/>
              </a:solidFill>
              <a:cs typeface="Arial" charset="0"/>
            </a:endParaRPr>
          </a:p>
        </p:txBody>
      </p:sp>
      <p:sp>
        <p:nvSpPr>
          <p:cNvPr id="72706" name="Zástupný symbol pro obsah 2"/>
          <p:cNvSpPr>
            <a:spLocks noGrp="1"/>
          </p:cNvSpPr>
          <p:nvPr>
            <p:ph idx="4294967295"/>
          </p:nvPr>
        </p:nvSpPr>
        <p:spPr/>
        <p:txBody>
          <a:bodyPr/>
          <a:lstStyle/>
          <a:p>
            <a:pPr marL="609600" indent="-609600"/>
            <a:r>
              <a:rPr lang="sk-SK" sz="2600" b="1" smtClean="0"/>
              <a:t>stanovy mohou určit</a:t>
            </a:r>
            <a:r>
              <a:rPr lang="sk-SK" sz="2600" smtClean="0"/>
              <a:t>, že se členská schůze bude konat </a:t>
            </a:r>
            <a:r>
              <a:rPr lang="sk-SK" sz="2600" b="1" smtClean="0"/>
              <a:t>formou dílčích členských schůzí</a:t>
            </a:r>
            <a:endParaRPr lang="sk-SK" sz="2600" smtClean="0"/>
          </a:p>
          <a:p>
            <a:pPr lvl="1"/>
            <a:r>
              <a:rPr lang="sk-SK" sz="2600" smtClean="0"/>
              <a:t>v takovém případě stanovy určí </a:t>
            </a:r>
          </a:p>
          <a:p>
            <a:pPr marL="609600" indent="-609600">
              <a:buFont typeface="Arial" charset="0"/>
              <a:buNone/>
            </a:pPr>
            <a:r>
              <a:rPr lang="sk-SK" sz="2600" smtClean="0"/>
              <a:t>	</a:t>
            </a:r>
            <a:r>
              <a:rPr lang="sk-SK" sz="2400" smtClean="0"/>
              <a:t>a) pravidla pro zařazení všech členů družstva do jednotlivých dílčích členských schůzí</a:t>
            </a:r>
          </a:p>
          <a:p>
            <a:pPr marL="609600" indent="-609600">
              <a:buFont typeface="Arial" charset="0"/>
              <a:buNone/>
            </a:pPr>
            <a:r>
              <a:rPr lang="sk-SK" sz="2400" smtClean="0"/>
              <a:t>	b) období, v němž se jednotlivé dílčí členské schůze konají</a:t>
            </a:r>
          </a:p>
          <a:p>
            <a:pPr marL="609600" indent="-609600">
              <a:buFont typeface="Arial" charset="0"/>
              <a:buNone/>
            </a:pPr>
            <a:r>
              <a:rPr lang="sk-SK" sz="2600" smtClean="0"/>
              <a:t>	Mezi konáním prvé a poslední dílčí členské schůze nesmí uplynout doba delší než </a:t>
            </a:r>
            <a:r>
              <a:rPr lang="sk-SK" sz="2600" b="1" smtClean="0"/>
              <a:t>40 dnů</a:t>
            </a:r>
            <a:r>
              <a:rPr lang="sk-SK" sz="2600" smtClean="0"/>
              <a:t>, jinak platí, že žádné usnesení nebylo přijato.</a:t>
            </a:r>
          </a:p>
          <a:p>
            <a:pPr marL="609600" indent="-609600"/>
            <a:r>
              <a:rPr lang="cs-CZ" sz="2600" smtClean="0"/>
              <a:t>jinak se obdobně užijí ust. o členské schůzi</a:t>
            </a:r>
            <a:endParaRPr lang="sk-SK" sz="2600" smtClean="0"/>
          </a:p>
          <a:p>
            <a:pPr marL="609600" indent="-609600">
              <a:buFont typeface="Arial" charset="0"/>
              <a:buNone/>
            </a:pPr>
            <a:endParaRPr lang="sk-SK" sz="2600" smtClean="0"/>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Nadpis 2"/>
          <p:cNvSpPr>
            <a:spLocks noGrp="1"/>
          </p:cNvSpPr>
          <p:nvPr>
            <p:ph type="title" idx="4294967295"/>
          </p:nvPr>
        </p:nvSpPr>
        <p:spPr>
          <a:xfrm>
            <a:off x="469900" y="693738"/>
            <a:ext cx="8229600" cy="723900"/>
          </a:xfrm>
        </p:spPr>
        <p:txBody>
          <a:bodyPr/>
          <a:lstStyle/>
          <a:p>
            <a:pPr eaLnBrk="1" hangingPunct="1"/>
            <a:r>
              <a:rPr lang="cs-CZ" sz="3600" b="1" smtClean="0">
                <a:solidFill>
                  <a:srgbClr val="D10202"/>
                </a:solidFill>
                <a:latin typeface="Arial" charset="0"/>
                <a:cs typeface="Arial" charset="0"/>
              </a:rPr>
              <a:t>Dílčí členské schůze (§ 664)</a:t>
            </a:r>
            <a:endParaRPr lang="cs-CZ" sz="3600" b="1" smtClean="0">
              <a:solidFill>
                <a:srgbClr val="D10202"/>
              </a:solidFill>
              <a:cs typeface="Arial" charset="0"/>
            </a:endParaRPr>
          </a:p>
        </p:txBody>
      </p:sp>
      <p:sp>
        <p:nvSpPr>
          <p:cNvPr id="73730" name="Zástupný symbol pro obsah 2"/>
          <p:cNvSpPr>
            <a:spLocks noGrp="1"/>
          </p:cNvSpPr>
          <p:nvPr>
            <p:ph idx="4294967295"/>
          </p:nvPr>
        </p:nvSpPr>
        <p:spPr/>
        <p:txBody>
          <a:bodyPr/>
          <a:lstStyle/>
          <a:p>
            <a:pPr marL="609600" indent="-609600"/>
            <a:r>
              <a:rPr lang="sk-SK" sz="2800" smtClean="0"/>
              <a:t>program všech dílčích členských schůzí musí být stejný</a:t>
            </a:r>
          </a:p>
          <a:p>
            <a:pPr marL="609600" indent="-609600"/>
            <a:r>
              <a:rPr lang="sk-SK" sz="2800" smtClean="0"/>
              <a:t>je-li potřebné osvědčení o přijetí rozhodnutí členské schůze veřejnou listinou, musí být přijetí rozhodnutí na každé dílčí členské schůzi osvědčeno veřejnou listinou (§ 666) </a:t>
            </a:r>
          </a:p>
          <a:p>
            <a:pPr marL="609600" indent="-609600"/>
            <a:r>
              <a:rPr lang="cs-CZ" sz="2800" smtClean="0"/>
              <a:t>oprávněné zájmy člena družstva -&gt; § 667</a:t>
            </a:r>
          </a:p>
          <a:p>
            <a:pPr lvl="1"/>
            <a:r>
              <a:rPr lang="cs-CZ" sz="2400" smtClean="0"/>
              <a:t>právo zúčastnit se, vyjádřit se, vhodný čas a místo konání</a:t>
            </a:r>
          </a:p>
          <a:p>
            <a:pPr marL="609600" indent="-609600"/>
            <a:r>
              <a:rPr lang="cs-CZ" sz="2800" smtClean="0"/>
              <a:t>uveřejnění výsledků jednání a usnesení na informační desce družstva -&gt; § 668</a:t>
            </a:r>
          </a:p>
          <a:p>
            <a:pPr lvl="1"/>
            <a:endParaRPr lang="sk-SK" sz="2400" smtClean="0"/>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Nadpis 2"/>
          <p:cNvSpPr>
            <a:spLocks noGrp="1"/>
          </p:cNvSpPr>
          <p:nvPr>
            <p:ph type="title" idx="4294967295"/>
          </p:nvPr>
        </p:nvSpPr>
        <p:spPr>
          <a:xfrm>
            <a:off x="469900" y="693738"/>
            <a:ext cx="8229600" cy="723900"/>
          </a:xfrm>
        </p:spPr>
        <p:txBody>
          <a:bodyPr/>
          <a:lstStyle/>
          <a:p>
            <a:pPr eaLnBrk="1" hangingPunct="1"/>
            <a:r>
              <a:rPr lang="cs-CZ" sz="3600" b="1" smtClean="0">
                <a:solidFill>
                  <a:srgbClr val="D10202"/>
                </a:solidFill>
                <a:latin typeface="Arial" charset="0"/>
                <a:cs typeface="Arial" charset="0"/>
              </a:rPr>
              <a:t>Shromáždění delegátů (§ 669 a násl.)</a:t>
            </a:r>
            <a:endParaRPr lang="cs-CZ" sz="3600" b="1" smtClean="0">
              <a:solidFill>
                <a:srgbClr val="D10202"/>
              </a:solidFill>
              <a:cs typeface="Arial" charset="0"/>
            </a:endParaRPr>
          </a:p>
        </p:txBody>
      </p:sp>
      <p:sp>
        <p:nvSpPr>
          <p:cNvPr id="74754" name="Zástupný symbol pro obsah 2"/>
          <p:cNvSpPr>
            <a:spLocks noGrp="1"/>
          </p:cNvSpPr>
          <p:nvPr>
            <p:ph idx="4294967295"/>
          </p:nvPr>
        </p:nvSpPr>
        <p:spPr/>
        <p:txBody>
          <a:bodyPr/>
          <a:lstStyle/>
          <a:p>
            <a:pPr marL="609600" indent="-609600"/>
            <a:r>
              <a:rPr lang="sk-SK" b="1" smtClean="0"/>
              <a:t>stanovy mohou určit</a:t>
            </a:r>
            <a:r>
              <a:rPr lang="sk-SK" smtClean="0"/>
              <a:t>, že působnost členské schůze plní zcela nebo zčásti </a:t>
            </a:r>
            <a:r>
              <a:rPr lang="sk-SK" smtClean="0">
                <a:solidFill>
                  <a:srgbClr val="D10202"/>
                </a:solidFill>
              </a:rPr>
              <a:t>shromáždění delegátů</a:t>
            </a:r>
            <a:endParaRPr lang="sk-SK" smtClean="0"/>
          </a:p>
          <a:p>
            <a:pPr lvl="1"/>
            <a:r>
              <a:rPr lang="sk-SK" smtClean="0"/>
              <a:t>v takovém případě stanovy určí </a:t>
            </a:r>
          </a:p>
          <a:p>
            <a:pPr marL="609600" indent="-609600">
              <a:buFont typeface="Arial" charset="0"/>
              <a:buNone/>
            </a:pPr>
            <a:r>
              <a:rPr lang="sk-SK" smtClean="0"/>
              <a:t>	a) působnost shromáždění delegátů a </a:t>
            </a:r>
          </a:p>
          <a:p>
            <a:pPr marL="609600" indent="-609600">
              <a:buFont typeface="Arial" charset="0"/>
              <a:buNone/>
            </a:pPr>
            <a:r>
              <a:rPr lang="sk-SK" smtClean="0"/>
              <a:t>	b) pravidla pro zařazení všech členů družstva do jednotlivých volebních obvodů delegátů („volební obvod“)</a:t>
            </a:r>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Nadpis 2"/>
          <p:cNvSpPr>
            <a:spLocks noGrp="1"/>
          </p:cNvSpPr>
          <p:nvPr>
            <p:ph type="title" idx="4294967295"/>
          </p:nvPr>
        </p:nvSpPr>
        <p:spPr>
          <a:xfrm>
            <a:off x="469900" y="693738"/>
            <a:ext cx="8229600" cy="723900"/>
          </a:xfrm>
        </p:spPr>
        <p:txBody>
          <a:bodyPr/>
          <a:lstStyle/>
          <a:p>
            <a:pPr eaLnBrk="1" hangingPunct="1"/>
            <a:r>
              <a:rPr lang="cs-CZ" sz="3600" b="1" smtClean="0">
                <a:solidFill>
                  <a:srgbClr val="D10202"/>
                </a:solidFill>
                <a:latin typeface="Arial" charset="0"/>
                <a:cs typeface="Arial" charset="0"/>
              </a:rPr>
              <a:t>Shromáždění delegátů (§ 669 a násl.)</a:t>
            </a:r>
            <a:endParaRPr lang="cs-CZ" sz="3600" b="1" smtClean="0">
              <a:solidFill>
                <a:srgbClr val="D10202"/>
              </a:solidFill>
              <a:cs typeface="Arial" charset="0"/>
            </a:endParaRPr>
          </a:p>
        </p:txBody>
      </p:sp>
      <p:sp>
        <p:nvSpPr>
          <p:cNvPr id="75778" name="Zástupný symbol pro obsah 2"/>
          <p:cNvSpPr>
            <a:spLocks noGrp="1"/>
          </p:cNvSpPr>
          <p:nvPr>
            <p:ph idx="4294967295"/>
          </p:nvPr>
        </p:nvSpPr>
        <p:spPr/>
        <p:txBody>
          <a:bodyPr/>
          <a:lstStyle/>
          <a:p>
            <a:pPr marL="609600" indent="-609600"/>
            <a:r>
              <a:rPr lang="sk-SK" sz="2800" b="1" smtClean="0"/>
              <a:t>nelze z</a:t>
            </a:r>
            <a:r>
              <a:rPr lang="cs-CZ" sz="2800" b="1" smtClean="0"/>
              <a:t>řídit v družstvu, které má méně než 200 členů</a:t>
            </a:r>
          </a:p>
          <a:p>
            <a:pPr marL="609600" indent="-609600"/>
            <a:r>
              <a:rPr lang="sk-SK" sz="2800" smtClean="0"/>
              <a:t>každý člen družstva se zařazuje do některého z volebních obvodů (§ 671/2)</a:t>
            </a:r>
          </a:p>
          <a:p>
            <a:pPr marL="609600" indent="-609600"/>
            <a:r>
              <a:rPr lang="sk-SK" sz="2800" smtClean="0"/>
              <a:t>volební obvody vytváří a zrušuje představenstvo (§ 671/1)</a:t>
            </a:r>
          </a:p>
          <a:p>
            <a:pPr marL="609600" indent="-609600"/>
            <a:r>
              <a:rPr lang="sk-SK" sz="2800" b="1" smtClean="0"/>
              <a:t>za každý volební obvod</a:t>
            </a:r>
            <a:r>
              <a:rPr lang="sk-SK" sz="2800" smtClean="0"/>
              <a:t> se volí </a:t>
            </a:r>
            <a:r>
              <a:rPr lang="sk-SK" sz="2800" b="1" smtClean="0"/>
              <a:t>1 delegát</a:t>
            </a:r>
            <a:r>
              <a:rPr lang="sk-SK" sz="2800" smtClean="0"/>
              <a:t> z řad členů zařazených do tohoto volebního obvodu</a:t>
            </a:r>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Nadpis 2"/>
          <p:cNvSpPr>
            <a:spLocks noGrp="1"/>
          </p:cNvSpPr>
          <p:nvPr>
            <p:ph type="title" idx="4294967295"/>
          </p:nvPr>
        </p:nvSpPr>
        <p:spPr>
          <a:xfrm>
            <a:off x="469900" y="693738"/>
            <a:ext cx="8229600" cy="723900"/>
          </a:xfrm>
        </p:spPr>
        <p:txBody>
          <a:bodyPr/>
          <a:lstStyle/>
          <a:p>
            <a:pPr eaLnBrk="1" hangingPunct="1"/>
            <a:r>
              <a:rPr lang="cs-CZ" sz="3600" b="1" smtClean="0">
                <a:solidFill>
                  <a:srgbClr val="D10202"/>
                </a:solidFill>
                <a:latin typeface="Arial" charset="0"/>
                <a:cs typeface="Arial" charset="0"/>
              </a:rPr>
              <a:t>Shromáždění delegátů (§ 669 a násl.)</a:t>
            </a:r>
            <a:endParaRPr lang="cs-CZ" sz="3600" b="1" smtClean="0">
              <a:solidFill>
                <a:srgbClr val="D10202"/>
              </a:solidFill>
              <a:cs typeface="Arial" charset="0"/>
            </a:endParaRPr>
          </a:p>
        </p:txBody>
      </p:sp>
      <p:sp>
        <p:nvSpPr>
          <p:cNvPr id="77827" name="Zástupný symbol pro obsah 2"/>
          <p:cNvSpPr>
            <a:spLocks noGrp="1"/>
          </p:cNvSpPr>
          <p:nvPr>
            <p:ph idx="4294967295"/>
          </p:nvPr>
        </p:nvSpPr>
        <p:spPr/>
        <p:txBody>
          <a:bodyPr/>
          <a:lstStyle/>
          <a:p>
            <a:pPr marL="609600" indent="-609600"/>
            <a:r>
              <a:rPr lang="sk-SK" sz="2200" smtClean="0"/>
              <a:t>delegát se volí na funkční období určené stanovami, které nesmí být delší než </a:t>
            </a:r>
            <a:r>
              <a:rPr lang="sk-SK" sz="2200" b="1" smtClean="0"/>
              <a:t>5 let </a:t>
            </a:r>
            <a:r>
              <a:rPr lang="sk-SK" sz="2200" smtClean="0"/>
              <a:t>(§ 674)</a:t>
            </a:r>
          </a:p>
          <a:p>
            <a:pPr lvl="1"/>
            <a:r>
              <a:rPr lang="sk-SK" sz="2200" smtClean="0"/>
              <a:t>neurčují-li stanovy délku funkčního období v souladu s tímto zákonem, je funkční období 5 let</a:t>
            </a:r>
          </a:p>
          <a:p>
            <a:pPr lvl="1">
              <a:buFont typeface="Arial" charset="0"/>
              <a:buNone/>
            </a:pPr>
            <a:r>
              <a:rPr lang="cs-CZ" sz="2200" b="1" smtClean="0">
                <a:solidFill>
                  <a:srgbClr val="D10202"/>
                </a:solidFill>
              </a:rPr>
              <a:t>ZÁNIK FUNKCE</a:t>
            </a:r>
            <a:endParaRPr lang="sk-SK" sz="2200" b="1" smtClean="0">
              <a:solidFill>
                <a:srgbClr val="D10202"/>
              </a:solidFill>
            </a:endParaRPr>
          </a:p>
          <a:p>
            <a:pPr marL="609600" indent="-609600"/>
            <a:r>
              <a:rPr lang="sk-SK" sz="2200" smtClean="0"/>
              <a:t>zánikem volebního obvodu zaniká funkce delegáta (§ 673/1)</a:t>
            </a:r>
          </a:p>
          <a:p>
            <a:pPr marL="609600" indent="-609600"/>
            <a:r>
              <a:rPr lang="sk-SK" sz="2200" smtClean="0"/>
              <a:t>funkce delegáta zaniká volbou nového delegáta, nejpozději však posledním dnem jeho funkčního období (§ 674/3)</a:t>
            </a:r>
          </a:p>
          <a:p>
            <a:pPr marL="609600" indent="-609600"/>
            <a:r>
              <a:rPr lang="sk-SK" sz="2200" smtClean="0"/>
              <a:t>delegát může být kdykoliv ze své funkce odvolán (§ 675/1)</a:t>
            </a:r>
          </a:p>
          <a:p>
            <a:pPr marL="609600" indent="-609600"/>
            <a:r>
              <a:rPr lang="sk-SK" sz="2200" smtClean="0"/>
              <a:t>delegát může ze své funkce odstoupit písemným prohlášením (§ 675/2)</a:t>
            </a:r>
          </a:p>
          <a:p>
            <a:pPr marL="609600" indent="-609600"/>
            <a:endParaRPr lang="sk-SK" sz="2200" smtClean="0"/>
          </a:p>
          <a:p>
            <a:pPr marL="609600" indent="-609600"/>
            <a:endParaRPr lang="sk-SK" sz="2200" smtClean="0"/>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9458" name="Nadpis 2"/>
          <p:cNvSpPr>
            <a:spLocks noGrp="1"/>
          </p:cNvSpPr>
          <p:nvPr>
            <p:ph type="title"/>
          </p:nvPr>
        </p:nvSpPr>
        <p:spPr>
          <a:xfrm>
            <a:off x="457200" y="693738"/>
            <a:ext cx="8229600" cy="723900"/>
          </a:xfrm>
        </p:spPr>
        <p:txBody>
          <a:bodyPr/>
          <a:lstStyle/>
          <a:p>
            <a:pPr eaLnBrk="1" hangingPunct="1"/>
            <a:r>
              <a:rPr lang="cs-CZ" sz="3600" b="1" smtClean="0">
                <a:solidFill>
                  <a:srgbClr val="D10202"/>
                </a:solidFill>
                <a:cs typeface="Arial" charset="0"/>
              </a:rPr>
              <a:t>Družstvo</a:t>
            </a:r>
          </a:p>
        </p:txBody>
      </p:sp>
      <p:sp>
        <p:nvSpPr>
          <p:cNvPr id="19459" name="Zástupný symbol pro obsah 2"/>
          <p:cNvSpPr>
            <a:spLocks noGrp="1"/>
          </p:cNvSpPr>
          <p:nvPr>
            <p:ph idx="1"/>
          </p:nvPr>
        </p:nvSpPr>
        <p:spPr/>
        <p:txBody>
          <a:bodyPr/>
          <a:lstStyle/>
          <a:p>
            <a:pPr marL="609600" indent="-609600" eaLnBrk="1" hangingPunct="1">
              <a:buFont typeface="Arial" charset="0"/>
              <a:buNone/>
            </a:pPr>
            <a:r>
              <a:rPr lang="cs-CZ" sz="2400" dirty="0" smtClean="0">
                <a:solidFill>
                  <a:srgbClr val="D10202"/>
                </a:solidFill>
              </a:rPr>
              <a:t>Podmínky existence:</a:t>
            </a:r>
          </a:p>
          <a:p>
            <a:pPr marL="609600" indent="-609600" eaLnBrk="1" hangingPunct="1"/>
            <a:r>
              <a:rPr lang="cs-CZ" sz="2400" dirty="0" smtClean="0"/>
              <a:t>Minimálně </a:t>
            </a:r>
            <a:r>
              <a:rPr lang="cs-CZ" sz="2400" b="1" dirty="0" smtClean="0"/>
              <a:t>3 členy</a:t>
            </a:r>
          </a:p>
          <a:p>
            <a:pPr marL="609600" indent="-609600" eaLnBrk="1" hangingPunct="1"/>
            <a:r>
              <a:rPr lang="sk-SK" sz="2400" dirty="0" smtClean="0">
                <a:solidFill>
                  <a:srgbClr val="000000"/>
                </a:solidFill>
              </a:rPr>
              <a:t>Firma obsahuje označení</a:t>
            </a:r>
            <a:r>
              <a:rPr lang="sk-SK" sz="2400" b="1" dirty="0" smtClean="0">
                <a:solidFill>
                  <a:srgbClr val="000000"/>
                </a:solidFill>
              </a:rPr>
              <a:t> „družstvo“</a:t>
            </a:r>
            <a:r>
              <a:rPr lang="sk-SK" sz="2400" b="1" dirty="0" smtClean="0"/>
              <a:t> </a:t>
            </a:r>
          </a:p>
          <a:p>
            <a:pPr marL="609600" indent="-609600" eaLnBrk="1" hangingPunct="1"/>
            <a:r>
              <a:rPr lang="cs-CZ" sz="2400" b="1" dirty="0" smtClean="0"/>
              <a:t>Stanovy </a:t>
            </a:r>
            <a:r>
              <a:rPr lang="cs-CZ" sz="2400" dirty="0" smtClean="0"/>
              <a:t>(§ 553)</a:t>
            </a:r>
          </a:p>
          <a:p>
            <a:pPr marL="990600" lvl="1" indent="-533400" eaLnBrk="1" hangingPunct="1"/>
            <a:r>
              <a:rPr lang="sk-SK" sz="2400" dirty="0" err="1" smtClean="0"/>
              <a:t>Změny</a:t>
            </a:r>
            <a:r>
              <a:rPr lang="sk-SK" sz="2400" dirty="0" smtClean="0"/>
              <a:t> stanov </a:t>
            </a:r>
            <a:r>
              <a:rPr lang="sk-SK" sz="2400" dirty="0" err="1" smtClean="0"/>
              <a:t>nabývají</a:t>
            </a:r>
            <a:r>
              <a:rPr lang="sk-SK" sz="2400" dirty="0" smtClean="0"/>
              <a:t> účinnosti </a:t>
            </a:r>
            <a:r>
              <a:rPr lang="sk-SK" sz="2400" dirty="0" err="1" smtClean="0"/>
              <a:t>dnem</a:t>
            </a:r>
            <a:r>
              <a:rPr lang="sk-SK" sz="2400" dirty="0" smtClean="0"/>
              <a:t>, </a:t>
            </a:r>
            <a:r>
              <a:rPr lang="sk-SK" sz="2400" dirty="0" err="1" smtClean="0"/>
              <a:t>kdy</a:t>
            </a:r>
            <a:r>
              <a:rPr lang="sk-SK" sz="2400" dirty="0" smtClean="0"/>
              <a:t> je členská </a:t>
            </a:r>
            <a:r>
              <a:rPr lang="sk-SK" sz="2400" dirty="0" err="1" smtClean="0"/>
              <a:t>schůze</a:t>
            </a:r>
            <a:r>
              <a:rPr lang="sk-SK" sz="2400" dirty="0" smtClean="0"/>
              <a:t> schválila, ledaže plyne z </a:t>
            </a:r>
            <a:r>
              <a:rPr lang="sk-SK" sz="2400" dirty="0" err="1" smtClean="0"/>
              <a:t>usnesení</a:t>
            </a:r>
            <a:r>
              <a:rPr lang="sk-SK" sz="2400" dirty="0" smtClean="0"/>
              <a:t> členské </a:t>
            </a:r>
            <a:r>
              <a:rPr lang="sk-SK" sz="2400" dirty="0" err="1" smtClean="0"/>
              <a:t>schůze</a:t>
            </a:r>
            <a:r>
              <a:rPr lang="sk-SK" sz="2400" dirty="0" smtClean="0"/>
              <a:t>, že </a:t>
            </a:r>
            <a:r>
              <a:rPr lang="sk-SK" sz="2400" dirty="0" err="1" smtClean="0"/>
              <a:t>nabývají</a:t>
            </a:r>
            <a:r>
              <a:rPr lang="sk-SK" sz="2400" dirty="0" smtClean="0"/>
              <a:t> účinnosti </a:t>
            </a:r>
            <a:r>
              <a:rPr lang="sk-SK" sz="2400" dirty="0" err="1" smtClean="0"/>
              <a:t>později</a:t>
            </a:r>
            <a:r>
              <a:rPr lang="sk-SK" sz="2400" dirty="0" smtClean="0"/>
              <a:t> (§ 554/1 ZOK)</a:t>
            </a:r>
            <a:endParaRPr lang="cs-CZ" sz="2400" dirty="0" smtClean="0"/>
          </a:p>
          <a:p>
            <a:pPr marL="609600" indent="-609600" eaLnBrk="1" hangingPunct="1"/>
            <a:endParaRPr lang="cs-CZ" sz="2400" dirty="0" smtClean="0"/>
          </a:p>
          <a:p>
            <a:pPr marL="609600" indent="-609600" eaLnBrk="1" hangingPunct="1">
              <a:buFont typeface="Arial" charset="0"/>
              <a:buNone/>
            </a:pPr>
            <a:r>
              <a:rPr lang="cs-CZ" sz="2400" dirty="0" smtClean="0"/>
              <a:t>Rozlišujeme:</a:t>
            </a:r>
          </a:p>
          <a:p>
            <a:pPr marL="609600" indent="-609600" eaLnBrk="1" hangingPunct="1"/>
            <a:r>
              <a:rPr lang="cs-CZ" sz="2400" b="1" dirty="0" smtClean="0"/>
              <a:t>Založení</a:t>
            </a:r>
          </a:p>
          <a:p>
            <a:pPr marL="609600" indent="-609600" eaLnBrk="1" hangingPunct="1"/>
            <a:r>
              <a:rPr lang="cs-CZ" sz="2400" b="1" dirty="0" smtClean="0"/>
              <a:t>Vznik</a:t>
            </a:r>
          </a:p>
          <a:p>
            <a:pPr marL="609600" indent="-609600" eaLnBrk="1" hangingPunct="1"/>
            <a:endParaRPr lang="cs-CZ" sz="1900" b="1" dirty="0" smtClean="0"/>
          </a:p>
        </p:txBody>
      </p:sp>
      <p:sp>
        <p:nvSpPr>
          <p:cNvPr id="4" name="Zástupný symbol pro zápatí 3"/>
          <p:cNvSpPr>
            <a:spLocks noGrp="1"/>
          </p:cNvSpPr>
          <p:nvPr>
            <p:ph type="ftr" sz="quarter" idx="11"/>
          </p:nvPr>
        </p:nvSpPr>
        <p:spPr/>
        <p:txBody>
          <a:bodyPr/>
          <a:lstStyle/>
          <a:p>
            <a:pPr>
              <a:defRPr/>
            </a:pPr>
            <a:endParaRPr lang="cs-CZ">
              <a:solidFill>
                <a:schemeClr val="bg1">
                  <a:lumMod val="50000"/>
                </a:schemeClr>
              </a:solidFill>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Nadpis 2"/>
          <p:cNvSpPr>
            <a:spLocks noGrp="1"/>
          </p:cNvSpPr>
          <p:nvPr>
            <p:ph type="title" idx="4294967295"/>
          </p:nvPr>
        </p:nvSpPr>
        <p:spPr>
          <a:xfrm>
            <a:off x="469900" y="693738"/>
            <a:ext cx="8229600" cy="723900"/>
          </a:xfrm>
        </p:spPr>
        <p:txBody>
          <a:bodyPr/>
          <a:lstStyle/>
          <a:p>
            <a:pPr eaLnBrk="1" hangingPunct="1"/>
            <a:r>
              <a:rPr lang="cs-CZ" sz="3600" b="1" smtClean="0">
                <a:solidFill>
                  <a:srgbClr val="D10202"/>
                </a:solidFill>
                <a:latin typeface="Arial" charset="0"/>
                <a:cs typeface="Arial" charset="0"/>
              </a:rPr>
              <a:t>Práva a povinnosti delegáta (§ 677)</a:t>
            </a:r>
            <a:endParaRPr lang="cs-CZ" sz="3600" b="1" smtClean="0">
              <a:solidFill>
                <a:srgbClr val="D10202"/>
              </a:solidFill>
              <a:cs typeface="Arial" charset="0"/>
            </a:endParaRPr>
          </a:p>
        </p:txBody>
      </p:sp>
      <p:sp>
        <p:nvSpPr>
          <p:cNvPr id="78851" name="Zástupný symbol pro obsah 2"/>
          <p:cNvSpPr>
            <a:spLocks noGrp="1"/>
          </p:cNvSpPr>
          <p:nvPr>
            <p:ph idx="4294967295"/>
          </p:nvPr>
        </p:nvSpPr>
        <p:spPr/>
        <p:txBody>
          <a:bodyPr/>
          <a:lstStyle/>
          <a:p>
            <a:pPr marL="609600" indent="-609600"/>
            <a:r>
              <a:rPr lang="sk-SK" sz="4000" smtClean="0"/>
              <a:t>osobní výkon funkce</a:t>
            </a:r>
          </a:p>
          <a:p>
            <a:pPr marL="609600" indent="-609600"/>
            <a:r>
              <a:rPr lang="cs-CZ" sz="4000" smtClean="0"/>
              <a:t>v zájmu členů</a:t>
            </a:r>
          </a:p>
          <a:p>
            <a:pPr marL="609600" indent="-609600"/>
            <a:r>
              <a:rPr lang="cs-CZ" sz="4000" smtClean="0"/>
              <a:t>informační povinnost před a po shromáždění delegátů</a:t>
            </a:r>
            <a:endParaRPr lang="sk-SK" sz="4000" smtClean="0"/>
          </a:p>
          <a:p>
            <a:pPr marL="609600" indent="-609600"/>
            <a:endParaRPr lang="sk-SK" sz="4000" smtClean="0"/>
          </a:p>
          <a:p>
            <a:pPr marL="609600" indent="-609600"/>
            <a:endParaRPr lang="sk-SK" smtClean="0"/>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Nadpis 2"/>
          <p:cNvSpPr>
            <a:spLocks noGrp="1"/>
          </p:cNvSpPr>
          <p:nvPr>
            <p:ph type="title" idx="4294967295"/>
          </p:nvPr>
        </p:nvSpPr>
        <p:spPr>
          <a:xfrm>
            <a:off x="469900" y="693738"/>
            <a:ext cx="8229600" cy="723900"/>
          </a:xfrm>
        </p:spPr>
        <p:txBody>
          <a:bodyPr/>
          <a:lstStyle/>
          <a:p>
            <a:pPr eaLnBrk="1" hangingPunct="1"/>
            <a:r>
              <a:rPr lang="cs-CZ" sz="4000" b="1" smtClean="0">
                <a:solidFill>
                  <a:srgbClr val="D10202"/>
                </a:solidFill>
                <a:latin typeface="Arial" charset="0"/>
                <a:cs typeface="Arial" charset="0"/>
              </a:rPr>
              <a:t>Seznam delegátů (§ 678 a násl.)</a:t>
            </a:r>
            <a:endParaRPr lang="cs-CZ" sz="4000" b="1" smtClean="0">
              <a:solidFill>
                <a:srgbClr val="D10202"/>
              </a:solidFill>
              <a:cs typeface="Arial" charset="0"/>
            </a:endParaRPr>
          </a:p>
        </p:txBody>
      </p:sp>
      <p:sp>
        <p:nvSpPr>
          <p:cNvPr id="79875" name="Zástupný symbol pro obsah 2"/>
          <p:cNvSpPr>
            <a:spLocks noGrp="1"/>
          </p:cNvSpPr>
          <p:nvPr>
            <p:ph idx="4294967295"/>
          </p:nvPr>
        </p:nvSpPr>
        <p:spPr/>
        <p:txBody>
          <a:bodyPr/>
          <a:lstStyle/>
          <a:p>
            <a:pPr marL="609600" indent="-609600"/>
            <a:r>
              <a:rPr lang="sk-SK" sz="2800" smtClean="0"/>
              <a:t>družstvo vede seznam delegátů</a:t>
            </a:r>
          </a:p>
          <a:p>
            <a:pPr marL="609600" indent="-609600"/>
            <a:r>
              <a:rPr lang="sk-SK" sz="2800" smtClean="0"/>
              <a:t>člen má právo do seznamu delegátů nahlížet a pořizovat si z něj opisy a výpisy </a:t>
            </a:r>
          </a:p>
          <a:p>
            <a:pPr marL="609600" indent="-609600"/>
            <a:r>
              <a:rPr lang="sk-SK" sz="2800" smtClean="0"/>
              <a:t>delegát má právo do seznamu nahlížet a žádat bezplatné vydání potvrzení o své funkci a obsahu svého zápisu v seznamu členů</a:t>
            </a:r>
          </a:p>
          <a:p>
            <a:pPr marL="609600" indent="-609600"/>
            <a:r>
              <a:rPr lang="sk-SK" sz="2800" smtClean="0"/>
              <a:t>údaje zapsané v seznamu delegátů může družstvo používat pouze pro své potřeby ve vztahu ke členům družstva</a:t>
            </a:r>
          </a:p>
          <a:p>
            <a:pPr marL="609600" indent="-609600">
              <a:buFont typeface="Arial" charset="0"/>
              <a:buNone/>
            </a:pPr>
            <a:endParaRPr lang="sk-SK" sz="2800" smtClean="0"/>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Nadpis 2"/>
          <p:cNvSpPr>
            <a:spLocks noGrp="1"/>
          </p:cNvSpPr>
          <p:nvPr>
            <p:ph type="title" idx="4294967295"/>
          </p:nvPr>
        </p:nvSpPr>
        <p:spPr>
          <a:xfrm>
            <a:off x="469900" y="693738"/>
            <a:ext cx="8229600" cy="723900"/>
          </a:xfrm>
        </p:spPr>
        <p:txBody>
          <a:bodyPr/>
          <a:lstStyle/>
          <a:p>
            <a:pPr eaLnBrk="1" hangingPunct="1"/>
            <a:r>
              <a:rPr lang="cs-CZ" sz="3600" b="1" smtClean="0">
                <a:solidFill>
                  <a:srgbClr val="D10202"/>
                </a:solidFill>
                <a:latin typeface="Arial" charset="0"/>
                <a:cs typeface="Arial" charset="0"/>
              </a:rPr>
              <a:t>Účast na shromáždění delegátů (§ 682)</a:t>
            </a:r>
            <a:endParaRPr lang="cs-CZ" sz="3600" b="1" smtClean="0">
              <a:solidFill>
                <a:srgbClr val="D10202"/>
              </a:solidFill>
              <a:cs typeface="Arial" charset="0"/>
            </a:endParaRPr>
          </a:p>
        </p:txBody>
      </p:sp>
      <p:sp>
        <p:nvSpPr>
          <p:cNvPr id="80899" name="Zástupný symbol pro obsah 2"/>
          <p:cNvSpPr>
            <a:spLocks noGrp="1"/>
          </p:cNvSpPr>
          <p:nvPr>
            <p:ph idx="4294967295"/>
          </p:nvPr>
        </p:nvSpPr>
        <p:spPr/>
        <p:txBody>
          <a:bodyPr/>
          <a:lstStyle/>
          <a:p>
            <a:pPr marL="609600" indent="-609600"/>
            <a:r>
              <a:rPr lang="sk-SK" b="1" smtClean="0"/>
              <a:t>Povinnost</a:t>
            </a:r>
            <a:r>
              <a:rPr lang="sk-SK" smtClean="0"/>
              <a:t> zúčastnit se shromáždění delegátů mají delegáti a náhradníci delegáta, pokud zastupují nepřítomné delegáty</a:t>
            </a:r>
          </a:p>
          <a:p>
            <a:pPr marL="609600" indent="-609600"/>
            <a:r>
              <a:rPr lang="sk-SK" b="1" smtClean="0"/>
              <a:t>Právo</a:t>
            </a:r>
            <a:r>
              <a:rPr lang="sk-SK" smtClean="0"/>
              <a:t> zúčastnit se shromáždění delegátů mají dále členové představenstva a kontrolní komise, likvidátor a osoby, o nichž tak stanoví jiný právní předpis nebo určí stanovy</a:t>
            </a:r>
          </a:p>
          <a:p>
            <a:pPr marL="609600" indent="-609600"/>
            <a:r>
              <a:rPr lang="cs-CZ" smtClean="0"/>
              <a:t>ochrana oprávněných zájmů člena -&gt; § 683</a:t>
            </a:r>
            <a:endParaRPr lang="sk-SK" smtClean="0"/>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Nadpis 2"/>
          <p:cNvSpPr>
            <a:spLocks noGrp="1"/>
          </p:cNvSpPr>
          <p:nvPr>
            <p:ph type="title" idx="4294967295"/>
          </p:nvPr>
        </p:nvSpPr>
        <p:spPr>
          <a:xfrm>
            <a:off x="469900" y="693738"/>
            <a:ext cx="8229600" cy="723900"/>
          </a:xfrm>
        </p:spPr>
        <p:txBody>
          <a:bodyPr/>
          <a:lstStyle/>
          <a:p>
            <a:pPr eaLnBrk="1" hangingPunct="1"/>
            <a:r>
              <a:rPr lang="cs-CZ" sz="4000" b="1" smtClean="0">
                <a:solidFill>
                  <a:srgbClr val="D10202"/>
                </a:solidFill>
                <a:latin typeface="Arial" charset="0"/>
                <a:cs typeface="Arial" charset="0"/>
              </a:rPr>
              <a:t>Představenstvo (§ 705 a násl.)</a:t>
            </a:r>
            <a:endParaRPr lang="cs-CZ" sz="4000" b="1" smtClean="0">
              <a:solidFill>
                <a:srgbClr val="D10202"/>
              </a:solidFill>
              <a:cs typeface="Arial" charset="0"/>
            </a:endParaRPr>
          </a:p>
        </p:txBody>
      </p:sp>
      <p:sp>
        <p:nvSpPr>
          <p:cNvPr id="86019" name="Zástupný symbol pro obsah 2"/>
          <p:cNvSpPr>
            <a:spLocks noGrp="1"/>
          </p:cNvSpPr>
          <p:nvPr>
            <p:ph idx="4294967295"/>
          </p:nvPr>
        </p:nvSpPr>
        <p:spPr/>
        <p:txBody>
          <a:bodyPr/>
          <a:lstStyle/>
          <a:p>
            <a:pPr marL="609600" indent="-609600"/>
            <a:r>
              <a:rPr lang="sk-SK" b="1" smtClean="0"/>
              <a:t>statutární orgán</a:t>
            </a:r>
          </a:p>
          <a:p>
            <a:pPr marL="609600" indent="-609600"/>
            <a:r>
              <a:rPr lang="sk-SK" smtClean="0"/>
              <a:t>přísluší mu </a:t>
            </a:r>
            <a:r>
              <a:rPr lang="sk-SK" b="1" smtClean="0"/>
              <a:t>obchodní vedení družstva</a:t>
            </a:r>
            <a:r>
              <a:rPr lang="sk-SK" smtClean="0"/>
              <a:t> </a:t>
            </a:r>
          </a:p>
          <a:p>
            <a:pPr marL="609600" indent="-609600"/>
            <a:r>
              <a:rPr lang="sk-SK" smtClean="0"/>
              <a:t>plní usnesení členské schůze, není-li v rozporu s právními předpisy</a:t>
            </a:r>
          </a:p>
          <a:p>
            <a:pPr marL="609600" indent="-609600"/>
            <a:r>
              <a:rPr lang="sk-SK" smtClean="0"/>
              <a:t>zajišťuje řádné vedení účetnictví, předkládá členské schůzi ke schválení účetní závěrku a v souladu se stanovami také návrh na rozdělení zisku nebo úhradu ztráty (§ 707)</a:t>
            </a:r>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Nadpis 2"/>
          <p:cNvSpPr>
            <a:spLocks noGrp="1"/>
          </p:cNvSpPr>
          <p:nvPr>
            <p:ph type="title" idx="4294967295"/>
          </p:nvPr>
        </p:nvSpPr>
        <p:spPr>
          <a:xfrm>
            <a:off x="469900" y="693738"/>
            <a:ext cx="8229600" cy="723900"/>
          </a:xfrm>
        </p:spPr>
        <p:txBody>
          <a:bodyPr/>
          <a:lstStyle/>
          <a:p>
            <a:pPr eaLnBrk="1" hangingPunct="1"/>
            <a:r>
              <a:rPr lang="cs-CZ" sz="4000" b="1" dirty="0" smtClean="0">
                <a:solidFill>
                  <a:srgbClr val="D10202"/>
                </a:solidFill>
                <a:latin typeface="Arial" charset="0"/>
                <a:cs typeface="Arial" charset="0"/>
              </a:rPr>
              <a:t>Představenstvo (§ 705 a násl.)</a:t>
            </a:r>
            <a:endParaRPr lang="cs-CZ" sz="4000" b="1" dirty="0" smtClean="0">
              <a:solidFill>
                <a:srgbClr val="D10202"/>
              </a:solidFill>
              <a:cs typeface="Arial" charset="0"/>
            </a:endParaRPr>
          </a:p>
        </p:txBody>
      </p:sp>
      <p:sp>
        <p:nvSpPr>
          <p:cNvPr id="87043" name="Zástupný symbol pro obsah 2"/>
          <p:cNvSpPr>
            <a:spLocks noGrp="1"/>
          </p:cNvSpPr>
          <p:nvPr>
            <p:ph idx="4294967295"/>
          </p:nvPr>
        </p:nvSpPr>
        <p:spPr/>
        <p:txBody>
          <a:bodyPr/>
          <a:lstStyle/>
          <a:p>
            <a:pPr marL="609600" indent="-609600"/>
            <a:r>
              <a:rPr lang="sk-SK" b="1" smtClean="0"/>
              <a:t>má 3 členy</a:t>
            </a:r>
            <a:r>
              <a:rPr lang="sk-SK" smtClean="0"/>
              <a:t>, ledaže stanovy určí vyšší počet členů </a:t>
            </a:r>
          </a:p>
          <a:p>
            <a:pPr marL="609600" indent="-609600"/>
            <a:r>
              <a:rPr lang="sk-SK" smtClean="0"/>
              <a:t>volí svého </a:t>
            </a:r>
            <a:r>
              <a:rPr lang="sk-SK" b="1" smtClean="0"/>
              <a:t>předsedu</a:t>
            </a:r>
            <a:r>
              <a:rPr lang="sk-SK" smtClean="0"/>
              <a:t> a popřípadě i </a:t>
            </a:r>
            <a:r>
              <a:rPr lang="sk-SK" b="1" smtClean="0"/>
              <a:t>jednoho nebo více místopředsedů</a:t>
            </a:r>
            <a:r>
              <a:rPr lang="sk-SK" smtClean="0"/>
              <a:t>, ledaže stanovyurčí, že jsou voleni členskou schůzí</a:t>
            </a:r>
          </a:p>
          <a:p>
            <a:pPr marL="609600" indent="-609600"/>
            <a:r>
              <a:rPr lang="sk-SK" smtClean="0"/>
              <a:t>o průběhu jednání představenstva a o jeho rozhodnutích se pořizuje </a:t>
            </a:r>
            <a:r>
              <a:rPr lang="sk-SK" b="1" smtClean="0"/>
              <a:t>zápis </a:t>
            </a:r>
          </a:p>
          <a:p>
            <a:pPr lvl="1"/>
            <a:r>
              <a:rPr lang="sk-SK" smtClean="0"/>
              <a:t>přílohou zápisu je seznam přítomných osob</a:t>
            </a:r>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Nadpis 2"/>
          <p:cNvSpPr>
            <a:spLocks noGrp="1"/>
          </p:cNvSpPr>
          <p:nvPr>
            <p:ph type="title" idx="4294967295"/>
          </p:nvPr>
        </p:nvSpPr>
        <p:spPr>
          <a:xfrm>
            <a:off x="469900" y="693738"/>
            <a:ext cx="8229600" cy="723900"/>
          </a:xfrm>
        </p:spPr>
        <p:txBody>
          <a:bodyPr/>
          <a:lstStyle/>
          <a:p>
            <a:pPr eaLnBrk="1" hangingPunct="1"/>
            <a:r>
              <a:rPr lang="cs-CZ" sz="3600" b="1" dirty="0" smtClean="0">
                <a:solidFill>
                  <a:srgbClr val="D10202"/>
                </a:solidFill>
                <a:latin typeface="Arial" charset="0"/>
                <a:cs typeface="Arial" charset="0"/>
              </a:rPr>
              <a:t>Zákaz konkurence člena představenstva (§ 710 a násl.)</a:t>
            </a:r>
            <a:endParaRPr lang="cs-CZ" sz="3600" b="1" dirty="0" smtClean="0">
              <a:solidFill>
                <a:srgbClr val="D10202"/>
              </a:solidFill>
              <a:cs typeface="Arial" charset="0"/>
            </a:endParaRPr>
          </a:p>
        </p:txBody>
      </p:sp>
      <p:sp>
        <p:nvSpPr>
          <p:cNvPr id="88067" name="Zástupný symbol pro obsah 2"/>
          <p:cNvSpPr>
            <a:spLocks noGrp="1"/>
          </p:cNvSpPr>
          <p:nvPr>
            <p:ph idx="4294967295"/>
          </p:nvPr>
        </p:nvSpPr>
        <p:spPr/>
        <p:txBody>
          <a:bodyPr/>
          <a:lstStyle/>
          <a:p>
            <a:pPr marL="609600" indent="-609600">
              <a:buFont typeface="Arial" charset="0"/>
              <a:buNone/>
            </a:pPr>
            <a:r>
              <a:rPr lang="sk-SK" sz="2200" smtClean="0"/>
              <a:t>člen představenstva nesmí </a:t>
            </a:r>
          </a:p>
          <a:p>
            <a:pPr marL="609600" indent="-609600">
              <a:buFont typeface="Arial" charset="0"/>
              <a:buNone/>
            </a:pPr>
            <a:r>
              <a:rPr lang="sk-SK" sz="2200" smtClean="0"/>
              <a:t>	a) </a:t>
            </a:r>
            <a:r>
              <a:rPr lang="sk-SK" sz="2200" b="1" smtClean="0"/>
              <a:t>podnikat</a:t>
            </a:r>
            <a:r>
              <a:rPr lang="sk-SK" sz="2200" smtClean="0"/>
              <a:t> v předmětu činnosti družstva, a to ani ve prospěch jiných osob, ani zprostředkovávat obchody družstva pro jiného</a:t>
            </a:r>
          </a:p>
          <a:p>
            <a:pPr marL="609600" indent="-609600">
              <a:buFont typeface="Arial" charset="0"/>
              <a:buNone/>
            </a:pPr>
            <a:r>
              <a:rPr lang="sk-SK" sz="2200" smtClean="0"/>
              <a:t>	b) </a:t>
            </a:r>
            <a:r>
              <a:rPr lang="sk-SK" sz="2200" b="1" smtClean="0"/>
              <a:t>být členem statutárního orgánu</a:t>
            </a:r>
            <a:r>
              <a:rPr lang="sk-SK" sz="2200" smtClean="0"/>
              <a:t> jiné právnické osoby se shodným předmětem činnosti nebo osoby v obdobném postavení, ledaže se jedná o koncern, společenství vlastníků jednotek nebo družstvo, jehož členy jsou pouze jiná družstva</a:t>
            </a:r>
          </a:p>
          <a:p>
            <a:pPr marL="609600" indent="-609600">
              <a:buFont typeface="Arial" charset="0"/>
              <a:buNone/>
            </a:pPr>
            <a:r>
              <a:rPr lang="sk-SK" sz="2200" smtClean="0"/>
              <a:t>	c) </a:t>
            </a:r>
            <a:r>
              <a:rPr lang="sk-SK" sz="2200" b="1" smtClean="0"/>
              <a:t>být současně členem kontrolní komise</a:t>
            </a:r>
            <a:r>
              <a:rPr lang="sk-SK" sz="2200" smtClean="0"/>
              <a:t> družstva nebo jinou </a:t>
            </a:r>
            <a:r>
              <a:rPr lang="sk-SK" sz="2200" b="1" smtClean="0"/>
              <a:t>osobou oprávněnou</a:t>
            </a:r>
            <a:r>
              <a:rPr lang="sk-SK" sz="2200" smtClean="0"/>
              <a:t> podle zápisu v obchodním rejstříku </a:t>
            </a:r>
            <a:r>
              <a:rPr lang="sk-SK" sz="2200" b="1" smtClean="0"/>
              <a:t>jednat </a:t>
            </a:r>
            <a:r>
              <a:rPr lang="sk-SK" sz="2200" smtClean="0"/>
              <a:t>za družstvo</a:t>
            </a:r>
          </a:p>
          <a:p>
            <a:pPr lvl="1"/>
            <a:r>
              <a:rPr lang="sk-SK" sz="2200" smtClean="0"/>
              <a:t>stanovy nebo usnesení členské schůze mohou určit další omezení </a:t>
            </a:r>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Nadpis 2"/>
          <p:cNvSpPr>
            <a:spLocks noGrp="1"/>
          </p:cNvSpPr>
          <p:nvPr>
            <p:ph type="title" idx="4294967295"/>
          </p:nvPr>
        </p:nvSpPr>
        <p:spPr>
          <a:xfrm>
            <a:off x="469900" y="693738"/>
            <a:ext cx="8229600" cy="723900"/>
          </a:xfrm>
        </p:spPr>
        <p:txBody>
          <a:bodyPr/>
          <a:lstStyle/>
          <a:p>
            <a:pPr eaLnBrk="1" hangingPunct="1"/>
            <a:r>
              <a:rPr lang="cs-CZ" sz="3600" b="1" smtClean="0">
                <a:solidFill>
                  <a:srgbClr val="D10202"/>
                </a:solidFill>
                <a:latin typeface="Arial" charset="0"/>
                <a:cs typeface="Arial" charset="0"/>
              </a:rPr>
              <a:t>Zánik funkce člena představenstva (§ 712 a násl.)</a:t>
            </a:r>
            <a:endParaRPr lang="cs-CZ" sz="3600" b="1" smtClean="0">
              <a:solidFill>
                <a:srgbClr val="D10202"/>
              </a:solidFill>
              <a:cs typeface="Arial" charset="0"/>
            </a:endParaRPr>
          </a:p>
        </p:txBody>
      </p:sp>
      <p:sp>
        <p:nvSpPr>
          <p:cNvPr id="89091" name="Zástupný symbol pro obsah 2"/>
          <p:cNvSpPr>
            <a:spLocks noGrp="1"/>
          </p:cNvSpPr>
          <p:nvPr>
            <p:ph idx="4294967295"/>
          </p:nvPr>
        </p:nvSpPr>
        <p:spPr/>
        <p:txBody>
          <a:bodyPr/>
          <a:lstStyle/>
          <a:p>
            <a:pPr marL="609600" indent="-609600"/>
            <a:r>
              <a:rPr lang="sk-SK" sz="2400" smtClean="0"/>
              <a:t>funkce člena představenstva zaniká </a:t>
            </a:r>
            <a:r>
              <a:rPr lang="sk-SK" sz="2400" b="1" smtClean="0"/>
              <a:t>volbou nového člena představenstva</a:t>
            </a:r>
            <a:r>
              <a:rPr lang="sk-SK" sz="2400" smtClean="0"/>
              <a:t>, ledaže z rozhodnutí členské schůze plyne něco jiného</a:t>
            </a:r>
          </a:p>
          <a:p>
            <a:pPr marL="609600" indent="-609600"/>
            <a:r>
              <a:rPr lang="sk-SK" sz="2400" smtClean="0"/>
              <a:t>zanikne-li právnická osoba, která je členem představenstva:</a:t>
            </a:r>
          </a:p>
          <a:p>
            <a:pPr marL="609600" indent="-609600">
              <a:buFont typeface="Arial" charset="0"/>
              <a:buNone/>
            </a:pPr>
            <a:r>
              <a:rPr lang="sk-SK" sz="2400" smtClean="0"/>
              <a:t>a) </a:t>
            </a:r>
            <a:r>
              <a:rPr lang="sk-SK" sz="2400" u="sng" smtClean="0"/>
              <a:t>s právním nástupcem</a:t>
            </a:r>
            <a:r>
              <a:rPr lang="sk-SK" sz="2400" smtClean="0"/>
              <a:t> -&gt; stává se členem představenstva její právní nástupce</a:t>
            </a:r>
          </a:p>
          <a:p>
            <a:pPr marL="609600" indent="-609600">
              <a:buFont typeface="Arial" charset="0"/>
              <a:buNone/>
            </a:pPr>
            <a:r>
              <a:rPr lang="cs-CZ" sz="2400" smtClean="0"/>
              <a:t>b) </a:t>
            </a:r>
            <a:r>
              <a:rPr lang="sk-SK" sz="2400" u="sng" smtClean="0"/>
              <a:t>bez právního nástupce</a:t>
            </a:r>
            <a:r>
              <a:rPr lang="sk-SK" sz="2400" smtClean="0"/>
              <a:t> -&gt; použijí se § 713 a 714 obdobně</a:t>
            </a:r>
          </a:p>
          <a:p>
            <a:pPr marL="609600" indent="-609600"/>
            <a:r>
              <a:rPr lang="sk-SK" sz="2400" smtClean="0"/>
              <a:t>v případě smrti člena představenstva, odstoupení z funkce, odvolání anebo jiného ukončení jeho funkce, zvolí nejbližší členská schůze nového člena představenstva</a:t>
            </a:r>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Nadpis 2"/>
          <p:cNvSpPr>
            <a:spLocks noGrp="1"/>
          </p:cNvSpPr>
          <p:nvPr>
            <p:ph type="title" idx="4294967295"/>
          </p:nvPr>
        </p:nvSpPr>
        <p:spPr>
          <a:xfrm>
            <a:off x="469900" y="693738"/>
            <a:ext cx="8229600" cy="723900"/>
          </a:xfrm>
        </p:spPr>
        <p:txBody>
          <a:bodyPr/>
          <a:lstStyle/>
          <a:p>
            <a:pPr eaLnBrk="1" hangingPunct="1"/>
            <a:r>
              <a:rPr lang="cs-CZ" sz="4000" b="1" smtClean="0">
                <a:solidFill>
                  <a:srgbClr val="D10202"/>
                </a:solidFill>
                <a:latin typeface="Arial" charset="0"/>
                <a:cs typeface="Arial" charset="0"/>
              </a:rPr>
              <a:t>Kontrolní komise (§ 715 a násl.)</a:t>
            </a:r>
            <a:endParaRPr lang="cs-CZ" sz="4000" b="1" smtClean="0">
              <a:solidFill>
                <a:srgbClr val="D10202"/>
              </a:solidFill>
              <a:cs typeface="Arial" charset="0"/>
            </a:endParaRPr>
          </a:p>
        </p:txBody>
      </p:sp>
      <p:sp>
        <p:nvSpPr>
          <p:cNvPr id="90115" name="Zástupný symbol pro obsah 2"/>
          <p:cNvSpPr>
            <a:spLocks noGrp="1"/>
          </p:cNvSpPr>
          <p:nvPr>
            <p:ph idx="4294967295"/>
          </p:nvPr>
        </p:nvSpPr>
        <p:spPr/>
        <p:txBody>
          <a:bodyPr/>
          <a:lstStyle/>
          <a:p>
            <a:pPr marL="609600" indent="-609600"/>
            <a:r>
              <a:rPr lang="sk-SK" sz="2800" smtClean="0"/>
              <a:t>kontroluje veškerou činnost družstva, projednává stížnosti členů a může požadovat jakékoliv informace a doklady o hospodaření družstva</a:t>
            </a:r>
          </a:p>
          <a:p>
            <a:pPr marL="609600" indent="-609600"/>
            <a:r>
              <a:rPr lang="sk-SK" sz="2800" smtClean="0"/>
              <a:t>při výkonu své působnosti je kontrolní komise </a:t>
            </a:r>
            <a:r>
              <a:rPr lang="sk-SK" sz="2800" b="1" smtClean="0"/>
              <a:t>nezávislá </a:t>
            </a:r>
            <a:r>
              <a:rPr lang="sk-SK" sz="2800" smtClean="0"/>
              <a:t>na ostatních orgánech družstva</a:t>
            </a:r>
          </a:p>
          <a:p>
            <a:pPr marL="609600" indent="-609600"/>
            <a:r>
              <a:rPr lang="sk-SK" sz="2800" smtClean="0"/>
              <a:t>dává </a:t>
            </a:r>
            <a:r>
              <a:rPr lang="sk-SK" sz="2800" b="1" smtClean="0"/>
              <a:t>písemné stanovisko</a:t>
            </a:r>
            <a:r>
              <a:rPr lang="sk-SK" sz="2800" smtClean="0"/>
              <a:t> ke každé účetní závěrce, k návrhu na rozdělení zisku nebo úhradě ztráty družstva a k návrhu na rozhodnutí o uhrazovací povinnosti členů</a:t>
            </a:r>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Nadpis 2"/>
          <p:cNvSpPr>
            <a:spLocks noGrp="1"/>
          </p:cNvSpPr>
          <p:nvPr>
            <p:ph type="title" idx="4294967295"/>
          </p:nvPr>
        </p:nvSpPr>
        <p:spPr>
          <a:xfrm>
            <a:off x="469900" y="693738"/>
            <a:ext cx="8229600" cy="723900"/>
          </a:xfrm>
        </p:spPr>
        <p:txBody>
          <a:bodyPr/>
          <a:lstStyle/>
          <a:p>
            <a:pPr eaLnBrk="1" hangingPunct="1"/>
            <a:r>
              <a:rPr lang="cs-CZ" sz="4000" b="1" smtClean="0">
                <a:solidFill>
                  <a:srgbClr val="D10202"/>
                </a:solidFill>
                <a:latin typeface="Arial" charset="0"/>
                <a:cs typeface="Arial" charset="0"/>
              </a:rPr>
              <a:t>Kontrolní komise (§ 715 a násl.)</a:t>
            </a:r>
            <a:endParaRPr lang="cs-CZ" sz="4000" b="1" smtClean="0">
              <a:solidFill>
                <a:srgbClr val="D10202"/>
              </a:solidFill>
              <a:cs typeface="Arial" charset="0"/>
            </a:endParaRPr>
          </a:p>
        </p:txBody>
      </p:sp>
      <p:sp>
        <p:nvSpPr>
          <p:cNvPr id="91139" name="Zástupný symbol pro obsah 2"/>
          <p:cNvSpPr>
            <a:spLocks noGrp="1"/>
          </p:cNvSpPr>
          <p:nvPr>
            <p:ph idx="4294967295"/>
          </p:nvPr>
        </p:nvSpPr>
        <p:spPr/>
        <p:txBody>
          <a:bodyPr/>
          <a:lstStyle/>
          <a:p>
            <a:pPr marL="609600" indent="-609600"/>
            <a:r>
              <a:rPr lang="sk-SK" sz="2400" smtClean="0"/>
              <a:t>na zjištěné nedostatky kontrolní komise </a:t>
            </a:r>
            <a:r>
              <a:rPr lang="sk-SK" sz="2400" b="1" smtClean="0"/>
              <a:t>upozorní představenstvo</a:t>
            </a:r>
            <a:r>
              <a:rPr lang="sk-SK" sz="2400" smtClean="0"/>
              <a:t> a dohlíží na zjednání nápravy (§ 716/2)</a:t>
            </a:r>
          </a:p>
          <a:p>
            <a:pPr marL="609600" indent="-609600"/>
            <a:r>
              <a:rPr lang="sk-SK" sz="2400" smtClean="0"/>
              <a:t>představenstvo, jiné orgány družstva a prokurista oznámí bez zbytečného odkladu kontrolní komisi všechny skutečnosti, které mohou mít závažné důsledky v hospodaření nebo postavení družstva nebo jeho členů (§ 717)</a:t>
            </a:r>
          </a:p>
          <a:p>
            <a:pPr marL="609600" indent="-609600"/>
            <a:r>
              <a:rPr lang="sk-SK" sz="2400" b="1" smtClean="0"/>
              <a:t>člen </a:t>
            </a:r>
            <a:r>
              <a:rPr lang="sk-SK" sz="2400" smtClean="0"/>
              <a:t>kontrolní komise </a:t>
            </a:r>
            <a:r>
              <a:rPr lang="sk-SK" sz="2400" b="1" smtClean="0"/>
              <a:t>k tomu pověřený</a:t>
            </a:r>
            <a:r>
              <a:rPr lang="sk-SK" sz="2400" smtClean="0"/>
              <a:t> má právo zúčastnit se jednání představenstva a jakéhokoliv jiného orgánu družstva zřízeného stanovami</a:t>
            </a:r>
          </a:p>
          <a:p>
            <a:pPr lvl="1"/>
            <a:r>
              <a:rPr lang="cs-CZ" sz="2000" smtClean="0"/>
              <a:t>není-li pověřený člen, účastní se předseda</a:t>
            </a:r>
          </a:p>
          <a:p>
            <a:pPr lvl="1"/>
            <a:r>
              <a:rPr lang="sk-SK" sz="2000" smtClean="0"/>
              <a:t>o každém jednání představenstva musí představenstvo kontrolní komisi předem informovat</a:t>
            </a:r>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Nadpis 2"/>
          <p:cNvSpPr>
            <a:spLocks noGrp="1"/>
          </p:cNvSpPr>
          <p:nvPr>
            <p:ph type="title" idx="4294967295"/>
          </p:nvPr>
        </p:nvSpPr>
        <p:spPr>
          <a:xfrm>
            <a:off x="469900" y="693738"/>
            <a:ext cx="8229600" cy="723900"/>
          </a:xfrm>
        </p:spPr>
        <p:txBody>
          <a:bodyPr/>
          <a:lstStyle/>
          <a:p>
            <a:pPr eaLnBrk="1" hangingPunct="1"/>
            <a:r>
              <a:rPr lang="cs-CZ" sz="4000" b="1" smtClean="0">
                <a:solidFill>
                  <a:srgbClr val="D10202"/>
                </a:solidFill>
                <a:latin typeface="Arial" charset="0"/>
                <a:cs typeface="Arial" charset="0"/>
              </a:rPr>
              <a:t>Kontrolní komise (§ 715 a násl.)</a:t>
            </a:r>
            <a:endParaRPr lang="cs-CZ" sz="4000" b="1" smtClean="0">
              <a:solidFill>
                <a:srgbClr val="D10202"/>
              </a:solidFill>
              <a:cs typeface="Arial" charset="0"/>
            </a:endParaRPr>
          </a:p>
        </p:txBody>
      </p:sp>
      <p:sp>
        <p:nvSpPr>
          <p:cNvPr id="92163" name="Zástupný symbol pro obsah 2"/>
          <p:cNvSpPr>
            <a:spLocks noGrp="1"/>
          </p:cNvSpPr>
          <p:nvPr>
            <p:ph idx="4294967295"/>
          </p:nvPr>
        </p:nvSpPr>
        <p:spPr/>
        <p:txBody>
          <a:bodyPr/>
          <a:lstStyle/>
          <a:p>
            <a:pPr marL="609600" indent="-609600"/>
            <a:r>
              <a:rPr lang="sk-SK" b="1" smtClean="0"/>
              <a:t>má 3 členy</a:t>
            </a:r>
            <a:r>
              <a:rPr lang="sk-SK" smtClean="0"/>
              <a:t>, ledaže stanovy určí vyšší počet členů </a:t>
            </a:r>
          </a:p>
          <a:p>
            <a:pPr marL="609600" indent="-609600"/>
            <a:r>
              <a:rPr lang="sk-SK" smtClean="0"/>
              <a:t>kontrolní komise volí svého </a:t>
            </a:r>
            <a:r>
              <a:rPr lang="sk-SK" b="1" smtClean="0"/>
              <a:t>předsedu</a:t>
            </a:r>
            <a:r>
              <a:rPr lang="sk-SK" smtClean="0"/>
              <a:t> a popřípadě i </a:t>
            </a:r>
            <a:r>
              <a:rPr lang="sk-SK" b="1" smtClean="0"/>
              <a:t>jednoho nebo více místopředsedů</a:t>
            </a:r>
            <a:r>
              <a:rPr lang="sk-SK" smtClean="0"/>
              <a:t>, ledaže stanovy určí, že jsou voleni členskou schůzí</a:t>
            </a:r>
          </a:p>
          <a:p>
            <a:pPr marL="609600" indent="-609600"/>
            <a:r>
              <a:rPr lang="sk-SK" smtClean="0"/>
              <a:t>o průběhu jednání kontrolní komise a o jejích rozhodnutích se pořizuje zápis </a:t>
            </a:r>
          </a:p>
          <a:p>
            <a:pPr lvl="1"/>
            <a:r>
              <a:rPr lang="sk-SK" smtClean="0"/>
              <a:t>přílohou zápisu je seznam přítomných osob</a:t>
            </a:r>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Nadpis 2"/>
          <p:cNvSpPr>
            <a:spLocks noGrp="1"/>
          </p:cNvSpPr>
          <p:nvPr>
            <p:ph type="title" idx="4294967295"/>
          </p:nvPr>
        </p:nvSpPr>
        <p:spPr>
          <a:xfrm>
            <a:off x="457200" y="693738"/>
            <a:ext cx="8229600" cy="723900"/>
          </a:xfrm>
        </p:spPr>
        <p:txBody>
          <a:bodyPr/>
          <a:lstStyle/>
          <a:p>
            <a:pPr eaLnBrk="1" hangingPunct="1"/>
            <a:r>
              <a:rPr lang="cs-CZ" sz="3600" b="1" smtClean="0">
                <a:solidFill>
                  <a:srgbClr val="D10202"/>
                </a:solidFill>
                <a:cs typeface="Arial" charset="0"/>
              </a:rPr>
              <a:t>Založení družstva</a:t>
            </a:r>
          </a:p>
        </p:txBody>
      </p:sp>
      <p:sp>
        <p:nvSpPr>
          <p:cNvPr id="20482" name="Zástupný symbol pro obsah 2"/>
          <p:cNvSpPr>
            <a:spLocks noGrp="1"/>
          </p:cNvSpPr>
          <p:nvPr>
            <p:ph idx="4294967295"/>
          </p:nvPr>
        </p:nvSpPr>
        <p:spPr/>
        <p:txBody>
          <a:bodyPr/>
          <a:lstStyle/>
          <a:p>
            <a:pPr marL="609600" indent="-609600" eaLnBrk="1" hangingPunct="1"/>
            <a:r>
              <a:rPr lang="sk-SK" sz="2400" dirty="0" smtClean="0"/>
              <a:t>Založení s nebo bez </a:t>
            </a:r>
            <a:r>
              <a:rPr lang="sk-SK" sz="2400" dirty="0" err="1" smtClean="0"/>
              <a:t>ustavující</a:t>
            </a:r>
            <a:r>
              <a:rPr lang="sk-SK" sz="2400" dirty="0" smtClean="0"/>
              <a:t> </a:t>
            </a:r>
            <a:r>
              <a:rPr lang="sk-SK" sz="2400" dirty="0" err="1" smtClean="0"/>
              <a:t>schůze</a:t>
            </a:r>
            <a:endParaRPr lang="sk-SK" sz="2400" dirty="0"/>
          </a:p>
          <a:p>
            <a:pPr marL="609600" indent="-609600" eaLnBrk="1" hangingPunct="1"/>
            <a:r>
              <a:rPr lang="sk-SK" sz="2400" dirty="0" smtClean="0"/>
              <a:t>Založení s </a:t>
            </a:r>
            <a:r>
              <a:rPr lang="sk-SK" sz="2400" dirty="0" err="1" smtClean="0"/>
              <a:t>ustavující</a:t>
            </a:r>
            <a:r>
              <a:rPr lang="sk-SK" sz="2400" dirty="0" smtClean="0"/>
              <a:t> </a:t>
            </a:r>
            <a:r>
              <a:rPr lang="sk-SK" sz="2400" dirty="0" err="1" smtClean="0"/>
              <a:t>schůzí</a:t>
            </a:r>
            <a:r>
              <a:rPr lang="sk-SK" sz="2400" dirty="0" smtClean="0"/>
              <a:t>:</a:t>
            </a:r>
          </a:p>
          <a:p>
            <a:pPr marL="609600" indent="-609600" eaLnBrk="1" hangingPunct="1"/>
            <a:r>
              <a:rPr lang="sk-SK" sz="2400" dirty="0" smtClean="0"/>
              <a:t>návrh stanov vypracuje </a:t>
            </a:r>
            <a:r>
              <a:rPr lang="sk-SK" sz="2400" b="1" dirty="0" err="1" smtClean="0"/>
              <a:t>svolavatel</a:t>
            </a:r>
            <a:r>
              <a:rPr lang="sk-SK" sz="2400" dirty="0" smtClean="0"/>
              <a:t> = fyzická osoba </a:t>
            </a:r>
            <a:r>
              <a:rPr lang="sk-SK" sz="2400" u="sng" dirty="0" err="1" smtClean="0"/>
              <a:t>písemně</a:t>
            </a:r>
            <a:r>
              <a:rPr lang="sk-SK" sz="2400" dirty="0" smtClean="0"/>
              <a:t> k tomu </a:t>
            </a:r>
            <a:r>
              <a:rPr lang="sk-SK" sz="2400" dirty="0" err="1" smtClean="0"/>
              <a:t>pověřená</a:t>
            </a:r>
            <a:r>
              <a:rPr lang="sk-SK" sz="2400" dirty="0" smtClean="0"/>
              <a:t> </a:t>
            </a:r>
            <a:r>
              <a:rPr lang="sk-SK" sz="2400" b="1" dirty="0" err="1" smtClean="0"/>
              <a:t>zájemci</a:t>
            </a:r>
            <a:r>
              <a:rPr lang="sk-SK" sz="2400" dirty="0" smtClean="0"/>
              <a:t> o založení družstva (§ 555/2)</a:t>
            </a:r>
          </a:p>
          <a:p>
            <a:pPr marL="609600" indent="-609600" eaLnBrk="1" hangingPunct="1"/>
            <a:r>
              <a:rPr lang="sk-SK" sz="2400" dirty="0" err="1" smtClean="0"/>
              <a:t>svolavatel</a:t>
            </a:r>
            <a:r>
              <a:rPr lang="sk-SK" sz="2400" dirty="0" smtClean="0"/>
              <a:t> </a:t>
            </a:r>
            <a:r>
              <a:rPr lang="sk-SK" sz="2400" dirty="0" err="1" smtClean="0"/>
              <a:t>svolá</a:t>
            </a:r>
            <a:r>
              <a:rPr lang="sk-SK" sz="2400" dirty="0" smtClean="0"/>
              <a:t> </a:t>
            </a:r>
            <a:r>
              <a:rPr lang="sk-SK" sz="2400" dirty="0" err="1" smtClean="0"/>
              <a:t>zájemce</a:t>
            </a:r>
            <a:r>
              <a:rPr lang="sk-SK" sz="2400" dirty="0" smtClean="0"/>
              <a:t> o založení družstva vhodným </a:t>
            </a:r>
            <a:r>
              <a:rPr lang="sk-SK" sz="2400" dirty="0" err="1" smtClean="0"/>
              <a:t>způsobem</a:t>
            </a:r>
            <a:r>
              <a:rPr lang="sk-SK" sz="2400" dirty="0" smtClean="0"/>
              <a:t> k </a:t>
            </a:r>
            <a:r>
              <a:rPr lang="sk-SK" sz="2400" b="1" dirty="0" err="1" smtClean="0">
                <a:solidFill>
                  <a:srgbClr val="D10202"/>
                </a:solidFill>
              </a:rPr>
              <a:t>ustavující</a:t>
            </a:r>
            <a:r>
              <a:rPr lang="sk-SK" sz="2400" b="1" dirty="0" smtClean="0">
                <a:solidFill>
                  <a:srgbClr val="D10202"/>
                </a:solidFill>
              </a:rPr>
              <a:t> </a:t>
            </a:r>
            <a:r>
              <a:rPr lang="sk-SK" sz="2400" b="1" dirty="0" err="1" smtClean="0">
                <a:solidFill>
                  <a:srgbClr val="D10202"/>
                </a:solidFill>
              </a:rPr>
              <a:t>schůzi</a:t>
            </a:r>
            <a:endParaRPr lang="sk-SK" sz="2400" b="1" dirty="0" smtClean="0">
              <a:solidFill>
                <a:srgbClr val="D10202"/>
              </a:solidFill>
            </a:endParaRPr>
          </a:p>
          <a:p>
            <a:pPr marL="609600" indent="-609600" eaLnBrk="1" hangingPunct="1"/>
            <a:r>
              <a:rPr lang="sk-SK" sz="2400" dirty="0" err="1" smtClean="0"/>
              <a:t>ustavující</a:t>
            </a:r>
            <a:r>
              <a:rPr lang="sk-SK" sz="2400" dirty="0" smtClean="0"/>
              <a:t> </a:t>
            </a:r>
            <a:r>
              <a:rPr lang="sk-SK" sz="2400" dirty="0" err="1" smtClean="0"/>
              <a:t>schůze</a:t>
            </a:r>
            <a:r>
              <a:rPr lang="sk-SK" sz="2400" dirty="0" smtClean="0"/>
              <a:t> </a:t>
            </a:r>
            <a:r>
              <a:rPr lang="sk-SK" sz="2400" dirty="0" err="1" smtClean="0"/>
              <a:t>se</a:t>
            </a:r>
            <a:r>
              <a:rPr lang="sk-SK" sz="2400" dirty="0" smtClean="0"/>
              <a:t> </a:t>
            </a:r>
            <a:r>
              <a:rPr lang="sk-SK" sz="2400" dirty="0" err="1" smtClean="0"/>
              <a:t>může</a:t>
            </a:r>
            <a:r>
              <a:rPr lang="sk-SK" sz="2400" dirty="0" smtClean="0"/>
              <a:t> </a:t>
            </a:r>
            <a:r>
              <a:rPr lang="sk-SK" sz="2400" dirty="0" err="1" smtClean="0"/>
              <a:t>zúčastnit</a:t>
            </a:r>
            <a:r>
              <a:rPr lang="sk-SK" sz="2400" dirty="0" smtClean="0"/>
              <a:t> osoba, </a:t>
            </a:r>
            <a:r>
              <a:rPr lang="sk-SK" sz="2400" dirty="0" err="1" smtClean="0"/>
              <a:t>která</a:t>
            </a:r>
            <a:r>
              <a:rPr lang="sk-SK" sz="2400" dirty="0" smtClean="0"/>
              <a:t> podala </a:t>
            </a:r>
            <a:r>
              <a:rPr lang="sk-SK" sz="2400" b="1" dirty="0" err="1" smtClean="0"/>
              <a:t>přihlášku</a:t>
            </a:r>
            <a:r>
              <a:rPr lang="sk-SK" sz="2400" dirty="0" smtClean="0"/>
              <a:t> do </a:t>
            </a:r>
            <a:r>
              <a:rPr lang="sk-SK" sz="2400" dirty="0" err="1" smtClean="0"/>
              <a:t>zakládaného</a:t>
            </a:r>
            <a:r>
              <a:rPr lang="sk-SK" sz="2400" dirty="0" smtClean="0"/>
              <a:t> družstva k rukám </a:t>
            </a:r>
            <a:r>
              <a:rPr lang="sk-SK" sz="2400" dirty="0" err="1" smtClean="0"/>
              <a:t>svolavatele</a:t>
            </a:r>
            <a:r>
              <a:rPr lang="sk-SK" sz="2400" dirty="0" smtClean="0"/>
              <a:t> a nevzala </a:t>
            </a:r>
            <a:r>
              <a:rPr lang="sk-SK" sz="2400" dirty="0" err="1" smtClean="0"/>
              <a:t>ji</a:t>
            </a:r>
            <a:r>
              <a:rPr lang="sk-SK" sz="2400" dirty="0" smtClean="0"/>
              <a:t> </a:t>
            </a:r>
            <a:r>
              <a:rPr lang="sk-SK" sz="2400" dirty="0" err="1" smtClean="0"/>
              <a:t>zpět</a:t>
            </a:r>
            <a:r>
              <a:rPr lang="sk-SK" sz="2400" dirty="0" smtClean="0"/>
              <a:t> do zahájení </a:t>
            </a:r>
            <a:r>
              <a:rPr lang="sk-SK" sz="2400" dirty="0" err="1" smtClean="0"/>
              <a:t>ustavující</a:t>
            </a:r>
            <a:r>
              <a:rPr lang="sk-SK" sz="2400" dirty="0" smtClean="0"/>
              <a:t> </a:t>
            </a:r>
            <a:r>
              <a:rPr lang="sk-SK" sz="2400" dirty="0" err="1" smtClean="0"/>
              <a:t>schůze</a:t>
            </a:r>
            <a:r>
              <a:rPr lang="sk-SK" sz="2400" dirty="0" smtClean="0"/>
              <a:t>, </a:t>
            </a:r>
            <a:r>
              <a:rPr lang="sk-SK" sz="2400" dirty="0" err="1" smtClean="0"/>
              <a:t>popřípadě</a:t>
            </a:r>
            <a:r>
              <a:rPr lang="sk-SK" sz="2400" dirty="0" smtClean="0"/>
              <a:t> i </a:t>
            </a:r>
            <a:r>
              <a:rPr lang="sk-SK" sz="2400" dirty="0" err="1" smtClean="0"/>
              <a:t>jiné</a:t>
            </a:r>
            <a:r>
              <a:rPr lang="sk-SK" sz="2400" dirty="0" smtClean="0"/>
              <a:t> osoby, ledaže </a:t>
            </a:r>
            <a:r>
              <a:rPr lang="sk-SK" sz="2400" dirty="0" err="1" smtClean="0"/>
              <a:t>těmto</a:t>
            </a:r>
            <a:r>
              <a:rPr lang="sk-SK" sz="2400" dirty="0" smtClean="0"/>
              <a:t> osobám </a:t>
            </a:r>
            <a:r>
              <a:rPr lang="sk-SK" sz="2400" dirty="0" err="1" smtClean="0"/>
              <a:t>ustavující</a:t>
            </a:r>
            <a:r>
              <a:rPr lang="sk-SK" sz="2400" dirty="0" smtClean="0"/>
              <a:t> </a:t>
            </a:r>
            <a:r>
              <a:rPr lang="sk-SK" sz="2400" dirty="0" err="1" smtClean="0"/>
              <a:t>schůze</a:t>
            </a:r>
            <a:r>
              <a:rPr lang="sk-SK" sz="2400" dirty="0" smtClean="0"/>
              <a:t> </a:t>
            </a:r>
            <a:r>
              <a:rPr lang="sk-SK" sz="2400" dirty="0" err="1" smtClean="0"/>
              <a:t>účast</a:t>
            </a:r>
            <a:r>
              <a:rPr lang="sk-SK" sz="2400" dirty="0" smtClean="0"/>
              <a:t> zakáže </a:t>
            </a:r>
          </a:p>
          <a:p>
            <a:pPr marL="990600" lvl="1" indent="-533400" eaLnBrk="1" hangingPunct="1"/>
            <a:r>
              <a:rPr lang="sk-SK" sz="2400" dirty="0" err="1" smtClean="0"/>
              <a:t>zmocněnec</a:t>
            </a:r>
            <a:r>
              <a:rPr lang="sk-SK" sz="2400" dirty="0" smtClean="0"/>
              <a:t>, </a:t>
            </a:r>
            <a:r>
              <a:rPr lang="sk-SK" sz="2400" dirty="0" err="1" smtClean="0"/>
              <a:t>nesmí</a:t>
            </a:r>
            <a:r>
              <a:rPr lang="sk-SK" sz="2400" dirty="0" smtClean="0"/>
              <a:t> </a:t>
            </a:r>
            <a:r>
              <a:rPr lang="sk-SK" sz="2400" dirty="0" err="1" smtClean="0"/>
              <a:t>zastupovat</a:t>
            </a:r>
            <a:r>
              <a:rPr lang="sk-SK" sz="2400" dirty="0" smtClean="0"/>
              <a:t> </a:t>
            </a:r>
            <a:r>
              <a:rPr lang="sk-SK" sz="2400" dirty="0" err="1" smtClean="0"/>
              <a:t>více</a:t>
            </a:r>
            <a:r>
              <a:rPr lang="sk-SK" sz="2400" dirty="0" smtClean="0"/>
              <a:t> než 1 osobu, </a:t>
            </a:r>
            <a:r>
              <a:rPr lang="sk-SK" sz="2400" dirty="0" err="1" smtClean="0"/>
              <a:t>která</a:t>
            </a:r>
            <a:r>
              <a:rPr lang="sk-SK" sz="2400" dirty="0" smtClean="0"/>
              <a:t> podala </a:t>
            </a:r>
            <a:r>
              <a:rPr lang="sk-SK" sz="2400" dirty="0" err="1" smtClean="0"/>
              <a:t>přihlášku</a:t>
            </a:r>
            <a:r>
              <a:rPr lang="sk-SK" sz="2400" dirty="0" smtClean="0"/>
              <a:t> </a:t>
            </a:r>
            <a:endParaRPr lang="cs-CZ" sz="2400" dirty="0" smtClean="0"/>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Nadpis 2"/>
          <p:cNvSpPr>
            <a:spLocks noGrp="1"/>
          </p:cNvSpPr>
          <p:nvPr>
            <p:ph type="title" idx="4294967295"/>
          </p:nvPr>
        </p:nvSpPr>
        <p:spPr>
          <a:xfrm>
            <a:off x="469900" y="693738"/>
            <a:ext cx="8229600" cy="723900"/>
          </a:xfrm>
        </p:spPr>
        <p:txBody>
          <a:bodyPr/>
          <a:lstStyle/>
          <a:p>
            <a:pPr eaLnBrk="1" hangingPunct="1"/>
            <a:r>
              <a:rPr lang="cs-CZ" sz="3600" b="1" smtClean="0">
                <a:solidFill>
                  <a:srgbClr val="D10202"/>
                </a:solidFill>
                <a:latin typeface="Arial" charset="0"/>
                <a:cs typeface="Arial" charset="0"/>
              </a:rPr>
              <a:t>Zákaz konkurence člena kontrolní komise (§ 722 a násl.)</a:t>
            </a:r>
            <a:endParaRPr lang="cs-CZ" sz="3600" b="1" smtClean="0">
              <a:solidFill>
                <a:srgbClr val="D10202"/>
              </a:solidFill>
              <a:cs typeface="Arial" charset="0"/>
            </a:endParaRPr>
          </a:p>
        </p:txBody>
      </p:sp>
      <p:sp>
        <p:nvSpPr>
          <p:cNvPr id="93187" name="Zástupný symbol pro obsah 2"/>
          <p:cNvSpPr>
            <a:spLocks noGrp="1"/>
          </p:cNvSpPr>
          <p:nvPr>
            <p:ph idx="4294967295"/>
          </p:nvPr>
        </p:nvSpPr>
        <p:spPr/>
        <p:txBody>
          <a:bodyPr/>
          <a:lstStyle/>
          <a:p>
            <a:pPr marL="609600" indent="-609600"/>
            <a:r>
              <a:rPr lang="sk-SK" smtClean="0"/>
              <a:t>obdobně § 710 odst. 1, 2 a 4 a § 711 </a:t>
            </a:r>
          </a:p>
          <a:p>
            <a:pPr marL="609600" indent="-609600"/>
            <a:r>
              <a:rPr lang="sk-SK" smtClean="0"/>
              <a:t>stanovy mohou určit, že pro členy kontrolní komise nebo některé z nich zákaz konkurence neplatí, nebo mohou zákaz konkurence jinak vymezit (§ 722/1)</a:t>
            </a:r>
          </a:p>
          <a:p>
            <a:pPr marL="609600" indent="-609600"/>
            <a:r>
              <a:rPr lang="sk-SK" smtClean="0"/>
              <a:t>člen kontrolní komise nesmí být současně členem představenstva družstva nebo jinou osobou oprávněnou podle zápisu v obchodním rejstříku jednat za družstvo (§ 722/2)</a:t>
            </a:r>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Nadpis 2"/>
          <p:cNvSpPr>
            <a:spLocks noGrp="1"/>
          </p:cNvSpPr>
          <p:nvPr>
            <p:ph type="title" idx="4294967295"/>
          </p:nvPr>
        </p:nvSpPr>
        <p:spPr>
          <a:xfrm>
            <a:off x="469900" y="693738"/>
            <a:ext cx="8229600" cy="723900"/>
          </a:xfrm>
        </p:spPr>
        <p:txBody>
          <a:bodyPr/>
          <a:lstStyle/>
          <a:p>
            <a:pPr eaLnBrk="1" hangingPunct="1"/>
            <a:r>
              <a:rPr lang="cs-CZ" sz="3600" b="1" smtClean="0">
                <a:solidFill>
                  <a:srgbClr val="D10202"/>
                </a:solidFill>
                <a:latin typeface="Arial" charset="0"/>
                <a:cs typeface="Arial" charset="0"/>
              </a:rPr>
              <a:t>Zánik funkce člena kontrolní komise (§ 723 a násl.)</a:t>
            </a:r>
            <a:endParaRPr lang="cs-CZ" sz="3600" b="1" smtClean="0">
              <a:solidFill>
                <a:srgbClr val="D10202"/>
              </a:solidFill>
              <a:cs typeface="Arial" charset="0"/>
            </a:endParaRPr>
          </a:p>
        </p:txBody>
      </p:sp>
      <p:sp>
        <p:nvSpPr>
          <p:cNvPr id="95235" name="Zástupný symbol pro obsah 2"/>
          <p:cNvSpPr>
            <a:spLocks noGrp="1"/>
          </p:cNvSpPr>
          <p:nvPr>
            <p:ph idx="4294967295"/>
          </p:nvPr>
        </p:nvSpPr>
        <p:spPr/>
        <p:txBody>
          <a:bodyPr/>
          <a:lstStyle/>
          <a:p>
            <a:pPr marL="609600" indent="-609600"/>
            <a:r>
              <a:rPr lang="sk-SK" sz="2400" smtClean="0"/>
              <a:t>funkce člena kontrolní komise zaniká </a:t>
            </a:r>
            <a:r>
              <a:rPr lang="sk-SK" sz="2400" b="1" smtClean="0"/>
              <a:t>volbou nového člena kontrolní komise</a:t>
            </a:r>
            <a:endParaRPr lang="sk-SK" sz="2400" smtClean="0"/>
          </a:p>
          <a:p>
            <a:pPr marL="609600" indent="-609600"/>
            <a:r>
              <a:rPr lang="sk-SK" sz="2400" smtClean="0"/>
              <a:t>zanikne-li právnická osoba, která je členem kontrolní komise:</a:t>
            </a:r>
          </a:p>
          <a:p>
            <a:pPr marL="609600" indent="-609600">
              <a:buFont typeface="Arial" charset="0"/>
              <a:buNone/>
            </a:pPr>
            <a:r>
              <a:rPr lang="sk-SK" sz="2400" smtClean="0"/>
              <a:t>a) </a:t>
            </a:r>
            <a:r>
              <a:rPr lang="sk-SK" sz="2400" u="sng" smtClean="0"/>
              <a:t>s právním nástupcem</a:t>
            </a:r>
            <a:r>
              <a:rPr lang="sk-SK" sz="2400" smtClean="0"/>
              <a:t> -&gt; stává se členem kontr. komise její právní nástupce</a:t>
            </a:r>
          </a:p>
          <a:p>
            <a:pPr marL="609600" indent="-609600">
              <a:buFont typeface="Arial" charset="0"/>
              <a:buNone/>
            </a:pPr>
            <a:r>
              <a:rPr lang="cs-CZ" sz="2400" smtClean="0"/>
              <a:t>b) </a:t>
            </a:r>
            <a:r>
              <a:rPr lang="sk-SK" sz="2400" u="sng" smtClean="0"/>
              <a:t>bez právního nástupce</a:t>
            </a:r>
            <a:r>
              <a:rPr lang="sk-SK" sz="2400" smtClean="0"/>
              <a:t> -&gt; použijí se § 724 a 725 obdobně</a:t>
            </a:r>
          </a:p>
          <a:p>
            <a:pPr marL="609600" indent="-609600"/>
            <a:r>
              <a:rPr lang="sk-SK" sz="2400" smtClean="0"/>
              <a:t>V případě zániku funkce člena kontrolní komise voleného členskou schůzí zvolí nejbližší členská schůze nového člena kontrolní komise</a:t>
            </a:r>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Nadpis 2"/>
          <p:cNvSpPr>
            <a:spLocks noGrp="1"/>
          </p:cNvSpPr>
          <p:nvPr>
            <p:ph type="title" idx="4294967295"/>
          </p:nvPr>
        </p:nvSpPr>
        <p:spPr>
          <a:xfrm>
            <a:off x="469900" y="693738"/>
            <a:ext cx="8229600" cy="723900"/>
          </a:xfrm>
        </p:spPr>
        <p:txBody>
          <a:bodyPr/>
          <a:lstStyle/>
          <a:p>
            <a:pPr eaLnBrk="1" hangingPunct="1"/>
            <a:r>
              <a:rPr lang="cs-CZ" sz="4000" b="1" smtClean="0">
                <a:solidFill>
                  <a:srgbClr val="D10202"/>
                </a:solidFill>
                <a:latin typeface="Arial" charset="0"/>
                <a:cs typeface="Arial" charset="0"/>
              </a:rPr>
              <a:t>Orgány malého družstva (§ 726)</a:t>
            </a:r>
            <a:endParaRPr lang="cs-CZ" sz="4000" b="1" smtClean="0">
              <a:solidFill>
                <a:srgbClr val="D10202"/>
              </a:solidFill>
              <a:cs typeface="Arial" charset="0"/>
            </a:endParaRPr>
          </a:p>
        </p:txBody>
      </p:sp>
      <p:sp>
        <p:nvSpPr>
          <p:cNvPr id="96259" name="Zástupný symbol pro obsah 2"/>
          <p:cNvSpPr>
            <a:spLocks noGrp="1"/>
          </p:cNvSpPr>
          <p:nvPr>
            <p:ph idx="4294967295"/>
          </p:nvPr>
        </p:nvSpPr>
        <p:spPr/>
        <p:txBody>
          <a:bodyPr/>
          <a:lstStyle/>
          <a:p>
            <a:pPr marL="609600" indent="-609600"/>
            <a:r>
              <a:rPr lang="sk-SK" sz="2000" smtClean="0"/>
              <a:t>družstvo, které má </a:t>
            </a:r>
            <a:r>
              <a:rPr lang="sk-SK" sz="2000" b="1" smtClean="0"/>
              <a:t>méně než 50 členů</a:t>
            </a:r>
          </a:p>
          <a:p>
            <a:pPr marL="609600" indent="-609600"/>
            <a:r>
              <a:rPr lang="sk-SK" sz="2000" smtClean="0"/>
              <a:t>stanovy mohou určit, že se představenstvo nezřizuje a statutárním orgánem je předseda družstva</a:t>
            </a:r>
          </a:p>
          <a:p>
            <a:pPr lvl="1"/>
            <a:r>
              <a:rPr lang="sk-SK" sz="2000" smtClean="0"/>
              <a:t>ustanovení § 705 až 714 se použijí přiměřeně</a:t>
            </a:r>
          </a:p>
          <a:p>
            <a:pPr marL="609600" indent="-609600"/>
            <a:r>
              <a:rPr lang="sk-SK" sz="2000" smtClean="0"/>
              <a:t>kontrolní komise se nezřizuje, neurčují-li stanovy jinak -&gt; její působnost vykonává členská schůze</a:t>
            </a:r>
          </a:p>
          <a:p>
            <a:pPr lvl="1"/>
            <a:r>
              <a:rPr lang="sk-SK" sz="2000" smtClean="0"/>
              <a:t>každý člen družstva má vůči statutárnímu orgánu družstva stejnou pravomoc jako kontrolní komise</a:t>
            </a:r>
          </a:p>
          <a:p>
            <a:pPr marL="609600" indent="-609600"/>
            <a:r>
              <a:rPr lang="sk-SK" sz="2000" smtClean="0"/>
              <a:t>jestliže se </a:t>
            </a:r>
            <a:r>
              <a:rPr lang="sk-SK" sz="2000" b="1" smtClean="0"/>
              <a:t>počet členů zvýší nad limit</a:t>
            </a:r>
            <a:r>
              <a:rPr lang="sk-SK" sz="2000" smtClean="0"/>
              <a:t> uvedený v odstavci 1, je družstvo povinno změnit stanovy a jmenovat představenstvo a kontrolní komisi ve lhůtě </a:t>
            </a:r>
            <a:r>
              <a:rPr lang="sk-SK" sz="2000" b="1" smtClean="0"/>
              <a:t>3 měsíců</a:t>
            </a:r>
            <a:r>
              <a:rPr lang="sk-SK" sz="2000" smtClean="0"/>
              <a:t> ode dne, kdy tato skutečnost nastala, </a:t>
            </a:r>
            <a:r>
              <a:rPr lang="sk-SK" sz="2000" smtClean="0">
                <a:solidFill>
                  <a:srgbClr val="D10202"/>
                </a:solidFill>
              </a:rPr>
              <a:t>jinak může soud družstvo zrušit a nařídit jeho likvidaci</a:t>
            </a:r>
            <a:r>
              <a:rPr lang="sk-SK" sz="2000" smtClean="0"/>
              <a:t>; to </a:t>
            </a:r>
            <a:r>
              <a:rPr lang="sk-SK" sz="2000" b="1" smtClean="0"/>
              <a:t>neplatí</a:t>
            </a:r>
            <a:r>
              <a:rPr lang="sk-SK" sz="2000" smtClean="0"/>
              <a:t>, pokud v této lhůtě opět </a:t>
            </a:r>
            <a:r>
              <a:rPr lang="sk-SK" sz="2000" b="1" smtClean="0"/>
              <a:t>poklesne počet členů družstva pod limit</a:t>
            </a:r>
            <a:r>
              <a:rPr lang="sk-SK" sz="2000" smtClean="0"/>
              <a:t> stanovený v odstavci 1 (§ 726/3)</a:t>
            </a:r>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idx="4294967295"/>
          </p:nvPr>
        </p:nvSpPr>
        <p:spPr>
          <a:xfrm>
            <a:off x="457200" y="693738"/>
            <a:ext cx="8229600" cy="723900"/>
          </a:xfrm>
        </p:spPr>
        <p:txBody>
          <a:bodyPr rtlCol="0">
            <a:normAutofit/>
          </a:bodyPr>
          <a:lstStyle/>
          <a:p>
            <a:pPr eaLnBrk="1" fontAlgn="auto" hangingPunct="1">
              <a:spcAft>
                <a:spcPts val="0"/>
              </a:spcAft>
              <a:defRPr/>
            </a:pPr>
            <a:endParaRPr lang="cs-CZ" sz="4000" b="1" dirty="0">
              <a:solidFill>
                <a:srgbClr val="D10202"/>
              </a:solidFill>
              <a:latin typeface="+mn-lt"/>
              <a:cs typeface="Arial"/>
            </a:endParaRPr>
          </a:p>
        </p:txBody>
      </p:sp>
      <p:sp>
        <p:nvSpPr>
          <p:cNvPr id="6" name="Zástupný symbol pro obsah 2"/>
          <p:cNvSpPr>
            <a:spLocks noGrp="1"/>
          </p:cNvSpPr>
          <p:nvPr>
            <p:ph idx="4294967295"/>
          </p:nvPr>
        </p:nvSpPr>
        <p:spPr/>
        <p:txBody>
          <a:bodyPr>
            <a:normAutofit/>
          </a:bodyPr>
          <a:lstStyle/>
          <a:p>
            <a:pPr marL="0" indent="0" algn="ctr" eaLnBrk="1" hangingPunct="1">
              <a:spcBef>
                <a:spcPct val="0"/>
              </a:spcBef>
              <a:buFont typeface="Arial" charset="0"/>
              <a:buNone/>
            </a:pPr>
            <a:endParaRPr lang="cs-CZ" sz="6000" b="1" smtClean="0">
              <a:solidFill>
                <a:srgbClr val="D10202"/>
              </a:solidFill>
              <a:cs typeface="Arial" charset="0"/>
            </a:endParaRPr>
          </a:p>
          <a:p>
            <a:pPr marL="0" indent="0" algn="ctr" eaLnBrk="1" hangingPunct="1">
              <a:spcBef>
                <a:spcPct val="0"/>
              </a:spcBef>
              <a:buFont typeface="Arial" charset="0"/>
              <a:buNone/>
            </a:pPr>
            <a:r>
              <a:rPr lang="cs-CZ" sz="6000" b="1" smtClean="0">
                <a:solidFill>
                  <a:srgbClr val="D10202"/>
                </a:solidFill>
                <a:cs typeface="Arial" charset="0"/>
              </a:rPr>
              <a:t>Děkuji za pozornost!</a:t>
            </a:r>
          </a:p>
          <a:p>
            <a:pPr lvl="3" eaLnBrk="1" hangingPunct="1">
              <a:buFont typeface="Arial" charset="0"/>
              <a:buNone/>
            </a:pPr>
            <a:endParaRPr lang="cs-CZ" sz="1800" b="1" smtClean="0"/>
          </a:p>
          <a:p>
            <a:pPr marL="0" indent="0" eaLnBrk="1" hangingPunct="1"/>
            <a:endParaRPr lang="cs-CZ" sz="2800" b="1" smtClean="0"/>
          </a:p>
          <a:p>
            <a:pPr marL="0" indent="0" algn="ctr" eaLnBrk="1" hangingPunct="1">
              <a:spcBef>
                <a:spcPct val="0"/>
              </a:spcBef>
              <a:buClr>
                <a:srgbClr val="7F7F7F"/>
              </a:buClr>
              <a:buSzPct val="50000"/>
            </a:pPr>
            <a:endParaRPr lang="cs-CZ" sz="2000" smtClean="0">
              <a:solidFill>
                <a:schemeClr val="tx2"/>
              </a:solidFill>
            </a:endParaRPr>
          </a:p>
          <a:p>
            <a:pPr marL="0" indent="0" eaLnBrk="1" hangingPunct="1">
              <a:spcBef>
                <a:spcPct val="0"/>
              </a:spcBef>
              <a:buClr>
                <a:srgbClr val="7F7F7F"/>
              </a:buClr>
              <a:buSzPct val="50000"/>
              <a:buFont typeface="Arial" charset="0"/>
              <a:buNone/>
            </a:pPr>
            <a:endParaRPr lang="cs-CZ" sz="2400" smtClean="0">
              <a:solidFill>
                <a:schemeClr val="tx2"/>
              </a:solidFill>
            </a:endParaRPr>
          </a:p>
          <a:p>
            <a:pPr marL="0" indent="0" eaLnBrk="1" hangingPunct="1">
              <a:spcBef>
                <a:spcPct val="0"/>
              </a:spcBef>
              <a:buClr>
                <a:srgbClr val="7F7F7F"/>
              </a:buClr>
              <a:buSzPct val="50000"/>
              <a:buFont typeface="Arial" charset="0"/>
              <a:buNone/>
            </a:pPr>
            <a:endParaRPr lang="cs-CZ" sz="2400" smtClean="0">
              <a:solidFill>
                <a:schemeClr val="tx2"/>
              </a:solidFill>
            </a:endParaRPr>
          </a:p>
          <a:p>
            <a:pPr marL="0" indent="0" algn="ctr" eaLnBrk="1" hangingPunct="1">
              <a:spcBef>
                <a:spcPct val="0"/>
              </a:spcBef>
              <a:buClr>
                <a:srgbClr val="7F7F7F"/>
              </a:buClr>
              <a:buSzPct val="50000"/>
            </a:pPr>
            <a:endParaRPr lang="cs-CZ" sz="2400" smtClean="0">
              <a:solidFill>
                <a:schemeClr val="tx2"/>
              </a:solidFill>
            </a:endParaRPr>
          </a:p>
          <a:p>
            <a:pPr marL="0" indent="0" algn="ctr" eaLnBrk="1" hangingPunct="1">
              <a:spcBef>
                <a:spcPct val="0"/>
              </a:spcBef>
            </a:pPr>
            <a:endParaRPr lang="cs-CZ" sz="2400" smtClean="0">
              <a:solidFill>
                <a:schemeClr val="tx2"/>
              </a:solidFill>
            </a:endParaRPr>
          </a:p>
          <a:p>
            <a:pPr marL="0" indent="0" eaLnBrk="1" hangingPunct="1">
              <a:buFont typeface="Arial" charset="0"/>
              <a:buNone/>
            </a:pPr>
            <a:endParaRPr lang="cs-CZ" sz="2400" b="1" smtClean="0">
              <a:solidFill>
                <a:schemeClr val="tx2"/>
              </a:solidFill>
            </a:endParaRPr>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Nadpis 2"/>
          <p:cNvSpPr>
            <a:spLocks noGrp="1"/>
          </p:cNvSpPr>
          <p:nvPr>
            <p:ph type="title" idx="4294967295"/>
          </p:nvPr>
        </p:nvSpPr>
        <p:spPr>
          <a:xfrm>
            <a:off x="457200" y="693738"/>
            <a:ext cx="8229600" cy="723900"/>
          </a:xfrm>
        </p:spPr>
        <p:txBody>
          <a:bodyPr/>
          <a:lstStyle/>
          <a:p>
            <a:pPr eaLnBrk="1" hangingPunct="1"/>
            <a:r>
              <a:rPr lang="cs-CZ" sz="3600" b="1" smtClean="0">
                <a:solidFill>
                  <a:srgbClr val="D10202"/>
                </a:solidFill>
                <a:cs typeface="Arial" charset="0"/>
              </a:rPr>
              <a:t>Založení družstva</a:t>
            </a:r>
          </a:p>
        </p:txBody>
      </p:sp>
      <p:sp>
        <p:nvSpPr>
          <p:cNvPr id="21506" name="Zástupný symbol pro obsah 2"/>
          <p:cNvSpPr>
            <a:spLocks noGrp="1"/>
          </p:cNvSpPr>
          <p:nvPr>
            <p:ph idx="4294967295"/>
          </p:nvPr>
        </p:nvSpPr>
        <p:spPr/>
        <p:txBody>
          <a:bodyPr/>
          <a:lstStyle/>
          <a:p>
            <a:pPr marL="609600" indent="-609600" eaLnBrk="1" hangingPunct="1"/>
            <a:r>
              <a:rPr lang="sk-SK" smtClean="0"/>
              <a:t>ustavující schůzi zahájí svolavatel nebo jím pověřená osoba </a:t>
            </a:r>
            <a:endParaRPr lang="cs-CZ" smtClean="0"/>
          </a:p>
          <a:p>
            <a:pPr marL="990600" lvl="1" indent="-533400" eaLnBrk="1" hangingPunct="1"/>
            <a:r>
              <a:rPr lang="sk-SK" smtClean="0"/>
              <a:t>Sdělí ustavující schůzi počet přítomných podle listiny přítomných, jejíž správnost a úplnost před zahájením ověřil porovnáním s přihláškami, </a:t>
            </a:r>
          </a:p>
          <a:p>
            <a:pPr marL="990600" lvl="1" indent="-533400" eaLnBrk="1" hangingPunct="1"/>
            <a:r>
              <a:rPr lang="sk-SK" smtClean="0"/>
              <a:t>a seznámí ustavující schůzi s jednáními, která svolavatel již učinil </a:t>
            </a:r>
          </a:p>
          <a:p>
            <a:pPr marL="990600" lvl="1" indent="-533400" eaLnBrk="1" hangingPunct="1"/>
            <a:r>
              <a:rPr lang="sk-SK" smtClean="0"/>
              <a:t>navrhne pravidla pro jednání ustavující schůze a volbu předsedajícího</a:t>
            </a:r>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Nadpis 2"/>
          <p:cNvSpPr>
            <a:spLocks noGrp="1"/>
          </p:cNvSpPr>
          <p:nvPr>
            <p:ph type="title" idx="4294967295"/>
          </p:nvPr>
        </p:nvSpPr>
        <p:spPr>
          <a:xfrm>
            <a:off x="457200" y="693738"/>
            <a:ext cx="8229600" cy="723900"/>
          </a:xfrm>
        </p:spPr>
        <p:txBody>
          <a:bodyPr/>
          <a:lstStyle/>
          <a:p>
            <a:pPr eaLnBrk="1" hangingPunct="1"/>
            <a:r>
              <a:rPr lang="cs-CZ" sz="3600" b="1" smtClean="0">
                <a:solidFill>
                  <a:srgbClr val="D10202"/>
                </a:solidFill>
                <a:cs typeface="Arial" charset="0"/>
              </a:rPr>
              <a:t>Založení družstva</a:t>
            </a:r>
          </a:p>
        </p:txBody>
      </p:sp>
      <p:sp>
        <p:nvSpPr>
          <p:cNvPr id="22530" name="Zástupný symbol pro obsah 2"/>
          <p:cNvSpPr>
            <a:spLocks noGrp="1"/>
          </p:cNvSpPr>
          <p:nvPr>
            <p:ph idx="4294967295"/>
          </p:nvPr>
        </p:nvSpPr>
        <p:spPr/>
        <p:txBody>
          <a:bodyPr/>
          <a:lstStyle/>
          <a:p>
            <a:pPr marL="609600" indent="-609600" eaLnBrk="1" hangingPunct="1"/>
            <a:r>
              <a:rPr lang="sk-SK" smtClean="0"/>
              <a:t>před dalším jednáním schválí ustavující schůze na návrh svolavatele nebo osoby jím pověřené </a:t>
            </a:r>
            <a:r>
              <a:rPr lang="sk-SK" b="1" u="sng" smtClean="0"/>
              <a:t>přijetí přihlášek</a:t>
            </a:r>
            <a:r>
              <a:rPr lang="sk-SK" smtClean="0"/>
              <a:t> jednotlivých zájemců o založení družstva s tím, že </a:t>
            </a:r>
            <a:r>
              <a:rPr lang="sk-SK" smtClean="0">
                <a:solidFill>
                  <a:srgbClr val="D10202"/>
                </a:solidFill>
              </a:rPr>
              <a:t>pouze osoby, jejichž přihlášky byly schváleny, jsou oprávněny účastnit se jednání ustavující schůze</a:t>
            </a:r>
            <a:r>
              <a:rPr lang="sk-SK" smtClean="0"/>
              <a:t> (§ 557/2)</a:t>
            </a:r>
          </a:p>
        </p:txBody>
      </p:sp>
      <p:sp>
        <p:nvSpPr>
          <p:cNvPr id="4" name="Zástupný symbol pro zápatí 3"/>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cs-CZ" sz="1200" b="0" dirty="0">
              <a:solidFill>
                <a:schemeClr val="bg1">
                  <a:lumMod val="50000"/>
                </a:schemeClr>
              </a:solidFill>
              <a:latin typeface="+mn-lt"/>
              <a:cs typeface="+mn-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ropedeutický seminář 2013_fi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Propedeutický seminář 2013_fin</Template>
  <TotalTime>4801</TotalTime>
  <Words>4511</Words>
  <Application>Microsoft Office PowerPoint</Application>
  <PresentationFormat>Předvádění na obrazovce (4:3)</PresentationFormat>
  <Paragraphs>390</Paragraphs>
  <Slides>73</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73</vt:i4>
      </vt:variant>
    </vt:vector>
  </HeadingPairs>
  <TitlesOfParts>
    <vt:vector size="76" baseType="lpstr">
      <vt:lpstr>Arial</vt:lpstr>
      <vt:lpstr>Calibri</vt:lpstr>
      <vt:lpstr>Propedeutický seminář 2013_fin</vt:lpstr>
      <vt:lpstr>DRUŽSTVO </vt:lpstr>
      <vt:lpstr>Osnova přednášky</vt:lpstr>
      <vt:lpstr>Družstvo</vt:lpstr>
      <vt:lpstr>Družstvo</vt:lpstr>
      <vt:lpstr>Družstvo</vt:lpstr>
      <vt:lpstr>Družstvo</vt:lpstr>
      <vt:lpstr>Založení družstva</vt:lpstr>
      <vt:lpstr>Založení družstva</vt:lpstr>
      <vt:lpstr>Založení družstva</vt:lpstr>
      <vt:lpstr>Založení družstva</vt:lpstr>
      <vt:lpstr>Založení bez ustavující schůze</vt:lpstr>
      <vt:lpstr>Prezentace aplikace PowerPoint</vt:lpstr>
      <vt:lpstr>Prezentace aplikace PowerPoint</vt:lpstr>
      <vt:lpstr>Zpětvzetí přihlášky</vt:lpstr>
      <vt:lpstr>Založení družstva</vt:lpstr>
      <vt:lpstr>Vklady</vt:lpstr>
      <vt:lpstr>Vklady - splácení</vt:lpstr>
      <vt:lpstr>Další členský vklad (§ 572 ZOK)</vt:lpstr>
      <vt:lpstr>Nepeněžitý vklad (§ 573)</vt:lpstr>
      <vt:lpstr>Práva a povinnosti členů (§ 575)</vt:lpstr>
      <vt:lpstr>Vznik členství (§ 577)</vt:lpstr>
      <vt:lpstr>Vznik členství (§ 577)</vt:lpstr>
      <vt:lpstr>Seznam členů (§ 580)</vt:lpstr>
      <vt:lpstr>Seznam členů (§ 580)</vt:lpstr>
      <vt:lpstr>Obsah členství</vt:lpstr>
      <vt:lpstr>Členská žaloba (§ 584)</vt:lpstr>
      <vt:lpstr>Podíl člena na zisku (§ 586)</vt:lpstr>
      <vt:lpstr>Povinnost člena přispět na úhradu ztráty družstva (§ 587)</vt:lpstr>
      <vt:lpstr>Povinnost člena přispět na úhradu ztráty družstva (§ 587)</vt:lpstr>
      <vt:lpstr>Družstevní podíl (§ 595)</vt:lpstr>
      <vt:lpstr>Družstevní podíl (§ 595)</vt:lpstr>
      <vt:lpstr>Převod družstevního podílu (§ 599)</vt:lpstr>
      <vt:lpstr>Převod družstevního podílu (§ 599)</vt:lpstr>
      <vt:lpstr>Přechod družstevního podílu (§ 602)</vt:lpstr>
      <vt:lpstr>Přechod družstevního podílu (§ 602)</vt:lpstr>
      <vt:lpstr>Přechod družstevního podílu (§ 602)</vt:lpstr>
      <vt:lpstr>Splynutí a rozdělení družstevního podílu (§ 606)</vt:lpstr>
      <vt:lpstr>Zánik členství (§ 610)</vt:lpstr>
      <vt:lpstr>Zánik členství (§ 610)</vt:lpstr>
      <vt:lpstr>Vyloučení člena z družstva (§ 614)</vt:lpstr>
      <vt:lpstr>Vyloučení člena z družstva (§ 614)</vt:lpstr>
      <vt:lpstr>Opravný prostředek</vt:lpstr>
      <vt:lpstr>Zánik členství vylučovaného člena (§ 619)</vt:lpstr>
      <vt:lpstr>Prezentace aplikace PowerPoint</vt:lpstr>
      <vt:lpstr>Orgány družstva (§ 629 a násl.)</vt:lpstr>
      <vt:lpstr>Orgány družstva (§ 629 a násl.)</vt:lpstr>
      <vt:lpstr>Členská schůze (§ 635 a násl.)</vt:lpstr>
      <vt:lpstr>Členská schůze (§ 635 a násl.)</vt:lpstr>
      <vt:lpstr>Členská schůze (§ 635 a násl.)</vt:lpstr>
      <vt:lpstr>Členská schůze (§ 635 a násl.)</vt:lpstr>
      <vt:lpstr>Rozhodování členské schůze (§ 649 a násl.)</vt:lpstr>
      <vt:lpstr>Působnost členské schůze </vt:lpstr>
      <vt:lpstr>Zápis z členské schůze</vt:lpstr>
      <vt:lpstr>Neplatnost usnesení členské schůze (§ 663)</vt:lpstr>
      <vt:lpstr>Dílčí členské schůze (§ 664)</vt:lpstr>
      <vt:lpstr>Dílčí členské schůze (§ 664)</vt:lpstr>
      <vt:lpstr>Shromáždění delegátů (§ 669 a násl.)</vt:lpstr>
      <vt:lpstr>Shromáždění delegátů (§ 669 a násl.)</vt:lpstr>
      <vt:lpstr>Shromáždění delegátů (§ 669 a násl.)</vt:lpstr>
      <vt:lpstr>Práva a povinnosti delegáta (§ 677)</vt:lpstr>
      <vt:lpstr>Seznam delegátů (§ 678 a násl.)</vt:lpstr>
      <vt:lpstr>Účast na shromáždění delegátů (§ 682)</vt:lpstr>
      <vt:lpstr>Představenstvo (§ 705 a násl.)</vt:lpstr>
      <vt:lpstr>Představenstvo (§ 705 a násl.)</vt:lpstr>
      <vt:lpstr>Zákaz konkurence člena představenstva (§ 710 a násl.)</vt:lpstr>
      <vt:lpstr>Zánik funkce člena představenstva (§ 712 a násl.)</vt:lpstr>
      <vt:lpstr>Kontrolní komise (§ 715 a násl.)</vt:lpstr>
      <vt:lpstr>Kontrolní komise (§ 715 a násl.)</vt:lpstr>
      <vt:lpstr>Kontrolní komise (§ 715 a násl.)</vt:lpstr>
      <vt:lpstr>Zákaz konkurence člena kontrolní komise (§ 722 a násl.)</vt:lpstr>
      <vt:lpstr>Zánik funkce člena kontrolní komise (§ 723 a násl.)</vt:lpstr>
      <vt:lpstr>Orgány malého družstva (§ 726)</vt:lpstr>
      <vt:lpstr>Prezentace aplikace PowerPoint</vt:lpstr>
    </vt:vector>
  </TitlesOfParts>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PROPEDEUTICKÝ SEMINÁŘ  Odborná praxe 1: Kabinet profesní přípravy</dc:title>
  <dc:creator>martin fink</dc:creator>
  <cp:lastModifiedBy>Účet Microsoft</cp:lastModifiedBy>
  <cp:revision>244</cp:revision>
  <cp:lastPrinted>2013-09-13T08:26:54Z</cp:lastPrinted>
  <dcterms:created xsi:type="dcterms:W3CDTF">2013-09-15T17:50:48Z</dcterms:created>
  <dcterms:modified xsi:type="dcterms:W3CDTF">2022-01-07T06:54:48Z</dcterms:modified>
</cp:coreProperties>
</file>