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415" r:id="rId4"/>
    <p:sldId id="279" r:id="rId5"/>
    <p:sldId id="417" r:id="rId6"/>
    <p:sldId id="418" r:id="rId7"/>
    <p:sldId id="395" r:id="rId8"/>
    <p:sldId id="396" r:id="rId9"/>
    <p:sldId id="405" r:id="rId10"/>
    <p:sldId id="407" r:id="rId11"/>
    <p:sldId id="406" r:id="rId12"/>
    <p:sldId id="419" r:id="rId13"/>
    <p:sldId id="408" r:id="rId14"/>
    <p:sldId id="420" r:id="rId15"/>
    <p:sldId id="397" r:id="rId16"/>
    <p:sldId id="409" r:id="rId17"/>
    <p:sldId id="410" r:id="rId18"/>
    <p:sldId id="411" r:id="rId19"/>
    <p:sldId id="412" r:id="rId20"/>
    <p:sldId id="413" r:id="rId21"/>
    <p:sldId id="414" r:id="rId22"/>
    <p:sldId id="267" r:id="rId2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94629" autoAdjust="0"/>
  </p:normalViewPr>
  <p:slideViewPr>
    <p:cSldViewPr snapToGrid="0" snapToObjects="1">
      <p:cViewPr varScale="1">
        <p:scale>
          <a:sx n="69" d="100"/>
          <a:sy n="69" d="100"/>
        </p:scale>
        <p:origin x="16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06.01.2022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06.01.2022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860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971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024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046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631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2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612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04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B75E-79CE-435D-A6BA-D65DF324AD56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766-7DE2-4DFE-BBE7-BD4EDA95E877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62B-80EF-4583-A9F7-A93B816A472E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0D7F9-2B3B-4209-977F-498F0BD923AE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C575-D151-4A66-A21E-783C4D3C465C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A26-90A5-4E69-8238-9400CB146CCF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433-7F7E-4F42-B362-81ABDA15A722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F418-B3D8-4592-B4DE-2E414EFB02BC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3B5E-E22D-4FE3-81BB-4DA3613341D0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337A-B071-41BA-8067-BAEFFC14E97C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5644-DE39-4EC6-B9FF-0F6EAF1D97D2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EAB7C-55DB-4387-80C3-7A340EA1B3C6}" type="datetime1">
              <a:rPr lang="en-US" smtClean="0"/>
              <a:t>1/6/2022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709398"/>
            <a:ext cx="8126360" cy="181405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Akciová společnost</a:t>
            </a:r>
            <a:b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a.s.– založení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upsala-li osoba akcie vlastním jménem na účet společnosti, má se za to, že je upsala na účet svůj </a:t>
            </a:r>
            <a:endParaRPr lang="cs-CZ" dirty="0" smtClean="0"/>
          </a:p>
          <a:p>
            <a:r>
              <a:rPr lang="cs-CZ" dirty="0" smtClean="0"/>
              <a:t>akcionář </a:t>
            </a:r>
            <a:r>
              <a:rPr lang="cs-CZ" dirty="0"/>
              <a:t>je akcionářem okamžikem vzniku společnosti bez ohledu na to, zda byly vydány akcie (proto se po vzoru německého práva zavádí pojem</a:t>
            </a:r>
            <a:r>
              <a:rPr lang="cs-CZ" b="1" dirty="0">
                <a:solidFill>
                  <a:srgbClr val="FF0000"/>
                </a:solidFill>
              </a:rPr>
              <a:t> nesplacená akcie</a:t>
            </a:r>
            <a:r>
              <a:rPr lang="cs-CZ" dirty="0"/>
              <a:t>), nesplacená akcie není cenným papírem, je to legislativní označení pro obligaci, která akcionáři vznikla tím, že ve společnosti převzal členství (případně zvýšil dosavadní). </a:t>
            </a:r>
            <a:r>
              <a:rPr lang="cs-CZ" b="1" dirty="0"/>
              <a:t>Takováto účast se tedy převádí prodejem podílu - zde vyjádřeným slovy nesplacená akcie</a:t>
            </a:r>
            <a:r>
              <a:rPr lang="cs-CZ" dirty="0"/>
              <a:t>. V návaznosti na dosavadní zkušenosti pak zákon připouští, aby tato obligace byla representována cenným papírem - zatímním listem </a:t>
            </a:r>
          </a:p>
        </p:txBody>
      </p:sp>
    </p:spTree>
    <p:extLst>
      <p:ext uri="{BB962C8B-B14F-4D97-AF65-F5344CB8AC3E}">
        <p14:creationId xmlns:p14="http://schemas.microsoft.com/office/powerpoint/2010/main" val="412223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000" b="1" dirty="0" smtClean="0"/>
              <a:t>Stanovy obsahují:</a:t>
            </a:r>
          </a:p>
          <a:p>
            <a:pPr marL="0" indent="0">
              <a:buNone/>
            </a:pPr>
            <a:r>
              <a:rPr lang="cs-CZ" sz="4000" b="1" dirty="0" smtClean="0"/>
              <a:t>- firmu </a:t>
            </a:r>
            <a:r>
              <a:rPr lang="cs-CZ" sz="4000" b="1" dirty="0"/>
              <a:t>a předmět podnikání nebo činnosti,</a:t>
            </a:r>
          </a:p>
          <a:p>
            <a:pPr>
              <a:buFontTx/>
              <a:buChar char="-"/>
            </a:pPr>
            <a:r>
              <a:rPr lang="cs-CZ" sz="4000" b="1" dirty="0" smtClean="0"/>
              <a:t>výši </a:t>
            </a:r>
            <a:r>
              <a:rPr lang="cs-CZ" sz="4000" b="1" dirty="0"/>
              <a:t>základního kapitálu</a:t>
            </a:r>
            <a:r>
              <a:rPr lang="cs-CZ" sz="4000" b="1" dirty="0" smtClean="0"/>
              <a:t>,</a:t>
            </a:r>
          </a:p>
          <a:p>
            <a:pPr>
              <a:buFontTx/>
              <a:buChar char="-"/>
            </a:pPr>
            <a:r>
              <a:rPr lang="cs-CZ" sz="4000" b="1" dirty="0" smtClean="0"/>
              <a:t>počet </a:t>
            </a:r>
            <a:r>
              <a:rPr lang="cs-CZ" sz="4000" b="1" dirty="0"/>
              <a:t>akcií, jejich jmenovitou hodnotu, formu, zda jsou listinné nebo zaknihované, popřípadě údaj o omezení převoditelnosti akcií, popřípadě údaj, zda jsou listinné akcie imobilizovány,</a:t>
            </a:r>
          </a:p>
          <a:p>
            <a:pPr marL="0" indent="0">
              <a:buNone/>
            </a:pPr>
            <a:r>
              <a:rPr lang="cs-CZ" sz="4000" b="1" dirty="0" smtClean="0"/>
              <a:t>-  </a:t>
            </a:r>
            <a:r>
              <a:rPr lang="cs-CZ" sz="4000" b="1" dirty="0"/>
              <a:t>mají-li být vydány akcie různých druhů, jejich název a popis práv s nimi spojených,</a:t>
            </a:r>
          </a:p>
          <a:p>
            <a:pPr marL="0" indent="0">
              <a:buNone/>
            </a:pPr>
            <a:r>
              <a:rPr lang="cs-CZ" sz="4000" b="1" dirty="0" smtClean="0"/>
              <a:t>- počet </a:t>
            </a:r>
            <a:r>
              <a:rPr lang="cs-CZ" sz="4000" b="1" dirty="0"/>
              <a:t>hlasů spojených s jednou akcií, celkový počet hlasů ve společnosti a způsob hlasování na valné hromadě; mají-li být vydány akcie o různé jmenovité hodnotě, obsahují stanovy také počet hlasů vztahujících se k té které výši jmenovité hodnoty akcií a mají-li být vydány akcie bez hlasovacího práva, obsahují stanovy i počet hlasů spojených s jednou akcií pro případ, že vlastník této akcie může hlasovat na valné hromadě,</a:t>
            </a:r>
          </a:p>
          <a:p>
            <a:pPr marL="0" indent="0">
              <a:buNone/>
            </a:pPr>
            <a:r>
              <a:rPr lang="cs-CZ" sz="4000" b="1" dirty="0" smtClean="0"/>
              <a:t>-údaj </a:t>
            </a:r>
            <a:r>
              <a:rPr lang="cs-CZ" sz="4000" b="1" dirty="0"/>
              <a:t>o tom, který ze systémů vnitřní struktury společnosti byl zvolen, a</a:t>
            </a:r>
          </a:p>
          <a:p>
            <a:pPr marL="0" indent="0">
              <a:buNone/>
            </a:pPr>
            <a:r>
              <a:rPr lang="cs-CZ" sz="4000" b="1" dirty="0" smtClean="0"/>
              <a:t>- </a:t>
            </a:r>
            <a:r>
              <a:rPr lang="cs-CZ" sz="4000" b="1" dirty="0"/>
              <a:t>jiné údaje, stanoví-li tak tento zákon.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570302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Stanovy dále obsahují: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 údaje o tom, kolik akcií který zakladatel upisuje, za jaký emisní kurs, způsob a lhůtu pro splácení emisního kursu a jakým vkladem bude emisní kurs splacen,</a:t>
            </a:r>
          </a:p>
          <a:p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jaké výši musí být splacen základní kapitál k okamžiku vzniku společnosti,</a:t>
            </a:r>
          </a:p>
          <a:p>
            <a:endParaRPr lang="cs-CZ" dirty="0"/>
          </a:p>
          <a:p>
            <a:r>
              <a:rPr lang="cs-CZ" dirty="0" smtClean="0"/>
              <a:t>tehdy</a:t>
            </a:r>
            <a:r>
              <a:rPr lang="cs-CZ" dirty="0"/>
              <a:t>, bude-li emisní kurs akcií plněn nepeněžitými vklady, jméno vkladatele, popis nepeněžitých vkladů, jakož i údaje o akciích, které budou za tento nepeněžitý vklad vydány, uvedené v odstavci 2 písm. c) a d), a určení znalce, který provedl ocenění nepeněžitého vkladu,</a:t>
            </a:r>
          </a:p>
          <a:p>
            <a:endParaRPr lang="cs-CZ" dirty="0"/>
          </a:p>
          <a:p>
            <a:r>
              <a:rPr lang="cs-CZ" dirty="0" smtClean="0"/>
              <a:t>určení </a:t>
            </a:r>
            <a:r>
              <a:rPr lang="cs-CZ" dirty="0"/>
              <a:t>ceny nepeněžitých vkladů při založení společnosti,</a:t>
            </a:r>
          </a:p>
          <a:p>
            <a:endParaRPr lang="cs-CZ" dirty="0"/>
          </a:p>
          <a:p>
            <a:r>
              <a:rPr lang="cs-CZ" dirty="0" smtClean="0"/>
              <a:t>alespoň </a:t>
            </a:r>
            <a:r>
              <a:rPr lang="cs-CZ" dirty="0"/>
              <a:t>přibližnou výši nákladů, které v souvislosti se založením společnosti vzniknou,</a:t>
            </a:r>
          </a:p>
          <a:p>
            <a:endParaRPr lang="cs-CZ" dirty="0"/>
          </a:p>
          <a:p>
            <a:r>
              <a:rPr lang="cs-CZ" dirty="0" smtClean="0"/>
              <a:t>údaj </a:t>
            </a:r>
            <a:r>
              <a:rPr lang="cs-CZ" dirty="0"/>
              <a:t>o tom, koho zakladatelé určují členy volených orgánů společnosti,</a:t>
            </a:r>
          </a:p>
          <a:p>
            <a:endParaRPr lang="cs-CZ" dirty="0"/>
          </a:p>
          <a:p>
            <a:r>
              <a:rPr lang="cs-CZ" dirty="0" smtClean="0"/>
              <a:t>určení </a:t>
            </a:r>
            <a:r>
              <a:rPr lang="cs-CZ" dirty="0"/>
              <a:t>správce vkladů a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tehdy, mají-li být vydány zaknihované akcie, čísla majetkových účtů, na které mají být zaknihované akcie vydány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Tyto údaje lze po vzniku společnosti a po splnění vkladové povinnosti ze stanov </a:t>
            </a:r>
            <a:r>
              <a:rPr lang="cs-CZ" dirty="0" smtClean="0"/>
              <a:t>vypustit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45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Práva a povinnosti akcionáře a.s.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vkladová povinnost</a:t>
            </a:r>
          </a:p>
          <a:p>
            <a:r>
              <a:rPr lang="cs-CZ" dirty="0" smtClean="0"/>
              <a:t>právo </a:t>
            </a:r>
            <a:r>
              <a:rPr lang="cs-CZ" dirty="0"/>
              <a:t>na podíl na zisku – institut rozhodného dne </a:t>
            </a:r>
          </a:p>
          <a:p>
            <a:r>
              <a:rPr lang="cs-CZ" dirty="0" smtClean="0"/>
              <a:t>hlasovací </a:t>
            </a:r>
            <a:r>
              <a:rPr lang="cs-CZ" dirty="0"/>
              <a:t>právo </a:t>
            </a:r>
          </a:p>
          <a:p>
            <a:r>
              <a:rPr lang="cs-CZ" dirty="0" smtClean="0"/>
              <a:t>právo </a:t>
            </a:r>
            <a:r>
              <a:rPr lang="cs-CZ" dirty="0"/>
              <a:t>na vysvětlení </a:t>
            </a:r>
          </a:p>
          <a:p>
            <a:r>
              <a:rPr lang="cs-CZ" dirty="0" smtClean="0"/>
              <a:t>právo </a:t>
            </a:r>
            <a:r>
              <a:rPr lang="cs-CZ" dirty="0"/>
              <a:t>uplatňovat návrhy a </a:t>
            </a:r>
            <a:r>
              <a:rPr lang="cs-CZ" dirty="0" smtClean="0"/>
              <a:t>protinávrhy</a:t>
            </a:r>
          </a:p>
          <a:p>
            <a:r>
              <a:rPr lang="cs-CZ" dirty="0" smtClean="0"/>
              <a:t>práva </a:t>
            </a:r>
            <a:r>
              <a:rPr lang="cs-CZ" dirty="0"/>
              <a:t>kvalifikovaných akcionářů </a:t>
            </a:r>
          </a:p>
          <a:p>
            <a:r>
              <a:rPr lang="cs-CZ" dirty="0" smtClean="0"/>
              <a:t>právo </a:t>
            </a:r>
            <a:r>
              <a:rPr lang="cs-CZ" dirty="0"/>
              <a:t>na podíl na likvidačním </a:t>
            </a:r>
            <a:r>
              <a:rPr lang="cs-CZ" dirty="0" smtClean="0"/>
              <a:t>zůstatku</a:t>
            </a:r>
          </a:p>
          <a:p>
            <a:r>
              <a:rPr lang="cs-CZ" dirty="0" smtClean="0"/>
              <a:t>samostatně </a:t>
            </a:r>
            <a:r>
              <a:rPr lang="cs-CZ" dirty="0"/>
              <a:t>převoditelná mohou být i jiná majetková práva, než ta výslovně vyjmenovaná</a:t>
            </a:r>
          </a:p>
        </p:txBody>
      </p:sp>
    </p:spTree>
    <p:extLst>
      <p:ext uri="{BB962C8B-B14F-4D97-AF65-F5344CB8AC3E}">
        <p14:creationId xmlns:p14="http://schemas.microsoft.com/office/powerpoint/2010/main" val="3607658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Volené orgány akciové společnosti - dualistická </a:t>
            </a:r>
            <a:br>
              <a:rPr lang="cs-CZ" dirty="0"/>
            </a:br>
            <a:r>
              <a:rPr lang="cs-CZ" dirty="0"/>
              <a:t>nebo monistická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Dualistický systém je </a:t>
            </a:r>
            <a:r>
              <a:rPr lang="cs-CZ" dirty="0" smtClean="0"/>
              <a:t> </a:t>
            </a:r>
            <a:r>
              <a:rPr lang="cs-CZ" dirty="0"/>
              <a:t>tvořen představenstvem a dozorčí radou, kdy jsou klíčové funkce rozděleny mezi ty to dva orgány. </a:t>
            </a:r>
            <a:endParaRPr lang="cs-CZ" dirty="0" smtClean="0"/>
          </a:p>
          <a:p>
            <a:r>
              <a:rPr lang="cs-CZ" dirty="0" smtClean="0"/>
              <a:t>Systém </a:t>
            </a:r>
            <a:r>
              <a:rPr lang="cs-CZ" dirty="0"/>
              <a:t>monistický je pak založen na principu správy jediným orgánem, jímž je dle českého zákonodárce správní rada, </a:t>
            </a:r>
            <a:r>
              <a:rPr lang="cs-CZ" dirty="0" smtClean="0"/>
              <a:t> dříve doplněná </a:t>
            </a:r>
            <a:r>
              <a:rPr lang="cs-CZ" dirty="0"/>
              <a:t>o statutárního ředitele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důsledku </a:t>
            </a:r>
            <a:r>
              <a:rPr lang="cs-CZ" dirty="0"/>
              <a:t>novely ZOK </a:t>
            </a:r>
            <a:r>
              <a:rPr lang="cs-CZ" dirty="0" smtClean="0"/>
              <a:t>došlo </a:t>
            </a:r>
            <a:r>
              <a:rPr lang="cs-CZ" dirty="0"/>
              <a:t>k zániku funkce statutárního ředitele a jeho působnost </a:t>
            </a:r>
            <a:r>
              <a:rPr lang="cs-CZ" dirty="0" smtClean="0"/>
              <a:t>přešla </a:t>
            </a:r>
            <a:r>
              <a:rPr lang="cs-CZ" dirty="0"/>
              <a:t>na správní radu, která se tak </a:t>
            </a:r>
            <a:r>
              <a:rPr lang="cs-CZ" dirty="0" smtClean="0"/>
              <a:t>stala </a:t>
            </a:r>
            <a:r>
              <a:rPr lang="cs-CZ" dirty="0"/>
              <a:t>jediným povinným voleným orgánem společnosti.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959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a.s. - orgány a organizace společnosti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/>
          </a:bodyPr>
          <a:lstStyle/>
          <a:p>
            <a:pPr marL="0" lvl="2" indent="0" algn="ctr">
              <a:buNone/>
            </a:pPr>
            <a:r>
              <a:rPr lang="cs-CZ" b="1" dirty="0"/>
              <a:t>systém vnitřní struktury může být buď dualistický nebo </a:t>
            </a:r>
            <a:r>
              <a:rPr lang="cs-CZ" b="1" dirty="0" smtClean="0"/>
              <a:t>monistický</a:t>
            </a:r>
          </a:p>
          <a:p>
            <a:pPr marL="0" lvl="2" indent="0" algn="ctr">
              <a:buNone/>
            </a:pPr>
            <a:r>
              <a:rPr lang="cs-CZ" sz="2800" b="1" dirty="0">
                <a:solidFill>
                  <a:srgbClr val="FF0000"/>
                </a:solidFill>
              </a:rPr>
              <a:t>Dualistický systém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342900" lvl="2" indent="-342900"/>
            <a:r>
              <a:rPr lang="cs-CZ" b="1" dirty="0" smtClean="0">
                <a:solidFill>
                  <a:srgbClr val="FF0000"/>
                </a:solidFill>
              </a:rPr>
              <a:t>statutárním </a:t>
            </a:r>
            <a:r>
              <a:rPr lang="cs-CZ" b="1" dirty="0">
                <a:solidFill>
                  <a:srgbClr val="FF0000"/>
                </a:solidFill>
              </a:rPr>
              <a:t>orgánem je představenstvo</a:t>
            </a:r>
            <a:r>
              <a:rPr lang="cs-CZ" dirty="0"/>
              <a:t>, to je též pověřeno obchodním vedením </a:t>
            </a:r>
          </a:p>
          <a:p>
            <a:pPr marL="342900" lvl="2" indent="-342900"/>
            <a:r>
              <a:rPr lang="cs-CZ" dirty="0" smtClean="0"/>
              <a:t>představenstvo </a:t>
            </a:r>
            <a:r>
              <a:rPr lang="cs-CZ" dirty="0"/>
              <a:t>volí a odvolává valná hromada, ledaže stanovy určí, že tato působnost náleží dozorčí radě </a:t>
            </a:r>
            <a:endParaRPr lang="cs-CZ" dirty="0" smtClean="0"/>
          </a:p>
          <a:p>
            <a:pPr marL="342900" lvl="2" indent="-342900"/>
            <a:r>
              <a:rPr lang="cs-CZ" dirty="0" smtClean="0"/>
              <a:t>neurčí-li </a:t>
            </a:r>
            <a:r>
              <a:rPr lang="cs-CZ" dirty="0"/>
              <a:t>stanovy jinak, má </a:t>
            </a:r>
            <a:r>
              <a:rPr lang="cs-CZ" b="1" dirty="0">
                <a:solidFill>
                  <a:srgbClr val="FF0000"/>
                </a:solidFill>
              </a:rPr>
              <a:t>představenstvo 3 členy </a:t>
            </a:r>
            <a:endParaRPr lang="cs-CZ" dirty="0"/>
          </a:p>
          <a:p>
            <a:pPr marL="342900" lvl="2" indent="-342900"/>
            <a:r>
              <a:rPr lang="cs-CZ" dirty="0" smtClean="0"/>
              <a:t>představenstvo </a:t>
            </a:r>
            <a:r>
              <a:rPr lang="cs-CZ" dirty="0"/>
              <a:t>volí a odvolává svého předsedu </a:t>
            </a:r>
          </a:p>
          <a:p>
            <a:pPr marL="342900" lvl="2" indent="-342900"/>
            <a:r>
              <a:rPr lang="cs-CZ" dirty="0" smtClean="0"/>
              <a:t>neobsahují-li </a:t>
            </a:r>
            <a:r>
              <a:rPr lang="cs-CZ" dirty="0"/>
              <a:t>stanovy </a:t>
            </a:r>
            <a:r>
              <a:rPr lang="cs-CZ" b="1" dirty="0">
                <a:solidFill>
                  <a:srgbClr val="FF0000"/>
                </a:solidFill>
              </a:rPr>
              <a:t>délku funkce – je </a:t>
            </a:r>
            <a:r>
              <a:rPr lang="cs-CZ" b="1" dirty="0" smtClean="0">
                <a:solidFill>
                  <a:srgbClr val="FF0000"/>
                </a:solidFill>
              </a:rPr>
              <a:t>3 roky </a:t>
            </a:r>
            <a:endParaRPr lang="cs-CZ" dirty="0"/>
          </a:p>
          <a:p>
            <a:pPr marL="342900" lvl="2" indent="-342900"/>
            <a:r>
              <a:rPr lang="cs-CZ" dirty="0" smtClean="0"/>
              <a:t>představenstvo </a:t>
            </a:r>
            <a:r>
              <a:rPr lang="cs-CZ" b="1" dirty="0">
                <a:solidFill>
                  <a:srgbClr val="FF0000"/>
                </a:solidFill>
              </a:rPr>
              <a:t>rozhoduje většinou hlasů přítomných</a:t>
            </a:r>
            <a:r>
              <a:rPr lang="cs-CZ" dirty="0"/>
              <a:t>, každý má 1 hlas, pořizují zápisy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32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a.s. - orgány a organizace společnosti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 lnSpcReduction="10000"/>
          </a:bodyPr>
          <a:lstStyle/>
          <a:p>
            <a:pPr marL="0" lvl="2" indent="0" algn="ctr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Dualistický </a:t>
            </a:r>
            <a:r>
              <a:rPr lang="cs-CZ" sz="2800" b="1" dirty="0">
                <a:solidFill>
                  <a:srgbClr val="FF0000"/>
                </a:solidFill>
              </a:rPr>
              <a:t>systém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342900" lvl="2" indent="-342900"/>
            <a:r>
              <a:rPr lang="cs-CZ" b="1" dirty="0"/>
              <a:t>zákaz konkurence </a:t>
            </a:r>
            <a:r>
              <a:rPr lang="cs-CZ" dirty="0"/>
              <a:t>– nesmí podnikat v předmětu činnosti společnosti, být členem statutárního orgánu jiné PO ledaže jde o koncern, nesmí být společník jiné s.r.o. či ovládající osoba – v případě že byly zakladatelé výslovně upozorněni, nebo má se za to, že člen představenstva tuto činnost zakázanou nemá (pokud vznikne tato překážka po dobu výkonu </a:t>
            </a:r>
            <a:r>
              <a:rPr lang="cs-CZ" dirty="0" smtClean="0"/>
              <a:t>funkce</a:t>
            </a:r>
            <a:r>
              <a:rPr lang="cs-CZ" dirty="0"/>
              <a:t>, </a:t>
            </a:r>
            <a:r>
              <a:rPr lang="cs-CZ" b="1" dirty="0"/>
              <a:t>musí na to člen </a:t>
            </a:r>
            <a:r>
              <a:rPr lang="cs-CZ" b="1" dirty="0" smtClean="0"/>
              <a:t>představenstva </a:t>
            </a:r>
            <a:r>
              <a:rPr lang="cs-CZ" b="1" dirty="0"/>
              <a:t>výslovně písemně upozornit </a:t>
            </a:r>
            <a:r>
              <a:rPr lang="cs-CZ" b="1" dirty="0" smtClean="0"/>
              <a:t>. Toto však lze upravit ve společenské smlouvě odlišně.</a:t>
            </a:r>
            <a:endParaRPr lang="cs-CZ" dirty="0"/>
          </a:p>
          <a:p>
            <a:pPr marL="342900" lvl="2" indent="-342900"/>
            <a:r>
              <a:rPr lang="cs-CZ" b="1" dirty="0" smtClean="0"/>
              <a:t>v </a:t>
            </a:r>
            <a:r>
              <a:rPr lang="cs-CZ" b="1" dirty="0"/>
              <a:t>případě smrti, odstoupení či odvolání člena představenstva</a:t>
            </a:r>
            <a:r>
              <a:rPr lang="cs-CZ" dirty="0"/>
              <a:t>, odstoupení z funkce nebo jiného ukončení , zvolí příslušný orgán </a:t>
            </a:r>
            <a:r>
              <a:rPr lang="cs-CZ" b="1" dirty="0"/>
              <a:t>do 2 měsíců jiného člena </a:t>
            </a:r>
            <a:r>
              <a:rPr lang="cs-CZ" dirty="0" smtClean="0"/>
              <a:t>představenstva</a:t>
            </a:r>
          </a:p>
          <a:p>
            <a:pPr marL="342900" lvl="2" indent="-342900"/>
            <a:r>
              <a:rPr lang="cs-CZ" dirty="0" smtClean="0"/>
              <a:t>stanovy </a:t>
            </a:r>
            <a:r>
              <a:rPr lang="cs-CZ" dirty="0"/>
              <a:t>mohou určit, že neklesl-li počet členů na polovinu, může představenstvo jmenovat náhradní členy do příštího zasedání </a:t>
            </a:r>
          </a:p>
          <a:p>
            <a:pPr marL="342900" lvl="2" indent="-342900"/>
            <a:r>
              <a:rPr lang="cs-CZ" dirty="0" smtClean="0"/>
              <a:t>stanovy </a:t>
            </a:r>
            <a:r>
              <a:rPr lang="cs-CZ" dirty="0"/>
              <a:t>také mohou určit volbu náhradníků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4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a.s. - orgány a organizace společnosti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/>
          </a:bodyPr>
          <a:lstStyle/>
          <a:p>
            <a:pPr marL="0" lvl="2" indent="0" algn="ctr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Dualistický </a:t>
            </a:r>
            <a:r>
              <a:rPr lang="cs-CZ" sz="2800" b="1" dirty="0">
                <a:solidFill>
                  <a:srgbClr val="FF0000"/>
                </a:solidFill>
              </a:rPr>
              <a:t>systém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342900" lvl="2" indent="-342900"/>
            <a:r>
              <a:rPr lang="cs-CZ" b="1" dirty="0">
                <a:solidFill>
                  <a:srgbClr val="FF0000"/>
                </a:solidFill>
              </a:rPr>
              <a:t>dozorčí </a:t>
            </a:r>
            <a:r>
              <a:rPr lang="cs-CZ" b="1" dirty="0" smtClean="0">
                <a:solidFill>
                  <a:srgbClr val="FF0000"/>
                </a:solidFill>
              </a:rPr>
              <a:t>rada</a:t>
            </a:r>
          </a:p>
          <a:p>
            <a:pPr marL="342900" lvl="2" indent="-342900"/>
            <a:r>
              <a:rPr lang="cs-CZ" dirty="0" smtClean="0"/>
              <a:t>dohlíží </a:t>
            </a:r>
            <a:r>
              <a:rPr lang="cs-CZ" dirty="0"/>
              <a:t>na výkon působnosti představenstva a na činnost společnosti </a:t>
            </a:r>
          </a:p>
          <a:p>
            <a:pPr marL="342900" lvl="2" indent="-342900"/>
            <a:r>
              <a:rPr lang="cs-CZ" dirty="0" smtClean="0"/>
              <a:t>oprávněna </a:t>
            </a:r>
            <a:r>
              <a:rPr lang="cs-CZ" dirty="0"/>
              <a:t>nahlížet do všech dokladů a záznamů </a:t>
            </a:r>
          </a:p>
          <a:p>
            <a:pPr marL="342900" lvl="2" indent="-342900"/>
            <a:r>
              <a:rPr lang="cs-CZ" b="1" dirty="0" smtClean="0">
                <a:solidFill>
                  <a:srgbClr val="FF0000"/>
                </a:solidFill>
              </a:rPr>
              <a:t>3 </a:t>
            </a:r>
            <a:r>
              <a:rPr lang="cs-CZ" b="1" dirty="0">
                <a:solidFill>
                  <a:srgbClr val="FF0000"/>
                </a:solidFill>
              </a:rPr>
              <a:t>členové </a:t>
            </a:r>
            <a:r>
              <a:rPr lang="cs-CZ" dirty="0"/>
              <a:t>(neurčí-li stanovy jinak) </a:t>
            </a:r>
          </a:p>
          <a:p>
            <a:pPr marL="342900" lvl="2" indent="-342900"/>
            <a:r>
              <a:rPr lang="cs-CZ" b="1" dirty="0" smtClean="0">
                <a:solidFill>
                  <a:srgbClr val="FF0000"/>
                </a:solidFill>
              </a:rPr>
              <a:t>volí </a:t>
            </a:r>
            <a:r>
              <a:rPr lang="cs-CZ" b="1" dirty="0">
                <a:solidFill>
                  <a:srgbClr val="FF0000"/>
                </a:solidFill>
              </a:rPr>
              <a:t>a odvolává valná hromada</a:t>
            </a:r>
            <a:r>
              <a:rPr lang="cs-CZ" dirty="0"/>
              <a:t>, dozorčí rada volí a odvolává svého předsedu </a:t>
            </a:r>
          </a:p>
          <a:p>
            <a:pPr marL="342900" lvl="2" indent="-342900"/>
            <a:r>
              <a:rPr lang="cs-CZ" b="1" dirty="0" smtClean="0">
                <a:solidFill>
                  <a:srgbClr val="FF0000"/>
                </a:solidFill>
              </a:rPr>
              <a:t>funkční </a:t>
            </a:r>
            <a:r>
              <a:rPr lang="cs-CZ" b="1" dirty="0">
                <a:solidFill>
                  <a:srgbClr val="FF0000"/>
                </a:solidFill>
              </a:rPr>
              <a:t>období 3 roky </a:t>
            </a:r>
            <a:endParaRPr lang="cs-CZ" dirty="0"/>
          </a:p>
          <a:p>
            <a:pPr marL="342900" lvl="2" indent="-342900"/>
            <a:r>
              <a:rPr lang="cs-CZ" dirty="0" smtClean="0"/>
              <a:t>zákaz </a:t>
            </a:r>
            <a:r>
              <a:rPr lang="cs-CZ" dirty="0"/>
              <a:t>konkurence </a:t>
            </a:r>
          </a:p>
          <a:p>
            <a:pPr marL="342900" lvl="2" indent="-342900"/>
            <a:r>
              <a:rPr lang="cs-CZ" dirty="0" smtClean="0"/>
              <a:t>uprázdněné </a:t>
            </a:r>
            <a:r>
              <a:rPr lang="cs-CZ" dirty="0"/>
              <a:t>místo – stejný postup jako u představenstva 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83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a.s. - orgány a organizace společnosti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 marL="0" lvl="2" indent="0" algn="ctr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Monistický </a:t>
            </a:r>
            <a:r>
              <a:rPr lang="cs-CZ" sz="2800" b="1" dirty="0">
                <a:solidFill>
                  <a:srgbClr val="FF0000"/>
                </a:solidFill>
              </a:rPr>
              <a:t>systém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0" lvl="2" indent="0">
              <a:buNone/>
            </a:pPr>
            <a:endParaRPr lang="cs-CZ" sz="2800" dirty="0"/>
          </a:p>
          <a:p>
            <a:pPr marL="342900" lvl="2" indent="-342900"/>
            <a:r>
              <a:rPr lang="cs-CZ" sz="2800" b="1" dirty="0" smtClean="0">
                <a:solidFill>
                  <a:srgbClr val="FF0000"/>
                </a:solidFill>
              </a:rPr>
              <a:t>správní </a:t>
            </a:r>
            <a:r>
              <a:rPr lang="cs-CZ" sz="2800" b="1" dirty="0">
                <a:solidFill>
                  <a:srgbClr val="FF0000"/>
                </a:solidFill>
              </a:rPr>
              <a:t>rada </a:t>
            </a:r>
            <a:endParaRPr lang="cs-CZ" sz="2800" dirty="0"/>
          </a:p>
          <a:p>
            <a:pPr marL="800100" lvl="3" indent="-342900"/>
            <a:r>
              <a:rPr lang="cs-CZ" sz="2400" b="1" dirty="0" smtClean="0">
                <a:solidFill>
                  <a:srgbClr val="FF0000"/>
                </a:solidFill>
              </a:rPr>
              <a:t>3 </a:t>
            </a:r>
            <a:r>
              <a:rPr lang="cs-CZ" sz="2400" b="1" dirty="0">
                <a:solidFill>
                  <a:srgbClr val="FF0000"/>
                </a:solidFill>
              </a:rPr>
              <a:t>členové</a:t>
            </a:r>
            <a:r>
              <a:rPr lang="cs-CZ" sz="2400" dirty="0"/>
              <a:t>, svolává ji její </a:t>
            </a:r>
            <a:r>
              <a:rPr lang="cs-CZ" sz="2400" dirty="0" smtClean="0"/>
              <a:t>předseda </a:t>
            </a:r>
            <a:endParaRPr lang="cs-CZ" sz="2400" dirty="0"/>
          </a:p>
          <a:p>
            <a:pPr marL="800100" lvl="3" indent="-342900"/>
            <a:r>
              <a:rPr lang="cs-CZ" sz="2400" dirty="0" smtClean="0"/>
              <a:t>není-li </a:t>
            </a:r>
            <a:r>
              <a:rPr lang="cs-CZ" sz="2400" dirty="0"/>
              <a:t>svolána déle než 3měsíce, může o její svolání požádat předsedu 1/3 členů s pořadem jednání, který určí </a:t>
            </a:r>
            <a:endParaRPr lang="cs-CZ" sz="2400" dirty="0" smtClean="0"/>
          </a:p>
          <a:p>
            <a:pPr marL="800100" lvl="3" indent="-342900"/>
            <a:r>
              <a:rPr lang="cs-CZ" sz="2400" dirty="0" smtClean="0"/>
              <a:t>předseda </a:t>
            </a:r>
            <a:r>
              <a:rPr lang="cs-CZ" sz="2400" dirty="0"/>
              <a:t>svolá správní radu i tehdy, požádá-li o to statutární ředitel </a:t>
            </a:r>
          </a:p>
          <a:p>
            <a:pPr marL="800100" lvl="3" indent="-342900"/>
            <a:r>
              <a:rPr lang="cs-CZ" sz="2400" b="1" dirty="0" smtClean="0">
                <a:solidFill>
                  <a:srgbClr val="FF0000"/>
                </a:solidFill>
              </a:rPr>
              <a:t>správní </a:t>
            </a:r>
            <a:r>
              <a:rPr lang="cs-CZ" sz="2400" b="1" dirty="0">
                <a:solidFill>
                  <a:srgbClr val="FF0000"/>
                </a:solidFill>
              </a:rPr>
              <a:t>rada určuje základní zaměření obchodního vedení společnosti </a:t>
            </a:r>
            <a:r>
              <a:rPr lang="cs-CZ" sz="2400" dirty="0"/>
              <a:t>a dohlíží na jeho řádný </a:t>
            </a:r>
            <a:r>
              <a:rPr lang="cs-CZ" sz="2400" dirty="0" smtClean="0"/>
              <a:t>výkon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3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a.s. - orgány a organizace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Monistický systém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Správní rada – </a:t>
            </a:r>
            <a:r>
              <a:rPr lang="cs-CZ" b="1" dirty="0" err="1" smtClean="0">
                <a:solidFill>
                  <a:srgbClr val="FF0000"/>
                </a:solidFill>
              </a:rPr>
              <a:t>pokr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smtClean="0"/>
              <a:t>do </a:t>
            </a:r>
            <a:r>
              <a:rPr lang="cs-CZ" dirty="0"/>
              <a:t>působnosti správní rady náleží jakákoliv věc, jestliže nenáleží do působnosti valné hromady </a:t>
            </a:r>
          </a:p>
          <a:p>
            <a:r>
              <a:rPr lang="cs-CZ" dirty="0" smtClean="0"/>
              <a:t>předseda </a:t>
            </a:r>
            <a:r>
              <a:rPr lang="cs-CZ" dirty="0"/>
              <a:t>správní rady- správní rada volí a odvolává svého předsedu, funkční období nesmí přesáhnout délku funkčního období člena správní rady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jen </a:t>
            </a:r>
            <a:r>
              <a:rPr lang="cs-CZ" b="1" dirty="0">
                <a:solidFill>
                  <a:srgbClr val="FF0000"/>
                </a:solidFill>
              </a:rPr>
              <a:t>FO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86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Osnova přednášky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sz="3600" b="1" dirty="0" smtClean="0"/>
              <a:t>Charakteristika a.s.</a:t>
            </a:r>
          </a:p>
          <a:p>
            <a:r>
              <a:rPr lang="cs-CZ" sz="3600" b="1" dirty="0" smtClean="0"/>
              <a:t>Založení a vznik a.s.</a:t>
            </a:r>
            <a:endParaRPr lang="cs-CZ" sz="3600" b="1" dirty="0"/>
          </a:p>
          <a:p>
            <a:r>
              <a:rPr lang="cs-CZ" sz="3600" b="1" dirty="0" smtClean="0"/>
              <a:t>Práva a povinnosti akcionáře</a:t>
            </a:r>
            <a:endParaRPr lang="cs-CZ" sz="3600" b="1" dirty="0"/>
          </a:p>
          <a:p>
            <a:r>
              <a:rPr lang="cs-CZ" sz="3600" b="1" dirty="0"/>
              <a:t>a.s. - orgány a organizace společnosti</a:t>
            </a:r>
          </a:p>
          <a:p>
            <a:r>
              <a:rPr lang="cs-CZ" sz="3600" b="1" dirty="0"/>
              <a:t>a</a:t>
            </a:r>
            <a:r>
              <a:rPr lang="cs-CZ" sz="3600" b="1" smtClean="0"/>
              <a:t>.s</a:t>
            </a:r>
            <a:r>
              <a:rPr lang="cs-CZ" sz="3600" b="1" dirty="0" smtClean="0"/>
              <a:t>. – likvidace společnosti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a.s. - orgány a organizace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Monistický systém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Statutární ředitel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Už není</a:t>
            </a:r>
          </a:p>
        </p:txBody>
      </p:sp>
    </p:spTree>
    <p:extLst>
      <p:ext uri="{BB962C8B-B14F-4D97-AF65-F5344CB8AC3E}">
        <p14:creationId xmlns:p14="http://schemas.microsoft.com/office/powerpoint/2010/main" val="1992167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a.s. - likvidace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právo na podíl na likvidačním zůstatku je samostatně převoditelné ode dne, kdy společnost vstoupila do likvidace </a:t>
            </a:r>
          </a:p>
          <a:p>
            <a:r>
              <a:rPr lang="cs-CZ" dirty="0" smtClean="0"/>
              <a:t>nestačí-li </a:t>
            </a:r>
            <a:r>
              <a:rPr lang="cs-CZ" dirty="0"/>
              <a:t>výše likvidačního zůstatku k úhradě jmenovité hodnoty akcií, rozdělí se na část připadající vlastníkům prioritních akcií a část připadající na ostatní akcie </a:t>
            </a:r>
          </a:p>
          <a:p>
            <a:r>
              <a:rPr lang="cs-CZ" dirty="0" smtClean="0"/>
              <a:t>v </a:t>
            </a:r>
            <a:r>
              <a:rPr lang="cs-CZ" dirty="0"/>
              <a:t>jednotlivých skupinách v poměru </a:t>
            </a:r>
            <a:r>
              <a:rPr lang="cs-CZ" dirty="0" err="1"/>
              <a:t>opovídajícím</a:t>
            </a:r>
            <a:r>
              <a:rPr lang="cs-CZ" dirty="0"/>
              <a:t> splacené jmenovité hodnotě akcií </a:t>
            </a:r>
          </a:p>
          <a:p>
            <a:r>
              <a:rPr lang="cs-CZ" dirty="0" smtClean="0"/>
              <a:t>právo </a:t>
            </a:r>
            <a:r>
              <a:rPr lang="cs-CZ" dirty="0"/>
              <a:t>na vyplacení likvidačního zůstatku vzniká odevzdáním akcií</a:t>
            </a:r>
          </a:p>
        </p:txBody>
      </p:sp>
    </p:spTree>
    <p:extLst>
      <p:ext uri="{BB962C8B-B14F-4D97-AF65-F5344CB8AC3E}">
        <p14:creationId xmlns:p14="http://schemas.microsoft.com/office/powerpoint/2010/main" val="2610579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Obecně k a.s.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Akciová společnost je taková společnost, jejíž základní kapitál je rozvržen na určitý počet akcií. </a:t>
            </a:r>
            <a:endParaRPr lang="cs-CZ" dirty="0" smtClean="0"/>
          </a:p>
          <a:p>
            <a:r>
              <a:rPr lang="cs-CZ" dirty="0" smtClean="0"/>
              <a:t>Jde o </a:t>
            </a:r>
            <a:r>
              <a:rPr lang="cs-CZ" dirty="0"/>
              <a:t>kapitálovou společnost. </a:t>
            </a:r>
            <a:endParaRPr lang="cs-CZ" dirty="0" smtClean="0"/>
          </a:p>
          <a:p>
            <a:r>
              <a:rPr lang="cs-CZ" dirty="0" smtClean="0"/>
              <a:t>Zákon </a:t>
            </a:r>
            <a:r>
              <a:rPr lang="cs-CZ" dirty="0"/>
              <a:t>vyžaduje minimální výši základního kapitálu alespoň 2.000.000 Kč. </a:t>
            </a:r>
          </a:p>
          <a:p>
            <a:r>
              <a:rPr lang="cs-CZ" dirty="0"/>
              <a:t>Každý zakladatel se musí zavázat ke vkladové povinnosti, součet vkladů představuje základní kapitál.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41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a.s. - obecná charakteristika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63540"/>
          </a:xfrm>
        </p:spPr>
        <p:txBody>
          <a:bodyPr>
            <a:normAutofit/>
          </a:bodyPr>
          <a:lstStyle/>
          <a:p>
            <a:pPr marL="342900" lvl="2" indent="-342900">
              <a:buFontTx/>
              <a:buChar char="-"/>
            </a:pPr>
            <a:r>
              <a:rPr lang="cs-CZ" sz="2800" dirty="0"/>
              <a:t>§ 243 – 551 zákona o obchodních </a:t>
            </a:r>
            <a:r>
              <a:rPr lang="cs-CZ" sz="2800" dirty="0" smtClean="0"/>
              <a:t>korporacích</a:t>
            </a:r>
          </a:p>
          <a:p>
            <a:pPr marL="342900" lvl="2" indent="-342900">
              <a:buFontTx/>
              <a:buChar char="-"/>
            </a:pPr>
            <a:r>
              <a:rPr lang="cs-CZ" sz="2800" b="1" dirty="0" smtClean="0">
                <a:solidFill>
                  <a:srgbClr val="FF0000"/>
                </a:solidFill>
              </a:rPr>
              <a:t>Akciovou </a:t>
            </a:r>
            <a:r>
              <a:rPr lang="cs-CZ" sz="2800" b="1" dirty="0">
                <a:solidFill>
                  <a:srgbClr val="FF0000"/>
                </a:solidFill>
              </a:rPr>
              <a:t>společností je společnost, jejíž základní kapitál je rozvržen na akcie </a:t>
            </a:r>
            <a:r>
              <a:rPr lang="cs-CZ" sz="2800" dirty="0"/>
              <a:t>- oproti předchozí úpravě nejsou taxativně vypočteny možné druhy akcií, proto mohou být s akciemi spojena jakákoliv práva </a:t>
            </a:r>
            <a:r>
              <a:rPr lang="cs-CZ" sz="2800" dirty="0" smtClean="0"/>
              <a:t>– </a:t>
            </a:r>
            <a:r>
              <a:rPr lang="cs-CZ" sz="2800" dirty="0"/>
              <a:t>druhy akcií musí být upraveny ve stanovách 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863646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akcií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Novela ZOK přináší zobecnění definice druhů akcií, přičemž ruší pojem "kmenové akcie" a "akcie se zvláštními právy". Bude tedy věcí stanov konkrétní společnosti, jak akcie nebo jejich druhy označí. Výslovně je stanoveno, že společnost má možnost vydat akcie bez hlasovacího práva</a:t>
            </a:r>
            <a:r>
              <a:rPr lang="cs-CZ" dirty="0" smtClean="0"/>
              <a:t>.</a:t>
            </a:r>
          </a:p>
          <a:p>
            <a:r>
              <a:rPr lang="cs-CZ" dirty="0"/>
              <a:t>Novelou ZOK je zavedena výslovná možnost vytvoření zvláštního druhu akcií, se kterým bude spojeno právo jmenovat a odvolávat jednoho nebo více členů statutárního orgánu nebo dozorčí rady.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4010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akcií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Akcie, se kterými jsou spojena stejná práva, tvoří jeden druh.</a:t>
            </a:r>
          </a:p>
          <a:p>
            <a:r>
              <a:rPr lang="cs-CZ" dirty="0"/>
              <a:t> Akcie, s nimiž není spojeno hlasovací právo, mohou být vydány, jen pokud souhrn jejich jmenovitých hodnot nepřesáhne 90 % základního kapitálu</a:t>
            </a:r>
          </a:p>
          <a:p>
            <a:r>
              <a:rPr lang="cs-CZ" dirty="0"/>
              <a:t>Práva spojená s určitým druhem akcií se určí ve stanovách. V případě pochybností o jejich obsahu může soud na návrh společnosti nebo akcionáře rozhodnout, jaké právo je s akcií spojeno, pokud je z okolností zřejmé, že takové právo vyjadřuje vůli obsaženou ve stanovách nebo je této vůli obsahově nejbližší; jinak určí, že takové právo s akcií spojeno není.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39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a.s.– obecná charakteristika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2060"/>
          </a:xfrm>
        </p:spPr>
        <p:txBody>
          <a:bodyPr>
            <a:normAutofit/>
          </a:bodyPr>
          <a:lstStyle/>
          <a:p>
            <a:pPr marL="342900" lvl="2" indent="-342900">
              <a:buFontTx/>
              <a:buChar char="-"/>
            </a:pPr>
            <a:endParaRPr lang="cs-CZ" dirty="0" smtClean="0"/>
          </a:p>
          <a:p>
            <a:pPr marL="342900" lvl="2" indent="-342900">
              <a:buFontTx/>
              <a:buChar char="-"/>
            </a:pPr>
            <a:r>
              <a:rPr lang="cs-CZ" dirty="0" smtClean="0"/>
              <a:t>dělení </a:t>
            </a:r>
            <a:r>
              <a:rPr lang="cs-CZ" dirty="0"/>
              <a:t>na veřejnou (s veřejnou nabídkou akcií) a soukromou a.s. bylo vypuštěno, tím mizí i možnost sukcesivního založení, založit ji lze tedy pouze tehdy, jsou-li zakladatelé schopni upsat celý základní </a:t>
            </a:r>
            <a:r>
              <a:rPr lang="cs-CZ" dirty="0" smtClean="0"/>
              <a:t>kapitál</a:t>
            </a:r>
          </a:p>
          <a:p>
            <a:pPr marL="342900" lvl="2" indent="-342900">
              <a:buFontTx/>
              <a:buChar char="-"/>
            </a:pPr>
            <a:r>
              <a:rPr lang="cs-CZ" dirty="0"/>
              <a:t>Společnost je založena dohodou o stanovách mezi dvěma či více zakladateli. Společnost může založit </a:t>
            </a:r>
            <a:r>
              <a:rPr lang="cs-CZ" dirty="0" smtClean="0"/>
              <a:t>i </a:t>
            </a:r>
            <a:r>
              <a:rPr lang="cs-CZ" dirty="0"/>
              <a:t>jen jeden zakladatel, ten pak pořizuje stanovy samostatně. Stanovy musí být sepsány do </a:t>
            </a:r>
            <a:r>
              <a:rPr lang="cs-CZ" dirty="0" smtClean="0"/>
              <a:t>notářského </a:t>
            </a:r>
            <a:r>
              <a:rPr lang="cs-CZ" dirty="0"/>
              <a:t>zápisu</a:t>
            </a:r>
            <a:r>
              <a:rPr lang="cs-CZ" sz="2800" b="1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41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62232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a.s.– obecná charakteristika- základní kapitál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8760"/>
            <a:ext cx="8229600" cy="5349240"/>
          </a:xfrm>
        </p:spPr>
        <p:txBody>
          <a:bodyPr>
            <a:normAutofit/>
          </a:bodyPr>
          <a:lstStyle/>
          <a:p>
            <a:pPr marL="0" lvl="2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Základní kapitál </a:t>
            </a:r>
            <a:r>
              <a:rPr lang="cs-CZ" sz="2800" dirty="0"/>
              <a:t>- vyjadřuje se v CZK, vede-li společnost účetnictví v eurech, tak v eurech - </a:t>
            </a:r>
            <a:r>
              <a:rPr lang="cs-CZ" sz="2800" b="1" dirty="0">
                <a:solidFill>
                  <a:srgbClr val="FF0000"/>
                </a:solidFill>
              </a:rPr>
              <a:t>činí 2 mil. Kč nebo 80tis. Euro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0" lvl="2" indent="0">
              <a:buNone/>
            </a:pPr>
            <a:endParaRPr lang="cs-CZ" sz="2800" b="1" dirty="0">
              <a:solidFill>
                <a:srgbClr val="FF0000"/>
              </a:solidFill>
            </a:endParaRPr>
          </a:p>
          <a:p>
            <a:pPr marL="0" lvl="2" indent="0">
              <a:buNone/>
            </a:pP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62232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a.s.– založení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8760"/>
            <a:ext cx="8229600" cy="5349240"/>
          </a:xfrm>
        </p:spPr>
        <p:txBody>
          <a:bodyPr>
            <a:normAutofit fontScale="92500" lnSpcReduction="20000"/>
          </a:bodyPr>
          <a:lstStyle/>
          <a:p>
            <a:pPr marL="457200" lvl="2" indent="-457200"/>
            <a:r>
              <a:rPr lang="cs-CZ" sz="2800" b="1" dirty="0">
                <a:solidFill>
                  <a:srgbClr val="FF0000"/>
                </a:solidFill>
              </a:rPr>
              <a:t>k založení se vyžaduje přijetí stanov </a:t>
            </a:r>
            <a:r>
              <a:rPr lang="cs-CZ" sz="2800" dirty="0"/>
              <a:t>(ten, kdo přijal stanovy a podílí se na úpisu akcií je zakladatel – koncept zakladatelské smlouvy se ruší) </a:t>
            </a:r>
            <a:endParaRPr lang="cs-CZ" sz="2800" dirty="0" smtClean="0"/>
          </a:p>
          <a:p>
            <a:pPr marL="457200" lvl="2" indent="-457200"/>
            <a:r>
              <a:rPr lang="cs-CZ" sz="2800" dirty="0" smtClean="0"/>
              <a:t>povinný </a:t>
            </a:r>
            <a:r>
              <a:rPr lang="cs-CZ" sz="2800" dirty="0"/>
              <a:t>obsah stanov - §250 odst. 2, </a:t>
            </a:r>
            <a:r>
              <a:rPr lang="cs-CZ" sz="2800" dirty="0" smtClean="0"/>
              <a:t>3</a:t>
            </a:r>
          </a:p>
          <a:p>
            <a:pPr marL="457200" lvl="2" indent="-457200"/>
            <a:r>
              <a:rPr lang="cs-CZ" sz="2800" b="1" dirty="0" smtClean="0">
                <a:solidFill>
                  <a:srgbClr val="FF0000"/>
                </a:solidFill>
              </a:rPr>
              <a:t>vklad </a:t>
            </a:r>
            <a:r>
              <a:rPr lang="cs-CZ" sz="2800" b="1" dirty="0">
                <a:solidFill>
                  <a:srgbClr val="FF0000"/>
                </a:solidFill>
              </a:rPr>
              <a:t>může být i nepeněžitý</a:t>
            </a:r>
            <a:r>
              <a:rPr lang="cs-CZ" sz="2800" dirty="0"/>
              <a:t>, ale v takovém případě musí být jeho cena určena znalcem </a:t>
            </a:r>
            <a:endParaRPr lang="cs-CZ" sz="2800" dirty="0" smtClean="0"/>
          </a:p>
          <a:p>
            <a:pPr marL="457200" lvl="2" indent="-457200"/>
            <a:r>
              <a:rPr lang="cs-CZ" sz="2800" dirty="0" smtClean="0"/>
              <a:t>založení </a:t>
            </a:r>
            <a:r>
              <a:rPr lang="cs-CZ" sz="2800" dirty="0"/>
              <a:t>společnosti je účinné, splatil-li každý zakladatel případné </a:t>
            </a:r>
            <a:r>
              <a:rPr lang="cs-CZ" sz="2800" b="1" dirty="0">
                <a:solidFill>
                  <a:srgbClr val="FF0000"/>
                </a:solidFill>
              </a:rPr>
              <a:t>emisní </a:t>
            </a:r>
            <a:r>
              <a:rPr lang="cs-CZ" sz="2800" b="1" dirty="0" err="1">
                <a:solidFill>
                  <a:srgbClr val="FF0000"/>
                </a:solidFill>
              </a:rPr>
              <a:t>ažio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=rozdíl </a:t>
            </a:r>
            <a:r>
              <a:rPr lang="cs-CZ" sz="2800" b="1" dirty="0">
                <a:solidFill>
                  <a:srgbClr val="FF0000"/>
                </a:solidFill>
              </a:rPr>
              <a:t>mezi jmenovitou hodnotou a emisním kurzem, je-li tento </a:t>
            </a:r>
            <a:r>
              <a:rPr lang="cs-CZ" sz="2800" b="1" dirty="0" smtClean="0">
                <a:solidFill>
                  <a:srgbClr val="FF0000"/>
                </a:solidFill>
              </a:rPr>
              <a:t>vyšší</a:t>
            </a:r>
            <a:r>
              <a:rPr lang="cs-CZ" sz="2800" dirty="0" smtClean="0"/>
              <a:t>, </a:t>
            </a:r>
            <a:r>
              <a:rPr lang="cs-CZ" sz="2800" b="1" dirty="0"/>
              <a:t>a alespoň v souhrnu 30% jmenovité hodnoty upsaných akcií</a:t>
            </a:r>
            <a:r>
              <a:rPr lang="cs-CZ" sz="2800" dirty="0"/>
              <a:t>, teprve poté je možno zapsat a.s. do OR </a:t>
            </a:r>
            <a:endParaRPr lang="cs-CZ" sz="2800" dirty="0" smtClean="0"/>
          </a:p>
          <a:p>
            <a:pPr marL="457200" lvl="2" indent="-457200"/>
            <a:r>
              <a:rPr lang="cs-CZ" sz="2800" b="1" dirty="0" smtClean="0">
                <a:solidFill>
                  <a:srgbClr val="FF0000"/>
                </a:solidFill>
              </a:rPr>
              <a:t>společnost </a:t>
            </a:r>
            <a:r>
              <a:rPr lang="cs-CZ" sz="2800" b="1" dirty="0">
                <a:solidFill>
                  <a:srgbClr val="FF0000"/>
                </a:solidFill>
              </a:rPr>
              <a:t>nesmí upisovat vlastní akcie </a:t>
            </a:r>
            <a:r>
              <a:rPr lang="cs-CZ" sz="2800" dirty="0"/>
              <a:t>(ty může nabývat jen za podmínek stanovených zákonem, v případě porušení se vlastníky těchto akcií stávají zakladatelé)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lvl="2" indent="0">
              <a:buNone/>
            </a:pP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5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8167</TotalTime>
  <Words>1600</Words>
  <Application>Microsoft Office PowerPoint</Application>
  <PresentationFormat>Předvádění na obrazovce (4:3)</PresentationFormat>
  <Paragraphs>134</Paragraphs>
  <Slides>22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Propedeutický seminář 2013_fin</vt:lpstr>
      <vt:lpstr>Akciová společnost </vt:lpstr>
      <vt:lpstr>Osnova přednášky</vt:lpstr>
      <vt:lpstr>Obecně k a.s.</vt:lpstr>
      <vt:lpstr>a.s. - obecná charakteristika</vt:lpstr>
      <vt:lpstr>Druhy akcií</vt:lpstr>
      <vt:lpstr>Druhy akcií</vt:lpstr>
      <vt:lpstr>a.s.– obecná charakteristika</vt:lpstr>
      <vt:lpstr>a.s.– obecná charakteristika- základní kapitál</vt:lpstr>
      <vt:lpstr>a.s.– založení</vt:lpstr>
      <vt:lpstr>a.s.– založení</vt:lpstr>
      <vt:lpstr>Prezentace aplikace PowerPoint</vt:lpstr>
      <vt:lpstr>Stanovy dále obsahují:</vt:lpstr>
      <vt:lpstr>Práva a povinnosti akcionáře a.s.</vt:lpstr>
      <vt:lpstr>Volené orgány akciové společnosti - dualistická  nebo monistická struktura</vt:lpstr>
      <vt:lpstr>a.s. - orgány a organizace společnosti</vt:lpstr>
      <vt:lpstr>a.s. - orgány a organizace společnosti</vt:lpstr>
      <vt:lpstr>a.s. - orgány a organizace společnosti</vt:lpstr>
      <vt:lpstr>a.s. - orgány a organizace společnosti</vt:lpstr>
      <vt:lpstr>a.s. - orgány a organizace společnosti</vt:lpstr>
      <vt:lpstr>a.s. - orgány a organizace společnosti</vt:lpstr>
      <vt:lpstr>a.s. - likvidace společnosti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Účet Microsoft</cp:lastModifiedBy>
  <cp:revision>287</cp:revision>
  <cp:lastPrinted>2013-09-13T08:26:54Z</cp:lastPrinted>
  <dcterms:created xsi:type="dcterms:W3CDTF">2013-09-15T17:50:48Z</dcterms:created>
  <dcterms:modified xsi:type="dcterms:W3CDTF">2022-01-06T14:21:35Z</dcterms:modified>
</cp:coreProperties>
</file>