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330" r:id="rId4"/>
    <p:sldId id="280" r:id="rId5"/>
    <p:sldId id="342" r:id="rId6"/>
    <p:sldId id="347" r:id="rId7"/>
    <p:sldId id="348" r:id="rId8"/>
    <p:sldId id="337" r:id="rId9"/>
    <p:sldId id="350" r:id="rId10"/>
    <p:sldId id="349" r:id="rId11"/>
    <p:sldId id="338" r:id="rId12"/>
    <p:sldId id="351" r:id="rId13"/>
    <p:sldId id="352" r:id="rId14"/>
    <p:sldId id="356" r:id="rId15"/>
    <p:sldId id="357" r:id="rId16"/>
    <p:sldId id="358" r:id="rId17"/>
    <p:sldId id="359" r:id="rId18"/>
    <p:sldId id="360" r:id="rId19"/>
    <p:sldId id="361" r:id="rId20"/>
    <p:sldId id="354" r:id="rId21"/>
    <p:sldId id="353" r:id="rId22"/>
    <p:sldId id="362" r:id="rId23"/>
    <p:sldId id="363" r:id="rId24"/>
    <p:sldId id="364" r:id="rId25"/>
    <p:sldId id="339" r:id="rId26"/>
    <p:sldId id="368" r:id="rId27"/>
    <p:sldId id="367" r:id="rId28"/>
    <p:sldId id="311" r:id="rId29"/>
    <p:sldId id="366" r:id="rId30"/>
    <p:sldId id="365" r:id="rId31"/>
    <p:sldId id="312" r:id="rId32"/>
    <p:sldId id="297" r:id="rId33"/>
    <p:sldId id="345" r:id="rId34"/>
    <p:sldId id="267" r:id="rId35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29" autoAdjust="0"/>
  </p:normalViewPr>
  <p:slideViewPr>
    <p:cSldViewPr snapToGrid="0" snapToObjects="1"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02.12.2021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02.12.2021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C0F04-106D-439F-AD47-F865AF3F4A9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392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hyperlink" Target="http://www.justice.cz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4" Type="http://schemas.openxmlformats.org/officeDocument/2006/relationships/hyperlink" Target="https://www.mojedatovaschranka.c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721078"/>
            <a:ext cx="8126360" cy="1814052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 smtClean="0">
                <a:solidFill>
                  <a:srgbClr val="D10202"/>
                </a:solidFill>
                <a:latin typeface="+mn-lt"/>
                <a:cs typeface="Arial"/>
              </a:rPr>
              <a:t>Společnost s ručením omezeným, </a:t>
            </a:r>
            <a:r>
              <a:rPr lang="cs-CZ" sz="4800" b="1" cap="small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4800" b="1" cap="small" dirty="0" smtClean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54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54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  <a:t/>
            </a:r>
            <a:br>
              <a:rPr lang="cs-CZ" sz="3000" b="1" dirty="0" smtClean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2900" b="1" dirty="0"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Založení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47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4500" b="1" dirty="0" smtClean="0"/>
              <a:t>Co musí zakladatelská listina nebo společenská smlouva obsahovat?</a:t>
            </a:r>
            <a:endParaRPr lang="cs-CZ" sz="4500" dirty="0" smtClean="0"/>
          </a:p>
          <a:p>
            <a:pPr marL="0" indent="0">
              <a:buNone/>
              <a:defRPr/>
            </a:pPr>
            <a:endParaRPr lang="cs-CZ" sz="4500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endParaRPr lang="cs-CZ" sz="4500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4500" b="1" dirty="0" smtClean="0">
                <a:solidFill>
                  <a:srgbClr val="FF0000"/>
                </a:solidFill>
              </a:rPr>
              <a:t>vždy:</a:t>
            </a:r>
          </a:p>
          <a:p>
            <a:pPr marL="0" indent="0">
              <a:buNone/>
              <a:defRPr/>
            </a:pPr>
            <a:r>
              <a:rPr lang="cs-CZ" sz="4500" dirty="0" smtClean="0"/>
              <a:t>a) firma společnosti,</a:t>
            </a:r>
          </a:p>
          <a:p>
            <a:pPr marL="0" indent="0">
              <a:buNone/>
              <a:defRPr/>
            </a:pPr>
            <a:r>
              <a:rPr lang="cs-CZ" sz="4500" dirty="0" smtClean="0"/>
              <a:t>b) předmět podnikání,</a:t>
            </a:r>
          </a:p>
          <a:p>
            <a:pPr marL="0" indent="0">
              <a:buNone/>
              <a:defRPr/>
            </a:pPr>
            <a:r>
              <a:rPr lang="cs-CZ" sz="4500" dirty="0" smtClean="0"/>
              <a:t>c) určení společníků,</a:t>
            </a:r>
          </a:p>
          <a:p>
            <a:pPr marL="0" indent="0">
              <a:buNone/>
              <a:defRPr/>
            </a:pPr>
            <a:r>
              <a:rPr lang="cs-CZ" sz="4500" dirty="0" smtClean="0"/>
              <a:t>e) výši vkladů nebo vkladů připadajících na podíl nebo podíly,</a:t>
            </a:r>
          </a:p>
          <a:p>
            <a:pPr marL="0" indent="0">
              <a:buNone/>
              <a:defRPr/>
            </a:pPr>
            <a:r>
              <a:rPr lang="cs-CZ" sz="4500" dirty="0" smtClean="0"/>
              <a:t>f) výši základního kapitálu,</a:t>
            </a:r>
          </a:p>
          <a:p>
            <a:pPr marL="0" indent="0">
              <a:buNone/>
              <a:defRPr/>
            </a:pPr>
            <a:r>
              <a:rPr lang="cs-CZ" sz="4500" dirty="0" smtClean="0"/>
              <a:t>g) počet jednatelů + způsob, jakým jednají za společnost</a:t>
            </a:r>
          </a:p>
          <a:p>
            <a:pPr marL="0" indent="0">
              <a:buNone/>
              <a:defRPr/>
            </a:pPr>
            <a:r>
              <a:rPr lang="cs-CZ" sz="4500" dirty="0" smtClean="0"/>
              <a:t>e) sídlo</a:t>
            </a:r>
          </a:p>
          <a:p>
            <a:pPr marL="0" indent="0">
              <a:buNone/>
              <a:defRPr/>
            </a:pPr>
            <a:endParaRPr lang="cs-CZ" sz="4500" dirty="0" smtClean="0"/>
          </a:p>
          <a:p>
            <a:pPr marL="0" indent="0">
              <a:buNone/>
              <a:defRPr/>
            </a:pPr>
            <a:r>
              <a:rPr lang="cs-CZ" sz="2800" dirty="0"/>
              <a:t/>
            </a:r>
            <a:br>
              <a:rPr lang="cs-CZ" sz="2800" dirty="0"/>
            </a:br>
            <a:r>
              <a:rPr lang="cs-CZ" sz="2400" b="1" dirty="0" smtClean="0"/>
              <a:t> 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078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Obvyklé náležitosti zakladatelského dokumentu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4000" dirty="0" smtClean="0"/>
              <a:t>Statut</a:t>
            </a:r>
          </a:p>
          <a:p>
            <a:pPr>
              <a:defRPr/>
            </a:pPr>
            <a:r>
              <a:rPr lang="cs-CZ" sz="4000" dirty="0" smtClean="0"/>
              <a:t>Určení </a:t>
            </a:r>
            <a:r>
              <a:rPr lang="cs-CZ" sz="4000" dirty="0"/>
              <a:t>správce </a:t>
            </a:r>
            <a:r>
              <a:rPr lang="cs-CZ" sz="4000" dirty="0" smtClean="0"/>
              <a:t>vkladů</a:t>
            </a:r>
          </a:p>
          <a:p>
            <a:pPr>
              <a:defRPr/>
            </a:pPr>
            <a:r>
              <a:rPr lang="cs-CZ" sz="4000" dirty="0" smtClean="0"/>
              <a:t>U </a:t>
            </a:r>
            <a:r>
              <a:rPr lang="cs-CZ" sz="4000" dirty="0"/>
              <a:t>nepeněžitého vkladu jeho popis, jeho </a:t>
            </a:r>
            <a:r>
              <a:rPr lang="cs-CZ" sz="4000" dirty="0" smtClean="0"/>
              <a:t>ocenění – kdo jej provedl/určení znalce</a:t>
            </a:r>
          </a:p>
          <a:p>
            <a:pPr>
              <a:defRPr/>
            </a:pPr>
            <a:r>
              <a:rPr lang="cs-CZ" sz="4000" dirty="0" smtClean="0"/>
              <a:t>Dozorčí </a:t>
            </a:r>
            <a:r>
              <a:rPr lang="cs-CZ" sz="4000" dirty="0"/>
              <a:t>rada</a:t>
            </a:r>
          </a:p>
          <a:p>
            <a:pPr>
              <a:defRPr/>
            </a:pPr>
            <a:r>
              <a:rPr lang="cs-CZ" sz="4000" dirty="0" smtClean="0"/>
              <a:t>Zvláštní </a:t>
            </a:r>
            <a:r>
              <a:rPr lang="cs-CZ" sz="4000" dirty="0"/>
              <a:t>pravidla pro hlasování</a:t>
            </a:r>
          </a:p>
          <a:p>
            <a:pPr>
              <a:defRPr/>
            </a:pPr>
            <a:r>
              <a:rPr lang="cs-CZ" sz="4000" dirty="0" smtClean="0"/>
              <a:t>Lhůtu </a:t>
            </a:r>
            <a:r>
              <a:rPr lang="cs-CZ" sz="4000" dirty="0"/>
              <a:t>pro splacení peněžitých vkladů</a:t>
            </a:r>
          </a:p>
          <a:p>
            <a:pPr>
              <a:defRPr/>
            </a:pPr>
            <a:r>
              <a:rPr lang="cs-CZ" sz="4000" dirty="0" smtClean="0"/>
              <a:t>Úpravu </a:t>
            </a:r>
            <a:r>
              <a:rPr lang="cs-CZ" sz="4000" dirty="0"/>
              <a:t>zákazu konkurence pro </a:t>
            </a:r>
            <a:r>
              <a:rPr lang="cs-CZ" sz="4000" dirty="0" smtClean="0"/>
              <a:t>společníky</a:t>
            </a:r>
            <a:endParaRPr lang="cs-CZ" sz="4000" dirty="0"/>
          </a:p>
          <a:p>
            <a:pPr>
              <a:defRPr/>
            </a:pPr>
            <a:r>
              <a:rPr lang="cs-CZ" sz="4000" dirty="0" smtClean="0"/>
              <a:t>Pravidla </a:t>
            </a:r>
            <a:r>
              <a:rPr lang="cs-CZ" sz="4000" dirty="0"/>
              <a:t>rozdělení zisku a krytí ztráty</a:t>
            </a:r>
          </a:p>
          <a:p>
            <a:pPr>
              <a:defRPr/>
            </a:pPr>
            <a:r>
              <a:rPr lang="cs-CZ" sz="4000" dirty="0" smtClean="0"/>
              <a:t>Pravidla </a:t>
            </a:r>
            <a:r>
              <a:rPr lang="cs-CZ" sz="4000" dirty="0"/>
              <a:t>pro převod / přechod podílu</a:t>
            </a:r>
            <a:r>
              <a:rPr lang="cs-CZ" sz="4000" dirty="0" smtClean="0"/>
              <a:t> </a:t>
            </a: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390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Jaké náležitosti je nutné k založení s.r.o. znát/připravit?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sz="3100" b="1" dirty="0" smtClean="0"/>
              <a:t>Obchodní </a:t>
            </a:r>
            <a:r>
              <a:rPr lang="cs-CZ" sz="3100" b="1" dirty="0"/>
              <a:t>firma</a:t>
            </a:r>
          </a:p>
          <a:p>
            <a:r>
              <a:rPr lang="cs-CZ" sz="3100" dirty="0" smtClean="0"/>
              <a:t>název </a:t>
            </a:r>
            <a:r>
              <a:rPr lang="cs-CZ" sz="3100" dirty="0"/>
              <a:t>– obchodní </a:t>
            </a:r>
            <a:r>
              <a:rPr lang="cs-CZ" sz="3100" dirty="0" smtClean="0"/>
              <a:t>firma se nesmí </a:t>
            </a:r>
            <a:r>
              <a:rPr lang="cs-CZ" sz="3100" dirty="0"/>
              <a:t>shodovat ani být podobný s názvem již existující společnosti či působit klamavě. </a:t>
            </a:r>
            <a:r>
              <a:rPr lang="cs-CZ" sz="3100" dirty="0" smtClean="0"/>
              <a:t>Rozlišnost v minimálně 4 znacích od stávajících názvů. Kontrolu lze </a:t>
            </a:r>
            <a:r>
              <a:rPr lang="cs-CZ" sz="3100" dirty="0"/>
              <a:t>provést na </a:t>
            </a:r>
            <a:r>
              <a:rPr lang="cs-CZ" sz="3100" dirty="0" smtClean="0">
                <a:hlinkClick r:id="rId4"/>
              </a:rPr>
              <a:t>www.justice.cz</a:t>
            </a:r>
            <a:endParaRPr lang="cs-CZ" sz="3100" dirty="0"/>
          </a:p>
          <a:p>
            <a:r>
              <a:rPr lang="cs-CZ" sz="3100" dirty="0" smtClean="0"/>
              <a:t>Příklad podobnosti: Plod s.r.o. X Plot s.r.o.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Sídlo</a:t>
            </a:r>
            <a:endParaRPr lang="cs-CZ" b="1" dirty="0"/>
          </a:p>
          <a:p>
            <a:r>
              <a:rPr lang="cs-CZ" dirty="0"/>
              <a:t>V </a:t>
            </a:r>
            <a:r>
              <a:rPr lang="cs-CZ" dirty="0" smtClean="0"/>
              <a:t>zakladatelské listině/společenské smlouvě </a:t>
            </a:r>
            <a:r>
              <a:rPr lang="cs-CZ" dirty="0"/>
              <a:t>při založení společnosti lze sídlo vymezit </a:t>
            </a:r>
            <a:r>
              <a:rPr lang="cs-CZ" dirty="0" smtClean="0"/>
              <a:t>toliko </a:t>
            </a:r>
            <a:r>
              <a:rPr lang="cs-CZ" b="1" dirty="0"/>
              <a:t>názvem obce</a:t>
            </a:r>
            <a:r>
              <a:rPr lang="cs-CZ" dirty="0"/>
              <a:t> (např. </a:t>
            </a:r>
            <a:r>
              <a:rPr lang="cs-CZ" dirty="0" smtClean="0"/>
              <a:t>Olomouc)</a:t>
            </a:r>
          </a:p>
          <a:p>
            <a:r>
              <a:rPr lang="cs-CZ" dirty="0" smtClean="0"/>
              <a:t>Do </a:t>
            </a:r>
            <a:r>
              <a:rPr lang="cs-CZ" dirty="0"/>
              <a:t>obchodního rejstříku se zapíše </a:t>
            </a:r>
            <a:r>
              <a:rPr lang="cs-CZ" dirty="0" smtClean="0"/>
              <a:t>ale </a:t>
            </a:r>
            <a:r>
              <a:rPr lang="cs-CZ" b="1" dirty="0" smtClean="0"/>
              <a:t>konkrétní adresa</a:t>
            </a:r>
            <a:endParaRPr lang="cs-CZ" dirty="0" smtClean="0"/>
          </a:p>
          <a:p>
            <a:r>
              <a:rPr lang="cs-CZ" dirty="0" smtClean="0"/>
              <a:t>Obchodnímu </a:t>
            </a:r>
            <a:r>
              <a:rPr lang="cs-CZ" dirty="0"/>
              <a:t>rejstříku </a:t>
            </a:r>
            <a:r>
              <a:rPr lang="cs-CZ" dirty="0" smtClean="0"/>
              <a:t>je </a:t>
            </a:r>
            <a:r>
              <a:rPr lang="cs-CZ" dirty="0"/>
              <a:t>nutno </a:t>
            </a:r>
            <a:r>
              <a:rPr lang="cs-CZ" dirty="0" smtClean="0"/>
              <a:t>předložit také:</a:t>
            </a:r>
            <a:endParaRPr lang="cs-CZ" dirty="0"/>
          </a:p>
          <a:p>
            <a:pPr lvl="1"/>
            <a:r>
              <a:rPr lang="cs-CZ" dirty="0" smtClean="0"/>
              <a:t>výpis </a:t>
            </a:r>
            <a:r>
              <a:rPr lang="cs-CZ" dirty="0"/>
              <a:t>z katastru nemovitostí </a:t>
            </a:r>
            <a:r>
              <a:rPr lang="cs-CZ" dirty="0" smtClean="0"/>
              <a:t>– katastr nemovitostí, </a:t>
            </a:r>
            <a:r>
              <a:rPr lang="cs-CZ" dirty="0" err="1" smtClean="0"/>
              <a:t>czech</a:t>
            </a:r>
            <a:r>
              <a:rPr lang="cs-CZ" dirty="0" smtClean="0"/>
              <a:t> point, případně notář</a:t>
            </a:r>
          </a:p>
          <a:p>
            <a:pPr lvl="1"/>
            <a:r>
              <a:rPr lang="cs-CZ" dirty="0" smtClean="0"/>
              <a:t>souhlas </a:t>
            </a:r>
            <a:r>
              <a:rPr lang="cs-CZ" dirty="0"/>
              <a:t>s umístěním sídla – </a:t>
            </a:r>
            <a:r>
              <a:rPr lang="cs-CZ" dirty="0" smtClean="0"/>
              <a:t>dává majitel objektu – úředně ověřený podpis – </a:t>
            </a:r>
            <a:r>
              <a:rPr lang="cs-CZ" b="1" dirty="0" smtClean="0"/>
              <a:t>souhlas nesmí být starší 3 měsíců</a:t>
            </a:r>
          </a:p>
          <a:p>
            <a:pPr lvl="1"/>
            <a:endParaRPr lang="cs-CZ" b="1" dirty="0" smtClean="0"/>
          </a:p>
          <a:p>
            <a:pPr lvl="1"/>
            <a:endParaRPr lang="cs-CZ" sz="1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1567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Jaké náležitosti je nutné k založení s.r.o. znát/připravit?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/>
              <a:t>Předmět podnikání</a:t>
            </a:r>
          </a:p>
          <a:p>
            <a:r>
              <a:rPr lang="cs-CZ" sz="2000" dirty="0" smtClean="0"/>
              <a:t>předmět </a:t>
            </a:r>
            <a:r>
              <a:rPr lang="cs-CZ" sz="2000" dirty="0"/>
              <a:t>podnikání </a:t>
            </a:r>
            <a:r>
              <a:rPr lang="cs-CZ" sz="2000" dirty="0" smtClean="0"/>
              <a:t>je definován v </a:t>
            </a:r>
            <a:r>
              <a:rPr lang="cs-CZ" sz="2000" dirty="0"/>
              <a:t>souladu se živnostenským </a:t>
            </a:r>
            <a:r>
              <a:rPr lang="cs-CZ" sz="2000" dirty="0" smtClean="0"/>
              <a:t>zákonem, </a:t>
            </a:r>
            <a:r>
              <a:rPr lang="cs-CZ" sz="2000" dirty="0"/>
              <a:t>zákon číslo 455/1991 Sb., o živnostenském podnikání</a:t>
            </a:r>
          </a:p>
          <a:p>
            <a:r>
              <a:rPr lang="cs-CZ" sz="2000" b="1" dirty="0" smtClean="0"/>
              <a:t>Živnosti volné, vázané, řemeslné (souhrnně ohlašovací) a koncesované</a:t>
            </a:r>
          </a:p>
          <a:p>
            <a:pPr marL="0" indent="0" algn="ctr">
              <a:buNone/>
            </a:pPr>
            <a:r>
              <a:rPr lang="cs-C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cs-CZ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1800" dirty="0"/>
              <a:t>Na základě jiného oprávnění, vydané licence nebo povolení podle jiného </a:t>
            </a:r>
            <a:r>
              <a:rPr lang="cs-CZ" sz="1800" dirty="0" smtClean="0"/>
              <a:t>zákona.</a:t>
            </a:r>
            <a:endParaRPr lang="cs-CZ" sz="1800" dirty="0"/>
          </a:p>
          <a:p>
            <a:endParaRPr lang="cs-CZ" sz="2000" b="1" dirty="0"/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6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467565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řemeslné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4146283"/>
            <a:ext cx="8229600" cy="1765140"/>
          </a:xfrm>
        </p:spPr>
        <p:txBody>
          <a:bodyPr numCol="5">
            <a:noAutofit/>
          </a:bodyPr>
          <a:lstStyle/>
          <a:p>
            <a:r>
              <a:rPr lang="cs-CZ" sz="900" dirty="0"/>
              <a:t>Řeznictví a uzenářství</a:t>
            </a:r>
          </a:p>
          <a:p>
            <a:r>
              <a:rPr lang="cs-CZ" sz="900" dirty="0"/>
              <a:t>Mlékárenství</a:t>
            </a:r>
          </a:p>
          <a:p>
            <a:r>
              <a:rPr lang="cs-CZ" sz="900" dirty="0"/>
              <a:t>Mlynářství</a:t>
            </a:r>
          </a:p>
          <a:p>
            <a:r>
              <a:rPr lang="cs-CZ" sz="900" dirty="0"/>
              <a:t>Pekařství, cukrářství</a:t>
            </a:r>
          </a:p>
          <a:p>
            <a:r>
              <a:rPr lang="cs-CZ" sz="900" dirty="0"/>
              <a:t>Pivovarnictví a sladovnictví</a:t>
            </a:r>
          </a:p>
          <a:p>
            <a:r>
              <a:rPr lang="cs-CZ" sz="900" dirty="0"/>
              <a:t>Zpracování kůží a kožešin</a:t>
            </a:r>
          </a:p>
          <a:p>
            <a:r>
              <a:rPr lang="cs-CZ" sz="900" dirty="0"/>
              <a:t>Aplikace, výroba a opravy ortopedické obuvi</a:t>
            </a:r>
          </a:p>
          <a:p>
            <a:r>
              <a:rPr lang="cs-CZ" sz="900" dirty="0"/>
              <a:t>Broušení a leptání skla</a:t>
            </a:r>
          </a:p>
          <a:p>
            <a:r>
              <a:rPr lang="cs-CZ" sz="900" dirty="0"/>
              <a:t>Zpracování gumárenských směsí</a:t>
            </a:r>
          </a:p>
          <a:p>
            <a:r>
              <a:rPr lang="cs-CZ" sz="900" dirty="0"/>
              <a:t>Zpracování kamene</a:t>
            </a:r>
          </a:p>
          <a:p>
            <a:r>
              <a:rPr lang="cs-CZ" sz="900" dirty="0"/>
              <a:t>Slévárenství, modelářství</a:t>
            </a:r>
          </a:p>
          <a:p>
            <a:r>
              <a:rPr lang="cs-CZ" sz="900" dirty="0"/>
              <a:t>Kovářství, podkovářství</a:t>
            </a:r>
          </a:p>
          <a:p>
            <a:r>
              <a:rPr lang="cs-CZ" sz="900" dirty="0" err="1"/>
              <a:t>Obráběčství</a:t>
            </a:r>
            <a:endParaRPr lang="cs-CZ" sz="900" dirty="0"/>
          </a:p>
          <a:p>
            <a:r>
              <a:rPr lang="cs-CZ" sz="900" dirty="0"/>
              <a:t>Zámečnictví, nástrojářství</a:t>
            </a:r>
          </a:p>
          <a:p>
            <a:r>
              <a:rPr lang="cs-CZ" sz="900" dirty="0"/>
              <a:t>Galvanizérství, </a:t>
            </a:r>
            <a:r>
              <a:rPr lang="cs-CZ" sz="900" dirty="0" err="1"/>
              <a:t>smaltérství</a:t>
            </a:r>
            <a:endParaRPr lang="cs-CZ" sz="900" dirty="0"/>
          </a:p>
          <a:p>
            <a:r>
              <a:rPr lang="cs-CZ" sz="900" dirty="0"/>
              <a:t>Výroba, instalace, opravy elektrických strojů a přístrojů, elektronických a telekomunikačních zařízení</a:t>
            </a:r>
          </a:p>
          <a:p>
            <a:r>
              <a:rPr lang="cs-CZ" sz="900" dirty="0"/>
              <a:t>Hodinářství</a:t>
            </a:r>
          </a:p>
          <a:p>
            <a:r>
              <a:rPr lang="cs-CZ" sz="900" dirty="0"/>
              <a:t>Zlatnictví a klenotnictví</a:t>
            </a:r>
          </a:p>
          <a:p>
            <a:r>
              <a:rPr lang="cs-CZ" sz="900" dirty="0"/>
              <a:t>Truhlářství, podlahářství</a:t>
            </a:r>
          </a:p>
          <a:p>
            <a:r>
              <a:rPr lang="cs-CZ" sz="900" dirty="0"/>
              <a:t>Výroba a opravy hudebních nástrojů</a:t>
            </a:r>
          </a:p>
          <a:p>
            <a:r>
              <a:rPr lang="cs-CZ" sz="900" dirty="0"/>
              <a:t>Opravy ostatních dopravních prostředků a pracovních strojů</a:t>
            </a:r>
          </a:p>
          <a:p>
            <a:r>
              <a:rPr lang="cs-CZ" sz="900" dirty="0"/>
              <a:t>Zednictví</a:t>
            </a:r>
          </a:p>
          <a:p>
            <a:r>
              <a:rPr lang="cs-CZ" sz="900" dirty="0"/>
              <a:t>Montáž, opravy, revize a zkoušky elektrických zařízení</a:t>
            </a:r>
          </a:p>
          <a:p>
            <a:r>
              <a:rPr lang="cs-CZ" sz="900" dirty="0"/>
              <a:t>Montáž, opravy a rekonstrukce chladicích zařízení a tepelných čerpadel</a:t>
            </a:r>
          </a:p>
          <a:p>
            <a:r>
              <a:rPr lang="cs-CZ" sz="900" dirty="0"/>
              <a:t>Vodoinstalatérství, topenářství</a:t>
            </a:r>
          </a:p>
          <a:p>
            <a:r>
              <a:rPr lang="cs-CZ" sz="900" dirty="0"/>
              <a:t>Montáž, opravy, revize a zkoušky plynových zařízení a plnění nádob plyny</a:t>
            </a:r>
          </a:p>
          <a:p>
            <a:r>
              <a:rPr lang="cs-CZ" sz="900" dirty="0"/>
              <a:t>Montáž, opravy, revize a zkoušky tlakových zařízení a nádob na plyny</a:t>
            </a:r>
          </a:p>
          <a:p>
            <a:r>
              <a:rPr lang="cs-CZ" sz="900" dirty="0"/>
              <a:t>Montáž, opravy, revize a zkoušky zdvihacích zařízení</a:t>
            </a:r>
          </a:p>
          <a:p>
            <a:r>
              <a:rPr lang="cs-CZ" sz="900" dirty="0"/>
              <a:t>Izolatérství</a:t>
            </a:r>
          </a:p>
          <a:p>
            <a:r>
              <a:rPr lang="cs-CZ" sz="900" dirty="0"/>
              <a:t>Malířství, lakýrnictví, natěračství</a:t>
            </a:r>
          </a:p>
          <a:p>
            <a:r>
              <a:rPr lang="cs-CZ" sz="900" dirty="0"/>
              <a:t>Pokrývačství, tesařství</a:t>
            </a:r>
          </a:p>
          <a:p>
            <a:r>
              <a:rPr lang="cs-CZ" sz="900" dirty="0"/>
              <a:t>Klempířství a oprava karoserií</a:t>
            </a:r>
          </a:p>
          <a:p>
            <a:r>
              <a:rPr lang="cs-CZ" sz="900" dirty="0"/>
              <a:t>Kamnářství</a:t>
            </a:r>
          </a:p>
          <a:p>
            <a:r>
              <a:rPr lang="cs-CZ" sz="900" dirty="0"/>
              <a:t>Opravy silničních vozidel</a:t>
            </a:r>
          </a:p>
          <a:p>
            <a:r>
              <a:rPr lang="cs-CZ" sz="900" dirty="0"/>
              <a:t>Holičství, kadeřnictví</a:t>
            </a:r>
          </a:p>
          <a:p>
            <a:r>
              <a:rPr lang="cs-CZ" sz="900" dirty="0"/>
              <a:t>Barvení a chemická úprava textilií</a:t>
            </a:r>
          </a:p>
          <a:p>
            <a:r>
              <a:rPr lang="cs-CZ" sz="900" dirty="0"/>
              <a:t>Čištění a praní textilu a oděvů</a:t>
            </a:r>
          </a:p>
          <a:p>
            <a:r>
              <a:rPr lang="cs-CZ" sz="900" dirty="0"/>
              <a:t>Kominictví</a:t>
            </a:r>
          </a:p>
          <a:p>
            <a:r>
              <a:rPr lang="cs-CZ" sz="900" dirty="0"/>
              <a:t>Hostinská činnost</a:t>
            </a:r>
          </a:p>
          <a:p>
            <a:r>
              <a:rPr lang="cs-CZ" sz="900" dirty="0"/>
              <a:t>Kosmetické služby</a:t>
            </a:r>
          </a:p>
          <a:p>
            <a:r>
              <a:rPr lang="cs-CZ" sz="900" dirty="0"/>
              <a:t>Pedikúra, manikúra</a:t>
            </a:r>
          </a:p>
          <a:p>
            <a:endParaRPr lang="cs-CZ" sz="900" b="1" dirty="0"/>
          </a:p>
          <a:p>
            <a:pPr marL="0" indent="0">
              <a:buNone/>
            </a:pPr>
            <a:endParaRPr lang="cs-CZ" sz="900" b="1" dirty="0" smtClean="0"/>
          </a:p>
          <a:p>
            <a:pPr marL="0" indent="0">
              <a:buNone/>
            </a:pPr>
            <a:endParaRPr lang="cs-CZ" sz="9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543697" y="1075038"/>
            <a:ext cx="814310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b="1" dirty="0">
                <a:solidFill>
                  <a:srgbClr val="FF0000"/>
                </a:solidFill>
              </a:rPr>
              <a:t>ODBORNÁ ZPŮSOBILOST</a:t>
            </a:r>
          </a:p>
          <a:p>
            <a:pPr marL="285750" indent="-285750" algn="just">
              <a:buFontTx/>
              <a:buChar char="-"/>
            </a:pPr>
            <a:r>
              <a:rPr lang="cs-CZ" sz="1400" dirty="0"/>
              <a:t>lze zajistit tzv. </a:t>
            </a:r>
            <a:r>
              <a:rPr lang="cs-CZ" sz="1400" b="1" dirty="0">
                <a:solidFill>
                  <a:srgbClr val="FF0000"/>
                </a:solidFill>
              </a:rPr>
              <a:t>odborným zástupcem </a:t>
            </a:r>
            <a:r>
              <a:rPr lang="cs-CZ" sz="1400" dirty="0"/>
              <a:t>(§ 11 ŽZ) na základě smluvního vztahu – vzděláním nemusí disponovat sám podnikatel </a:t>
            </a:r>
          </a:p>
          <a:p>
            <a:pPr marL="285750" indent="-285750" algn="just">
              <a:buFontTx/>
              <a:buChar char="-"/>
            </a:pPr>
            <a:r>
              <a:rPr lang="cs-CZ" sz="1400" dirty="0"/>
              <a:t>Odborný zástupce může tuto činnost vykonávat </a:t>
            </a:r>
            <a:r>
              <a:rPr lang="cs-CZ" sz="1400" b="1" dirty="0"/>
              <a:t>pro max. 4 podnikatele, nesmí být členem dozorčí rady s.r.o. </a:t>
            </a:r>
            <a:endParaRPr lang="cs-CZ" sz="1400" b="1" dirty="0" smtClean="0"/>
          </a:p>
          <a:p>
            <a:pPr marL="285750" indent="-285750" algn="just">
              <a:buFontTx/>
              <a:buChar char="-"/>
            </a:pPr>
            <a:endParaRPr lang="cs-CZ" sz="1400" b="1" dirty="0"/>
          </a:p>
          <a:p>
            <a:pPr algn="just"/>
            <a:r>
              <a:rPr lang="cs-CZ" sz="1200" dirty="0" smtClean="0"/>
              <a:t>Odborná </a:t>
            </a:r>
            <a:r>
              <a:rPr lang="cs-CZ" sz="1200" dirty="0"/>
              <a:t>způsobilost pro řemeslné živnosti se prokazuje dokladem nebo doklady o </a:t>
            </a:r>
          </a:p>
          <a:p>
            <a:r>
              <a:rPr lang="cs-CZ" sz="1200" dirty="0"/>
              <a:t>a) </a:t>
            </a:r>
            <a:r>
              <a:rPr lang="cs-CZ" sz="1200" b="1" dirty="0"/>
              <a:t>řádném ukončení středního</a:t>
            </a:r>
            <a:r>
              <a:rPr lang="cs-CZ" sz="1600" b="1" dirty="0"/>
              <a:t> </a:t>
            </a:r>
            <a:r>
              <a:rPr lang="cs-CZ" sz="2000" b="1" dirty="0">
                <a:solidFill>
                  <a:srgbClr val="FF0000"/>
                </a:solidFill>
              </a:rPr>
              <a:t>vzdělání</a:t>
            </a:r>
            <a:r>
              <a:rPr lang="cs-CZ" sz="1600" b="1" dirty="0"/>
              <a:t> </a:t>
            </a:r>
            <a:r>
              <a:rPr lang="cs-CZ" sz="1200" b="1" dirty="0"/>
              <a:t>s výučním listem v příslušném oboru vzdělání</a:t>
            </a:r>
            <a:r>
              <a:rPr lang="cs-CZ" sz="1200" dirty="0"/>
              <a:t>, </a:t>
            </a:r>
          </a:p>
          <a:p>
            <a:r>
              <a:rPr lang="cs-CZ" sz="1200" dirty="0"/>
              <a:t>b) </a:t>
            </a:r>
            <a:r>
              <a:rPr lang="cs-CZ" sz="1200" b="1" dirty="0"/>
              <a:t>řádném ukončení středního vzdělání s maturitní zkouškou v příslušném oboru vzdělání</a:t>
            </a:r>
            <a:r>
              <a:rPr lang="cs-CZ" sz="1200" dirty="0"/>
              <a:t>, nebo s předměty odborné přípravy v příslušném oboru, </a:t>
            </a:r>
          </a:p>
          <a:p>
            <a:r>
              <a:rPr lang="cs-CZ" sz="1200" dirty="0"/>
              <a:t>c) </a:t>
            </a:r>
            <a:r>
              <a:rPr lang="cs-CZ" sz="1200" b="1" dirty="0"/>
              <a:t>řádném ukončení vyššího odborného vzdělání v příslušném oboru vzdělání</a:t>
            </a:r>
            <a:r>
              <a:rPr lang="cs-CZ" sz="1200" dirty="0"/>
              <a:t>, </a:t>
            </a:r>
          </a:p>
          <a:p>
            <a:r>
              <a:rPr lang="cs-CZ" sz="1200" dirty="0"/>
              <a:t>d) </a:t>
            </a:r>
            <a:r>
              <a:rPr lang="cs-CZ" sz="1200" b="1" dirty="0"/>
              <a:t>řádném ukončení vysokoškolského vzdělání v příslušné oblasti studijních programů a studijních oborů</a:t>
            </a:r>
            <a:r>
              <a:rPr lang="cs-CZ" sz="1200" dirty="0"/>
              <a:t>, </a:t>
            </a:r>
          </a:p>
          <a:p>
            <a:r>
              <a:rPr lang="cs-CZ" sz="1200" dirty="0"/>
              <a:t>e) </a:t>
            </a:r>
            <a:r>
              <a:rPr lang="cs-CZ" sz="2000" b="1" dirty="0">
                <a:solidFill>
                  <a:srgbClr val="FF0000"/>
                </a:solidFill>
              </a:rPr>
              <a:t>uznání odborné kvalifikace</a:t>
            </a:r>
            <a:r>
              <a:rPr lang="cs-CZ" sz="1200" dirty="0"/>
              <a:t>, vydaným uznávacím orgánem podle zákona o uznávání odborné kvalifikace</a:t>
            </a:r>
            <a:r>
              <a:rPr lang="cs-CZ" sz="1200" dirty="0" smtClean="0"/>
              <a:t>.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106577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500051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vázané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59491" y="3030303"/>
            <a:ext cx="8637373" cy="1986649"/>
          </a:xfrm>
        </p:spPr>
        <p:txBody>
          <a:bodyPr numCol="5">
            <a:noAutofit/>
          </a:bodyPr>
          <a:lstStyle/>
          <a:p>
            <a:r>
              <a:rPr lang="cs-CZ" sz="900" dirty="0"/>
              <a:t>Diagnostická, zkušební a poradenská činnost v ochraně rostlin a ošetřování rostlin, rostlinných produktů, objektů a půdy proti škodlivým organismům přípravky na ochranu rostlin nebo biocidními přípravky</a:t>
            </a:r>
          </a:p>
          <a:p>
            <a:r>
              <a:rPr lang="cs-CZ" sz="900" dirty="0"/>
              <a:t>Geologické práce</a:t>
            </a:r>
          </a:p>
          <a:p>
            <a:r>
              <a:rPr lang="cs-CZ" sz="900" dirty="0"/>
              <a:t>Zpracování tabáku a výroba tabákových výrobků</a:t>
            </a:r>
          </a:p>
          <a:p>
            <a:r>
              <a:rPr lang="cs-CZ" sz="900" dirty="0"/>
              <a:t>Výroba a zpracování paliv a maziv</a:t>
            </a:r>
          </a:p>
          <a:p>
            <a:r>
              <a:rPr lang="cs-CZ" sz="900" dirty="0"/>
              <a:t>Výroba nebezpečných chemických látek a nebezpečných chemických přípravků a prodej chemických látek a chemických přípravků klasifikovaných jako vysoce toxické a toxické</a:t>
            </a:r>
          </a:p>
          <a:p>
            <a:r>
              <a:rPr lang="cs-CZ" sz="900" dirty="0"/>
              <a:t>Výroba a opravy sériově zhotovovaných protéz, trupových ortéz, končetinových ortéz, měkkých bandáží</a:t>
            </a:r>
          </a:p>
          <a:p>
            <a:r>
              <a:rPr lang="cs-CZ" sz="900" dirty="0"/>
              <a:t>Oční optika</a:t>
            </a:r>
          </a:p>
          <a:p>
            <a:r>
              <a:rPr lang="cs-CZ" sz="900" dirty="0"/>
              <a:t>Podnikání v oblasti nakládání s nebezpečnými odpady</a:t>
            </a:r>
          </a:p>
          <a:p>
            <a:r>
              <a:rPr lang="cs-CZ" sz="900" dirty="0"/>
              <a:t>Projektová činnost ve výstavbě</a:t>
            </a:r>
          </a:p>
          <a:p>
            <a:r>
              <a:rPr lang="cs-CZ" sz="900" dirty="0"/>
              <a:t>Provádění staveb, jejich změn a odstraňování</a:t>
            </a:r>
          </a:p>
          <a:p>
            <a:r>
              <a:rPr lang="cs-CZ" sz="900" dirty="0"/>
              <a:t>Nákup a prodej kulturních památek nebo předmětů kulturní hodnoty</a:t>
            </a:r>
          </a:p>
          <a:p>
            <a:r>
              <a:rPr lang="cs-CZ" sz="900" dirty="0"/>
              <a:t>Obchod se zvířaty určenými pro zájmové chovy</a:t>
            </a:r>
          </a:p>
          <a:p>
            <a:r>
              <a:rPr lang="cs-CZ" sz="900" dirty="0"/>
              <a:t>Činnost účetních poradců, vedení účetnictví, vedení daňové evidence</a:t>
            </a:r>
          </a:p>
          <a:p>
            <a:r>
              <a:rPr lang="cs-CZ" sz="900" dirty="0"/>
              <a:t>Poskytování nebo zprostředkování spotřebitelského úvěru</a:t>
            </a:r>
          </a:p>
          <a:p>
            <a:r>
              <a:rPr lang="cs-CZ" sz="900" dirty="0"/>
              <a:t>Provádění dobrovolných dražeb movitých věcí podle zákona o veřejných dražbách</a:t>
            </a:r>
          </a:p>
          <a:p>
            <a:r>
              <a:rPr lang="cs-CZ" sz="900" dirty="0"/>
              <a:t>Oceňování majetku pro věci movité, věci nemovité, nehmotný majetek, finanční majetek, podnik</a:t>
            </a:r>
          </a:p>
          <a:p>
            <a:r>
              <a:rPr lang="cs-CZ" sz="900" dirty="0"/>
              <a:t>Výkon zeměměřických činností</a:t>
            </a:r>
          </a:p>
          <a:p>
            <a:r>
              <a:rPr lang="cs-CZ" sz="900" dirty="0"/>
              <a:t>Zpracování návrhu katalogizačních dat</a:t>
            </a:r>
          </a:p>
          <a:p>
            <a:r>
              <a:rPr lang="cs-CZ" sz="900" dirty="0"/>
              <a:t>Měření znečišťujících a pachových látek, ověřování množství emisí skleníkových plynů a zpracování rozptylových studií</a:t>
            </a:r>
          </a:p>
          <a:p>
            <a:r>
              <a:rPr lang="cs-CZ" sz="900" dirty="0"/>
              <a:t>Revize, prohlídky a zkoušky určených technických zařízení v provozu</a:t>
            </a:r>
          </a:p>
          <a:p>
            <a:r>
              <a:rPr lang="cs-CZ" sz="900" dirty="0"/>
              <a:t>Restaurování děl z oboru výtvarných umění, která nejsou kulturními památkami nebo jejich částmi, ale jsou uložena ve sbírkách muzeí a galerií nebo se jedná o předměty kulturní hodnoty</a:t>
            </a:r>
          </a:p>
          <a:p>
            <a:r>
              <a:rPr lang="cs-CZ" sz="900" dirty="0"/>
              <a:t>Speciální ochranná dezinfekce, dezinsekce a deratizace bez použití toxických nebo vysoce toxických chemických látek a chemických přípravků s výjimkou speciální ochranné dezinfekce, dezinsekce a deratizace v potravinářských a zemědělských provozech</a:t>
            </a:r>
          </a:p>
          <a:p>
            <a:r>
              <a:rPr lang="cs-CZ" sz="900" dirty="0"/>
              <a:t>Průvodcovská činnost horská</a:t>
            </a:r>
          </a:p>
          <a:p>
            <a:r>
              <a:rPr lang="cs-CZ" sz="900" dirty="0"/>
              <a:t>Vodní záchranářská služba</a:t>
            </a:r>
          </a:p>
          <a:p>
            <a:r>
              <a:rPr lang="cs-CZ" sz="900" dirty="0"/>
              <a:t>Technicko-organizační činnost v oblasti požární ochrany</a:t>
            </a:r>
          </a:p>
          <a:p>
            <a:r>
              <a:rPr lang="cs-CZ" sz="900" dirty="0"/>
              <a:t>Poskytování služeb v oblasti bezpečnosti a ochrany zdraví při práci</a:t>
            </a:r>
          </a:p>
          <a:p>
            <a:r>
              <a:rPr lang="cs-CZ" sz="900" dirty="0"/>
              <a:t>Poskytování tělovýchovných a sportovních služeb v oblasti (specifikujte v komentáři)</a:t>
            </a:r>
          </a:p>
          <a:p>
            <a:r>
              <a:rPr lang="cs-CZ" sz="900" dirty="0"/>
              <a:t>Provozování autoškoly</a:t>
            </a:r>
          </a:p>
          <a:p>
            <a:r>
              <a:rPr lang="cs-CZ" sz="900" dirty="0"/>
              <a:t>Pořádání kurzů k získání znalostí k výkonu speciální ochranné dezinfekce, dezinsekce a deratizace</a:t>
            </a:r>
          </a:p>
          <a:p>
            <a:r>
              <a:rPr lang="cs-CZ" sz="900" dirty="0"/>
              <a:t>Péče o dítě do tří let věku v denním režimu</a:t>
            </a:r>
          </a:p>
          <a:p>
            <a:r>
              <a:rPr lang="cs-CZ" sz="900" dirty="0"/>
              <a:t>Psychologické poradenství a diagnostika</a:t>
            </a:r>
          </a:p>
          <a:p>
            <a:r>
              <a:rPr lang="cs-CZ" sz="900" dirty="0"/>
              <a:t>Drezúra zvířat</a:t>
            </a:r>
          </a:p>
          <a:p>
            <a:r>
              <a:rPr lang="cs-CZ" sz="900" dirty="0"/>
              <a:t>Činnosti, při kterých je porušována integrita lidské kůže</a:t>
            </a:r>
          </a:p>
          <a:p>
            <a:r>
              <a:rPr lang="cs-CZ" sz="900" dirty="0"/>
              <a:t>Masérské, rekondiční a regenerační služby</a:t>
            </a:r>
          </a:p>
          <a:p>
            <a:r>
              <a:rPr lang="cs-CZ" sz="900" dirty="0"/>
              <a:t>Provozování solárií</a:t>
            </a:r>
            <a:endParaRPr lang="cs-CZ" sz="900" dirty="0">
              <a:effectLst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43697" y="1075038"/>
            <a:ext cx="814310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b="1" dirty="0">
                <a:solidFill>
                  <a:srgbClr val="FF0000"/>
                </a:solidFill>
              </a:rPr>
              <a:t>ODBORNÁ </a:t>
            </a:r>
            <a:r>
              <a:rPr lang="cs-CZ" sz="1600" b="1" dirty="0" smtClean="0">
                <a:solidFill>
                  <a:srgbClr val="FF0000"/>
                </a:solidFill>
              </a:rPr>
              <a:t>ZPŮSOBILOST</a:t>
            </a: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dána </a:t>
            </a:r>
            <a:r>
              <a:rPr lang="cs-CZ" sz="1600" b="1" dirty="0" smtClean="0"/>
              <a:t>konkrétně pro každou živnost v Příloze č. 2 živnostenského zákona</a:t>
            </a: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zpravidla </a:t>
            </a:r>
            <a:r>
              <a:rPr lang="cs-CZ" sz="2000" b="1" dirty="0" smtClean="0">
                <a:solidFill>
                  <a:srgbClr val="FF0000"/>
                </a:solidFill>
              </a:rPr>
              <a:t>vzdělání a praxe</a:t>
            </a:r>
          </a:p>
          <a:p>
            <a:pPr marL="285750" indent="-285750" algn="just">
              <a:buFontTx/>
              <a:buChar char="-"/>
            </a:pPr>
            <a:r>
              <a:rPr lang="cs-CZ" sz="1600" dirty="0"/>
              <a:t>l</a:t>
            </a:r>
            <a:r>
              <a:rPr lang="cs-CZ" sz="1600" dirty="0" smtClean="0"/>
              <a:t>ze zajistit tzv. </a:t>
            </a:r>
            <a:r>
              <a:rPr lang="cs-CZ" sz="1600" b="1" dirty="0" smtClean="0">
                <a:solidFill>
                  <a:srgbClr val="FF0000"/>
                </a:solidFill>
              </a:rPr>
              <a:t>odborným zástupcem </a:t>
            </a:r>
            <a:r>
              <a:rPr lang="cs-CZ" sz="1600" dirty="0" smtClean="0"/>
              <a:t>(§ 11 ŽZ) na základě smluvního vztahu – vzděláním nemusí disponovat sám podnikatel </a:t>
            </a: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Odborný zástupce může tuto činnost vykonávat </a:t>
            </a:r>
            <a:r>
              <a:rPr lang="cs-CZ" sz="1600" b="1" dirty="0" smtClean="0"/>
              <a:t>pro max. 4 podnikatele, nesmí být členem dozorčí rady s.r.o. </a:t>
            </a:r>
          </a:p>
        </p:txBody>
      </p:sp>
    </p:spTree>
    <p:extLst>
      <p:ext uri="{BB962C8B-B14F-4D97-AF65-F5344CB8AC3E}">
        <p14:creationId xmlns:p14="http://schemas.microsoft.com/office/powerpoint/2010/main" val="3752827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500051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koncesované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59491" y="3030303"/>
            <a:ext cx="8637373" cy="1986649"/>
          </a:xfrm>
        </p:spPr>
        <p:txBody>
          <a:bodyPr numCol="5">
            <a:noAutofit/>
          </a:bodyPr>
          <a:lstStyle/>
          <a:p>
            <a:r>
              <a:rPr lang="cs-CZ" sz="900" dirty="0"/>
              <a:t>Výroba a úprava kvasného lihu, konzumního lihu, lihovin a ostatních alkoholických nápojů (s výjimkou piva, ovocných vín, ostatních vín a medoviny a ovocných destilátů získaných pěstitelským pálením)</a:t>
            </a:r>
          </a:p>
          <a:p>
            <a:r>
              <a:rPr lang="cs-CZ" sz="900" dirty="0"/>
              <a:t>Výroba a úprava lihu sulfitového nebo lihu syntetického</a:t>
            </a:r>
          </a:p>
          <a:p>
            <a:r>
              <a:rPr lang="cs-CZ" sz="900" dirty="0"/>
              <a:t>Výzkum, vývoj, výroba, ničení, zneškodňování, zpracování, nákup a prodej výbušnin</a:t>
            </a:r>
          </a:p>
          <a:p>
            <a:r>
              <a:rPr lang="cs-CZ" sz="900" dirty="0"/>
              <a:t>Vývoj, výroba, opravy, úpravy, přeprava, nákup, prodej, půjčování, uschovávání, znehodnocování a ničení zbraní a střeliva</a:t>
            </a:r>
          </a:p>
          <a:p>
            <a:r>
              <a:rPr lang="cs-CZ" sz="900" dirty="0"/>
              <a:t>Nákup a prodej, půjčování, vývoj, výroba, opravy, úpravy, uschovávání, skladování, přeprava, znehodnocování a ničení bezpečnostního materiálu</a:t>
            </a:r>
          </a:p>
          <a:p>
            <a:r>
              <a:rPr lang="cs-CZ" sz="900" dirty="0"/>
              <a:t>Výroba tepelné energie a rozvod tepelné energie, nepodléhající licenci realizovaná ze zdrojů tepelné energie s instalovaným výkonem jednoho zdroje nad 50 kW</a:t>
            </a:r>
          </a:p>
          <a:p>
            <a:r>
              <a:rPr lang="cs-CZ" sz="900" dirty="0"/>
              <a:t>Silniční motorová doprava nákladní vnitrostátní provozovaná vozidly o největší povolené hmotnosti do 3,5 tuny včetně</a:t>
            </a:r>
          </a:p>
          <a:p>
            <a:r>
              <a:rPr lang="cs-CZ" sz="900" dirty="0"/>
              <a:t>Silniční motorová doprava nákladní vnitrostátní provozovaná vozidly o největší povolené hmotnosti nad 3,5 tuny</a:t>
            </a:r>
          </a:p>
          <a:p>
            <a:r>
              <a:rPr lang="cs-CZ" sz="900" dirty="0"/>
              <a:t>Silniční motorová doprava nákladní mezinárodní provozovaná vozidly o největší povolené hmotnosti do 3,5 tuny včetně</a:t>
            </a:r>
          </a:p>
          <a:p>
            <a:r>
              <a:rPr lang="cs-CZ" sz="900" dirty="0"/>
              <a:t>Silniční motorová doprava nákladní mezinárodní provozovaná vozidly o největší povolené hmotnosti nad 3,5 tuny</a:t>
            </a:r>
          </a:p>
          <a:p>
            <a:r>
              <a:rPr lang="cs-CZ" sz="900" dirty="0"/>
              <a:t>Silniční motorová doprava vnitrostátní příležitostná osobní</a:t>
            </a:r>
          </a:p>
          <a:p>
            <a:r>
              <a:rPr lang="cs-CZ" sz="900" dirty="0"/>
              <a:t>Silniční motorová doprava mezinárodní příležitostná osobní</a:t>
            </a:r>
          </a:p>
          <a:p>
            <a:r>
              <a:rPr lang="cs-CZ" sz="900" dirty="0"/>
              <a:t>Silniční motorová doprava vnitrostátní veřejná linková</a:t>
            </a:r>
          </a:p>
          <a:p>
            <a:r>
              <a:rPr lang="cs-CZ" sz="900" dirty="0"/>
              <a:t>Silniční motorová doprava vnitrostátní zvláštní linková</a:t>
            </a:r>
          </a:p>
          <a:p>
            <a:r>
              <a:rPr lang="cs-CZ" sz="900" dirty="0"/>
              <a:t>Silniční motorová doprava mezinárodní linková</a:t>
            </a:r>
          </a:p>
          <a:p>
            <a:r>
              <a:rPr lang="cs-CZ" sz="900" dirty="0"/>
              <a:t>Silniční motorová doprava mezinárodní kyvadlová</a:t>
            </a:r>
          </a:p>
          <a:p>
            <a:r>
              <a:rPr lang="cs-CZ" sz="900" dirty="0"/>
              <a:t>Silniční motorová doprava - taxislužba</a:t>
            </a:r>
          </a:p>
          <a:p>
            <a:r>
              <a:rPr lang="cs-CZ" sz="900" dirty="0"/>
              <a:t>Vnitrozemská vodní doprava</a:t>
            </a:r>
          </a:p>
          <a:p>
            <a:r>
              <a:rPr lang="cs-CZ" sz="900" dirty="0"/>
              <a:t>Kontrolní testování mechanizačních prostředků na ochranu rostlin</a:t>
            </a:r>
          </a:p>
          <a:p>
            <a:r>
              <a:rPr lang="cs-CZ" sz="900" dirty="0"/>
              <a:t>Provádění pyrotechnického průzkumu</a:t>
            </a:r>
          </a:p>
          <a:p>
            <a:r>
              <a:rPr lang="cs-CZ" sz="900" dirty="0"/>
              <a:t>Provádění veřejných dražeb - dobrovolných, nedobrovolných</a:t>
            </a:r>
          </a:p>
          <a:p>
            <a:r>
              <a:rPr lang="cs-CZ" sz="900" dirty="0"/>
              <a:t>Provozování cestovní kanceláře</a:t>
            </a:r>
          </a:p>
          <a:p>
            <a:r>
              <a:rPr lang="cs-CZ" sz="900" dirty="0"/>
              <a:t>Ostraha majetku a osob</a:t>
            </a:r>
          </a:p>
          <a:p>
            <a:r>
              <a:rPr lang="cs-CZ" sz="900" dirty="0"/>
              <a:t>Služby soukromých detektivů</a:t>
            </a:r>
          </a:p>
          <a:p>
            <a:r>
              <a:rPr lang="cs-CZ" sz="900" dirty="0"/>
              <a:t>Poskytování technických služeb k ochraně majetku a osob</a:t>
            </a:r>
          </a:p>
          <a:p>
            <a:r>
              <a:rPr lang="cs-CZ" sz="900" dirty="0"/>
              <a:t>Vedení spisovny</a:t>
            </a:r>
          </a:p>
          <a:p>
            <a:r>
              <a:rPr lang="cs-CZ" sz="900" dirty="0"/>
              <a:t>Provozování střelnic a výuka a výcvik ve střelbě se zbraní</a:t>
            </a:r>
          </a:p>
          <a:p>
            <a:r>
              <a:rPr lang="cs-CZ" sz="900" dirty="0"/>
              <a:t>Provádění trhacích a ohňostrojných prací</a:t>
            </a:r>
          </a:p>
          <a:p>
            <a:r>
              <a:rPr lang="cs-CZ" sz="900" dirty="0"/>
              <a:t>Provozování pohřební služby</a:t>
            </a:r>
          </a:p>
          <a:p>
            <a:r>
              <a:rPr lang="cs-CZ" sz="900" dirty="0"/>
              <a:t>Provádění </a:t>
            </a:r>
            <a:r>
              <a:rPr lang="cs-CZ" sz="900" dirty="0" err="1"/>
              <a:t>balzamace</a:t>
            </a:r>
            <a:r>
              <a:rPr lang="cs-CZ" sz="900" dirty="0"/>
              <a:t> a konzervace</a:t>
            </a:r>
          </a:p>
          <a:p>
            <a:r>
              <a:rPr lang="cs-CZ" sz="900" dirty="0"/>
              <a:t>Provozování krematoria</a:t>
            </a:r>
            <a:endParaRPr lang="cs-CZ" sz="900" dirty="0">
              <a:effectLst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43697" y="1075038"/>
            <a:ext cx="814310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600" b="1" dirty="0">
                <a:solidFill>
                  <a:srgbClr val="FF0000"/>
                </a:solidFill>
              </a:rPr>
              <a:t>ODBORNÁ </a:t>
            </a:r>
            <a:r>
              <a:rPr lang="cs-CZ" sz="1600" b="1" dirty="0" smtClean="0">
                <a:solidFill>
                  <a:srgbClr val="FF0000"/>
                </a:solidFill>
              </a:rPr>
              <a:t>ZPŮSOBILOST a </a:t>
            </a:r>
            <a:r>
              <a:rPr lang="cs-CZ" sz="1600" b="1" u="sng" dirty="0" smtClean="0">
                <a:solidFill>
                  <a:srgbClr val="FF0000"/>
                </a:solidFill>
              </a:rPr>
              <a:t>POVOLENÍ PŘÍSLUŠNÉHO ORGÁNU</a:t>
            </a:r>
            <a:endParaRPr lang="cs-CZ" sz="1600" b="1" dirty="0" smtClean="0">
              <a:solidFill>
                <a:srgbClr val="FF000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Odborná způsobilost dána </a:t>
            </a:r>
            <a:r>
              <a:rPr lang="cs-CZ" sz="1600" b="1" dirty="0" smtClean="0"/>
              <a:t>konkrétně pro každou živnost v Příloze č. 3 živnostenského zákona</a:t>
            </a: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zpravidla </a:t>
            </a:r>
            <a:r>
              <a:rPr lang="cs-CZ" sz="2000" b="1" dirty="0" smtClean="0">
                <a:solidFill>
                  <a:srgbClr val="FF0000"/>
                </a:solidFill>
              </a:rPr>
              <a:t>vzdělání a praxe </a:t>
            </a:r>
            <a:r>
              <a:rPr lang="cs-CZ" sz="1600" dirty="0" smtClean="0"/>
              <a:t>lze zajistit tzv. </a:t>
            </a:r>
            <a:r>
              <a:rPr lang="cs-CZ" sz="1600" b="1" dirty="0" smtClean="0">
                <a:solidFill>
                  <a:srgbClr val="FF0000"/>
                </a:solidFill>
              </a:rPr>
              <a:t>odborným zástupcem </a:t>
            </a:r>
            <a:r>
              <a:rPr lang="cs-CZ" sz="1600" dirty="0" smtClean="0"/>
              <a:t>(§ 11 ŽZ) na základě smluvního vztahu – vzděláním nemusí disponovat sám podnikatel </a:t>
            </a:r>
          </a:p>
          <a:p>
            <a:pPr marL="285750" indent="-285750" algn="just">
              <a:buFontTx/>
              <a:buChar char="-"/>
            </a:pPr>
            <a:r>
              <a:rPr lang="cs-CZ" sz="1600" dirty="0" smtClean="0"/>
              <a:t>Odborný zástupce může tuto činnost vykonávat </a:t>
            </a:r>
            <a:r>
              <a:rPr lang="cs-CZ" sz="1600" b="1" dirty="0" smtClean="0"/>
              <a:t>pro max. 4 podnikatele, nesmí být členem dozorčí rady s.r.o. </a:t>
            </a:r>
          </a:p>
        </p:txBody>
      </p:sp>
    </p:spTree>
    <p:extLst>
      <p:ext uri="{BB962C8B-B14F-4D97-AF65-F5344CB8AC3E}">
        <p14:creationId xmlns:p14="http://schemas.microsoft.com/office/powerpoint/2010/main" val="4146594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862283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volné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44843" y="1717589"/>
            <a:ext cx="814310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>
                <a:solidFill>
                  <a:srgbClr val="FF0000"/>
                </a:solidFill>
              </a:rPr>
              <a:t>ODBORNÁ </a:t>
            </a:r>
            <a:r>
              <a:rPr lang="cs-CZ" b="1" dirty="0" smtClean="0">
                <a:solidFill>
                  <a:srgbClr val="FF0000"/>
                </a:solidFill>
              </a:rPr>
              <a:t>ZPŮSOBILOST NENÍ VYŽADOVÁNA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uvedeny</a:t>
            </a:r>
            <a:r>
              <a:rPr lang="cs-CZ" b="1" dirty="0" smtClean="0"/>
              <a:t> v Příloze č. 4 živnostenského zákona</a:t>
            </a:r>
          </a:p>
          <a:p>
            <a:pPr marL="285750" indent="-285750" algn="just">
              <a:buFontTx/>
              <a:buChar char="-"/>
            </a:pPr>
            <a:r>
              <a:rPr lang="cs-CZ" b="1" dirty="0" smtClean="0"/>
              <a:t>Osoba </a:t>
            </a:r>
            <a:r>
              <a:rPr lang="cs-CZ" b="1" dirty="0"/>
              <a:t>musí splňovat jen tzv. všeobecné podmínky provozování </a:t>
            </a:r>
            <a:r>
              <a:rPr lang="cs-CZ" b="1" dirty="0" smtClean="0"/>
              <a:t>živnosti:</a:t>
            </a:r>
          </a:p>
          <a:p>
            <a:pPr marL="285750" indent="-285750" algn="just">
              <a:buFontTx/>
              <a:buChar char="-"/>
            </a:pPr>
            <a:endParaRPr lang="cs-CZ" b="1" dirty="0" smtClean="0"/>
          </a:p>
          <a:p>
            <a:pPr marL="342900" indent="-342900">
              <a:buAutoNum type="alphaLcParenR"/>
            </a:pPr>
            <a:r>
              <a:rPr lang="cs-CZ" b="1" dirty="0" smtClean="0"/>
              <a:t>plná </a:t>
            </a:r>
            <a:r>
              <a:rPr lang="cs-CZ" b="1" dirty="0"/>
              <a:t>svéprávnost</a:t>
            </a:r>
            <a:r>
              <a:rPr lang="cs-CZ" dirty="0"/>
              <a:t>, kterou </a:t>
            </a:r>
            <a:r>
              <a:rPr lang="cs-CZ" b="1" dirty="0"/>
              <a:t>lze nahradit přivolením soudu </a:t>
            </a:r>
            <a:r>
              <a:rPr lang="cs-CZ" dirty="0"/>
              <a:t>k souhlasu zákonného zástupce nezletilého k samostatnému provozování podnikatelské činnosti, a </a:t>
            </a:r>
          </a:p>
          <a:p>
            <a:pPr marL="342900" indent="-342900">
              <a:buAutoNum type="alphaLcParenR"/>
            </a:pPr>
            <a:r>
              <a:rPr lang="cs-CZ" b="1" dirty="0"/>
              <a:t>bezúhonnost</a:t>
            </a:r>
            <a:r>
              <a:rPr lang="cs-CZ" dirty="0"/>
              <a:t>. </a:t>
            </a:r>
          </a:p>
          <a:p>
            <a:r>
              <a:rPr lang="cs-CZ" dirty="0" smtClean="0"/>
              <a:t>Za </a:t>
            </a:r>
            <a:r>
              <a:rPr lang="cs-CZ" b="1" dirty="0"/>
              <a:t>bezúhonnou</a:t>
            </a:r>
            <a:r>
              <a:rPr lang="cs-CZ" dirty="0"/>
              <a:t> se pro účely tohoto zákona nepovažuje osoba, která byla </a:t>
            </a:r>
            <a:r>
              <a:rPr lang="cs-CZ" b="1" dirty="0"/>
              <a:t>pravomocně odsouzena pro trestný čin spáchaný úmyslně</a:t>
            </a:r>
            <a:r>
              <a:rPr lang="cs-CZ" dirty="0"/>
              <a:t>, jestliže byl tento trestný čin spáchán v souvislosti s podnikáním, anebo s předmětem podnikání, o který žádá nebo který ohlašuje, pokud se na ni nehledí, jako by nebyla odsouzena. </a:t>
            </a:r>
            <a:endParaRPr lang="cs-CZ" dirty="0" smtClean="0"/>
          </a:p>
          <a:p>
            <a:endParaRPr lang="cs-CZ" dirty="0" smtClean="0"/>
          </a:p>
          <a:p>
            <a:pPr algn="just"/>
            <a:r>
              <a:rPr lang="cs-CZ" sz="1600" b="1" dirty="0" smtClean="0"/>
              <a:t>Volná </a:t>
            </a:r>
            <a:r>
              <a:rPr lang="cs-CZ" sz="1600" b="1" dirty="0"/>
              <a:t>živnost obsahuje většinu činností, které OSVČ vykonávají. Z těch nejpoužívanějších například maloobchod i velkoobchod, tedy i e-</a:t>
            </a:r>
            <a:r>
              <a:rPr lang="cs-CZ" sz="1600" b="1" dirty="0" err="1"/>
              <a:t>shop</a:t>
            </a:r>
            <a:r>
              <a:rPr lang="cs-CZ" sz="1600" b="1" dirty="0"/>
              <a:t>, zprostředkování obchodu a služeb, ubytování, poradenství, nákup a prodej nemovitostí, reklamní činnost, překladatelství, tlumočnictví, provozování cestovní agentury, průvodcovství, provozování kulturních, kulturně-vzdělávacích a zábavních zařízení, pořádání kulturních, sportovních a podobných produkcí, práce pro domácnosti a mnohé další činnosti. </a:t>
            </a:r>
            <a:endParaRPr lang="cs-CZ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683803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500051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volné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224515"/>
            <a:ext cx="8859796" cy="4939814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Poskytování služeb pro zemědělství, zahradnictví, rybníkářství, lesnictví a myslivost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Činnost odborného lesního hospodáře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Vyhotovování lesních hospodářských plánů a osnov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Nakládání s reprodukčním materiálem lesních dřevin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Chov zvířat a jejich výcvik (s výjimkou živočišné výroby)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Úprava nerostů, dobývání rašeliny a bahna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potravinářských a škrobárenských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Pěstitelské pálení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krmiv, krmných směsí, doplňkových látek a </a:t>
            </a:r>
            <a:r>
              <a:rPr lang="cs-CZ" sz="1050" dirty="0" err="1"/>
              <a:t>premixů</a:t>
            </a:r>
            <a:endParaRPr lang="cs-CZ" sz="105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textilií, textilních výrobků, oděvů a oděvních doplňků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a opravy obuvi, brašnářského a sedlářského zboží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Zpracování dřeva, výroba dřevěných, korkových, proutěných a slaměných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vlákniny, papíru a lepenky a zboží z těchto materiálů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Vydavatelské činnosti, polygrafická výroba, knihařské a kopírovací práce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Výroba, rozmnožování, distribuce, prodej, pronájem zvukových a zvukově-obrazových záznamů a výroba nenahraných nosičů údajů a záznamů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koksu, surového dehtu a jiných pevných paliv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 smtClean="0"/>
              <a:t>Výroba </a:t>
            </a:r>
            <a:r>
              <a:rPr lang="cs-CZ" sz="1050" dirty="0"/>
              <a:t>chemických látek, vláken a přípravků a kosmetických prostředků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hnojiv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plastových a pryžových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a zpracování skla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stavebních hmot, porcelánových, keramických a sádrových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brusiv a ostatních minerálních nekovových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Broušení technického a šperkového kamene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a hutní zpracování železa, drahých a neželezných kovů a jejich slitin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kovových konstrukcí a </a:t>
            </a:r>
            <a:r>
              <a:rPr lang="cs-CZ" sz="1050" dirty="0" err="1"/>
              <a:t>kovodìlných</a:t>
            </a:r>
            <a:r>
              <a:rPr lang="cs-CZ" sz="1050" dirty="0"/>
              <a:t>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Umělecko-řemeslné zpracování kovů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Povrchové úpravy a svařování kovů a dalších materiálů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měřicích, zkušebních, navigačních, optických a fotografických přístrojů a zařízení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elektronických součástek, elektrických zařízení a výroba a opravy elektrických strojů, přístrojů a elektronických zařízení pracujících na malém napětí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neelektrických zařízení pro domácnost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strojů a zařízení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motorových a přípojných vozidel a karoserií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Stavba a výroba plavidel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Výroba, vývoj, projektování, zkoušky, instalace, údržba, opravy, modifikace a konstrukční změny letadel, motorů letadel, vrtulí, letadlových částí a zařízení a leteckých pozemních zařízení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drážních hnacích vozidel a drážních vozidel na dráze tramvajové, trolejbusové a lanové a železničního parku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jízdních kol, vozíků pro invalidy a jiných nemotorových dopravních prostředků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a opravy čalounických výrobků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Výroba, opravy a údržba sportovních potřeb, her, hraček a dětských kočárků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zdravotnických prostředků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a opravy zdrojů ionizujícího záření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školních a kancelářských potřeb, kromě výrobků z papíru, výroba bižuterie, kartáčnického a konfekčního zboží, deštníků, upomínkových předmětů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050" dirty="0"/>
              <a:t>Výroba dalších výrobků zpracovatelského </a:t>
            </a:r>
            <a:r>
              <a:rPr lang="cs-CZ" sz="1050" dirty="0" smtClean="0"/>
              <a:t>průmyslu</a:t>
            </a:r>
            <a:endParaRPr lang="cs-CZ" sz="1050" dirty="0"/>
          </a:p>
        </p:txBody>
      </p:sp>
    </p:spTree>
    <p:extLst>
      <p:ext uri="{BB962C8B-B14F-4D97-AF65-F5344CB8AC3E}">
        <p14:creationId xmlns:p14="http://schemas.microsoft.com/office/powerpoint/2010/main" val="2005384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58346" y="500051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Živnosti volné – </a:t>
            </a:r>
            <a:r>
              <a:rPr lang="cs-CZ" sz="2400" b="1" dirty="0" err="1" smtClean="0">
                <a:solidFill>
                  <a:srgbClr val="D10202"/>
                </a:solidFill>
                <a:latin typeface="+mn-lt"/>
                <a:cs typeface="Arial"/>
              </a:rPr>
              <a:t>pokr</a:t>
            </a:r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.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224516"/>
            <a:ext cx="8896865" cy="483209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Provozování vodovodů a kanalizací a úprava a rozvod vody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Nakládání s odpady (vyjma nebezpečných)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Přípravné a dokončovací stavební práce, specializované stavební činnosti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Sklenářské práce, rámování a paspartování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Zprostředkování obchodu a služeb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Velkoobchod a maloobchod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Zastavárenská činnost a maloobchod s použitým zbožím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Údržba motorových vozidel a jejich příslušenství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Potrubní a pozemní doprava (vyjma železniční a silniční motorové dopravy)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Skladování, balení zboží, manipulace s nákladem a technické činnosti v dopravě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Zasilatelství a zastupování v celním řízení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Provozování poštovních a zahraničních poštovních služeb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Ubytovací služby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Poskytování software, poradenství v oblasti informačních technologií, zpracování dat, </a:t>
            </a:r>
            <a:r>
              <a:rPr lang="cs-CZ" sz="1100" dirty="0" err="1"/>
              <a:t>hostingové</a:t>
            </a:r>
            <a:r>
              <a:rPr lang="cs-CZ" sz="1100" dirty="0"/>
              <a:t> a související činnosti a webové portály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Činnost informačních a zpravodajských kanceláří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Realitní činnost, správa a údržba nemovitostí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Pronájem a půjčování věcí movitých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Poradenská a konzultační činnost, zpracování odborných studií a posudků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Projektování pozemkových úprav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Příprava a vypracování technických návrhů, grafické a kresličské práce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Projektování elektrických zařízení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Výzkum a vývoj v oblasti přírodních a technických věd nebo společenských věd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Testování, měření, analýzy a kontroly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Reklamní činnost, marketing, mediální zastoupení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Návrhářská, designérská, aranžérská činnost a modeling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Fotografické služby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Překladatelská a tlumočnická činnost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Služby v oblasti administrativní správy a služby organizační hospodářské povahy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Provozování cestovní agentury a průvodcovská činnost v oblasti cestovního ruchu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Mimoškolní výchova a vzdělávání, pořádání kurzů, školení, včetně lektorské činnosti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Provozování kulturních, kulturně-vzdělávacích a zábavních zařízení, pořádání kulturních produkcí, zábav, výstav, veletrhů, přehlídek, prodejních a obdobných akcí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Provozování tělovýchovných a sportovních zařízení a organizování sportovní činnosti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Praní pro domácnost, žehlení, opravy a údržba oděvů, bytového textilu a osobního zboží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Poskytování technických služeb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Opravy a údržba potřeb pro domácnost, předmětů kulturní povahy, výrobků jemné mechaniky, optických přístrojů a měřidel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Poskytování služeb osobního charakteru a pro osobní hygienu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Poskytování služeb pro rodinu a domácnost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cs-CZ" sz="1100" dirty="0"/>
              <a:t>Výroba, obchod a služby jinde nezařazené</a:t>
            </a:r>
          </a:p>
          <a:p>
            <a:pPr marL="285750" indent="-285750" algn="just">
              <a:buFontTx/>
              <a:buChar char="-"/>
            </a:pPr>
            <a:endParaRPr lang="cs-CZ" sz="1100" b="1" dirty="0"/>
          </a:p>
        </p:txBody>
      </p:sp>
    </p:spTree>
    <p:extLst>
      <p:ext uri="{BB962C8B-B14F-4D97-AF65-F5344CB8AC3E}">
        <p14:creationId xmlns:p14="http://schemas.microsoft.com/office/powerpoint/2010/main" val="30608681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Osnova přednášky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r>
              <a:rPr lang="cs-CZ" sz="3500" b="1" dirty="0" smtClean="0">
                <a:ea typeface="+mj-ea"/>
                <a:cs typeface="Arial"/>
              </a:rPr>
              <a:t>Historie s.r.o.</a:t>
            </a:r>
          </a:p>
          <a:p>
            <a:r>
              <a:rPr lang="cs-CZ" sz="3500" b="1" dirty="0" smtClean="0">
                <a:ea typeface="+mj-ea"/>
                <a:cs typeface="Arial"/>
              </a:rPr>
              <a:t>Založení s.r.o.</a:t>
            </a:r>
          </a:p>
          <a:p>
            <a:r>
              <a:rPr lang="cs-CZ" sz="3500" b="1" dirty="0" smtClean="0">
                <a:ea typeface="+mj-ea"/>
                <a:cs typeface="Arial"/>
              </a:rPr>
              <a:t>Orgány s.r.o.</a:t>
            </a:r>
          </a:p>
          <a:p>
            <a:pPr marL="0" indent="0">
              <a:buNone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Jaké náležitosti je nutné k založení s.r.o. znát/připravit?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b="1" dirty="0" smtClean="0"/>
              <a:t>Základní </a:t>
            </a:r>
            <a:r>
              <a:rPr lang="cs-CZ" sz="2000" b="1" dirty="0"/>
              <a:t>kapitál</a:t>
            </a:r>
          </a:p>
          <a:p>
            <a:r>
              <a:rPr lang="cs-CZ" sz="2000" dirty="0"/>
              <a:t>Minimální výše základního </a:t>
            </a:r>
            <a:r>
              <a:rPr lang="cs-CZ" sz="2000" dirty="0" smtClean="0"/>
              <a:t>kapitálu u </a:t>
            </a:r>
            <a:r>
              <a:rPr lang="cs-CZ" sz="2000" dirty="0"/>
              <a:t>společnosti s ručením omezeným není dána. </a:t>
            </a:r>
            <a:r>
              <a:rPr lang="cs-CZ" sz="2000" dirty="0" smtClean="0"/>
              <a:t>Základní kapitál je tvořen součtem </a:t>
            </a:r>
            <a:r>
              <a:rPr lang="cs-CZ" sz="2000" dirty="0"/>
              <a:t>vkladů společníků, přičemž minimální výše vkladu </a:t>
            </a:r>
            <a:r>
              <a:rPr lang="cs-CZ" sz="2000" dirty="0" smtClean="0"/>
              <a:t>společníka je </a:t>
            </a:r>
            <a:r>
              <a:rPr lang="cs-CZ" sz="2000" dirty="0"/>
              <a:t>1,- </a:t>
            </a:r>
            <a:r>
              <a:rPr lang="cs-CZ" sz="2000" dirty="0" smtClean="0"/>
              <a:t>Kč</a:t>
            </a:r>
            <a:endParaRPr lang="cs-CZ" sz="2000" dirty="0"/>
          </a:p>
          <a:p>
            <a:r>
              <a:rPr lang="cs-CZ" sz="2000" dirty="0"/>
              <a:t>Základní kapitál </a:t>
            </a:r>
            <a:r>
              <a:rPr lang="cs-CZ" sz="2000" dirty="0" smtClean="0"/>
              <a:t>může být tvořen peněžitými či nepeněžitými vklady (nutno ocenit znalcem) - po </a:t>
            </a:r>
            <a:r>
              <a:rPr lang="cs-CZ" sz="2000" dirty="0"/>
              <a:t>sepsání zakladatelského dokumentu </a:t>
            </a:r>
            <a:r>
              <a:rPr lang="cs-CZ" sz="2000" dirty="0" smtClean="0"/>
              <a:t>se skládá k rukám správci vkladu – zpravidla u peněžních vkladů na </a:t>
            </a:r>
            <a:r>
              <a:rPr lang="cs-CZ" sz="2000" dirty="0"/>
              <a:t>účet založený u </a:t>
            </a:r>
            <a:r>
              <a:rPr lang="cs-CZ" sz="2000" dirty="0" smtClean="0"/>
              <a:t>vybrané </a:t>
            </a:r>
            <a:r>
              <a:rPr lang="cs-CZ" sz="2000" dirty="0"/>
              <a:t>banky na jméno </a:t>
            </a:r>
            <a:r>
              <a:rPr lang="cs-CZ" sz="2000" dirty="0" smtClean="0"/>
              <a:t>společnosti.</a:t>
            </a: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Správce </a:t>
            </a:r>
            <a:r>
              <a:rPr lang="cs-CZ" sz="2000" b="1" dirty="0"/>
              <a:t>vkladu</a:t>
            </a:r>
          </a:p>
          <a:p>
            <a:r>
              <a:rPr lang="cs-CZ" sz="2000" dirty="0"/>
              <a:t>Správce vkladu je osoba, která spravuje před vznikem společnosti splacené vklady, může jím být kdokoliv, třeba i zakladatel.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678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Jaké náležitosti je nutné k založení s.r.o. znát/připravit?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Jména, data narození, přesné adresy zakladatelů (tj. </a:t>
            </a:r>
            <a:r>
              <a:rPr lang="cs-CZ" sz="2400" b="1" dirty="0" smtClean="0"/>
              <a:t>společníka/společníků)</a:t>
            </a:r>
          </a:p>
          <a:p>
            <a:r>
              <a:rPr lang="cs-CZ" sz="2400" dirty="0" smtClean="0"/>
              <a:t>Společníkem </a:t>
            </a:r>
            <a:r>
              <a:rPr lang="cs-CZ" sz="2400" dirty="0"/>
              <a:t>může </a:t>
            </a:r>
            <a:r>
              <a:rPr lang="cs-CZ" sz="2400" dirty="0" smtClean="0"/>
              <a:t>být: fyzická </a:t>
            </a:r>
            <a:r>
              <a:rPr lang="cs-CZ" sz="2400" dirty="0"/>
              <a:t>nebo právnická osoba s bydlištěm/sídlem v České republice nebo v </a:t>
            </a:r>
            <a:r>
              <a:rPr lang="cs-CZ" sz="2400" dirty="0" smtClean="0"/>
              <a:t>zahraničí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Výši </a:t>
            </a:r>
            <a:r>
              <a:rPr lang="cs-CZ" sz="2400" b="1" dirty="0"/>
              <a:t>vkladů a </a:t>
            </a:r>
            <a:r>
              <a:rPr lang="cs-CZ" sz="2400" b="1" dirty="0" smtClean="0"/>
              <a:t>podílů společníků</a:t>
            </a:r>
            <a:endParaRPr lang="cs-CZ" sz="2400" dirty="0"/>
          </a:p>
          <a:p>
            <a:r>
              <a:rPr lang="cs-CZ" sz="2400" dirty="0" smtClean="0"/>
              <a:t>Minimální </a:t>
            </a:r>
            <a:r>
              <a:rPr lang="cs-CZ" sz="2400" dirty="0"/>
              <a:t>výše vkladu každého společníka činí </a:t>
            </a:r>
            <a:r>
              <a:rPr lang="cs-CZ" sz="2400" dirty="0" smtClean="0"/>
              <a:t>1,- Kč. </a:t>
            </a:r>
          </a:p>
          <a:p>
            <a:r>
              <a:rPr lang="cs-CZ" sz="2400" dirty="0" smtClean="0"/>
              <a:t>Výše </a:t>
            </a:r>
            <a:r>
              <a:rPr lang="cs-CZ" sz="2400" dirty="0"/>
              <a:t>vkladu určuje výši podílu společníka ve firmě a tím možnost společníka ovlivňovat rozhodování ve </a:t>
            </a:r>
            <a:r>
              <a:rPr lang="cs-CZ" sz="2400" dirty="0" smtClean="0"/>
              <a:t>společnosti </a:t>
            </a:r>
            <a:r>
              <a:rPr lang="cs-CZ" sz="2000" dirty="0" smtClean="0"/>
              <a:t>(Např</a:t>
            </a:r>
            <a:r>
              <a:rPr lang="cs-CZ" sz="2000" dirty="0"/>
              <a:t>. základní kapitál </a:t>
            </a:r>
            <a:r>
              <a:rPr lang="cs-CZ" sz="2000" dirty="0" smtClean="0"/>
              <a:t>s.r.o. činí 500.000,- Kč, </a:t>
            </a:r>
            <a:r>
              <a:rPr lang="cs-CZ" sz="2000" dirty="0"/>
              <a:t>vklad společníka je </a:t>
            </a:r>
            <a:r>
              <a:rPr lang="cs-CZ" sz="2000" dirty="0" smtClean="0"/>
              <a:t>100.000,- Kč - </a:t>
            </a:r>
            <a:r>
              <a:rPr lang="cs-CZ" sz="2000" dirty="0"/>
              <a:t>podíl tedy činí </a:t>
            </a:r>
            <a:r>
              <a:rPr lang="cs-CZ" sz="2000" dirty="0" smtClean="0"/>
              <a:t>20 %)</a:t>
            </a:r>
            <a:endParaRPr lang="cs-CZ" sz="2000" dirty="0"/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564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Jaké náležitosti je nutné k založení s.r.o. znát/připravit?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400" b="1" dirty="0"/>
              <a:t>Jména, data narození, přesné adresy </a:t>
            </a:r>
            <a:r>
              <a:rPr lang="cs-CZ" sz="2400" b="1" dirty="0" smtClean="0"/>
              <a:t>statutárního orgánu </a:t>
            </a:r>
            <a:r>
              <a:rPr lang="cs-CZ" sz="2400" b="1" dirty="0"/>
              <a:t>(tj. </a:t>
            </a:r>
            <a:r>
              <a:rPr lang="cs-CZ" sz="2400" b="1" dirty="0" smtClean="0"/>
              <a:t>jednatele/jednatelů)</a:t>
            </a:r>
          </a:p>
          <a:p>
            <a:r>
              <a:rPr lang="cs-CZ" sz="2400" dirty="0" smtClean="0"/>
              <a:t>Jednatel:</a:t>
            </a:r>
          </a:p>
          <a:p>
            <a:pPr lvl="1"/>
            <a:r>
              <a:rPr lang="cs-CZ" sz="2000" dirty="0" smtClean="0"/>
              <a:t>řídí </a:t>
            </a:r>
            <a:r>
              <a:rPr lang="cs-CZ" sz="2000" dirty="0"/>
              <a:t>společnost a zastupuje ji </a:t>
            </a:r>
            <a:r>
              <a:rPr lang="cs-CZ" sz="2000" dirty="0" smtClean="0"/>
              <a:t>navenek (statutární orgán s.r.o.)</a:t>
            </a:r>
          </a:p>
          <a:p>
            <a:pPr lvl="1"/>
            <a:r>
              <a:rPr lang="cs-CZ" sz="2000" dirty="0" smtClean="0"/>
              <a:t>musí </a:t>
            </a:r>
            <a:r>
              <a:rPr lang="cs-CZ" sz="2000" dirty="0"/>
              <a:t>splňovat </a:t>
            </a:r>
            <a:r>
              <a:rPr lang="cs-CZ" sz="2000" dirty="0" smtClean="0"/>
              <a:t>zákonné požadavky pro </a:t>
            </a:r>
            <a:r>
              <a:rPr lang="cs-CZ" sz="2000" dirty="0"/>
              <a:t>výkon funkce </a:t>
            </a:r>
            <a:r>
              <a:rPr lang="cs-CZ" sz="2000" dirty="0" smtClean="0"/>
              <a:t>jednatele</a:t>
            </a:r>
          </a:p>
          <a:p>
            <a:pPr lvl="1"/>
            <a:r>
              <a:rPr lang="cs-CZ" sz="2000" dirty="0"/>
              <a:t>j</a:t>
            </a:r>
            <a:r>
              <a:rPr lang="cs-CZ" sz="2000" dirty="0" smtClean="0"/>
              <a:t>ednatelem </a:t>
            </a:r>
            <a:r>
              <a:rPr lang="cs-CZ" sz="2000" dirty="0"/>
              <a:t>může být kdokoliv ze společníků, ale i ten, kdo společníkem </a:t>
            </a:r>
            <a:r>
              <a:rPr lang="cs-CZ" sz="2000" dirty="0" smtClean="0"/>
              <a:t>není</a:t>
            </a:r>
          </a:p>
          <a:p>
            <a:pPr lvl="1"/>
            <a:r>
              <a:rPr lang="cs-CZ" sz="2100" dirty="0"/>
              <a:t>počet jednatelů není omezen - v případě, že má společnost více jednatelů, je potřeba v zakladatelském dokumentu určit způsob jejich jednání za společnost - např. každý jednatel jedná samostatně, všichni jednatelé jednají společně, alespoň dva jednatelé jednají společně …) </a:t>
            </a:r>
          </a:p>
          <a:p>
            <a:pPr lvl="1"/>
            <a:r>
              <a:rPr lang="cs-CZ" sz="2100" dirty="0"/>
              <a:t>u jednatele je třeba </a:t>
            </a:r>
            <a:r>
              <a:rPr lang="cs-CZ" sz="2100" b="1" dirty="0"/>
              <a:t>výpis z rejstříku trestů ne starší 3 měsíců </a:t>
            </a:r>
            <a:r>
              <a:rPr lang="cs-CZ" sz="2100" dirty="0" smtClean="0"/>
              <a:t>– </a:t>
            </a:r>
            <a:r>
              <a:rPr lang="cs-CZ" sz="2100" dirty="0"/>
              <a:t>tento se předkládá spolu s dalšími dokumenty rejstříkovému </a:t>
            </a:r>
            <a:r>
              <a:rPr lang="cs-CZ" sz="2100" dirty="0" smtClean="0"/>
              <a:t>soudu</a:t>
            </a:r>
            <a:endParaRPr lang="cs-CZ" sz="2100" dirty="0"/>
          </a:p>
          <a:p>
            <a:pPr lvl="1"/>
            <a:endParaRPr lang="cs-CZ" sz="21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154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Kdo provádí zápis do obchodního rejstříku a kolik tento stojí?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smtClean="0"/>
              <a:t>Společník podá </a:t>
            </a:r>
            <a:r>
              <a:rPr lang="cs-CZ" sz="2400" b="1" dirty="0"/>
              <a:t>návrh k </a:t>
            </a:r>
            <a:r>
              <a:rPr lang="cs-CZ" sz="2400" b="1" dirty="0" smtClean="0"/>
              <a:t>příslušnému rejstříkovému soudu </a:t>
            </a:r>
            <a:r>
              <a:rPr lang="cs-CZ" sz="2400" b="1" dirty="0"/>
              <a:t>soudu na zápis firmy do obchodního rejstříku</a:t>
            </a:r>
          </a:p>
          <a:p>
            <a:r>
              <a:rPr lang="cs-CZ" sz="2400" dirty="0"/>
              <a:t>- </a:t>
            </a:r>
            <a:r>
              <a:rPr lang="cs-CZ" sz="2400" dirty="0" smtClean="0"/>
              <a:t>soudní </a:t>
            </a:r>
            <a:r>
              <a:rPr lang="cs-CZ" sz="2400" dirty="0"/>
              <a:t>poplatek 6.000,- </a:t>
            </a:r>
            <a:r>
              <a:rPr lang="cs-CZ" sz="2400" dirty="0" smtClean="0"/>
              <a:t>Kč </a:t>
            </a:r>
            <a:r>
              <a:rPr lang="cs-CZ" sz="1800" dirty="0" smtClean="0"/>
              <a:t>(</a:t>
            </a:r>
            <a:r>
              <a:rPr lang="cs-CZ" sz="1800" dirty="0"/>
              <a:t>od </a:t>
            </a:r>
            <a:r>
              <a:rPr lang="cs-CZ" sz="1800" dirty="0" smtClean="0"/>
              <a:t>1.9.2011)</a:t>
            </a:r>
            <a:endParaRPr lang="cs-CZ" sz="1800" dirty="0"/>
          </a:p>
          <a:p>
            <a:r>
              <a:rPr lang="cs-CZ" sz="2400" dirty="0"/>
              <a:t>- soud rozhodne do 5 dnů o zápisu společnosti</a:t>
            </a:r>
          </a:p>
          <a:p>
            <a:pPr marL="0" indent="0" algn="ctr">
              <a:buNone/>
            </a:pPr>
            <a:r>
              <a:rPr lang="cs-CZ" sz="2400" b="1" dirty="0"/>
              <a:t>X</a:t>
            </a:r>
            <a:endParaRPr lang="cs-CZ" sz="2400" dirty="0"/>
          </a:p>
          <a:p>
            <a:r>
              <a:rPr lang="cs-CZ" sz="2400" b="1" dirty="0" smtClean="0"/>
              <a:t>Notář může provést přímý zápis </a:t>
            </a:r>
            <a:r>
              <a:rPr lang="cs-CZ" sz="2400" b="1" dirty="0"/>
              <a:t>s.r.o. do obchodního rejstříku</a:t>
            </a:r>
          </a:p>
          <a:p>
            <a:r>
              <a:rPr lang="cs-CZ" sz="2400" dirty="0"/>
              <a:t>- </a:t>
            </a:r>
            <a:r>
              <a:rPr lang="cs-CZ" sz="2400" dirty="0" smtClean="0"/>
              <a:t>soudní </a:t>
            </a:r>
            <a:r>
              <a:rPr lang="cs-CZ" sz="2400" dirty="0"/>
              <a:t>poplatek 2.700,- Kč</a:t>
            </a:r>
          </a:p>
          <a:p>
            <a:r>
              <a:rPr lang="cs-CZ" sz="2400" dirty="0"/>
              <a:t>- notář provede zápis okamžitě</a:t>
            </a:r>
          </a:p>
          <a:p>
            <a:pPr lvl="1"/>
            <a:endParaRPr lang="cs-CZ" sz="21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406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dirty="0" smtClean="0">
                <a:solidFill>
                  <a:srgbClr val="D10202"/>
                </a:solidFill>
                <a:latin typeface="+mn-lt"/>
                <a:cs typeface="Arial"/>
              </a:rPr>
              <a:t>Další náklady spojené se založením s.r.o.</a:t>
            </a:r>
            <a:endParaRPr lang="cs-CZ" sz="24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3300" dirty="0" smtClean="0"/>
              <a:t>Další náklady (mimo soudní poplatek) na </a:t>
            </a:r>
            <a:r>
              <a:rPr lang="cs-CZ" sz="3300" dirty="0"/>
              <a:t>založení s.r.o. zahrnují:</a:t>
            </a:r>
          </a:p>
          <a:p>
            <a:pPr marL="0" indent="0">
              <a:buNone/>
            </a:pPr>
            <a:r>
              <a:rPr lang="cs-CZ" sz="3300" b="1" dirty="0"/>
              <a:t>Odměna notáře</a:t>
            </a:r>
          </a:p>
          <a:p>
            <a:r>
              <a:rPr lang="cs-CZ" sz="3300" b="1" dirty="0" smtClean="0">
                <a:solidFill>
                  <a:srgbClr val="FF0000"/>
                </a:solidFill>
              </a:rPr>
              <a:t>sepsání zakladatelské listiny/společenské smlouvy </a:t>
            </a:r>
            <a:r>
              <a:rPr lang="cs-CZ" sz="3300" dirty="0" smtClean="0"/>
              <a:t>- </a:t>
            </a:r>
            <a:r>
              <a:rPr lang="cs-CZ" sz="3300" dirty="0"/>
              <a:t>cena závisí na výši základního </a:t>
            </a:r>
            <a:r>
              <a:rPr lang="cs-CZ" sz="3300" dirty="0" smtClean="0"/>
              <a:t>kapitálu - odměna </a:t>
            </a:r>
            <a:r>
              <a:rPr lang="cs-CZ" sz="3300" dirty="0"/>
              <a:t>notáře se počítá dle vyhlášky procentuální sazbou </a:t>
            </a:r>
            <a:r>
              <a:rPr lang="cs-CZ" sz="3300" b="1" dirty="0" smtClean="0">
                <a:solidFill>
                  <a:srgbClr val="FF0000"/>
                </a:solidFill>
              </a:rPr>
              <a:t>- nejméně </a:t>
            </a:r>
            <a:r>
              <a:rPr lang="cs-CZ" sz="3300" dirty="0" smtClean="0"/>
              <a:t>však činí</a:t>
            </a:r>
            <a:r>
              <a:rPr lang="cs-CZ" sz="3300" b="1" dirty="0" smtClean="0">
                <a:solidFill>
                  <a:srgbClr val="FF0000"/>
                </a:solidFill>
              </a:rPr>
              <a:t> </a:t>
            </a:r>
            <a:r>
              <a:rPr lang="cs-CZ" sz="3300" b="1" dirty="0">
                <a:solidFill>
                  <a:srgbClr val="FF0000"/>
                </a:solidFill>
              </a:rPr>
              <a:t>4.000,- Kč bez DPH / 4.840,- s </a:t>
            </a:r>
            <a:r>
              <a:rPr lang="cs-CZ" sz="3300" b="1" dirty="0" smtClean="0">
                <a:solidFill>
                  <a:srgbClr val="FF0000"/>
                </a:solidFill>
              </a:rPr>
              <a:t>DPH</a:t>
            </a:r>
            <a:r>
              <a:rPr lang="cs-CZ" sz="3300" dirty="0" smtClean="0"/>
              <a:t> </a:t>
            </a:r>
            <a:r>
              <a:rPr lang="cs-CZ" sz="2500" b="1" dirty="0" smtClean="0"/>
              <a:t>(</a:t>
            </a:r>
            <a:r>
              <a:rPr lang="cs-CZ" sz="2500" b="1" dirty="0"/>
              <a:t>platí pro výši základního kapitálu od 1,- Kč do 266.500,- Kč</a:t>
            </a:r>
            <a:r>
              <a:rPr lang="cs-CZ" sz="2500" b="1" dirty="0" smtClean="0"/>
              <a:t>.)</a:t>
            </a:r>
            <a:endParaRPr lang="cs-CZ" sz="2500" b="1" dirty="0"/>
          </a:p>
          <a:p>
            <a:endParaRPr lang="cs-CZ" sz="3300" b="1" dirty="0" smtClean="0">
              <a:solidFill>
                <a:srgbClr val="FF0000"/>
              </a:solidFill>
            </a:endParaRPr>
          </a:p>
          <a:p>
            <a:r>
              <a:rPr lang="cs-CZ" sz="3300" b="1" dirty="0" smtClean="0">
                <a:solidFill>
                  <a:srgbClr val="FF0000"/>
                </a:solidFill>
              </a:rPr>
              <a:t>Související </a:t>
            </a:r>
            <a:r>
              <a:rPr lang="cs-CZ" sz="3300" b="1" dirty="0">
                <a:solidFill>
                  <a:srgbClr val="FF0000"/>
                </a:solidFill>
              </a:rPr>
              <a:t>dokumenty </a:t>
            </a:r>
            <a:r>
              <a:rPr lang="cs-CZ" sz="3300" dirty="0" smtClean="0"/>
              <a:t>(čestné prohlášení jednatele s podpisovým vzorem, rozhodnutí jednatele o umístění sídla firmy, souhlas majitele nemovitosti s umístěním sídla firmy, prohlášení správce vkladu o složení základního kapitálu, souhlas manželky/manžela s použitím majetku ze společného jmění manželů) </a:t>
            </a:r>
            <a:r>
              <a:rPr lang="cs-CZ" sz="3300" dirty="0"/>
              <a:t>– dle sazebníku poplatků a počtu listin – </a:t>
            </a:r>
            <a:r>
              <a:rPr lang="cs-CZ" sz="3300" b="1" dirty="0"/>
              <a:t>zpravidla</a:t>
            </a:r>
            <a:r>
              <a:rPr lang="cs-CZ" sz="3300" b="1" dirty="0">
                <a:solidFill>
                  <a:srgbClr val="FF0000"/>
                </a:solidFill>
              </a:rPr>
              <a:t> do 1000,- Kč bez DPH / 1210,- Kč s DPH</a:t>
            </a:r>
          </a:p>
          <a:p>
            <a:endParaRPr lang="cs-CZ" sz="3300" dirty="0" smtClean="0"/>
          </a:p>
          <a:p>
            <a:r>
              <a:rPr lang="cs-CZ" sz="3300" b="1" dirty="0" smtClean="0">
                <a:solidFill>
                  <a:srgbClr val="FF0000"/>
                </a:solidFill>
              </a:rPr>
              <a:t>Výpis </a:t>
            </a:r>
            <a:r>
              <a:rPr lang="cs-CZ" sz="3300" b="1" dirty="0">
                <a:solidFill>
                  <a:srgbClr val="FF0000"/>
                </a:solidFill>
              </a:rPr>
              <a:t>z katastru nemovitostí 100,- Kč bez DPH / 121,- Kč s DPH</a:t>
            </a:r>
            <a:r>
              <a:rPr lang="cs-CZ" sz="3300" dirty="0"/>
              <a:t> (Czech point je bez DPH)</a:t>
            </a:r>
          </a:p>
          <a:p>
            <a:endParaRPr lang="cs-CZ" sz="3300" dirty="0" smtClean="0"/>
          </a:p>
          <a:p>
            <a:r>
              <a:rPr lang="cs-CZ" sz="3300" b="1" dirty="0" smtClean="0">
                <a:solidFill>
                  <a:srgbClr val="FF0000"/>
                </a:solidFill>
              </a:rPr>
              <a:t>Výpis </a:t>
            </a:r>
            <a:r>
              <a:rPr lang="cs-CZ" sz="3300" b="1" dirty="0">
                <a:solidFill>
                  <a:srgbClr val="FF0000"/>
                </a:solidFill>
              </a:rPr>
              <a:t>z rejstříku trestů 100,- Kč bez DPH / 121,- Kč s DPH </a:t>
            </a:r>
            <a:r>
              <a:rPr lang="cs-CZ" sz="3300" dirty="0"/>
              <a:t>(Czech point je bez DPH)</a:t>
            </a:r>
          </a:p>
          <a:p>
            <a:endParaRPr lang="cs-CZ" sz="3300" dirty="0" smtClean="0"/>
          </a:p>
          <a:p>
            <a:r>
              <a:rPr lang="cs-CZ" sz="3300" b="1" dirty="0" smtClean="0">
                <a:solidFill>
                  <a:srgbClr val="FF0000"/>
                </a:solidFill>
              </a:rPr>
              <a:t>Ověření </a:t>
            </a:r>
            <a:r>
              <a:rPr lang="cs-CZ" sz="3300" b="1" dirty="0">
                <a:solidFill>
                  <a:srgbClr val="FF0000"/>
                </a:solidFill>
              </a:rPr>
              <a:t>podpisů</a:t>
            </a:r>
            <a:r>
              <a:rPr lang="cs-CZ" sz="3300" dirty="0"/>
              <a:t>  - každý </a:t>
            </a:r>
            <a:r>
              <a:rPr lang="cs-CZ" sz="3300" b="1" dirty="0">
                <a:solidFill>
                  <a:srgbClr val="FF0000"/>
                </a:solidFill>
              </a:rPr>
              <a:t>podpis 30,- Kč bez DPH / 36,- Kč s DPH </a:t>
            </a:r>
            <a:r>
              <a:rPr lang="cs-CZ" sz="3300" dirty="0"/>
              <a:t>(Czech point je bez DPH)</a:t>
            </a:r>
          </a:p>
          <a:p>
            <a:endParaRPr lang="cs-CZ" sz="3300" dirty="0" smtClean="0"/>
          </a:p>
          <a:p>
            <a:r>
              <a:rPr lang="cs-CZ" sz="3300" b="1" dirty="0" smtClean="0">
                <a:solidFill>
                  <a:srgbClr val="FF0000"/>
                </a:solidFill>
              </a:rPr>
              <a:t>Odměna notáře za provedení </a:t>
            </a:r>
            <a:r>
              <a:rPr lang="cs-CZ" sz="3300" b="1" dirty="0">
                <a:solidFill>
                  <a:srgbClr val="FF0000"/>
                </a:solidFill>
              </a:rPr>
              <a:t>přímého zápisu s.r.o. do obchodního rejstříku</a:t>
            </a:r>
            <a:r>
              <a:rPr lang="cs-CZ" sz="3300" dirty="0"/>
              <a:t> </a:t>
            </a:r>
            <a:r>
              <a:rPr lang="cs-CZ" sz="3300" dirty="0" smtClean="0"/>
              <a:t>(toto není soudní poplatek=příjem státu, ale odměna notáře) </a:t>
            </a:r>
            <a:r>
              <a:rPr lang="cs-CZ" sz="3300" b="1" dirty="0" smtClean="0">
                <a:solidFill>
                  <a:srgbClr val="FF0000"/>
                </a:solidFill>
              </a:rPr>
              <a:t>1.300</a:t>
            </a:r>
            <a:r>
              <a:rPr lang="cs-CZ" sz="3300" b="1" dirty="0">
                <a:solidFill>
                  <a:srgbClr val="FF0000"/>
                </a:solidFill>
              </a:rPr>
              <a:t>,- Kč bez DPH / 1.573,- Kč s </a:t>
            </a:r>
            <a:r>
              <a:rPr lang="cs-CZ" sz="3300" b="1" dirty="0" smtClean="0">
                <a:solidFill>
                  <a:srgbClr val="FF0000"/>
                </a:solidFill>
              </a:rPr>
              <a:t>DPH </a:t>
            </a:r>
            <a:r>
              <a:rPr lang="cs-CZ" sz="3300" b="1" dirty="0" smtClean="0"/>
              <a:t>– JEN POKUD VKLÁDÁ S.R.O. DO OBCH.REJSTŘÍKU NOTÁŘ!</a:t>
            </a:r>
            <a:endParaRPr lang="cs-CZ" sz="3300" b="1" dirty="0"/>
          </a:p>
          <a:p>
            <a:pPr marL="0" indent="0">
              <a:buNone/>
            </a:pPr>
            <a:endParaRPr lang="cs-CZ" sz="33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300" b="1" dirty="0"/>
              <a:t>Ostatní náklady</a:t>
            </a:r>
          </a:p>
          <a:p>
            <a:r>
              <a:rPr lang="cs-CZ" sz="3300" b="1" dirty="0" smtClean="0">
                <a:solidFill>
                  <a:srgbClr val="FF0000"/>
                </a:solidFill>
              </a:rPr>
              <a:t>Poplatek </a:t>
            </a:r>
            <a:r>
              <a:rPr lang="cs-CZ" sz="3300" b="1" dirty="0">
                <a:solidFill>
                  <a:srgbClr val="FF0000"/>
                </a:solidFill>
              </a:rPr>
              <a:t>za živnostenské oprávnění 1.000,- Kč</a:t>
            </a:r>
            <a:r>
              <a:rPr lang="cs-CZ" sz="3300" dirty="0"/>
              <a:t> / platí se živnostenskému úřadu, nepodléhá DPH</a:t>
            </a:r>
          </a:p>
          <a:p>
            <a:pPr lvl="1"/>
            <a:endParaRPr lang="cs-CZ" sz="21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326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6423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Které jsou rejstříkové soudy? 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0887"/>
            <a:ext cx="8229600" cy="413672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sz="2400" b="1" dirty="0" smtClean="0"/>
              <a:t>Rejstříkové soudy jsou krajské soudy v ČR – POZOR – kraje dle starého územně-správního členění – 7 soudů</a:t>
            </a:r>
          </a:p>
          <a:p>
            <a:pPr>
              <a:defRPr/>
            </a:pPr>
            <a:endParaRPr lang="cs-CZ" sz="2400" b="1" dirty="0" smtClean="0"/>
          </a:p>
          <a:p>
            <a:pPr lvl="1">
              <a:defRPr/>
            </a:pPr>
            <a:endParaRPr lang="cs-CZ" sz="2000" b="1" dirty="0" smtClean="0"/>
          </a:p>
          <a:p>
            <a:pPr>
              <a:defRPr/>
            </a:pPr>
            <a:endParaRPr lang="cs-CZ" sz="24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75305"/>
              </p:ext>
            </p:extLst>
          </p:nvPr>
        </p:nvGraphicFramePr>
        <p:xfrm>
          <a:off x="457200" y="2138215"/>
          <a:ext cx="8414952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7476"/>
                <a:gridCol w="4207476"/>
              </a:tblGrid>
              <a:tr h="0">
                <a:tc>
                  <a:txBody>
                    <a:bodyPr/>
                    <a:lstStyle/>
                    <a:p>
                      <a:r>
                        <a:rPr lang="cs-CZ" sz="1000" dirty="0"/>
                        <a:t>Rejstříkový soud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</a:t>
                      </a:r>
                      <a:r>
                        <a:rPr lang="cs-CZ" sz="1000" baseline="0" dirty="0" smtClean="0"/>
                        <a:t> které okresy (dle sídla společnosti)</a:t>
                      </a:r>
                      <a:endParaRPr lang="cs-CZ" sz="10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/>
                        <a:t>Městský soud v Praze</a:t>
                      </a:r>
                      <a:endParaRPr lang="cs-CZ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oblast hlavního města Praha a dále pro okresy:</a:t>
                      </a:r>
                      <a:br>
                        <a:rPr lang="cs-CZ" sz="1000" dirty="0"/>
                      </a:br>
                      <a:r>
                        <a:rPr lang="cs-CZ" sz="1000" dirty="0" smtClean="0"/>
                        <a:t>Benešov</a:t>
                      </a:r>
                      <a:r>
                        <a:rPr lang="cs-CZ" sz="1000" dirty="0"/>
                        <a:t>, Beroun, Kladno, Kolín, Kutná Hora, Mělník, Mladá Boleslav, Nymburk, Praha-východ, Praha-západ, Příbram a Rakovník 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 dirty="0"/>
                        <a:t>Krajský soud v Českých Budějovicích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České Budějovice, Český Krumlov, Jindřichův Hradec, Pelhřimov, Písek, Prachatice, Strakonice a Tábor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/>
                        <a:t>Krajský soud v Plzni</a:t>
                      </a:r>
                      <a:endParaRPr lang="cs-CZ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Domažlice, Cheb, Karlovy Vary, Klatovy, Plzeň-město, Plzeň-jih, Plzeň-sever, Rokycany, Sokolov a Tachov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 dirty="0"/>
                        <a:t>Krajský soud v Ústí nad </a:t>
                      </a:r>
                      <a:r>
                        <a:rPr lang="cs-CZ" sz="1000" b="1" dirty="0" smtClean="0"/>
                        <a:t>Labem</a:t>
                      </a:r>
                    </a:p>
                    <a:p>
                      <a:r>
                        <a:rPr lang="cs-CZ" sz="1000" b="1" dirty="0" smtClean="0"/>
                        <a:t>Pobočka Krajského soudu v Liberci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Česká Lípa, Děčín, Chomutov, Jablonec nad Nisou, Liberec, Litoměřice, Louny, Most, Teplice a Ústí nad Labem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 dirty="0"/>
                        <a:t>Krajský soud v Hradci </a:t>
                      </a:r>
                      <a:r>
                        <a:rPr lang="cs-CZ" sz="1000" b="1" dirty="0" smtClean="0"/>
                        <a:t>Králové</a:t>
                      </a:r>
                    </a:p>
                    <a:p>
                      <a:r>
                        <a:rPr lang="cs-CZ" sz="1000" b="1" dirty="0" smtClean="0"/>
                        <a:t>Pobočka Krajského soudu v Pardubicích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Havlíčkův Brod, Hradec Králové, Chrudim, Jičín, Náchod, Pardubice, Rychnov nad Kněžnou, Semily, Svitavy, Trutnov a Ústí nad Orlicí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/>
                        <a:t>Krajský soud v Brně</a:t>
                      </a:r>
                      <a:endParaRPr lang="cs-CZ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Blansko, Brno-město, Brno-venkov, Břeclav, Hodonín, Jihlava, Kroměříž, Prostějov, Třebíč, Uherské Hradiště, Vyškov, Zlín, Znojmo a Žďár nad Sázavou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000" b="1" dirty="0"/>
                        <a:t>Krajský soud v </a:t>
                      </a:r>
                      <a:r>
                        <a:rPr lang="cs-CZ" sz="1000" b="1" dirty="0" smtClean="0"/>
                        <a:t>Ostravě</a:t>
                      </a:r>
                    </a:p>
                    <a:p>
                      <a:r>
                        <a:rPr lang="cs-CZ" sz="1000" b="1" dirty="0" smtClean="0"/>
                        <a:t>Pobočka Krajského soudu v Olomouci</a:t>
                      </a:r>
                      <a:endParaRPr lang="cs-CZ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000" dirty="0" smtClean="0"/>
                        <a:t>pro </a:t>
                      </a:r>
                      <a:r>
                        <a:rPr lang="cs-CZ" sz="1000" dirty="0"/>
                        <a:t>okresy:</a:t>
                      </a:r>
                      <a:br>
                        <a:rPr lang="cs-CZ" sz="1000" dirty="0"/>
                      </a:br>
                      <a:r>
                        <a:rPr lang="cs-CZ" sz="1000" dirty="0"/>
                        <a:t>Bruntál, Frýdek-Místek, Jeseník, Karviná, Nový Jičín, Opava, Ostrava-město, Přerov, Šumperk a Vsetín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516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055406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Co pro podání zápisu na rejstříkovém soudu potřebuji? 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9438"/>
            <a:ext cx="8229600" cy="41367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Návrh </a:t>
            </a:r>
            <a:r>
              <a:rPr lang="cs-CZ" sz="2400" dirty="0"/>
              <a:t>na zápis společnosti do obchodního rejstříku</a:t>
            </a:r>
          </a:p>
          <a:p>
            <a:r>
              <a:rPr lang="cs-CZ" sz="2400" dirty="0"/>
              <a:t>Notářský zápis o založení společnosti</a:t>
            </a:r>
          </a:p>
          <a:p>
            <a:r>
              <a:rPr lang="cs-CZ" sz="2400" dirty="0"/>
              <a:t>Čestné prohlášení jednatele s ověřeným </a:t>
            </a:r>
            <a:r>
              <a:rPr lang="cs-CZ" sz="2400" dirty="0" smtClean="0"/>
              <a:t>podpisem</a:t>
            </a:r>
            <a:endParaRPr lang="cs-CZ" sz="2400" dirty="0"/>
          </a:p>
          <a:p>
            <a:r>
              <a:rPr lang="cs-CZ" sz="2400" dirty="0"/>
              <a:t>Souhlas vlastníka nemovitosti s ověřeným podpisem</a:t>
            </a:r>
          </a:p>
          <a:p>
            <a:r>
              <a:rPr lang="cs-CZ" sz="2400" dirty="0"/>
              <a:t>Prohlášení správce vkladu</a:t>
            </a:r>
          </a:p>
          <a:p>
            <a:r>
              <a:rPr lang="cs-CZ" sz="2400" dirty="0"/>
              <a:t>Potvrzení banky o splacení základního kapitálu</a:t>
            </a:r>
          </a:p>
          <a:p>
            <a:r>
              <a:rPr lang="cs-CZ" sz="2400" dirty="0"/>
              <a:t>Výpis z živnostenského </a:t>
            </a:r>
            <a:r>
              <a:rPr lang="cs-CZ" sz="2400" dirty="0" smtClean="0"/>
              <a:t>rejstříku</a:t>
            </a:r>
          </a:p>
          <a:p>
            <a:r>
              <a:rPr lang="cs-CZ" sz="2400" dirty="0" smtClean="0"/>
              <a:t>6</a:t>
            </a:r>
            <a:r>
              <a:rPr lang="cs-CZ" sz="2400" dirty="0"/>
              <a:t> </a:t>
            </a:r>
            <a:r>
              <a:rPr lang="cs-CZ" sz="2400" dirty="0" smtClean="0"/>
              <a:t>000,- Kč </a:t>
            </a:r>
            <a:r>
              <a:rPr lang="cs-CZ" sz="2400" dirty="0"/>
              <a:t>na kolek na </a:t>
            </a:r>
            <a:r>
              <a:rPr lang="cs-CZ" sz="2400" dirty="0" smtClean="0"/>
              <a:t>Návrh na zápis…</a:t>
            </a:r>
          </a:p>
          <a:p>
            <a:pPr marL="0" indent="0">
              <a:buNone/>
            </a:pPr>
            <a:endParaRPr lang="cs-CZ" sz="2000" b="1" dirty="0" smtClean="0"/>
          </a:p>
          <a:p>
            <a:pPr>
              <a:defRPr/>
            </a:pPr>
            <a:endParaRPr lang="cs-CZ" sz="24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86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055406"/>
            <a:ext cx="8229600" cy="724464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Co je dále nutné zajistit po založení (sepsání zakladatelského dokumentu)?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9438"/>
            <a:ext cx="8229600" cy="4136725"/>
          </a:xfrm>
        </p:spPr>
        <p:txBody>
          <a:bodyPr>
            <a:normAutofit fontScale="850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b="1" dirty="0" smtClean="0"/>
              <a:t>Po založení musí společník/společníci </a:t>
            </a:r>
            <a:r>
              <a:rPr lang="cs-CZ" sz="2400" b="1" dirty="0" smtClean="0">
                <a:solidFill>
                  <a:srgbClr val="FF0000"/>
                </a:solidFill>
              </a:rPr>
              <a:t>navštívit banku </a:t>
            </a:r>
            <a:r>
              <a:rPr lang="cs-CZ" sz="2400" b="1" dirty="0" smtClean="0"/>
              <a:t>(správce vkladu) a </a:t>
            </a:r>
            <a:r>
              <a:rPr lang="cs-CZ" sz="2400" b="1" dirty="0" smtClean="0">
                <a:solidFill>
                  <a:srgbClr val="FF0000"/>
                </a:solidFill>
              </a:rPr>
              <a:t>založit účet společnosti</a:t>
            </a:r>
            <a:r>
              <a:rPr lang="cs-CZ" sz="2400" b="1" dirty="0" smtClean="0"/>
              <a:t>. Na ten pošlou vklad </a:t>
            </a:r>
            <a:r>
              <a:rPr lang="cs-CZ" sz="1600" b="1" dirty="0" smtClean="0"/>
              <a:t>( i pro jednu korunu je nutné tyto peníze složit a dostat od banky potvrzení, že se tak stalo).</a:t>
            </a:r>
          </a:p>
          <a:p>
            <a:pPr lvl="1">
              <a:defRPr/>
            </a:pPr>
            <a:r>
              <a:rPr lang="cs-CZ" sz="2100" dirty="0"/>
              <a:t>Notářský zápis o založení společnosti (originál k nahlédnutí a kopii pro úřad)</a:t>
            </a:r>
          </a:p>
          <a:p>
            <a:pPr lvl="1">
              <a:defRPr/>
            </a:pPr>
            <a:r>
              <a:rPr lang="cs-CZ" sz="2100" dirty="0"/>
              <a:t>Platný doklad totožnosti</a:t>
            </a:r>
          </a:p>
          <a:p>
            <a:pPr>
              <a:defRPr/>
            </a:pPr>
            <a:endParaRPr lang="cs-CZ" sz="1600" b="1" dirty="0" smtClean="0"/>
          </a:p>
          <a:p>
            <a:pPr>
              <a:defRPr/>
            </a:pPr>
            <a:r>
              <a:rPr lang="cs-CZ" sz="2400" b="1" dirty="0" smtClean="0"/>
              <a:t>Je nutno také </a:t>
            </a:r>
            <a:r>
              <a:rPr lang="cs-CZ" sz="2400" b="1" dirty="0" smtClean="0">
                <a:solidFill>
                  <a:srgbClr val="FF0000"/>
                </a:solidFill>
              </a:rPr>
              <a:t>navštívit živnostenský úřad </a:t>
            </a:r>
            <a:r>
              <a:rPr lang="cs-CZ" sz="2400" b="1" dirty="0" smtClean="0"/>
              <a:t>a vyřídit příslušné živnostenské oprávnění.</a:t>
            </a:r>
          </a:p>
          <a:p>
            <a:pPr marL="0" indent="0">
              <a:buNone/>
            </a:pPr>
            <a:r>
              <a:rPr lang="cs-CZ" sz="2000" b="1" dirty="0" smtClean="0"/>
              <a:t>	Zde potřebujeme: </a:t>
            </a:r>
          </a:p>
          <a:p>
            <a:pPr lvl="1"/>
            <a:r>
              <a:rPr lang="cs-CZ" sz="2100" dirty="0" smtClean="0"/>
              <a:t>Notářský </a:t>
            </a:r>
            <a:r>
              <a:rPr lang="cs-CZ" sz="2100" dirty="0"/>
              <a:t>zápis o založení společnosti (originál k nahlédnutí a kopii pro úřad)</a:t>
            </a:r>
          </a:p>
          <a:p>
            <a:pPr lvl="1"/>
            <a:r>
              <a:rPr lang="cs-CZ" sz="2100" dirty="0"/>
              <a:t>Souhlas vlastníka nemovitosti (kopie souhlasu s ověřeným podpisem)</a:t>
            </a:r>
          </a:p>
          <a:p>
            <a:pPr lvl="1"/>
            <a:r>
              <a:rPr lang="cs-CZ" sz="2100" dirty="0"/>
              <a:t>Výpis z katastru </a:t>
            </a:r>
            <a:r>
              <a:rPr lang="cs-CZ" sz="2100" dirty="0" smtClean="0"/>
              <a:t>nemovitostí</a:t>
            </a:r>
            <a:endParaRPr lang="cs-CZ" sz="2100" dirty="0"/>
          </a:p>
          <a:p>
            <a:pPr lvl="1"/>
            <a:r>
              <a:rPr lang="cs-CZ" sz="2100" dirty="0"/>
              <a:t>1 000 Kč na správní poplatek</a:t>
            </a:r>
          </a:p>
          <a:p>
            <a:pPr lvl="1"/>
            <a:r>
              <a:rPr lang="cs-CZ" sz="2100" dirty="0"/>
              <a:t>Platný doklad totožnosti</a:t>
            </a:r>
          </a:p>
          <a:p>
            <a:pPr lvl="1">
              <a:defRPr/>
            </a:pPr>
            <a:endParaRPr lang="cs-CZ" sz="2000" b="1" dirty="0" smtClean="0"/>
          </a:p>
          <a:p>
            <a:pPr>
              <a:defRPr/>
            </a:pPr>
            <a:endParaRPr lang="cs-CZ" sz="24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383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cs typeface="Arial"/>
              </a:rPr>
              <a:t>Mezidobí mezi založením a vznikem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sz="2800" dirty="0">
              <a:solidFill>
                <a:srgbClr val="D50202"/>
              </a:solidFill>
            </a:endParaRPr>
          </a:p>
          <a:p>
            <a:r>
              <a:rPr lang="cs-CZ" sz="2800" dirty="0" smtClean="0"/>
              <a:t>v mezidobí je oprávněn jednat jménem společnosti </a:t>
            </a:r>
            <a:r>
              <a:rPr lang="cs-CZ" sz="2800" b="1" dirty="0" smtClean="0">
                <a:solidFill>
                  <a:srgbClr val="FF0000"/>
                </a:solidFill>
              </a:rPr>
              <a:t>kdokoliv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-&gt; § 127 </a:t>
            </a:r>
            <a:r>
              <a:rPr lang="cs-CZ" sz="2800" dirty="0"/>
              <a:t>§ 127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Kdo </a:t>
            </a:r>
            <a:r>
              <a:rPr lang="cs-CZ" sz="2800" dirty="0">
                <a:solidFill>
                  <a:srgbClr val="FF0000"/>
                </a:solidFill>
              </a:rPr>
              <a:t>takto jedná, je z tohoto jednání oprávněn a zavázán sám</a:t>
            </a:r>
            <a:r>
              <a:rPr lang="cs-CZ" sz="2800" dirty="0"/>
              <a:t>; jedná-li více osob, jsou oprávněny a zavázány společně a </a:t>
            </a:r>
            <a:r>
              <a:rPr lang="cs-CZ" sz="2800" dirty="0" smtClean="0"/>
              <a:t>nerozdílně.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b="1" dirty="0"/>
          </a:p>
          <a:p>
            <a:pPr marL="0" indent="0">
              <a:buNone/>
            </a:pPr>
            <a:r>
              <a:rPr lang="cs-CZ" sz="2800" dirty="0" smtClean="0"/>
              <a:t>		=&gt; </a:t>
            </a:r>
            <a:r>
              <a:rPr lang="cs-CZ" sz="2800" dirty="0" smtClean="0">
                <a:solidFill>
                  <a:srgbClr val="FF0000"/>
                </a:solidFill>
              </a:rPr>
              <a:t>SRO </a:t>
            </a:r>
            <a:r>
              <a:rPr lang="cs-CZ" sz="2800" dirty="0">
                <a:solidFill>
                  <a:srgbClr val="FF0000"/>
                </a:solidFill>
              </a:rPr>
              <a:t>je zavázána </a:t>
            </a:r>
            <a:r>
              <a:rPr lang="cs-CZ" sz="2800" dirty="0"/>
              <a:t>těmito jednáními </a:t>
            </a:r>
            <a:r>
              <a:rPr lang="cs-CZ" sz="2800" dirty="0">
                <a:solidFill>
                  <a:srgbClr val="FF0000"/>
                </a:solidFill>
              </a:rPr>
              <a:t>jen </a:t>
            </a:r>
            <a:r>
              <a:rPr lang="cs-CZ" sz="2800" dirty="0" smtClean="0">
                <a:solidFill>
                  <a:srgbClr val="FF0000"/>
                </a:solidFill>
              </a:rPr>
              <a:t>tehdy</a:t>
            </a:r>
            <a:r>
              <a:rPr lang="cs-CZ" sz="2800" dirty="0">
                <a:solidFill>
                  <a:srgbClr val="FF0000"/>
                </a:solidFill>
              </a:rPr>
              <a:t>, pokud ve </a:t>
            </a:r>
            <a:r>
              <a:rPr lang="cs-CZ" sz="2800" dirty="0" smtClean="0">
                <a:solidFill>
                  <a:srgbClr val="FF0000"/>
                </a:solidFill>
              </a:rPr>
              <a:t>			lhůtě </a:t>
            </a:r>
            <a:r>
              <a:rPr lang="cs-CZ" sz="2800" b="1" dirty="0" smtClean="0">
                <a:solidFill>
                  <a:srgbClr val="FF0000"/>
                </a:solidFill>
              </a:rPr>
              <a:t>3 měsíců </a:t>
            </a:r>
            <a:r>
              <a:rPr lang="cs-CZ" sz="2800" dirty="0" smtClean="0"/>
              <a:t>(dle </a:t>
            </a:r>
            <a:r>
              <a:rPr lang="cs-CZ" sz="2800" dirty="0"/>
              <a:t>§ </a:t>
            </a:r>
            <a:r>
              <a:rPr lang="cs-CZ" sz="2800" dirty="0" smtClean="0"/>
              <a:t>127) </a:t>
            </a:r>
            <a:r>
              <a:rPr lang="cs-CZ" sz="2800" dirty="0" smtClean="0">
                <a:solidFill>
                  <a:srgbClr val="FF0000"/>
                </a:solidFill>
              </a:rPr>
              <a:t>valná hromada </a:t>
            </a:r>
            <a:r>
              <a:rPr lang="cs-CZ" sz="2800" dirty="0">
                <a:solidFill>
                  <a:srgbClr val="FF0000"/>
                </a:solidFill>
              </a:rPr>
              <a:t>schválí tato jednání </a:t>
            </a:r>
            <a:r>
              <a:rPr lang="cs-CZ" sz="2800" dirty="0"/>
              <a:t>a </a:t>
            </a:r>
            <a:r>
              <a:rPr lang="cs-CZ" sz="2800" dirty="0" smtClean="0"/>
              <a:t>		oznámí </a:t>
            </a:r>
            <a:r>
              <a:rPr lang="cs-CZ" sz="2800" dirty="0"/>
              <a:t>je </a:t>
            </a:r>
            <a:r>
              <a:rPr lang="cs-CZ" sz="2800" dirty="0" smtClean="0"/>
              <a:t>dotčeným </a:t>
            </a:r>
            <a:r>
              <a:rPr lang="cs-CZ" sz="2800" dirty="0"/>
              <a:t>třetím </a:t>
            </a:r>
            <a:r>
              <a:rPr lang="cs-CZ" sz="2800" dirty="0" smtClean="0"/>
              <a:t>osobám (§ 190 odst. 2 písm. l)</a:t>
            </a:r>
            <a:endParaRPr lang="cs-CZ" sz="2800" dirty="0"/>
          </a:p>
          <a:p>
            <a:endParaRPr lang="cs-CZ" sz="2800" dirty="0" smtClean="0"/>
          </a:p>
          <a:p>
            <a:r>
              <a:rPr lang="cs-CZ" sz="2800" dirty="0" smtClean="0"/>
              <a:t>např</a:t>
            </a:r>
            <a:r>
              <a:rPr lang="cs-CZ" sz="2800" dirty="0"/>
              <a:t>. Nájemní smlouva na sídlo společnosti</a:t>
            </a:r>
          </a:p>
          <a:p>
            <a:r>
              <a:rPr lang="cs-CZ" sz="2800" dirty="0" smtClean="0"/>
              <a:t>žádost </a:t>
            </a:r>
            <a:r>
              <a:rPr lang="cs-CZ" sz="2800" dirty="0"/>
              <a:t>o živnostenské oprávnění (nebo o </a:t>
            </a:r>
            <a:r>
              <a:rPr lang="cs-CZ" sz="2800" dirty="0" smtClean="0"/>
              <a:t>jiné podnikatelské </a:t>
            </a:r>
            <a:r>
              <a:rPr lang="cs-CZ" sz="2800" dirty="0"/>
              <a:t>oprávnění – podle </a:t>
            </a:r>
            <a:r>
              <a:rPr lang="cs-CZ" sz="2800" dirty="0" smtClean="0"/>
              <a:t>předmětu </a:t>
            </a:r>
            <a:r>
              <a:rPr lang="cs-CZ" sz="2800" dirty="0"/>
              <a:t>podnikání společnosti)</a:t>
            </a:r>
            <a:endParaRPr lang="cs-CZ" sz="2400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002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055406"/>
            <a:ext cx="8229600" cy="724464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rgbClr val="D10202"/>
                </a:solidFill>
                <a:latin typeface="+mn-lt"/>
                <a:cs typeface="Arial"/>
              </a:rPr>
              <a:t>Co je dále nutné zajistit po </a:t>
            </a:r>
            <a:r>
              <a:rPr lang="cs-CZ" sz="3200" b="1" u="sng" dirty="0" smtClean="0">
                <a:solidFill>
                  <a:srgbClr val="D10202"/>
                </a:solidFill>
                <a:latin typeface="+mn-lt"/>
                <a:cs typeface="Arial"/>
              </a:rPr>
              <a:t>vzniku</a:t>
            </a:r>
            <a:r>
              <a:rPr lang="cs-CZ" sz="3200" b="1" dirty="0" smtClean="0">
                <a:solidFill>
                  <a:srgbClr val="D10202"/>
                </a:solidFill>
                <a:latin typeface="+mn-lt"/>
                <a:cs typeface="Arial"/>
              </a:rPr>
              <a:t> společnosti (zapsání do obchodního rejstříku)?</a:t>
            </a:r>
            <a:endParaRPr lang="cs-CZ" sz="32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9438"/>
            <a:ext cx="8229600" cy="4136725"/>
          </a:xfrm>
        </p:spPr>
        <p:txBody>
          <a:bodyPr>
            <a:normAutofit fontScale="77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b="1" dirty="0" smtClean="0"/>
              <a:t>Registrace na finančním úřadě k dani z příjmu PO, případně k platbě DPH, silniční daně</a:t>
            </a:r>
            <a:endParaRPr lang="cs-CZ" sz="1600" b="1" dirty="0" smtClean="0"/>
          </a:p>
          <a:p>
            <a:pPr>
              <a:defRPr/>
            </a:pPr>
            <a:endParaRPr lang="cs-CZ" sz="2400" b="1" dirty="0" smtClean="0"/>
          </a:p>
          <a:p>
            <a:pPr>
              <a:defRPr/>
            </a:pPr>
            <a:r>
              <a:rPr lang="cs-CZ" sz="2400" b="1" dirty="0" smtClean="0"/>
              <a:t>Aktivace datové schránky</a:t>
            </a:r>
          </a:p>
          <a:p>
            <a:pPr lvl="1">
              <a:defRPr/>
            </a:pPr>
            <a:r>
              <a:rPr lang="cs-CZ" sz="2000" dirty="0"/>
              <a:t>Na adresu bydliště jednatele přijdou přístupové údaje k datové schránce společnosti</a:t>
            </a:r>
            <a:r>
              <a:rPr lang="cs-CZ" sz="2000" dirty="0" smtClean="0"/>
              <a:t>.</a:t>
            </a:r>
          </a:p>
          <a:p>
            <a:pPr lvl="1">
              <a:defRPr/>
            </a:pPr>
            <a:r>
              <a:rPr lang="cs-CZ" sz="2000" i="1" dirty="0">
                <a:hlinkClick r:id="rId4"/>
              </a:rPr>
              <a:t>https://</a:t>
            </a:r>
            <a:r>
              <a:rPr lang="cs-CZ" sz="2000" i="1" dirty="0" smtClean="0">
                <a:hlinkClick r:id="rId4"/>
              </a:rPr>
              <a:t>www.mojedatovaschranka.cz</a:t>
            </a:r>
            <a:endParaRPr lang="cs-CZ" sz="2000" i="1" dirty="0" smtClean="0"/>
          </a:p>
          <a:p>
            <a:pPr lvl="1">
              <a:defRPr/>
            </a:pPr>
            <a:r>
              <a:rPr lang="cs-CZ" sz="2000" dirty="0"/>
              <a:t>Od 1.1.2014 </a:t>
            </a:r>
            <a:r>
              <a:rPr lang="cs-CZ" sz="2000" dirty="0" smtClean="0"/>
              <a:t>musí všichni </a:t>
            </a:r>
            <a:r>
              <a:rPr lang="cs-CZ" sz="2000" dirty="0"/>
              <a:t>plátci DPH povinně podávat Daňová přiznání, Dodatečná daňová přiznání a Hlášení včetně </a:t>
            </a:r>
            <a:r>
              <a:rPr lang="cs-CZ" sz="2000" dirty="0" smtClean="0"/>
              <a:t>příloh, Kontrolní hlášení o DPH (od 1. 1. 2016) </a:t>
            </a:r>
            <a:r>
              <a:rPr lang="cs-CZ" sz="2000" dirty="0"/>
              <a:t>elektronicky</a:t>
            </a:r>
            <a:r>
              <a:rPr lang="cs-CZ" sz="2000" dirty="0" smtClean="0"/>
              <a:t>.</a:t>
            </a:r>
          </a:p>
          <a:p>
            <a:pPr lvl="1">
              <a:defRPr/>
            </a:pPr>
            <a:r>
              <a:rPr lang="cs-CZ" sz="2000" dirty="0" smtClean="0"/>
              <a:t> skrze datovou schránku povinně komunikují úřady s PO</a:t>
            </a:r>
          </a:p>
          <a:p>
            <a:pPr lvl="1">
              <a:defRPr/>
            </a:pPr>
            <a:r>
              <a:rPr lang="cs-CZ" sz="2100" b="1" dirty="0" smtClean="0"/>
              <a:t>fikce </a:t>
            </a:r>
            <a:r>
              <a:rPr lang="cs-CZ" sz="2000" b="1" dirty="0"/>
              <a:t>doručení</a:t>
            </a:r>
            <a:r>
              <a:rPr lang="cs-CZ" sz="2000" dirty="0"/>
              <a:t> – </a:t>
            </a:r>
            <a:r>
              <a:rPr lang="cs-CZ" sz="2000" b="1" dirty="0" smtClean="0"/>
              <a:t>10 dnem po vložení zprávy do datové schránky se tato považuje za doručenou a to i tehdy pokud se </a:t>
            </a:r>
            <a:r>
              <a:rPr lang="cs-CZ" sz="2000" dirty="0" smtClean="0"/>
              <a:t>adresát </a:t>
            </a:r>
            <a:r>
              <a:rPr lang="cs-CZ" sz="2000" dirty="0"/>
              <a:t>do schránky </a:t>
            </a:r>
            <a:r>
              <a:rPr lang="cs-CZ" sz="2000" dirty="0" smtClean="0"/>
              <a:t>nepřihlásí</a:t>
            </a:r>
          </a:p>
          <a:p>
            <a:pPr lvl="2">
              <a:defRPr/>
            </a:pPr>
            <a:r>
              <a:rPr lang="cs-CZ" sz="1600" dirty="0" smtClean="0"/>
              <a:t>pokud </a:t>
            </a:r>
            <a:r>
              <a:rPr lang="cs-CZ" sz="1600" dirty="0"/>
              <a:t>vyzvednutí zprávy bránila adresátovi překážka, může do 15 dnů po doručení překážky požádat o prominutí zmeškání úkonu. </a:t>
            </a:r>
            <a:endParaRPr lang="cs-CZ" sz="1600" dirty="0" smtClean="0"/>
          </a:p>
          <a:p>
            <a:pPr lvl="2">
              <a:defRPr/>
            </a:pPr>
            <a:r>
              <a:rPr lang="cs-CZ" sz="1600" dirty="0" smtClean="0"/>
              <a:t>fikce </a:t>
            </a:r>
            <a:r>
              <a:rPr lang="cs-CZ" sz="1600" dirty="0"/>
              <a:t>se </a:t>
            </a:r>
            <a:r>
              <a:rPr lang="cs-CZ" sz="1600" dirty="0" smtClean="0"/>
              <a:t> </a:t>
            </a:r>
            <a:r>
              <a:rPr lang="cs-CZ" sz="1600" dirty="0"/>
              <a:t>nevztahuje na dodávání dokumentů mezi soukromými subjekty </a:t>
            </a:r>
            <a:r>
              <a:rPr lang="cs-CZ" sz="1600" dirty="0" smtClean="0"/>
              <a:t>navzájem </a:t>
            </a:r>
          </a:p>
          <a:p>
            <a:pPr marL="457200" lvl="1" indent="0">
              <a:buNone/>
              <a:defRPr/>
            </a:pPr>
            <a:endParaRPr lang="cs-CZ" sz="2000" b="1" dirty="0" smtClean="0"/>
          </a:p>
          <a:p>
            <a:pPr>
              <a:defRPr/>
            </a:pPr>
            <a:endParaRPr lang="cs-CZ" sz="2400" b="1" dirty="0" smtClean="0"/>
          </a:p>
          <a:p>
            <a:pPr>
              <a:defRPr/>
            </a:pPr>
            <a:endParaRPr lang="cs-CZ" sz="2400" b="1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359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Historie SRO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lvl="2" indent="0">
              <a:buNone/>
            </a:pPr>
            <a:endParaRPr lang="cs-CZ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dirty="0"/>
              <a:t>• Společnost s ručením </a:t>
            </a:r>
            <a:r>
              <a:rPr lang="cs-CZ" dirty="0" err="1"/>
              <a:t>obmezeným</a:t>
            </a:r>
            <a:r>
              <a:rPr lang="cs-CZ" dirty="0"/>
              <a:t> – Z 58/1906 </a:t>
            </a:r>
            <a:r>
              <a:rPr lang="cs-CZ" dirty="0" err="1"/>
              <a:t>ř.z</a:t>
            </a:r>
            <a:r>
              <a:rPr lang="cs-CZ" dirty="0"/>
              <a:t>. (zrušen Z 141/</a:t>
            </a:r>
            <a:r>
              <a:rPr lang="cs-CZ" b="1" dirty="0">
                <a:solidFill>
                  <a:srgbClr val="FF0000"/>
                </a:solidFill>
              </a:rPr>
              <a:t>1950</a:t>
            </a:r>
            <a:r>
              <a:rPr lang="cs-CZ" dirty="0"/>
              <a:t> Sb.)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• zákon č. 103/</a:t>
            </a:r>
            <a:r>
              <a:rPr lang="cs-CZ" b="1" dirty="0">
                <a:solidFill>
                  <a:srgbClr val="FF0000"/>
                </a:solidFill>
              </a:rPr>
              <a:t>1990</a:t>
            </a:r>
            <a:r>
              <a:rPr lang="cs-CZ" dirty="0"/>
              <a:t> Sb. – poslední novela Hospodářského zákoníku (zákon č. 109/1964 Sb.) -&gt;</a:t>
            </a:r>
          </a:p>
          <a:p>
            <a:pPr marL="0" indent="0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i="1" dirty="0" smtClean="0"/>
              <a:t>	Společnost </a:t>
            </a:r>
            <a:r>
              <a:rPr lang="cs-CZ" i="1" dirty="0"/>
              <a:t>s ručením omezeným je založena společenskou smlouvou o provozování </a:t>
            </a:r>
            <a:r>
              <a:rPr lang="cs-CZ" i="1" dirty="0" smtClean="0"/>
              <a:t>podnikatelské </a:t>
            </a:r>
            <a:r>
              <a:rPr lang="cs-CZ" i="1" dirty="0"/>
              <a:t>činnosti pod zvoleným obchodním názvem při omezení </a:t>
            </a:r>
            <a:r>
              <a:rPr lang="cs-CZ" i="1" dirty="0" smtClean="0"/>
              <a:t>odpovědnosti člena </a:t>
            </a:r>
            <a:r>
              <a:rPr lang="cs-CZ" i="1" dirty="0"/>
              <a:t>na povinnost splatit předem stanovený </a:t>
            </a:r>
            <a:r>
              <a:rPr lang="cs-CZ" i="1" dirty="0" smtClean="0"/>
              <a:t>majetkový </a:t>
            </a:r>
            <a:r>
              <a:rPr lang="cs-CZ" i="1" dirty="0"/>
              <a:t>vklad (dále jen "vklad"). </a:t>
            </a:r>
            <a:r>
              <a:rPr lang="cs-CZ" i="1" dirty="0" smtClean="0"/>
              <a:t>Společnost </a:t>
            </a:r>
            <a:r>
              <a:rPr lang="cs-CZ" i="1" dirty="0"/>
              <a:t>může založit i jediný člen. Název společnosti s ručením omezeným </a:t>
            </a:r>
            <a:r>
              <a:rPr lang="cs-CZ" i="1" dirty="0" smtClean="0"/>
              <a:t>nebo zkratka </a:t>
            </a:r>
            <a:r>
              <a:rPr lang="cs-CZ" i="1" dirty="0"/>
              <a:t>"spol. s r. o." musí být uvedeny ve firemním názvu společnosti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• Z 513/1991 Sb. Obchodní zákoník – Původně -&gt; společností s ručením omezeným je společnost, jejíž základní jmění je tvořeno předem stanovenými vklady společníků.</a:t>
            </a:r>
          </a:p>
          <a:p>
            <a:pPr marL="0" indent="0">
              <a:buNone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990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Zakladatelský dokument – jak měnit?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4000" b="1" dirty="0" smtClean="0"/>
              <a:t>společenská smlouva </a:t>
            </a:r>
            <a:r>
              <a:rPr lang="cs-CZ" sz="4000" dirty="0" smtClean="0"/>
              <a:t>může být </a:t>
            </a:r>
            <a:r>
              <a:rPr lang="cs-CZ" sz="4000" b="1" dirty="0" smtClean="0">
                <a:solidFill>
                  <a:srgbClr val="FF0000"/>
                </a:solidFill>
              </a:rPr>
              <a:t>měněna</a:t>
            </a:r>
            <a:r>
              <a:rPr lang="cs-CZ" sz="4000" b="1" dirty="0" smtClean="0"/>
              <a:t> </a:t>
            </a:r>
            <a:r>
              <a:rPr lang="cs-CZ" sz="4000" b="1" dirty="0" smtClean="0">
                <a:solidFill>
                  <a:srgbClr val="FF0000"/>
                </a:solidFill>
              </a:rPr>
              <a:t>pouze dohodou </a:t>
            </a:r>
            <a:r>
              <a:rPr lang="cs-CZ" sz="4000" b="1" dirty="0" smtClean="0"/>
              <a:t>všech společníků</a:t>
            </a:r>
            <a:r>
              <a:rPr lang="cs-CZ" sz="4000" dirty="0" smtClean="0"/>
              <a:t> ve formě </a:t>
            </a:r>
            <a:r>
              <a:rPr lang="cs-CZ" sz="4000" b="1" dirty="0" smtClean="0">
                <a:solidFill>
                  <a:srgbClr val="FF0000"/>
                </a:solidFill>
              </a:rPr>
              <a:t>veřejné listiny</a:t>
            </a:r>
          </a:p>
          <a:p>
            <a:pPr>
              <a:defRPr/>
            </a:pPr>
            <a:r>
              <a:rPr lang="cs-CZ" sz="4000" dirty="0" smtClean="0"/>
              <a:t>SS může stanovit, že SS může být měněna rozhodnutím valné hromady</a:t>
            </a:r>
          </a:p>
          <a:p>
            <a:pPr>
              <a:defRPr/>
            </a:pPr>
            <a:r>
              <a:rPr lang="cs-CZ" sz="4000" dirty="0" smtClean="0"/>
              <a:t>rozhodnutí VH se osvědčuje veřejnou listinou </a:t>
            </a:r>
          </a:p>
          <a:p>
            <a:pPr>
              <a:defRPr/>
            </a:pPr>
            <a:r>
              <a:rPr lang="cs-CZ" sz="4000" dirty="0" smtClean="0"/>
              <a:t>Je třeba změny vložit do OR</a:t>
            </a: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187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cs typeface="Arial"/>
              </a:rPr>
              <a:t>Seznam společníků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 smtClean="0"/>
              <a:t>společníci se zapisují do seznamu společníků, který vede společnost</a:t>
            </a:r>
          </a:p>
          <a:p>
            <a:r>
              <a:rPr lang="cs-CZ" sz="2600" dirty="0" smtClean="0"/>
              <a:t>do seznamu společníků se zapisují údaje stanovené v § 139/2 (např. jméno, bydliště společníka, označení podílu, jemu odpovídající výše vkladu)</a:t>
            </a:r>
          </a:p>
          <a:p>
            <a:r>
              <a:rPr lang="cs-CZ" sz="2600" dirty="0" smtClean="0"/>
              <a:t>společnost provede zápis zapisované skutečnosti bez zbytečného odkladu poté, co jí bude změna prokázána</a:t>
            </a:r>
          </a:p>
          <a:p>
            <a:r>
              <a:rPr lang="cs-CZ" sz="2600" dirty="0" smtClean="0"/>
              <a:t>údaje zapsané v seznamu společníků nesmí společnost používat jinak než pro své potřeby ve vztahu ke společníkům</a:t>
            </a:r>
          </a:p>
          <a:p>
            <a:r>
              <a:rPr lang="cs-CZ" sz="2600" dirty="0" smtClean="0"/>
              <a:t>přestane-li být společník společníkem, společnost jej ze seznamu bez zbytečného odkladu vymaže</a:t>
            </a:r>
            <a:endParaRPr lang="cs-CZ" sz="2600" dirty="0"/>
          </a:p>
          <a:p>
            <a:endParaRPr lang="cs-CZ" sz="2600" b="1" dirty="0" smtClean="0"/>
          </a:p>
          <a:p>
            <a:endParaRPr lang="cs-CZ" sz="2600" dirty="0" smtClean="0"/>
          </a:p>
          <a:p>
            <a:pPr marL="0" indent="0">
              <a:buNone/>
              <a:defRPr/>
            </a:pPr>
            <a:endParaRPr lang="cs-CZ" sz="2600" b="1" dirty="0">
              <a:solidFill>
                <a:schemeClr val="tx2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390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Vkladová povinnost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společník je </a:t>
            </a:r>
            <a:r>
              <a:rPr lang="cs-CZ" b="1" dirty="0" smtClean="0"/>
              <a:t>povinen splnit vkladovou povinnost ve lhůtě určené společenskou smlouvou</a:t>
            </a:r>
            <a:r>
              <a:rPr lang="cs-CZ" dirty="0" smtClean="0"/>
              <a:t>, nejpozději do 5 let od vzniku společnosti nebo od převzetí vkladové povinnosti za trvání společnosti</a:t>
            </a:r>
          </a:p>
          <a:p>
            <a:r>
              <a:rPr lang="cs-CZ" dirty="0" smtClean="0"/>
              <a:t>vkladové povinnosti nemůže být společník zproštěn, ledaže jde o snížení ZK</a:t>
            </a:r>
          </a:p>
          <a:p>
            <a:r>
              <a:rPr lang="cs-CZ" dirty="0" smtClean="0"/>
              <a:t>MINIMÁLNĚ 30 % VKLADŮ musí být SPLACENO PŘED ZALOŽENÍM SPOLEČNOSTI</a:t>
            </a:r>
          </a:p>
          <a:p>
            <a:r>
              <a:rPr lang="cs-CZ" dirty="0" smtClean="0"/>
              <a:t>Před založením společnosti musí být splaceny všechny nepeněžité vklady</a:t>
            </a:r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505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Podíl na zisku (§ 161)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společníci se podílejí na zisku určeném VH k rozdělení mezi společníky v poměru svých podílů, ledaže SS určí jinak</a:t>
            </a:r>
          </a:p>
          <a:p>
            <a:r>
              <a:rPr lang="cs-CZ" dirty="0" smtClean="0"/>
              <a:t>vyplácí se v penězích, neurčí-li SS nebo VH jinak</a:t>
            </a:r>
          </a:p>
          <a:p>
            <a:r>
              <a:rPr lang="cs-CZ" dirty="0" smtClean="0"/>
              <a:t>podíl na zisku vyplatí společnost na své náklady a nebezpečí na adresu společníka nebo bezhotovostním převodem na jeho účet</a:t>
            </a:r>
          </a:p>
          <a:p>
            <a:r>
              <a:rPr lang="cs-CZ" dirty="0" smtClean="0"/>
              <a:t>u podílů, se kterými je spojen pevný podíl na zisku, se usnesení VH nevyžaduje</a:t>
            </a:r>
          </a:p>
          <a:p>
            <a:r>
              <a:rPr lang="cs-CZ" dirty="0" smtClean="0"/>
              <a:t>částka určená k rozdělení mezi společníky nesmí překročit výši hospodářského výsledku posledního skončeného účetního období zvýšenou o nerozdělený zisk z předchozích období a sníženou o ztráty z předchozích období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21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 smtClean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 smtClean="0">
                <a:solidFill>
                  <a:srgbClr val="D10202"/>
                </a:solidFill>
                <a:ea typeface="+mj-ea"/>
                <a:cs typeface="Arial"/>
              </a:rPr>
              <a:t>Děkuji </a:t>
            </a: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za pozornost!</a:t>
            </a:r>
          </a:p>
          <a:p>
            <a:endParaRPr lang="cs-CZ" sz="2800" b="1" dirty="0" smtClean="0"/>
          </a:p>
          <a:p>
            <a:endParaRPr lang="cs-CZ" sz="2800" b="1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Charakteristika SRO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2400" b="1" dirty="0" smtClean="0"/>
              <a:t>část první, Hlava IV, § 132-242 ZOK  </a:t>
            </a:r>
            <a:r>
              <a:rPr lang="cs-CZ" sz="2200" dirty="0" smtClean="0"/>
              <a:t>(Zákon č. 90/2012 Sb., o obchodních korporacích)</a:t>
            </a:r>
            <a:endParaRPr lang="cs-CZ" sz="2400" dirty="0" smtClean="0"/>
          </a:p>
          <a:p>
            <a:pPr>
              <a:defRPr/>
            </a:pPr>
            <a:r>
              <a:rPr lang="cs-CZ" sz="2400" b="1" dirty="0" smtClean="0"/>
              <a:t>kapitálová obchodní korporace, právnická osoba </a:t>
            </a:r>
          </a:p>
          <a:p>
            <a:pPr marL="0" indent="0">
              <a:buNone/>
              <a:defRPr/>
            </a:pPr>
            <a:endParaRPr lang="cs-CZ" sz="1800" b="1" dirty="0" smtClean="0"/>
          </a:p>
          <a:p>
            <a:pPr marL="0" indent="0">
              <a:buNone/>
            </a:pPr>
            <a:r>
              <a:rPr lang="cs-CZ" sz="2400" b="1" dirty="0" smtClean="0"/>
              <a:t>-&gt; je společnost, za jejíž dluhy </a:t>
            </a:r>
            <a:r>
              <a:rPr lang="cs-CZ" sz="2400" b="1" dirty="0" smtClean="0">
                <a:solidFill>
                  <a:srgbClr val="FF0000"/>
                </a:solidFill>
              </a:rPr>
              <a:t>ručí společníci společně a nerozdílně do výše, v jaké nesplnili vkladové povinnosti podle stavu zapsaného v obchodním rejstříku</a:t>
            </a:r>
            <a:r>
              <a:rPr lang="cs-CZ" sz="2400" b="1" dirty="0" smtClean="0"/>
              <a:t> v době, kdy byli věřitelem vyzváni k plnění</a:t>
            </a:r>
            <a:r>
              <a:rPr lang="cs-CZ" sz="2400" dirty="0" smtClean="0"/>
              <a:t> =&gt; časově omezené ručení společníků</a:t>
            </a:r>
            <a:endParaRPr lang="cs-CZ" sz="24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sz="2400" b="1" dirty="0" smtClean="0">
                <a:solidFill>
                  <a:srgbClr val="FF0000"/>
                </a:solidFill>
              </a:rPr>
              <a:t>Firma společnosti</a:t>
            </a:r>
            <a:r>
              <a:rPr lang="cs-CZ" sz="2400" dirty="0" smtClean="0"/>
              <a:t> obsahuje označení „společnost s ručením omezeným“ -&gt; může být nahrazeno zkratkou „spol. </a:t>
            </a:r>
            <a:r>
              <a:rPr lang="cs-CZ" sz="2400" smtClean="0"/>
              <a:t>s r.o</a:t>
            </a:r>
            <a:r>
              <a:rPr lang="cs-CZ" sz="2400" dirty="0" smtClean="0"/>
              <a:t>.“ nebo „s.r.o.“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373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Obchodní firma SRO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2600" dirty="0" smtClean="0">
                <a:solidFill>
                  <a:schemeClr val="tx2"/>
                </a:solidFill>
              </a:rPr>
              <a:t>Co je </a:t>
            </a:r>
            <a:r>
              <a:rPr lang="cs-CZ" sz="2600" b="1" dirty="0" smtClean="0">
                <a:solidFill>
                  <a:srgbClr val="FF0000"/>
                </a:solidFill>
              </a:rPr>
              <a:t>firma </a:t>
            </a:r>
            <a:r>
              <a:rPr lang="cs-CZ" sz="2600" dirty="0" smtClean="0">
                <a:solidFill>
                  <a:schemeClr val="tx2"/>
                </a:solidFill>
              </a:rPr>
              <a:t>společnosti? Název společnosti + povinný dodatek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b="1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sz="1800" dirty="0"/>
              <a:t>LEO </a:t>
            </a:r>
            <a:r>
              <a:rPr lang="cs-CZ" sz="1800" dirty="0" smtClean="0"/>
              <a:t>EXPRESS </a:t>
            </a:r>
            <a:r>
              <a:rPr lang="cs-CZ" sz="1800" dirty="0"/>
              <a:t>A.S.</a:t>
            </a:r>
            <a:r>
              <a:rPr lang="en-US" sz="1800" dirty="0"/>
              <a:t>;</a:t>
            </a:r>
            <a:r>
              <a:rPr lang="cs-CZ" sz="1800" dirty="0"/>
              <a:t> ČESKÉ </a:t>
            </a:r>
            <a:r>
              <a:rPr lang="cs-CZ" sz="1800" dirty="0" smtClean="0"/>
              <a:t>DRÁHY </a:t>
            </a:r>
            <a:r>
              <a:rPr lang="cs-CZ" sz="1800" dirty="0"/>
              <a:t>A.S.</a:t>
            </a:r>
            <a:r>
              <a:rPr lang="en-US" sz="1800" dirty="0"/>
              <a:t>;</a:t>
            </a:r>
            <a:r>
              <a:rPr lang="cs-CZ" sz="1800" dirty="0"/>
              <a:t> STUDENT </a:t>
            </a:r>
            <a:r>
              <a:rPr lang="cs-CZ" sz="1800" dirty="0" smtClean="0"/>
              <a:t>AGENGY </a:t>
            </a:r>
            <a:r>
              <a:rPr lang="cs-CZ" sz="1800" dirty="0"/>
              <a:t>K.S.</a:t>
            </a:r>
            <a:r>
              <a:rPr lang="en-US" sz="1800" dirty="0"/>
              <a:t>;</a:t>
            </a:r>
            <a:r>
              <a:rPr lang="cs-CZ" sz="1800" dirty="0"/>
              <a:t> ARRIVA PRAHA s.r.o</a:t>
            </a:r>
            <a:r>
              <a:rPr lang="cs-CZ" sz="1800" dirty="0" smtClean="0"/>
              <a:t>.</a:t>
            </a:r>
            <a:endParaRPr lang="cs-CZ" sz="1800" dirty="0" smtClean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r>
              <a:rPr lang="cs-CZ" dirty="0" smtClean="0"/>
              <a:t>		</a:t>
            </a:r>
            <a:r>
              <a:rPr lang="en-US" dirty="0" smtClean="0">
                <a:solidFill>
                  <a:srgbClr val="00B0F0"/>
                </a:solidFill>
              </a:rPr>
              <a:t>N</a:t>
            </a:r>
            <a:r>
              <a:rPr lang="cs-CZ" dirty="0" err="1" smtClean="0">
                <a:solidFill>
                  <a:srgbClr val="00B0F0"/>
                </a:solidFill>
              </a:rPr>
              <a:t>ázev</a:t>
            </a:r>
            <a:r>
              <a:rPr lang="cs-CZ" dirty="0" smtClean="0"/>
              <a:t>		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00B0F0"/>
                </a:solidFill>
              </a:rPr>
              <a:t>ARRIVA </a:t>
            </a:r>
            <a:r>
              <a:rPr lang="cs-CZ" dirty="0">
                <a:solidFill>
                  <a:srgbClr val="00B0F0"/>
                </a:solidFill>
              </a:rPr>
              <a:t>PRAHA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s.r.o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cs-CZ" dirty="0" smtClean="0"/>
              <a:t>       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povinný dodatek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b="1" dirty="0" smtClean="0">
                <a:solidFill>
                  <a:srgbClr val="FF0000"/>
                </a:solidFill>
              </a:rPr>
              <a:t>Firma společnosti </a:t>
            </a:r>
            <a:r>
              <a:rPr lang="cs-CZ" dirty="0" smtClean="0"/>
              <a:t>obsahuje označení:</a:t>
            </a:r>
          </a:p>
          <a:p>
            <a:pPr marL="0" indent="0">
              <a:buNone/>
              <a:defRPr/>
            </a:pPr>
            <a:endParaRPr lang="cs-CZ" dirty="0" smtClean="0"/>
          </a:p>
          <a:p>
            <a:pPr marL="457200" indent="-457200">
              <a:buAutoNum type="alphaLcParenR"/>
              <a:defRPr/>
            </a:pPr>
            <a:r>
              <a:rPr lang="cs-CZ" dirty="0" smtClean="0"/>
              <a:t>„</a:t>
            </a:r>
            <a:r>
              <a:rPr lang="cs-CZ" dirty="0"/>
              <a:t>společnost s ručením omezeným</a:t>
            </a:r>
            <a:r>
              <a:rPr lang="cs-CZ" dirty="0" smtClean="0"/>
              <a:t>“</a:t>
            </a:r>
          </a:p>
          <a:p>
            <a:pPr marL="0" indent="0">
              <a:buNone/>
              <a:defRPr/>
            </a:pPr>
            <a:r>
              <a:rPr lang="cs-CZ" dirty="0" smtClean="0"/>
              <a:t> </a:t>
            </a:r>
            <a:r>
              <a:rPr lang="cs-CZ" dirty="0"/>
              <a:t>-&gt; může být nahrazeno </a:t>
            </a:r>
            <a:r>
              <a:rPr lang="cs-CZ" dirty="0" smtClean="0"/>
              <a:t>zkratkou</a:t>
            </a:r>
          </a:p>
          <a:p>
            <a:pPr marL="0" indent="0">
              <a:buNone/>
              <a:defRPr/>
            </a:pPr>
            <a:r>
              <a:rPr lang="cs-CZ" dirty="0" smtClean="0"/>
              <a:t>b) </a:t>
            </a:r>
            <a:r>
              <a:rPr lang="cs-CZ" dirty="0"/>
              <a:t>„spol. </a:t>
            </a:r>
            <a:r>
              <a:rPr lang="cs-CZ" dirty="0" smtClean="0"/>
              <a:t>s r.o</a:t>
            </a:r>
            <a:r>
              <a:rPr lang="cs-CZ" dirty="0"/>
              <a:t>.“ nebo </a:t>
            </a:r>
            <a:endParaRPr lang="cs-CZ" dirty="0" smtClean="0"/>
          </a:p>
          <a:p>
            <a:pPr marL="0" indent="0">
              <a:buNone/>
              <a:defRPr/>
            </a:pPr>
            <a:r>
              <a:rPr lang="cs-CZ" dirty="0" smtClean="0"/>
              <a:t>c) „s.r.o</a:t>
            </a:r>
            <a:r>
              <a:rPr lang="cs-CZ" dirty="0"/>
              <a:t>.“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Šipka doprava 1"/>
          <p:cNvSpPr/>
          <p:nvPr/>
        </p:nvSpPr>
        <p:spPr>
          <a:xfrm>
            <a:off x="2339541" y="2483707"/>
            <a:ext cx="564297" cy="29656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 rot="10800000">
            <a:off x="5597611" y="2471349"/>
            <a:ext cx="543697" cy="29656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338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D10202"/>
                </a:solidFill>
                <a:latin typeface="+mn-lt"/>
                <a:cs typeface="Arial"/>
              </a:rPr>
              <a:t>Kde najdu jaký dodatek společnost používá?</a:t>
            </a:r>
            <a:endParaRPr lang="cs-CZ" sz="32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cs-CZ" dirty="0"/>
              <a:t>http://portal.justice.cz/Justice2/Uvod/uvod.aspx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Šipka doprava 1"/>
          <p:cNvSpPr/>
          <p:nvPr/>
        </p:nvSpPr>
        <p:spPr>
          <a:xfrm>
            <a:off x="2339541" y="2483707"/>
            <a:ext cx="564297" cy="29656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 rot="10800000">
            <a:off x="5597611" y="2471349"/>
            <a:ext cx="543697" cy="29656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72497"/>
            <a:ext cx="8229600" cy="390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Šipka doprava 6"/>
          <p:cNvSpPr/>
          <p:nvPr/>
        </p:nvSpPr>
        <p:spPr>
          <a:xfrm rot="8601354">
            <a:off x="1898112" y="4735568"/>
            <a:ext cx="494270" cy="271849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250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solidFill>
                  <a:srgbClr val="D10202"/>
                </a:solidFill>
                <a:latin typeface="+mn-lt"/>
                <a:cs typeface="Arial"/>
              </a:rPr>
              <a:t>Kde najdu jaký dodatek společnost používá?</a:t>
            </a:r>
            <a:endParaRPr lang="cs-CZ" sz="32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Šipka doprava 1"/>
          <p:cNvSpPr/>
          <p:nvPr/>
        </p:nvSpPr>
        <p:spPr>
          <a:xfrm>
            <a:off x="2339541" y="2483707"/>
            <a:ext cx="564297" cy="29656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dirty="0"/>
          </a:p>
        </p:txBody>
      </p:sp>
      <p:sp>
        <p:nvSpPr>
          <p:cNvPr id="5" name="Šipka doprava 4"/>
          <p:cNvSpPr/>
          <p:nvPr/>
        </p:nvSpPr>
        <p:spPr>
          <a:xfrm rot="10800000">
            <a:off x="5597611" y="2471349"/>
            <a:ext cx="543697" cy="29656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 rot="8601354">
            <a:off x="1898112" y="4735568"/>
            <a:ext cx="494270" cy="271849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600200"/>
            <a:ext cx="8365524" cy="4525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Šipka doprava 7"/>
          <p:cNvSpPr/>
          <p:nvPr/>
        </p:nvSpPr>
        <p:spPr>
          <a:xfrm rot="9376662">
            <a:off x="3165372" y="4413973"/>
            <a:ext cx="939113" cy="401912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79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Založení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4500" b="1" dirty="0" smtClean="0"/>
              <a:t>zakladatelský dokument</a:t>
            </a:r>
            <a:r>
              <a:rPr lang="cs-CZ" sz="4500" dirty="0" smtClean="0"/>
              <a:t> (společenská smlouva / zakladatelská listina - § 125, 126 NOZ)</a:t>
            </a:r>
          </a:p>
          <a:p>
            <a:pPr>
              <a:defRPr/>
            </a:pPr>
            <a:endParaRPr lang="cs-CZ" sz="4500" dirty="0" smtClean="0"/>
          </a:p>
          <a:p>
            <a:pPr marL="0" indent="0" algn="ctr">
              <a:buNone/>
              <a:defRPr/>
            </a:pPr>
            <a:r>
              <a:rPr lang="cs-CZ" sz="4500" b="1" dirty="0" smtClean="0">
                <a:solidFill>
                  <a:srgbClr val="FF0000"/>
                </a:solidFill>
              </a:rPr>
              <a:t>	zakladatelská listina </a:t>
            </a:r>
            <a:r>
              <a:rPr lang="cs-CZ" sz="4500" dirty="0" smtClean="0"/>
              <a:t>(1 společník) </a:t>
            </a:r>
          </a:p>
          <a:p>
            <a:pPr marL="0" indent="0" algn="ctr">
              <a:buNone/>
              <a:defRPr/>
            </a:pPr>
            <a:r>
              <a:rPr lang="cs-CZ" sz="4500" dirty="0" smtClean="0"/>
              <a:t>X </a:t>
            </a:r>
          </a:p>
          <a:p>
            <a:pPr marL="0" indent="0" algn="ctr">
              <a:buNone/>
              <a:defRPr/>
            </a:pPr>
            <a:r>
              <a:rPr lang="cs-CZ" sz="4500" b="1" dirty="0" smtClean="0">
                <a:solidFill>
                  <a:srgbClr val="FF0000"/>
                </a:solidFill>
              </a:rPr>
              <a:t>společenská smlouva </a:t>
            </a:r>
          </a:p>
          <a:p>
            <a:pPr marL="0" indent="0" algn="ctr">
              <a:buNone/>
              <a:defRPr/>
            </a:pPr>
            <a:r>
              <a:rPr lang="cs-CZ" sz="4500" dirty="0" smtClean="0"/>
              <a:t>(více společníků, domluvili se = smlouva)</a:t>
            </a:r>
          </a:p>
          <a:p>
            <a:pPr marL="0" indent="0" algn="ctr">
              <a:buNone/>
              <a:defRPr/>
            </a:pPr>
            <a:endParaRPr lang="cs-CZ" sz="4500" dirty="0" smtClean="0"/>
          </a:p>
          <a:p>
            <a:pPr marL="0" indent="0">
              <a:buNone/>
              <a:defRPr/>
            </a:pPr>
            <a:endParaRPr lang="cs-CZ" sz="4500" dirty="0"/>
          </a:p>
          <a:p>
            <a:pPr>
              <a:defRPr/>
            </a:pPr>
            <a:r>
              <a:rPr lang="cs-CZ" sz="4500" dirty="0" smtClean="0"/>
              <a:t>okamžikem</a:t>
            </a:r>
            <a:r>
              <a:rPr lang="cs-CZ" sz="4500" dirty="0" smtClean="0">
                <a:solidFill>
                  <a:srgbClr val="FF0000"/>
                </a:solidFill>
              </a:rPr>
              <a:t> vyhotovení zakladatelského dokumentu </a:t>
            </a:r>
            <a:r>
              <a:rPr lang="cs-CZ" sz="4500" dirty="0" smtClean="0"/>
              <a:t>je </a:t>
            </a:r>
            <a:r>
              <a:rPr lang="cs-CZ" sz="4500" dirty="0" smtClean="0">
                <a:solidFill>
                  <a:srgbClr val="FF0000"/>
                </a:solidFill>
              </a:rPr>
              <a:t>společnost </a:t>
            </a:r>
            <a:r>
              <a:rPr lang="cs-CZ" sz="5800" b="1" dirty="0" smtClean="0">
                <a:solidFill>
                  <a:srgbClr val="FF0000"/>
                </a:solidFill>
              </a:rPr>
              <a:t>založena</a:t>
            </a:r>
            <a:endParaRPr lang="cs-CZ" sz="2900" b="1" dirty="0" smtClean="0">
              <a:solidFill>
                <a:srgbClr val="FF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930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 smtClean="0">
                <a:solidFill>
                  <a:srgbClr val="D10202"/>
                </a:solidFill>
                <a:latin typeface="+mn-lt"/>
                <a:cs typeface="Arial"/>
              </a:rPr>
              <a:t>Založení</a:t>
            </a:r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cs-CZ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cs-CZ" sz="4500" b="1" dirty="0" smtClean="0"/>
              <a:t>forma dokumentu</a:t>
            </a:r>
            <a:r>
              <a:rPr lang="cs-CZ" sz="4500" dirty="0" smtClean="0"/>
              <a:t> -&gt; § 8 ZOK – </a:t>
            </a:r>
            <a:r>
              <a:rPr lang="cs-CZ" sz="4500" b="1" dirty="0" smtClean="0">
                <a:solidFill>
                  <a:srgbClr val="FF0000"/>
                </a:solidFill>
              </a:rPr>
              <a:t>veřejná listina</a:t>
            </a:r>
          </a:p>
          <a:p>
            <a:pPr marL="0" indent="0">
              <a:buNone/>
              <a:defRPr/>
            </a:pPr>
            <a:endParaRPr lang="cs-CZ" sz="4500" b="1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cs-CZ" sz="4500" b="1" dirty="0" smtClean="0">
                <a:solidFill>
                  <a:srgbClr val="FF0000"/>
                </a:solidFill>
              </a:rPr>
              <a:t>Co je veřejná listina?</a:t>
            </a:r>
            <a:r>
              <a:rPr lang="cs-CZ" sz="4500" b="1" dirty="0">
                <a:solidFill>
                  <a:srgbClr val="FF0000"/>
                </a:solidFill>
              </a:rPr>
              <a:t> </a:t>
            </a:r>
            <a:r>
              <a:rPr lang="cs-CZ" sz="4500" b="1" dirty="0" smtClean="0">
                <a:solidFill>
                  <a:srgbClr val="FF0000"/>
                </a:solidFill>
              </a:rPr>
              <a:t>- </a:t>
            </a:r>
            <a:r>
              <a:rPr lang="cs-CZ" sz="3800" b="1" dirty="0" smtClean="0"/>
              <a:t>zákon 89/2012 Sb., občanský </a:t>
            </a:r>
            <a:r>
              <a:rPr lang="cs-CZ" sz="3800" b="1" dirty="0"/>
              <a:t>zákoník</a:t>
            </a:r>
          </a:p>
          <a:p>
            <a:pPr marL="0" indent="0" algn="ctr">
              <a:buNone/>
            </a:pPr>
            <a:r>
              <a:rPr lang="cs-CZ" sz="4800" dirty="0" smtClean="0"/>
              <a:t>Veřejná </a:t>
            </a:r>
            <a:r>
              <a:rPr lang="cs-CZ" sz="4800" dirty="0"/>
              <a:t>listina</a:t>
            </a:r>
          </a:p>
          <a:p>
            <a:pPr marL="0" indent="0" algn="ctr">
              <a:buNone/>
            </a:pPr>
            <a:r>
              <a:rPr lang="cs-CZ" sz="4800" dirty="0" smtClean="0"/>
              <a:t>§ </a:t>
            </a:r>
            <a:r>
              <a:rPr lang="cs-CZ" sz="4800" dirty="0"/>
              <a:t>567</a:t>
            </a:r>
          </a:p>
          <a:p>
            <a:pPr marL="0" indent="0" algn="ctr">
              <a:buNone/>
            </a:pPr>
            <a:r>
              <a:rPr lang="cs-CZ" sz="4800" dirty="0" smtClean="0"/>
              <a:t>	Veřejná </a:t>
            </a:r>
            <a:r>
              <a:rPr lang="cs-CZ" sz="4800" dirty="0"/>
              <a:t>listina je </a:t>
            </a:r>
            <a:r>
              <a:rPr lang="cs-CZ" sz="4800" b="1" dirty="0" smtClean="0">
                <a:solidFill>
                  <a:srgbClr val="FF0000"/>
                </a:solidFill>
              </a:rPr>
              <a:t>listina vydaná orgánem veřejné moci v mezích jeho pravomoci </a:t>
            </a:r>
            <a:r>
              <a:rPr lang="cs-CZ" sz="4800" dirty="0" smtClean="0"/>
              <a:t>…</a:t>
            </a:r>
          </a:p>
          <a:p>
            <a:pPr marL="0" indent="0" algn="ctr">
              <a:buNone/>
            </a:pPr>
            <a:endParaRPr lang="cs-CZ" sz="4400" dirty="0" smtClean="0"/>
          </a:p>
          <a:p>
            <a:pPr marL="0" indent="0" algn="ctr">
              <a:buNone/>
            </a:pPr>
            <a:r>
              <a:rPr lang="cs-CZ" sz="4400" dirty="0" smtClean="0"/>
              <a:t>lze </a:t>
            </a:r>
            <a:r>
              <a:rPr lang="cs-CZ" sz="4400" dirty="0"/>
              <a:t>výhradně </a:t>
            </a:r>
            <a:r>
              <a:rPr lang="cs-CZ" sz="4400" b="1" dirty="0">
                <a:solidFill>
                  <a:srgbClr val="FF0000"/>
                </a:solidFill>
              </a:rPr>
              <a:t>u notáře</a:t>
            </a:r>
            <a:endParaRPr lang="cs-CZ" sz="4500" b="1" dirty="0" smtClean="0">
              <a:solidFill>
                <a:srgbClr val="FF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7236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6036</TotalTime>
  <Words>2737</Words>
  <Application>Microsoft Office PowerPoint</Application>
  <PresentationFormat>Předvádění na obrazovce (4:3)</PresentationFormat>
  <Paragraphs>472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7" baseType="lpstr">
      <vt:lpstr>Arial</vt:lpstr>
      <vt:lpstr>Calibri</vt:lpstr>
      <vt:lpstr>Propedeutický seminář 2013_fin</vt:lpstr>
      <vt:lpstr>Společnost s ručením omezeným,    </vt:lpstr>
      <vt:lpstr>Osnova přednášky</vt:lpstr>
      <vt:lpstr>Historie SRO</vt:lpstr>
      <vt:lpstr>Charakteristika SRO</vt:lpstr>
      <vt:lpstr>Obchodní firma SRO</vt:lpstr>
      <vt:lpstr>Kde najdu jaký dodatek společnost používá?</vt:lpstr>
      <vt:lpstr>Kde najdu jaký dodatek společnost používá?</vt:lpstr>
      <vt:lpstr>Založení</vt:lpstr>
      <vt:lpstr>Založení</vt:lpstr>
      <vt:lpstr>Založení</vt:lpstr>
      <vt:lpstr>Obvyklé náležitosti zakladatelského dokumentu</vt:lpstr>
      <vt:lpstr>Jaké náležitosti je nutné k založení s.r.o. znát/připravit?</vt:lpstr>
      <vt:lpstr>Jaké náležitosti je nutné k založení s.r.o. znát/připravit?</vt:lpstr>
      <vt:lpstr>Živnosti řemeslné</vt:lpstr>
      <vt:lpstr>Živnosti vázané</vt:lpstr>
      <vt:lpstr>Živnosti koncesované</vt:lpstr>
      <vt:lpstr>Živnosti volné</vt:lpstr>
      <vt:lpstr>Živnosti volné</vt:lpstr>
      <vt:lpstr>Živnosti volné – pokr.</vt:lpstr>
      <vt:lpstr>Jaké náležitosti je nutné k založení s.r.o. znát/připravit?</vt:lpstr>
      <vt:lpstr>Jaké náležitosti je nutné k založení s.r.o. znát/připravit?</vt:lpstr>
      <vt:lpstr>Jaké náležitosti je nutné k založení s.r.o. znát/připravit?</vt:lpstr>
      <vt:lpstr>Kdo provádí zápis do obchodního rejstříku a kolik tento stojí?</vt:lpstr>
      <vt:lpstr>Další náklady spojené se založením s.r.o.</vt:lpstr>
      <vt:lpstr>Které jsou rejstříkové soudy? </vt:lpstr>
      <vt:lpstr>Co pro podání zápisu na rejstříkovém soudu potřebuji? </vt:lpstr>
      <vt:lpstr>Co je dále nutné zajistit po založení (sepsání zakladatelského dokumentu)?</vt:lpstr>
      <vt:lpstr>Mezidobí mezi založením a vznikem</vt:lpstr>
      <vt:lpstr>Co je dále nutné zajistit po vzniku společnosti (zapsání do obchodního rejstříku)?</vt:lpstr>
      <vt:lpstr>Zakladatelský dokument – jak měnit?</vt:lpstr>
      <vt:lpstr>Seznam společníků</vt:lpstr>
      <vt:lpstr>Vkladová povinnost</vt:lpstr>
      <vt:lpstr>Podíl na zisku (§ 161)</vt:lpstr>
      <vt:lpstr>Prezentace aplikace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Účet Microsoft</cp:lastModifiedBy>
  <cp:revision>272</cp:revision>
  <cp:lastPrinted>2013-09-13T08:26:54Z</cp:lastPrinted>
  <dcterms:created xsi:type="dcterms:W3CDTF">2013-09-15T17:50:48Z</dcterms:created>
  <dcterms:modified xsi:type="dcterms:W3CDTF">2021-12-02T21:17:33Z</dcterms:modified>
</cp:coreProperties>
</file>