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79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2" r:id="rId12"/>
    <p:sldId id="403" r:id="rId13"/>
    <p:sldId id="342" r:id="rId14"/>
    <p:sldId id="404" r:id="rId15"/>
    <p:sldId id="347" r:id="rId16"/>
    <p:sldId id="267" r:id="rId1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94629" autoAdjust="0"/>
  </p:normalViewPr>
  <p:slideViewPr>
    <p:cSldViewPr snapToGrid="0" snapToObjects="1">
      <p:cViewPr varScale="1">
        <p:scale>
          <a:sx n="70" d="100"/>
          <a:sy n="70" d="100"/>
        </p:scale>
        <p:origin x="16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02.12.2021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02.12.2021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860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9729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611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623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971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024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6315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617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1347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106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58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B75E-79CE-435D-A6BA-D65DF324AD56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23766-7DE2-4DFE-BBE7-BD4EDA95E877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D762B-80EF-4583-A9F7-A93B816A472E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0D7F9-2B3B-4209-977F-498F0BD923AE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C575-D151-4A66-A21E-783C4D3C465C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7A26-90A5-4E69-8238-9400CB146CCF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433-7F7E-4F42-B362-81ABDA15A722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F418-B3D8-4592-B4DE-2E414EFB02BC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3B5E-E22D-4FE3-81BB-4DA3613341D0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337A-B071-41BA-8067-BAEFFC14E97C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95644-DE39-4EC6-B9FF-0F6EAF1D97D2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EAB7C-55DB-4387-80C3-7A340EA1B3C6}" type="datetime1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709398"/>
            <a:ext cx="8126360" cy="1814052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  <a:t>Společnost s ručením omezeným</a:t>
            </a:r>
            <a:b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2900" b="1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Zánik účasti společníka v s.r.o.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195060"/>
          </a:xfrm>
        </p:spPr>
        <p:txBody>
          <a:bodyPr>
            <a:normAutofit fontScale="92500" lnSpcReduction="10000"/>
          </a:bodyPr>
          <a:lstStyle/>
          <a:p>
            <a:pPr marL="457200" lvl="2" indent="-457200"/>
            <a:r>
              <a:rPr lang="cs-CZ" sz="2800" b="1" dirty="0">
                <a:solidFill>
                  <a:srgbClr val="FF0000"/>
                </a:solidFill>
              </a:rPr>
              <a:t>vystoupení společníka </a:t>
            </a:r>
            <a:r>
              <a:rPr lang="cs-CZ" sz="2800" dirty="0"/>
              <a:t>– pokud nesouhlasil s rozhodnutím VH o změně povahy podnikání / prodloužení trvání spol. + sám hlasoval proti (pokud SS nestanoví jinak) – nově rozšířeny podmínky kvůli investorům </a:t>
            </a:r>
          </a:p>
          <a:p>
            <a:pPr marL="457200" lvl="2" indent="-457200"/>
            <a:r>
              <a:rPr lang="cs-CZ" sz="2800" b="1" dirty="0" smtClean="0">
                <a:solidFill>
                  <a:srgbClr val="FF0000"/>
                </a:solidFill>
              </a:rPr>
              <a:t>dohoda </a:t>
            </a:r>
            <a:r>
              <a:rPr lang="cs-CZ" sz="2800" b="1" dirty="0">
                <a:solidFill>
                  <a:srgbClr val="FF0000"/>
                </a:solidFill>
              </a:rPr>
              <a:t>o ukončení účasti společníka </a:t>
            </a:r>
            <a:r>
              <a:rPr lang="cs-CZ" sz="2800" dirty="0"/>
              <a:t>– dohodou s ověřenými podpisy </a:t>
            </a:r>
          </a:p>
          <a:p>
            <a:pPr marL="457200" lvl="2" indent="-457200"/>
            <a:r>
              <a:rPr lang="cs-CZ" sz="2800" b="1" dirty="0" smtClean="0">
                <a:solidFill>
                  <a:srgbClr val="FF0000"/>
                </a:solidFill>
              </a:rPr>
              <a:t>vyloučení </a:t>
            </a:r>
            <a:r>
              <a:rPr lang="cs-CZ" sz="2800" b="1" dirty="0">
                <a:solidFill>
                  <a:srgbClr val="FF0000"/>
                </a:solidFill>
              </a:rPr>
              <a:t>společníka </a:t>
            </a:r>
            <a:r>
              <a:rPr lang="cs-CZ" sz="2800" dirty="0"/>
              <a:t>– porušuje zvlášť závažným způsobem své povinnosti, ačkoliv byl k plnění písemně vyzván a na možnost vyloučení upozorněn (pokud následky nelze odstranit, lze i bez upozornění) </a:t>
            </a:r>
          </a:p>
          <a:p>
            <a:pPr marL="457200" lvl="2" indent="-457200"/>
            <a:r>
              <a:rPr lang="cs-CZ" sz="2800" b="1" dirty="0" smtClean="0">
                <a:solidFill>
                  <a:srgbClr val="FF0000"/>
                </a:solidFill>
              </a:rPr>
              <a:t>zrušení </a:t>
            </a:r>
            <a:r>
              <a:rPr lang="cs-CZ" sz="2800" b="1" dirty="0">
                <a:solidFill>
                  <a:srgbClr val="FF0000"/>
                </a:solidFill>
              </a:rPr>
              <a:t>účasti soudem </a:t>
            </a:r>
            <a:r>
              <a:rPr lang="cs-CZ" sz="2800" dirty="0"/>
              <a:t>– společník může navrhnout, aby rozhodl o zrušení jeho účasti, pokud po něm nelze další účast spravedlivě požadovat </a:t>
            </a:r>
          </a:p>
          <a:p>
            <a:pPr marL="457200" lvl="2" indent="-457200"/>
            <a:r>
              <a:rPr lang="cs-CZ" sz="2800" dirty="0" smtClean="0"/>
              <a:t>dále </a:t>
            </a:r>
            <a:r>
              <a:rPr lang="cs-CZ" sz="2800" b="1" dirty="0">
                <a:solidFill>
                  <a:srgbClr val="FF0000"/>
                </a:solidFill>
              </a:rPr>
              <a:t>insolvenční řízení, výkon rozhodnutí, exekuce</a:t>
            </a:r>
            <a:r>
              <a:rPr lang="cs-CZ" sz="2800" dirty="0"/>
              <a:t>,… </a:t>
            </a:r>
            <a:endParaRPr lang="cs-CZ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01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Zánik účasti společníka v s.r.o.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195060"/>
          </a:xfrm>
        </p:spPr>
        <p:txBody>
          <a:bodyPr>
            <a:normAutofit/>
          </a:bodyPr>
          <a:lstStyle/>
          <a:p>
            <a:pPr marL="457200" lvl="2" indent="-457200"/>
            <a:r>
              <a:rPr lang="cs-CZ" sz="2800" b="1" dirty="0">
                <a:solidFill>
                  <a:srgbClr val="FF0000"/>
                </a:solidFill>
              </a:rPr>
              <a:t>převod podílu </a:t>
            </a:r>
            <a:r>
              <a:rPr lang="cs-CZ" sz="2800" dirty="0"/>
              <a:t>– může </a:t>
            </a:r>
            <a:r>
              <a:rPr lang="cs-CZ" sz="2800" b="1" dirty="0"/>
              <a:t>na jiného společníka (pokud SS nestanoví jinak) - na třetí osobu jen se souhlasem VH </a:t>
            </a:r>
            <a:r>
              <a:rPr lang="cs-CZ" sz="2800" dirty="0"/>
              <a:t>(není-li dán do 6 měsíců od smlouvy o převodu, účinky jako odstoupení od smlouvy) - nabytím přistupuje k SS – převodce ručí za dluhy, které s podílem převedeny - k prodeji zastavených podílů se souhlas nevyžaduje </a:t>
            </a:r>
            <a:endParaRPr lang="cs-CZ" sz="2800" dirty="0" smtClean="0"/>
          </a:p>
          <a:p>
            <a:pPr marL="457200" lvl="2" indent="-457200"/>
            <a:r>
              <a:rPr lang="cs-CZ" sz="2800" b="1" dirty="0" smtClean="0">
                <a:solidFill>
                  <a:srgbClr val="FF0000"/>
                </a:solidFill>
              </a:rPr>
              <a:t>dědění </a:t>
            </a:r>
            <a:r>
              <a:rPr lang="cs-CZ" sz="2800" b="1" dirty="0">
                <a:solidFill>
                  <a:srgbClr val="FF0000"/>
                </a:solidFill>
              </a:rPr>
              <a:t>podílu </a:t>
            </a:r>
            <a:r>
              <a:rPr lang="cs-CZ" sz="2800" dirty="0"/>
              <a:t>– dědic může do 3 měsíců do právní moci usnesení o dědictví požadovat zrušení své účasti soudem, pokud od něj nelze spravedlivě žádat pokračování </a:t>
            </a:r>
            <a:endParaRPr lang="cs-CZ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65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Zánik účasti společníka v s.r.o.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uvolněný podíl </a:t>
            </a:r>
            <a:endParaRPr lang="cs-CZ" b="1" dirty="0" smtClean="0">
              <a:solidFill>
                <a:srgbClr val="FF0000"/>
              </a:solidFill>
            </a:endParaRPr>
          </a:p>
          <a:p>
            <a:pPr lvl="1"/>
            <a:r>
              <a:rPr lang="cs-CZ" b="1" dirty="0" smtClean="0"/>
              <a:t>podíl </a:t>
            </a:r>
            <a:r>
              <a:rPr lang="cs-CZ" b="1" dirty="0"/>
              <a:t>společníka, jehož účast zanikla jinak než převodem</a:t>
            </a:r>
            <a:r>
              <a:rPr lang="cs-CZ" dirty="0"/>
              <a:t> 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společnost </a:t>
            </a:r>
            <a:r>
              <a:rPr lang="cs-CZ" dirty="0"/>
              <a:t>jej prodá bez odkladu za přiměřenou </a:t>
            </a:r>
            <a:r>
              <a:rPr lang="cs-CZ" dirty="0" smtClean="0"/>
              <a:t>cenu </a:t>
            </a:r>
          </a:p>
          <a:p>
            <a:pPr lvl="1"/>
            <a:r>
              <a:rPr lang="cs-CZ" dirty="0" smtClean="0"/>
              <a:t>společníci </a:t>
            </a:r>
            <a:r>
              <a:rPr lang="cs-CZ" dirty="0"/>
              <a:t>mají podle svých podílů předkupní právo - výtěžek z prodeje je po odečtení nákladů a započtení pohledávek vypořádací podíl 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se do 3 měsíců neprodá (pouze v případě objektivní neprodejnosti při vynaložení veškerého úsilí), vypořádací podíl se zjistí z vlastního kapitálu v účetní závěrce (nepoužije se, pokud se reálná hodnota od účetní významně liší) - nejpozději do 1 měsíce od vyplacení vypořádacího podílu je spol. povinna rozhodnout o přechodu podílu na ostatní společníky nejméně za cenu vypořádacího podílu nebo rozhodnout o snížení ZK (jinak soud spol. zruší a nařídí její likvidaci) </a:t>
            </a:r>
          </a:p>
        </p:txBody>
      </p:sp>
    </p:spTree>
    <p:extLst>
      <p:ext uri="{BB962C8B-B14F-4D97-AF65-F5344CB8AC3E}">
        <p14:creationId xmlns:p14="http://schemas.microsoft.com/office/powerpoint/2010/main" val="43221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4453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  <a:latin typeface="+mn-lt"/>
                <a:cs typeface="Arial"/>
              </a:rPr>
              <a:t>Změny výše základního kapitálu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234440"/>
            <a:ext cx="8229600" cy="5623560"/>
          </a:xfrm>
        </p:spPr>
        <p:txBody>
          <a:bodyPr>
            <a:normAutofit fontScale="92500" lnSpcReduction="10000"/>
          </a:bodyPr>
          <a:lstStyle/>
          <a:p>
            <a:pPr marL="457200" lvl="2" indent="-457200">
              <a:buFont typeface="+mj-lt"/>
              <a:buAutoNum type="arabicPeriod"/>
            </a:pPr>
            <a:r>
              <a:rPr lang="cs-CZ" b="1" dirty="0" smtClean="0">
                <a:solidFill>
                  <a:srgbClr val="FF0000"/>
                </a:solidFill>
              </a:rPr>
              <a:t>Zvýšení </a:t>
            </a:r>
            <a:r>
              <a:rPr lang="cs-CZ" b="1" dirty="0">
                <a:solidFill>
                  <a:srgbClr val="FF0000"/>
                </a:solidFill>
              </a:rPr>
              <a:t>základního kapitálu </a:t>
            </a:r>
            <a:r>
              <a:rPr lang="cs-CZ" dirty="0"/>
              <a:t>- </a:t>
            </a:r>
            <a:r>
              <a:rPr lang="cs-CZ" b="1" dirty="0"/>
              <a:t>převzetím vkladové povinnosti / z vlastních zdrojů / kombinací </a:t>
            </a:r>
            <a:r>
              <a:rPr lang="cs-CZ" dirty="0"/>
              <a:t>- dnem účinnosti je nově den schválení VH – zápis do OR je deklaratorní a nesmí nastat dříve, než je zvolený den účinnosti zvýšení (spol. si může určit i konstitutivní) – rozhodující je fakt uvedený v notářském zápise o zvýšení ZK (+ zápis musí být do 2 měsíců od rozhodnutí VH) - </a:t>
            </a:r>
            <a:r>
              <a:rPr lang="cs-CZ" b="1" dirty="0"/>
              <a:t>vyžaduje se 2/3 kvalifikovaná většina všech společníků</a:t>
            </a:r>
            <a:r>
              <a:rPr lang="cs-CZ" dirty="0"/>
              <a:t> </a:t>
            </a:r>
            <a:endParaRPr lang="cs-CZ" dirty="0" smtClean="0"/>
          </a:p>
          <a:p>
            <a:pPr marL="342900" lvl="2" indent="-342900"/>
            <a:r>
              <a:rPr lang="cs-CZ" b="1" dirty="0" smtClean="0">
                <a:solidFill>
                  <a:srgbClr val="FF0000"/>
                </a:solidFill>
              </a:rPr>
              <a:t>zvýšení </a:t>
            </a:r>
            <a:r>
              <a:rPr lang="cs-CZ" b="1" dirty="0">
                <a:solidFill>
                  <a:srgbClr val="FF0000"/>
                </a:solidFill>
              </a:rPr>
              <a:t>převzetím vkladové povinnosti </a:t>
            </a:r>
            <a:r>
              <a:rPr lang="cs-CZ" dirty="0"/>
              <a:t>– na zvýšení se podílí společníci podle výše svých podílů (ale </a:t>
            </a:r>
            <a:r>
              <a:rPr lang="cs-CZ" b="1" dirty="0"/>
              <a:t>společník se účasti – přednostního práva může písemně s ověřeným podpisem vzdát </a:t>
            </a:r>
            <a:r>
              <a:rPr lang="cs-CZ" dirty="0"/>
              <a:t>-&gt; </a:t>
            </a:r>
            <a:r>
              <a:rPr lang="cs-CZ" b="1" dirty="0"/>
              <a:t>ředění jeho podílu </a:t>
            </a:r>
            <a:r>
              <a:rPr lang="cs-CZ" dirty="0"/>
              <a:t>X nelze se vzdát dopředu pro případ zvýšení ZK) - společník učiní písemné prohlášení o převzetí povinnosti ke zvýšení vkladu - možné jen když jsou dosavadní vklady zcela splaceny (výjimka pokud zvýšením vznikají nové podíly) </a:t>
            </a:r>
          </a:p>
          <a:p>
            <a:pPr marL="342900" lvl="2" indent="-342900"/>
            <a:r>
              <a:rPr lang="cs-CZ" b="1" dirty="0" smtClean="0">
                <a:solidFill>
                  <a:srgbClr val="FF0000"/>
                </a:solidFill>
              </a:rPr>
              <a:t>zvýšení </a:t>
            </a:r>
            <a:r>
              <a:rPr lang="cs-CZ" b="1" dirty="0">
                <a:solidFill>
                  <a:srgbClr val="FF0000"/>
                </a:solidFill>
              </a:rPr>
              <a:t>z vlastních zdrojů </a:t>
            </a:r>
            <a:r>
              <a:rPr lang="cs-CZ" dirty="0"/>
              <a:t>- lze zvýšit až do výše vlastního kapitálu spol. - </a:t>
            </a:r>
            <a:r>
              <a:rPr lang="cs-CZ" b="1" dirty="0"/>
              <a:t>mění se výše vkladů společníků v poměru dosavadní výše jejich vkladů </a:t>
            </a:r>
            <a:r>
              <a:rPr lang="cs-CZ" dirty="0"/>
              <a:t>- možné jen se schválenou účetní závěrkou od auditora </a:t>
            </a: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3836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4453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  <a:latin typeface="+mn-lt"/>
                <a:cs typeface="Arial"/>
              </a:rPr>
              <a:t>Změny výše základního kapitálu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234440"/>
            <a:ext cx="8229600" cy="5623560"/>
          </a:xfrm>
        </p:spPr>
        <p:txBody>
          <a:bodyPr>
            <a:normAutofit fontScale="92500"/>
          </a:bodyPr>
          <a:lstStyle/>
          <a:p>
            <a:pPr marL="457200" lvl="2" indent="-457200">
              <a:buFont typeface="+mj-lt"/>
              <a:buAutoNum type="arabicPeriod" startAt="2"/>
            </a:pPr>
            <a:r>
              <a:rPr lang="cs-CZ" b="1" dirty="0">
                <a:solidFill>
                  <a:srgbClr val="FF0000"/>
                </a:solidFill>
              </a:rPr>
              <a:t>Snížení základního kapitálu </a:t>
            </a:r>
            <a:r>
              <a:rPr lang="cs-CZ" dirty="0"/>
              <a:t>– kvůli ochraně věřitelů + z důvodu, že společnost nemůže nabýt vlastní podíl - </a:t>
            </a:r>
            <a:r>
              <a:rPr lang="cs-CZ" b="1" dirty="0"/>
              <a:t>vklady snižují rovnoměrně</a:t>
            </a:r>
            <a:r>
              <a:rPr lang="cs-CZ" dirty="0"/>
              <a:t>, pokud se společníci nedohodnou jinak (nelze, aby něčí podíl zanikl úplně bez uzavření dohody o ukončení účasti) - zápis je deklaratorní a nesmí nastat dříve, než je zvolený den účinnosti snížení - jednatelé zveřejní usnesení o snížení ZK do 15 dní, a to 2x s 30 denním odstupem - zároveň jednatelé vyzvou věřitele, aby přihlásili své pohledávky do 90 dní od posledního zveřejnění usnesení (není třeba, pokud snížení ZK k pokrytí ztráty) - společnost poskytne zajištění věřitelům, kteří se přihlásí nebo pohledávku uspokojí (není třeba, pokud se snížením nezhorší dobytnost – v nejasnostech rozhodne soud) </a:t>
            </a:r>
            <a:r>
              <a:rPr lang="cs-CZ" dirty="0" smtClean="0"/>
              <a:t>–</a:t>
            </a:r>
          </a:p>
          <a:p>
            <a:pPr marL="342900" lvl="2" indent="-342900"/>
            <a:r>
              <a:rPr lang="cs-CZ" b="1" dirty="0" smtClean="0"/>
              <a:t>soud </a:t>
            </a:r>
            <a:r>
              <a:rPr lang="cs-CZ" b="1" dirty="0"/>
              <a:t>snížení ZK zapíše, pokud</a:t>
            </a:r>
            <a:r>
              <a:rPr lang="cs-CZ" dirty="0"/>
              <a:t>: </a:t>
            </a:r>
            <a:r>
              <a:rPr lang="cs-CZ" b="1" dirty="0"/>
              <a:t>nepřihlásí se žádný věřitel, prohlášení spol. o neexistenci věřitele s právem na zajištění nebo úhradu, prokázáno zajištění nebo úhrada, existuje dohoda s věřiteli </a:t>
            </a:r>
            <a:endParaRPr lang="cs-CZ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7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s.r.o.– zrušení a zánik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5406"/>
            <a:ext cx="8229600" cy="5802594"/>
          </a:xfrm>
        </p:spPr>
        <p:txBody>
          <a:bodyPr>
            <a:normAutofit/>
          </a:bodyPr>
          <a:lstStyle/>
          <a:p>
            <a:pPr marL="0" lvl="2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Zrušení: 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457200" lvl="2" indent="-457200"/>
            <a:r>
              <a:rPr lang="cs-CZ" sz="2800" dirty="0"/>
              <a:t>- dohoda o zrušení má formu veřejné listiny - společník se může zrušení domáhat za podmínek stanovených </a:t>
            </a:r>
            <a:r>
              <a:rPr lang="cs-CZ" sz="2800" dirty="0" smtClean="0"/>
              <a:t>SS</a:t>
            </a:r>
          </a:p>
          <a:p>
            <a:pPr marL="0" lvl="2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Zánik</a:t>
            </a:r>
            <a:r>
              <a:rPr lang="cs-CZ" sz="2800" b="1" dirty="0">
                <a:solidFill>
                  <a:srgbClr val="FF0000"/>
                </a:solidFill>
              </a:rPr>
              <a:t>: 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 marL="457200" lvl="2" indent="-457200"/>
            <a:r>
              <a:rPr lang="cs-CZ" sz="2800" dirty="0" smtClean="0"/>
              <a:t>výmazem </a:t>
            </a:r>
            <a:r>
              <a:rPr lang="cs-CZ" sz="2800" dirty="0"/>
              <a:t>z obchodního rejstříku (konstitutivní účinek)</a:t>
            </a:r>
            <a:endParaRPr lang="cs-CZ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06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 smtClean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 smtClean="0">
                <a:solidFill>
                  <a:srgbClr val="D10202"/>
                </a:solidFill>
                <a:ea typeface="+mj-ea"/>
                <a:cs typeface="Arial"/>
              </a:rPr>
              <a:t>Děkuji </a:t>
            </a: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za pozornost!</a:t>
            </a:r>
          </a:p>
          <a:p>
            <a:endParaRPr lang="cs-CZ" sz="2800" b="1" dirty="0" smtClean="0"/>
          </a:p>
          <a:p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Osnova přednášky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sz="3600" b="1" dirty="0" smtClean="0"/>
              <a:t>Charakteristika s.r.o.</a:t>
            </a:r>
          </a:p>
          <a:p>
            <a:r>
              <a:rPr lang="cs-CZ" sz="3600" b="1" dirty="0" smtClean="0"/>
              <a:t>Založení a vznik </a:t>
            </a:r>
            <a:r>
              <a:rPr lang="cs-CZ" sz="3600" b="1" dirty="0"/>
              <a:t>s.r.o.</a:t>
            </a:r>
          </a:p>
          <a:p>
            <a:r>
              <a:rPr lang="cs-CZ" sz="3600" b="1" dirty="0" smtClean="0"/>
              <a:t>Zrušení a </a:t>
            </a:r>
            <a:r>
              <a:rPr lang="cs-CZ" sz="3600" b="1" dirty="0"/>
              <a:t>zánik s.r.o.</a:t>
            </a:r>
          </a:p>
          <a:p>
            <a:r>
              <a:rPr lang="cs-CZ" sz="3600" b="1" dirty="0"/>
              <a:t>Společníci s.r.o.</a:t>
            </a:r>
          </a:p>
          <a:p>
            <a:r>
              <a:rPr lang="cs-CZ" sz="3600" b="1" dirty="0" smtClean="0"/>
              <a:t>Práva a povinnosti společníků </a:t>
            </a:r>
            <a:r>
              <a:rPr lang="cs-CZ" sz="3600" b="1" dirty="0"/>
              <a:t>s.r.o.</a:t>
            </a:r>
          </a:p>
          <a:p>
            <a:r>
              <a:rPr lang="cs-CZ" sz="3600" b="1" dirty="0" smtClean="0"/>
              <a:t>Dědění, přechod podílu </a:t>
            </a:r>
            <a:r>
              <a:rPr lang="cs-CZ" sz="3600" b="1" dirty="0"/>
              <a:t>ve s.r.o.</a:t>
            </a: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s</a:t>
            </a:r>
            <a:r>
              <a:rPr lang="cs-CZ" sz="4000" b="1" dirty="0" smtClean="0">
                <a:solidFill>
                  <a:srgbClr val="FF0000"/>
                </a:solidFill>
              </a:rPr>
              <a:t>.r.o.– obecná charakteristika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2060"/>
          </a:xfrm>
        </p:spPr>
        <p:txBody>
          <a:bodyPr>
            <a:normAutofit fontScale="85000" lnSpcReduction="20000"/>
          </a:bodyPr>
          <a:lstStyle/>
          <a:p>
            <a:pPr marL="342900" lvl="2" indent="-342900">
              <a:buFontTx/>
              <a:buChar char="-"/>
            </a:pPr>
            <a:r>
              <a:rPr lang="cs-CZ" sz="3200" b="1" dirty="0">
                <a:solidFill>
                  <a:srgbClr val="FF0000"/>
                </a:solidFill>
              </a:rPr>
              <a:t>kapitálová společnost </a:t>
            </a:r>
            <a:r>
              <a:rPr lang="cs-CZ" sz="3200" dirty="0"/>
              <a:t>s některými prvky osobní společnosti (ke změně SS souhlas všech společníků</a:t>
            </a:r>
            <a:r>
              <a:rPr lang="cs-CZ" sz="3200" dirty="0" smtClean="0"/>
              <a:t>)</a:t>
            </a:r>
          </a:p>
          <a:p>
            <a:pPr marL="342900" lvl="2" indent="-342900">
              <a:buFontTx/>
              <a:buChar char="-"/>
            </a:pPr>
            <a:r>
              <a:rPr lang="cs-CZ" sz="3200" b="1" dirty="0" smtClean="0">
                <a:solidFill>
                  <a:srgbClr val="FF0000"/>
                </a:solidFill>
              </a:rPr>
              <a:t>omezené </a:t>
            </a:r>
            <a:r>
              <a:rPr lang="cs-CZ" sz="3200" b="1" dirty="0">
                <a:solidFill>
                  <a:srgbClr val="FF0000"/>
                </a:solidFill>
              </a:rPr>
              <a:t>ručení </a:t>
            </a:r>
            <a:r>
              <a:rPr lang="cs-CZ" sz="3200" dirty="0"/>
              <a:t>– společně a nerozdílně do výše celkové nesplněné vkladové povinnosti podle stavu v OR (tj. omezení co do výše, omezení co do času) X zpřísněna odpovědnost jednatelů v případě, že svým rozhodnutím přivodí společnosti insolvenci nebo nepodají včas insolvenční návrh </a:t>
            </a:r>
          </a:p>
          <a:p>
            <a:pPr marL="342900" lvl="2" indent="-342900">
              <a:buFontTx/>
              <a:buChar char="-"/>
            </a:pPr>
            <a:r>
              <a:rPr lang="cs-CZ" sz="3200" b="1" dirty="0" smtClean="0">
                <a:solidFill>
                  <a:srgbClr val="FF0000"/>
                </a:solidFill>
              </a:rPr>
              <a:t>vklady </a:t>
            </a:r>
            <a:r>
              <a:rPr lang="cs-CZ" sz="3200" b="1" dirty="0">
                <a:solidFill>
                  <a:srgbClr val="FF0000"/>
                </a:solidFill>
              </a:rPr>
              <a:t>společníků </a:t>
            </a:r>
            <a:r>
              <a:rPr lang="cs-CZ" sz="3200" dirty="0"/>
              <a:t>– nově upraveno – </a:t>
            </a:r>
            <a:r>
              <a:rPr lang="cs-CZ" sz="3200" b="1" dirty="0">
                <a:solidFill>
                  <a:srgbClr val="FF0000"/>
                </a:solidFill>
              </a:rPr>
              <a:t>minimální výše vkladu 1 Kč</a:t>
            </a:r>
            <a:r>
              <a:rPr lang="cs-CZ" sz="3200" dirty="0"/>
              <a:t> (dříve 20.000,- Kč), možný i </a:t>
            </a:r>
            <a:r>
              <a:rPr lang="cs-CZ" sz="3200" b="1" dirty="0"/>
              <a:t>nepeněžitý vklad</a:t>
            </a:r>
            <a:r>
              <a:rPr lang="cs-CZ" sz="3200" dirty="0"/>
              <a:t> (jeho </a:t>
            </a:r>
            <a:r>
              <a:rPr lang="cs-CZ" sz="3200" b="1" dirty="0"/>
              <a:t>hodnota určena znalcem – urči při zakládání zakladatelé</a:t>
            </a:r>
            <a:r>
              <a:rPr lang="cs-CZ" sz="3200" dirty="0"/>
              <a:t>, jinak jednatel X dříve znalec určený soudem)</a:t>
            </a:r>
            <a:endParaRPr lang="cs-CZ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646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s</a:t>
            </a:r>
            <a:r>
              <a:rPr lang="cs-CZ" sz="4000" b="1" dirty="0" smtClean="0">
                <a:solidFill>
                  <a:srgbClr val="FF0000"/>
                </a:solidFill>
              </a:rPr>
              <a:t>.r.o.– obecná charakteristika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2060"/>
          </a:xfrm>
        </p:spPr>
        <p:txBody>
          <a:bodyPr>
            <a:normAutofit fontScale="77500" lnSpcReduction="20000"/>
          </a:bodyPr>
          <a:lstStyle/>
          <a:p>
            <a:pPr marL="342900" lvl="2" indent="-342900">
              <a:buFontTx/>
              <a:buChar char="-"/>
            </a:pPr>
            <a:r>
              <a:rPr lang="cs-CZ" sz="2800" b="1" dirty="0">
                <a:solidFill>
                  <a:srgbClr val="FF0000"/>
                </a:solidFill>
              </a:rPr>
              <a:t>podíl</a:t>
            </a:r>
            <a:r>
              <a:rPr lang="cs-CZ" sz="2800" dirty="0"/>
              <a:t> – nestanoví-li SS jinak, je to </a:t>
            </a:r>
            <a:r>
              <a:rPr lang="cs-CZ" sz="2800" b="1" dirty="0">
                <a:solidFill>
                  <a:srgbClr val="FF0000"/>
                </a:solidFill>
              </a:rPr>
              <a:t>podíl vkladu na základním kapitálu</a:t>
            </a:r>
            <a:r>
              <a:rPr lang="cs-CZ" sz="2800" dirty="0"/>
              <a:t>, nově mohou existovat různé druhy podílu (podobně jako u a.s.), tj. např. s prioritním právem na zisk ale bez hlasovacího práva,…, </a:t>
            </a:r>
            <a:r>
              <a:rPr lang="cs-CZ" sz="2800" b="1" dirty="0"/>
              <a:t>společník může také nově vlastnit více podílů</a:t>
            </a:r>
            <a:r>
              <a:rPr lang="cs-CZ" sz="2800" dirty="0"/>
              <a:t>, </a:t>
            </a:r>
            <a:r>
              <a:rPr lang="cs-CZ" sz="2800" b="1" dirty="0"/>
              <a:t>před zápisem do OR je třeba zaplatit celé vkladové ážio </a:t>
            </a:r>
            <a:r>
              <a:rPr lang="cs-CZ" sz="2800" dirty="0"/>
              <a:t>(rozdíl mezi cenou nepeněžitého vkladu určenou znalcem a výší vkladu společníka</a:t>
            </a:r>
            <a:r>
              <a:rPr lang="cs-CZ" sz="2800" b="1" dirty="0"/>
              <a:t>) a na každý peněžitý vklad nejméně 30%</a:t>
            </a:r>
            <a:r>
              <a:rPr lang="cs-CZ" sz="2800" dirty="0"/>
              <a:t> </a:t>
            </a:r>
          </a:p>
          <a:p>
            <a:pPr marL="342900" lvl="2" indent="-342900">
              <a:buFontTx/>
              <a:buChar char="-"/>
            </a:pPr>
            <a:r>
              <a:rPr lang="cs-CZ" sz="2800" b="1" dirty="0" smtClean="0">
                <a:solidFill>
                  <a:srgbClr val="FF0000"/>
                </a:solidFill>
              </a:rPr>
              <a:t>základní </a:t>
            </a:r>
            <a:r>
              <a:rPr lang="cs-CZ" sz="2800" b="1" dirty="0">
                <a:solidFill>
                  <a:srgbClr val="FF0000"/>
                </a:solidFill>
              </a:rPr>
              <a:t>kapitál </a:t>
            </a:r>
            <a:r>
              <a:rPr lang="cs-CZ" sz="2800" dirty="0"/>
              <a:t>– nyní je určen počtem společníků – jedinou podmínkou je minimální vklad 1 Kč (při jednom společníkovi je minimální základní kapitál 1 Kč) – ZK tak definitivně ztratil funkci minimální garance solventnosti </a:t>
            </a:r>
          </a:p>
          <a:p>
            <a:pPr marL="342900" lvl="2" indent="-342900">
              <a:buFontTx/>
              <a:buChar char="-"/>
            </a:pPr>
            <a:r>
              <a:rPr lang="cs-CZ" sz="2800" b="1" dirty="0" smtClean="0">
                <a:solidFill>
                  <a:srgbClr val="FF0000"/>
                </a:solidFill>
              </a:rPr>
              <a:t>kmenový </a:t>
            </a:r>
            <a:r>
              <a:rPr lang="cs-CZ" sz="2800" b="1" dirty="0">
                <a:solidFill>
                  <a:srgbClr val="FF0000"/>
                </a:solidFill>
              </a:rPr>
              <a:t>list </a:t>
            </a:r>
            <a:r>
              <a:rPr lang="cs-CZ" sz="2800" dirty="0"/>
              <a:t>– SS může určit, že je podíl společníka určen kmenovým listem (cenným papírem) – tento cenný papír je neomezeně převoditelný, vždy na řad, může mít pouze listinnou podobu a nemůže být obchodován na veřejném trhu s cennými papíry (= kótován) – to jej odlišuje od a.s. </a:t>
            </a:r>
            <a:endParaRPr lang="cs-CZ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11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s</a:t>
            </a:r>
            <a:r>
              <a:rPr lang="cs-CZ" sz="4000" b="1" dirty="0" smtClean="0">
                <a:solidFill>
                  <a:srgbClr val="FF0000"/>
                </a:solidFill>
              </a:rPr>
              <a:t>.r.o.– obecná charakteristika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/>
          </a:bodyPr>
          <a:lstStyle/>
          <a:p>
            <a:pPr marL="342900" lvl="2" indent="-342900">
              <a:buFontTx/>
              <a:buChar char="-"/>
            </a:pPr>
            <a:r>
              <a:rPr lang="cs-CZ" sz="2800" b="1" dirty="0">
                <a:solidFill>
                  <a:srgbClr val="FF0000"/>
                </a:solidFill>
              </a:rPr>
              <a:t>společenská smlouva / zakladatelská listina </a:t>
            </a:r>
            <a:r>
              <a:rPr lang="cs-CZ" sz="2800" dirty="0"/>
              <a:t>– náležitosti </a:t>
            </a:r>
            <a:r>
              <a:rPr lang="cs-CZ" sz="2800" dirty="0" smtClean="0"/>
              <a:t> </a:t>
            </a:r>
            <a:r>
              <a:rPr lang="cs-CZ" sz="2800" dirty="0"/>
              <a:t>(firma, předmět podnikání, určení společníků, určení druhů podílů a stanovení práv a povinností s nimi spojených, výše vkladu a podíly, základní kapitál, počet jednatelů a způsob jejich jednání, vkladová povinnost, určení prvních jednatelů a jiných orgánů volených VH, určení správce vkladu, ocenění nepeněžitého vkladu) </a:t>
            </a:r>
            <a:endParaRPr lang="cs-CZ" sz="2800" dirty="0" smtClean="0"/>
          </a:p>
          <a:p>
            <a:pPr marL="800100" lvl="3" indent="-342900">
              <a:buFontTx/>
              <a:buChar char="-"/>
            </a:pPr>
            <a:r>
              <a:rPr lang="cs-CZ" sz="2400" dirty="0" smtClean="0"/>
              <a:t>změna </a:t>
            </a:r>
            <a:r>
              <a:rPr lang="cs-CZ" sz="2400" dirty="0"/>
              <a:t>SS – dohodou všech společníků (primárně) nebo rozhodnutím VH; jestliže podle zákona třeba schválení 2/3 většinou VH nebo dohodou všech společníků, je pro rozhodnutí třeba forma veřejné listiny </a:t>
            </a:r>
            <a:endParaRPr lang="cs-CZ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1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s</a:t>
            </a:r>
            <a:r>
              <a:rPr lang="cs-CZ" sz="4000" b="1" dirty="0" smtClean="0">
                <a:solidFill>
                  <a:srgbClr val="FF0000"/>
                </a:solidFill>
              </a:rPr>
              <a:t>.r.o.– orgány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195060"/>
          </a:xfrm>
        </p:spPr>
        <p:txBody>
          <a:bodyPr>
            <a:normAutofit fontScale="92500" lnSpcReduction="10000"/>
          </a:bodyPr>
          <a:lstStyle/>
          <a:p>
            <a:pPr marL="514350" lvl="2" indent="-514350">
              <a:buFont typeface="+mj-lt"/>
              <a:buAutoNum type="arabicPeriod"/>
            </a:pPr>
            <a:r>
              <a:rPr lang="cs-CZ" sz="3000" b="1" dirty="0">
                <a:solidFill>
                  <a:srgbClr val="FF0000"/>
                </a:solidFill>
              </a:rPr>
              <a:t>valná hromada </a:t>
            </a:r>
            <a:endParaRPr lang="cs-CZ" sz="3000" b="1" dirty="0" smtClean="0">
              <a:solidFill>
                <a:srgbClr val="FF0000"/>
              </a:solidFill>
            </a:endParaRPr>
          </a:p>
          <a:p>
            <a:pPr marL="342900" lvl="2" indent="-342900">
              <a:buFontTx/>
              <a:buChar char="-"/>
            </a:pPr>
            <a:r>
              <a:rPr lang="cs-CZ" sz="2800" b="1" dirty="0" smtClean="0">
                <a:solidFill>
                  <a:srgbClr val="FF0000"/>
                </a:solidFill>
              </a:rPr>
              <a:t>nejvyšší </a:t>
            </a:r>
            <a:r>
              <a:rPr lang="cs-CZ" sz="2800" b="1" dirty="0">
                <a:solidFill>
                  <a:srgbClr val="FF0000"/>
                </a:solidFill>
              </a:rPr>
              <a:t>orgán společnosti </a:t>
            </a:r>
            <a:r>
              <a:rPr lang="cs-CZ" sz="2800" dirty="0"/>
              <a:t>(koncepce v zásadě nezměněna, pouze zapracována část směrnice o výkonu přeshraničních hlasovacích práv) </a:t>
            </a:r>
          </a:p>
          <a:p>
            <a:pPr marL="342900" lvl="2" indent="-342900">
              <a:buFontTx/>
              <a:buChar char="-"/>
            </a:pPr>
            <a:r>
              <a:rPr lang="cs-CZ" sz="2800" dirty="0" smtClean="0"/>
              <a:t>obecně </a:t>
            </a:r>
            <a:r>
              <a:rPr lang="cs-CZ" sz="2800" b="1" dirty="0"/>
              <a:t>VH </a:t>
            </a:r>
            <a:r>
              <a:rPr lang="cs-CZ" sz="2800" b="1" dirty="0">
                <a:solidFill>
                  <a:srgbClr val="FF0000"/>
                </a:solidFill>
              </a:rPr>
              <a:t>usnášeníschopná při účasti společníků s alespoň polovinou hlasů </a:t>
            </a:r>
            <a:r>
              <a:rPr lang="cs-CZ" sz="2800" b="1" dirty="0"/>
              <a:t>a rozhodují prostou většinou (2/3 většina buď zákonem nebo v SS)</a:t>
            </a:r>
            <a:r>
              <a:rPr lang="cs-CZ" sz="2800" dirty="0"/>
              <a:t> x společník nemůže </a:t>
            </a:r>
            <a:r>
              <a:rPr lang="cs-CZ" sz="2800" dirty="0" smtClean="0"/>
              <a:t>vykonávat (sistace hlasovacího práva), </a:t>
            </a:r>
            <a:r>
              <a:rPr lang="cs-CZ" sz="2800" dirty="0"/>
              <a:t>pokud se rozhoduje o jeho nepeněžitém vkladu, prominutí jeho povinností, jeho vyloučení, je v prodlení s úhradou vkladu nebo příplatku </a:t>
            </a:r>
          </a:p>
          <a:p>
            <a:pPr marL="342900" lvl="2" indent="-342900">
              <a:buFontTx/>
              <a:buChar char="-"/>
            </a:pPr>
            <a:r>
              <a:rPr lang="cs-CZ" sz="2800" b="1" dirty="0" smtClean="0">
                <a:solidFill>
                  <a:srgbClr val="FF0000"/>
                </a:solidFill>
              </a:rPr>
              <a:t>hlasování </a:t>
            </a:r>
            <a:r>
              <a:rPr lang="cs-CZ" sz="2800" b="1" dirty="0">
                <a:solidFill>
                  <a:srgbClr val="FF0000"/>
                </a:solidFill>
              </a:rPr>
              <a:t>per </a:t>
            </a:r>
            <a:r>
              <a:rPr lang="cs-CZ" sz="2800" b="1" dirty="0" err="1">
                <a:solidFill>
                  <a:srgbClr val="FF0000"/>
                </a:solidFill>
              </a:rPr>
              <a:t>rollam</a:t>
            </a:r>
            <a:r>
              <a:rPr lang="cs-CZ" sz="2800" dirty="0"/>
              <a:t> - hlasování písemně mimo jednání VH – osoba oprávněná svolat VH zašle návrh všem společníkům se lhůtou k vyjádření a relevantními podklady (musí být schváleno většinou všech, </a:t>
            </a:r>
            <a:r>
              <a:rPr lang="cs-CZ" sz="2800" b="1" dirty="0"/>
              <a:t>nereagování znamená nesouhlas</a:t>
            </a:r>
            <a:r>
              <a:rPr lang="cs-CZ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332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s</a:t>
            </a:r>
            <a:r>
              <a:rPr lang="cs-CZ" sz="4000" b="1" dirty="0" smtClean="0">
                <a:solidFill>
                  <a:srgbClr val="FF0000"/>
                </a:solidFill>
              </a:rPr>
              <a:t>.r.o.– orgány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195060"/>
          </a:xfrm>
        </p:spPr>
        <p:txBody>
          <a:bodyPr>
            <a:normAutofit lnSpcReduction="10000"/>
          </a:bodyPr>
          <a:lstStyle/>
          <a:p>
            <a:pPr marL="514350" lvl="2" indent="-514350">
              <a:buFont typeface="+mj-lt"/>
              <a:buAutoNum type="arabicPeriod"/>
            </a:pPr>
            <a:r>
              <a:rPr lang="cs-CZ" sz="3000" b="1" dirty="0">
                <a:solidFill>
                  <a:srgbClr val="FF0000"/>
                </a:solidFill>
              </a:rPr>
              <a:t>valná hromada </a:t>
            </a:r>
            <a:endParaRPr lang="cs-CZ" sz="3000" b="1" dirty="0" smtClean="0">
              <a:solidFill>
                <a:srgbClr val="FF0000"/>
              </a:solidFill>
            </a:endParaRPr>
          </a:p>
          <a:p>
            <a:pPr marL="342900" lvl="2" indent="-342900">
              <a:buFontTx/>
              <a:buChar char="-"/>
            </a:pPr>
            <a:r>
              <a:rPr lang="cs-CZ" b="1" dirty="0">
                <a:solidFill>
                  <a:srgbClr val="FF0000"/>
                </a:solidFill>
              </a:rPr>
              <a:t>svolání </a:t>
            </a:r>
            <a:r>
              <a:rPr lang="cs-CZ" dirty="0"/>
              <a:t>– jednatel </a:t>
            </a:r>
            <a:r>
              <a:rPr lang="cs-CZ" b="1" dirty="0"/>
              <a:t>aspoň jednou za účetní období </a:t>
            </a:r>
            <a:r>
              <a:rPr lang="cs-CZ" dirty="0"/>
              <a:t>(účetní závěrku schválí VH do 6 měsíců od konce účetního </a:t>
            </a:r>
            <a:r>
              <a:rPr lang="cs-CZ" dirty="0" err="1"/>
              <a:t>obd</a:t>
            </a:r>
            <a:r>
              <a:rPr lang="cs-CZ" dirty="0"/>
              <a:t>.) - jednatel není nebo </a:t>
            </a:r>
            <a:r>
              <a:rPr lang="cs-CZ" dirty="0" err="1"/>
              <a:t>fci</a:t>
            </a:r>
            <a:r>
              <a:rPr lang="cs-CZ" dirty="0"/>
              <a:t> neplní – svolá jakýkoliv společník - </a:t>
            </a:r>
            <a:r>
              <a:rPr lang="cs-CZ" b="1" dirty="0"/>
              <a:t>termín a program oznámen alespoň 15 dní předem </a:t>
            </a:r>
            <a:r>
              <a:rPr lang="cs-CZ" dirty="0"/>
              <a:t>- společník s 10+% může požádat jednatele, aby VH svolal (pokud nesvolá do jednoho měsíce, může sám) </a:t>
            </a:r>
          </a:p>
          <a:p>
            <a:pPr marL="342900" lvl="2" indent="-342900"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průběh</a:t>
            </a:r>
            <a:r>
              <a:rPr lang="cs-CZ" dirty="0" smtClean="0"/>
              <a:t> </a:t>
            </a:r>
            <a:r>
              <a:rPr lang="cs-CZ" dirty="0"/>
              <a:t>– rozhoduje usnesením </a:t>
            </a:r>
          </a:p>
          <a:p>
            <a:pPr marL="342900" lvl="2" indent="-342900">
              <a:buFontTx/>
              <a:buChar char="-"/>
            </a:pPr>
            <a:r>
              <a:rPr lang="cs-CZ" b="1" dirty="0" smtClean="0">
                <a:solidFill>
                  <a:srgbClr val="FF0000"/>
                </a:solidFill>
              </a:rPr>
              <a:t>Co rozhoduje?: změna </a:t>
            </a:r>
            <a:r>
              <a:rPr lang="cs-CZ" b="1" dirty="0">
                <a:solidFill>
                  <a:srgbClr val="FF0000"/>
                </a:solidFill>
              </a:rPr>
              <a:t>SS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změny ZK</a:t>
            </a:r>
            <a:r>
              <a:rPr lang="cs-CZ" dirty="0"/>
              <a:t>, volba jednatele a likvidátora, udělení prokury, zrušení s likvidací, účetní závěrka, rozhodnutí o přeměně společnosti,… </a:t>
            </a:r>
            <a:r>
              <a:rPr lang="cs-CZ" dirty="0" smtClean="0"/>
              <a:t> </a:t>
            </a:r>
          </a:p>
          <a:p>
            <a:pPr marL="342900" lvl="2" indent="-342900">
              <a:buFontTx/>
              <a:buChar char="-"/>
            </a:pPr>
            <a:r>
              <a:rPr lang="cs-CZ" dirty="0" smtClean="0"/>
              <a:t>VH </a:t>
            </a:r>
            <a:r>
              <a:rPr lang="cs-CZ" dirty="0"/>
              <a:t>si může vyhradit rozhodování případů, které v kompetenci jiného orgánu (</a:t>
            </a:r>
            <a:r>
              <a:rPr lang="cs-CZ" dirty="0" smtClean="0"/>
              <a:t>atrakce)</a:t>
            </a:r>
          </a:p>
          <a:p>
            <a:pPr marL="342900" lvl="2" indent="-342900">
              <a:buFontTx/>
              <a:buChar char="-"/>
            </a:pPr>
            <a:r>
              <a:rPr lang="cs-CZ" dirty="0" smtClean="0"/>
              <a:t>společník</a:t>
            </a:r>
            <a:r>
              <a:rPr lang="cs-CZ" dirty="0"/>
              <a:t>, jednatel, člen dozorčí rady a likvidátor se může </a:t>
            </a:r>
            <a:r>
              <a:rPr lang="cs-CZ" b="1" dirty="0"/>
              <a:t>dovolávat neplatnosti usnesení jen pokud proti němu na valné hromadě podal protest</a:t>
            </a:r>
            <a:r>
              <a:rPr lang="cs-CZ" dirty="0"/>
              <a:t> (výjimky při nepřítomnosti,…)</a:t>
            </a:r>
            <a:endParaRPr lang="cs-CZ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60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s</a:t>
            </a:r>
            <a:r>
              <a:rPr lang="cs-CZ" sz="4000" b="1" dirty="0" smtClean="0">
                <a:solidFill>
                  <a:srgbClr val="FF0000"/>
                </a:solidFill>
              </a:rPr>
              <a:t>.r.o.– orgány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195060"/>
          </a:xfrm>
        </p:spPr>
        <p:txBody>
          <a:bodyPr>
            <a:normAutofit/>
          </a:bodyPr>
          <a:lstStyle/>
          <a:p>
            <a:pPr marL="457200" lvl="2" indent="-457200">
              <a:buFont typeface="+mj-lt"/>
              <a:buAutoNum type="arabicPeriod" startAt="2"/>
            </a:pPr>
            <a:r>
              <a:rPr lang="cs-CZ" sz="2800" b="1" dirty="0" smtClean="0">
                <a:solidFill>
                  <a:srgbClr val="FF0000"/>
                </a:solidFill>
              </a:rPr>
              <a:t>Jednatelé</a:t>
            </a:r>
          </a:p>
          <a:p>
            <a:pPr marL="342900" lvl="2" indent="-342900">
              <a:buFontTx/>
              <a:buChar char="-"/>
            </a:pPr>
            <a:r>
              <a:rPr lang="cs-CZ" sz="2800" dirty="0" smtClean="0"/>
              <a:t>statutární </a:t>
            </a:r>
            <a:r>
              <a:rPr lang="cs-CZ" sz="2800" dirty="0"/>
              <a:t>orgán, obchodní vedení (k rozhodnutí o obchodním vedení většina, pokud SS nestanoví jinak), vedení evidence a účetnictví, aktualizuje znění SS v OR </a:t>
            </a:r>
          </a:p>
          <a:p>
            <a:pPr marL="342900" lvl="2" indent="-342900">
              <a:buFontTx/>
              <a:buChar char="-"/>
            </a:pPr>
            <a:r>
              <a:rPr lang="cs-CZ" sz="2800" dirty="0" smtClean="0"/>
              <a:t>v </a:t>
            </a:r>
            <a:r>
              <a:rPr lang="cs-CZ" sz="2800" dirty="0"/>
              <a:t>případě smrti nebo odstoupení zvolí VH </a:t>
            </a:r>
            <a:r>
              <a:rPr lang="cs-CZ" sz="2800" dirty="0" smtClean="0"/>
              <a:t>nového</a:t>
            </a:r>
          </a:p>
          <a:p>
            <a:pPr marL="342900" lvl="2" indent="-342900">
              <a:buFontTx/>
              <a:buChar char="-"/>
            </a:pPr>
            <a:r>
              <a:rPr lang="cs-CZ" sz="2800" b="1" dirty="0" smtClean="0">
                <a:solidFill>
                  <a:srgbClr val="FF0000"/>
                </a:solidFill>
              </a:rPr>
              <a:t>zákaz </a:t>
            </a:r>
            <a:r>
              <a:rPr lang="cs-CZ" sz="2800" b="1" dirty="0">
                <a:solidFill>
                  <a:srgbClr val="FF0000"/>
                </a:solidFill>
              </a:rPr>
              <a:t>konkurence </a:t>
            </a:r>
            <a:r>
              <a:rPr lang="cs-CZ" sz="2800" dirty="0"/>
              <a:t>– </a:t>
            </a:r>
            <a:r>
              <a:rPr lang="cs-CZ" sz="2800" b="1" dirty="0"/>
              <a:t>jednatel nesmí bez svolení všech společníků ve stejném předmětu podnikání: podnikat, být členem statutárního orgánu, účastnit se podnikání jako společník s neomezeným </a:t>
            </a:r>
            <a:r>
              <a:rPr lang="cs-CZ" sz="2800" b="1" dirty="0" smtClean="0"/>
              <a:t>ručením</a:t>
            </a:r>
            <a:endParaRPr lang="cs-CZ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87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s</a:t>
            </a:r>
            <a:r>
              <a:rPr lang="cs-CZ" sz="4000" b="1" dirty="0" smtClean="0">
                <a:solidFill>
                  <a:srgbClr val="FF0000"/>
                </a:solidFill>
              </a:rPr>
              <a:t>.r.o.– orgány</a:t>
            </a:r>
            <a:endParaRPr lang="cs-CZ" sz="4000" b="1" dirty="0">
              <a:solidFill>
                <a:srgbClr val="FF0000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195060"/>
          </a:xfrm>
        </p:spPr>
        <p:txBody>
          <a:bodyPr>
            <a:normAutofit/>
          </a:bodyPr>
          <a:lstStyle/>
          <a:p>
            <a:pPr marL="514350" lvl="2" indent="-514350">
              <a:buFont typeface="+mj-lt"/>
              <a:buAutoNum type="arabicPeriod" startAt="3"/>
            </a:pPr>
            <a:r>
              <a:rPr lang="cs-CZ" sz="2800" b="1" dirty="0" smtClean="0">
                <a:solidFill>
                  <a:srgbClr val="FF0000"/>
                </a:solidFill>
              </a:rPr>
              <a:t>Dozorčí rada</a:t>
            </a:r>
          </a:p>
          <a:p>
            <a:pPr marL="342900" lvl="2" indent="-342900">
              <a:buFontTx/>
              <a:buChar char="-"/>
            </a:pPr>
            <a:r>
              <a:rPr lang="cs-CZ" sz="2800" dirty="0"/>
              <a:t>dozorčí rada – fakultativní </a:t>
            </a:r>
            <a:r>
              <a:rPr lang="cs-CZ" sz="2800" dirty="0" smtClean="0"/>
              <a:t>orgán=nemusí být povinně zřízen</a:t>
            </a:r>
          </a:p>
          <a:p>
            <a:pPr marL="342900" lvl="2" indent="-342900">
              <a:buFontTx/>
              <a:buChar char="-"/>
            </a:pPr>
            <a:r>
              <a:rPr lang="cs-CZ" sz="2800" dirty="0" smtClean="0"/>
              <a:t>dohlíží </a:t>
            </a:r>
            <a:r>
              <a:rPr lang="cs-CZ" sz="2800" dirty="0"/>
              <a:t>na činnosti jednatelů, kontroluje účetnictví, zpráva o činnosti valné hromadě</a:t>
            </a:r>
            <a:endParaRPr lang="cs-CZ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98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6658</TotalTime>
  <Words>1495</Words>
  <Application>Microsoft Office PowerPoint</Application>
  <PresentationFormat>Předvádění na obrazovce (4:3)</PresentationFormat>
  <Paragraphs>78</Paragraphs>
  <Slides>16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Calibri</vt:lpstr>
      <vt:lpstr>Propedeutický seminář 2013_fin</vt:lpstr>
      <vt:lpstr>Společnost s ručením omezeným </vt:lpstr>
      <vt:lpstr>Osnova přednášky</vt:lpstr>
      <vt:lpstr>s.r.o.– obecná charakteristika</vt:lpstr>
      <vt:lpstr>s.r.o.– obecná charakteristika</vt:lpstr>
      <vt:lpstr>s.r.o.– obecná charakteristika</vt:lpstr>
      <vt:lpstr>s.r.o.– orgány</vt:lpstr>
      <vt:lpstr>s.r.o.– orgány</vt:lpstr>
      <vt:lpstr>s.r.o.– orgány</vt:lpstr>
      <vt:lpstr>s.r.o.– orgány</vt:lpstr>
      <vt:lpstr>Zánik účasti společníka v s.r.o.</vt:lpstr>
      <vt:lpstr>Zánik účasti společníka v s.r.o.</vt:lpstr>
      <vt:lpstr>Zánik účasti společníka v s.r.o.</vt:lpstr>
      <vt:lpstr>Změny výše základního kapitálu</vt:lpstr>
      <vt:lpstr>Změny výše základního kapitálu</vt:lpstr>
      <vt:lpstr>s.r.o.– zrušení a zánik</vt:lpstr>
      <vt:lpstr>Prezentace aplikace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Účet Microsoft</cp:lastModifiedBy>
  <cp:revision>270</cp:revision>
  <cp:lastPrinted>2013-09-13T08:26:54Z</cp:lastPrinted>
  <dcterms:created xsi:type="dcterms:W3CDTF">2013-09-15T17:50:48Z</dcterms:created>
  <dcterms:modified xsi:type="dcterms:W3CDTF">2021-12-02T21:19:08Z</dcterms:modified>
</cp:coreProperties>
</file>