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5.xml" ContentType="application/vnd.openxmlformats-officedocument.presentationml.notesSlide+xml"/>
  <Override PartName="/ppt/theme/themeOverride3.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418" r:id="rId2"/>
    <p:sldId id="256" r:id="rId3"/>
    <p:sldId id="419" r:id="rId4"/>
    <p:sldId id="420" r:id="rId5"/>
    <p:sldId id="421" r:id="rId6"/>
    <p:sldId id="422" r:id="rId7"/>
    <p:sldId id="423" r:id="rId8"/>
    <p:sldId id="424" r:id="rId9"/>
    <p:sldId id="425" r:id="rId10"/>
    <p:sldId id="426" r:id="rId11"/>
    <p:sldId id="427" r:id="rId12"/>
    <p:sldId id="428" r:id="rId13"/>
    <p:sldId id="429" r:id="rId14"/>
    <p:sldId id="430" r:id="rId15"/>
    <p:sldId id="431" r:id="rId16"/>
    <p:sldId id="432" r:id="rId17"/>
    <p:sldId id="259" r:id="rId18"/>
    <p:sldId id="279" r:id="rId19"/>
    <p:sldId id="342" r:id="rId20"/>
    <p:sldId id="347" r:id="rId21"/>
    <p:sldId id="348" r:id="rId22"/>
    <p:sldId id="388" r:id="rId23"/>
    <p:sldId id="393" r:id="rId24"/>
    <p:sldId id="389" r:id="rId25"/>
    <p:sldId id="390" r:id="rId26"/>
    <p:sldId id="394" r:id="rId27"/>
    <p:sldId id="395" r:id="rId28"/>
    <p:sldId id="396" r:id="rId29"/>
    <p:sldId id="397" r:id="rId30"/>
    <p:sldId id="398" r:id="rId31"/>
    <p:sldId id="399" r:id="rId32"/>
    <p:sldId id="400" r:id="rId33"/>
    <p:sldId id="401" r:id="rId34"/>
    <p:sldId id="417" r:id="rId35"/>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21" autoAdjust="0"/>
    <p:restoredTop sz="94629" autoAdjust="0"/>
  </p:normalViewPr>
  <p:slideViewPr>
    <p:cSldViewPr snapToGrid="0" snapToObjects="1">
      <p:cViewPr varScale="1">
        <p:scale>
          <a:sx n="124" d="100"/>
          <a:sy n="124" d="100"/>
        </p:scale>
        <p:origin x="153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1EDE301B-7E00-4EE8-8742-86E0C94A55E3}" type="datetimeFigureOut">
              <a:rPr lang="cs-CZ" smtClean="0"/>
              <a:t>25.11.2021</a:t>
            </a:fld>
            <a:endParaRPr lang="cs-CZ" dirty="0"/>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EEEC539-BAF4-45CB-B013-A1EE04C7704B}" type="slidenum">
              <a:rPr lang="cs-CZ" smtClean="0"/>
              <a:t>‹#›</a:t>
            </a:fld>
            <a:endParaRPr lang="cs-CZ" dirty="0"/>
          </a:p>
        </p:txBody>
      </p:sp>
    </p:spTree>
    <p:extLst>
      <p:ext uri="{BB962C8B-B14F-4D97-AF65-F5344CB8AC3E}">
        <p14:creationId xmlns:p14="http://schemas.microsoft.com/office/powerpoint/2010/main" val="14702011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2E483E1-44ED-47D5-98B1-C1266D69D78E}" type="datetimeFigureOut">
              <a:rPr lang="cs-CZ" smtClean="0"/>
              <a:t>25.11.2021</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0BC0F04-106D-439F-AD47-F865AF3F4A9C}" type="slidenum">
              <a:rPr lang="cs-CZ" smtClean="0"/>
              <a:t>‹#›</a:t>
            </a:fld>
            <a:endParaRPr lang="cs-CZ" dirty="0"/>
          </a:p>
        </p:txBody>
      </p:sp>
    </p:spTree>
    <p:extLst>
      <p:ext uri="{BB962C8B-B14F-4D97-AF65-F5344CB8AC3E}">
        <p14:creationId xmlns:p14="http://schemas.microsoft.com/office/powerpoint/2010/main" val="415841061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Tree>
    <p:extLst>
      <p:ext uri="{BB962C8B-B14F-4D97-AF65-F5344CB8AC3E}">
        <p14:creationId xmlns:p14="http://schemas.microsoft.com/office/powerpoint/2010/main" val="3980860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Tree>
    <p:extLst>
      <p:ext uri="{BB962C8B-B14F-4D97-AF65-F5344CB8AC3E}">
        <p14:creationId xmlns:p14="http://schemas.microsoft.com/office/powerpoint/2010/main" val="3980860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803623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514611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803623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514611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Tree>
    <p:extLst>
      <p:ext uri="{BB962C8B-B14F-4D97-AF65-F5344CB8AC3E}">
        <p14:creationId xmlns:p14="http://schemas.microsoft.com/office/powerpoint/2010/main" val="3980860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803623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514611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Date Placeholder 3"/>
          <p:cNvSpPr>
            <a:spLocks noGrp="1"/>
          </p:cNvSpPr>
          <p:nvPr>
            <p:ph type="dt" sz="half" idx="10"/>
          </p:nvPr>
        </p:nvSpPr>
        <p:spPr/>
        <p:txBody>
          <a:bodyPr/>
          <a:lstStyle/>
          <a:p>
            <a:fld id="{5DBAB75E-79CE-435D-A6BA-D65DF324AD56}"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4023766-7DE2-4DFE-BBE7-BD4EDA95E877}"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2ECD762B-80EF-4583-A9F7-A93B816A472E}"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980D7F9-2B3B-4209-977F-498F0BD923AE}"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709C575-D151-4A66-A21E-783C4D3C465C}" type="datetime1">
              <a:rPr lang="en-US" smtClean="0"/>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0FC17A26-90A5-4E69-8238-9400CB146CCF}" type="datetime1">
              <a:rPr lang="en-US" smtClean="0"/>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7F539433-7F7E-4F42-B362-81ABDA15A722}" type="datetime1">
              <a:rPr lang="en-US" smtClean="0"/>
              <a:t>11/25/2021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2172F418-B3D8-4592-B4DE-2E414EFB02BC}" type="datetime1">
              <a:rPr lang="en-US" smtClean="0"/>
              <a:t>11/25/2021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D3B5E-E22D-4FE3-81BB-4DA3613341D0}" type="datetime1">
              <a:rPr lang="en-US" smtClean="0"/>
              <a:t>11/25/2021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191337A-B071-41BA-8067-BAEFFC14E97C}" type="datetime1">
              <a:rPr lang="en-US" smtClean="0"/>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2FA95644-DE39-4EC6-B9FF-0F6EAF1D97D2}" type="datetime1">
              <a:rPr lang="en-US" smtClean="0"/>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dirty="0"/>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EAB7C-55DB-4387-80C3-7A340EA1B3C6}" type="datetime1">
              <a:rPr lang="en-US" smtClean="0"/>
              <a:t>11/25/2021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dirty="0"/>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709398"/>
            <a:ext cx="8126360" cy="1814052"/>
          </a:xfrm>
        </p:spPr>
        <p:txBody>
          <a:bodyPr lIns="0" tIns="0" rIns="0" bIns="0" anchor="t" anchorCtr="0">
            <a:normAutofit fontScale="90000"/>
          </a:bodyPr>
          <a:lstStyle/>
          <a:p>
            <a:r>
              <a:rPr lang="cs-CZ" sz="5400" b="1" cap="small" dirty="0" smtClean="0">
                <a:solidFill>
                  <a:srgbClr val="D10202"/>
                </a:solidFill>
                <a:latin typeface="+mn-lt"/>
                <a:cs typeface="Arial"/>
              </a:rPr>
              <a:t>Obchodní korporace/společnosti a jejich právní formy, osobní a kapitálové obchodní společnosti</a:t>
            </a:r>
            <a:br>
              <a:rPr lang="cs-CZ" sz="5400" b="1" cap="small" dirty="0" smtClean="0">
                <a:solidFill>
                  <a:srgbClr val="D10202"/>
                </a:solidFill>
                <a:latin typeface="+mn-lt"/>
                <a:cs typeface="Arial"/>
              </a:rPr>
            </a:br>
            <a:r>
              <a:rPr lang="cs-CZ" sz="5400" b="1" cap="small" dirty="0">
                <a:solidFill>
                  <a:srgbClr val="D10202"/>
                </a:solidFill>
                <a:latin typeface="+mn-lt"/>
                <a:cs typeface="Arial"/>
              </a:rPr>
              <a:t/>
            </a:r>
            <a:br>
              <a:rPr lang="cs-CZ" sz="5400" b="1" cap="small" dirty="0">
                <a:solidFill>
                  <a:srgbClr val="D10202"/>
                </a:solidFill>
                <a:latin typeface="+mn-lt"/>
                <a:cs typeface="Arial"/>
              </a:rPr>
            </a:br>
            <a:r>
              <a:rPr lang="cs-CZ" sz="5400" b="1" cap="small" dirty="0" smtClean="0">
                <a:solidFill>
                  <a:srgbClr val="D10202"/>
                </a:solidFill>
                <a:latin typeface="+mn-lt"/>
                <a:cs typeface="Arial"/>
              </a:rPr>
              <a:t/>
            </a:r>
            <a:br>
              <a:rPr lang="cs-CZ" sz="5400" b="1" cap="small" dirty="0" smtClean="0">
                <a:solidFill>
                  <a:srgbClr val="D10202"/>
                </a:solidFill>
                <a:latin typeface="+mn-lt"/>
                <a:cs typeface="Arial"/>
              </a:rPr>
            </a:br>
            <a:endParaRPr lang="en-US" sz="3000" b="1" dirty="0">
              <a:solidFill>
                <a:srgbClr val="D10202"/>
              </a:solidFill>
              <a:latin typeface="+mn-lt"/>
              <a:cs typeface="Arial"/>
            </a:endParaRPr>
          </a:p>
        </p:txBody>
      </p:sp>
      <p:sp>
        <p:nvSpPr>
          <p:cNvPr id="3" name="Title 1"/>
          <p:cNvSpPr txBox="1">
            <a:spLocks/>
          </p:cNvSpPr>
          <p:nvPr/>
        </p:nvSpPr>
        <p:spPr>
          <a:xfrm>
            <a:off x="685801" y="4845745"/>
            <a:ext cx="6718685" cy="1215842"/>
          </a:xfrm>
          <a:prstGeom prst="rect">
            <a:avLst/>
          </a:prstGeom>
        </p:spPr>
        <p:txBody>
          <a:bodyPr vert="horz" lIns="0" tIns="0" rIns="0" bIns="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2900" b="1" dirty="0" smtClean="0">
                <a:latin typeface="+mn-lt"/>
                <a:cs typeface="Arial"/>
              </a:rPr>
              <a:t>Přednáší JUDr. Iveta </a:t>
            </a:r>
            <a:r>
              <a:rPr lang="cs-CZ" sz="2900" b="1" dirty="0" err="1" smtClean="0">
                <a:latin typeface="+mn-lt"/>
                <a:cs typeface="Arial"/>
              </a:rPr>
              <a:t>Vankátová</a:t>
            </a:r>
            <a:r>
              <a:rPr lang="cs-CZ" sz="2900" b="1" dirty="0" smtClean="0">
                <a:latin typeface="+mn-lt"/>
                <a:cs typeface="Arial"/>
              </a:rPr>
              <a:t>, Ph.D</a:t>
            </a:r>
            <a:endParaRPr lang="cs-CZ" sz="2900" b="1" dirty="0">
              <a:latin typeface="+mn-lt"/>
              <a:cs typeface="Arial"/>
            </a:endParaRPr>
          </a:p>
          <a:p>
            <a:pPr algn="l"/>
            <a:endParaRPr lang="cs-CZ" sz="2600" b="1" dirty="0" smtClean="0">
              <a:latin typeface="+mn-lt"/>
              <a:cs typeface="Arial"/>
            </a:endParaRPr>
          </a:p>
          <a:p>
            <a:pPr algn="l"/>
            <a:r>
              <a:rPr lang="cs-CZ" sz="2900" b="1" dirty="0" smtClean="0">
                <a:latin typeface="+mn-lt"/>
                <a:cs typeface="Arial"/>
              </a:rPr>
              <a:t>Olomouc, 2021</a:t>
            </a:r>
            <a:endParaRPr lang="en-US" sz="2900" b="1" dirty="0">
              <a:latin typeface="+mn-lt"/>
            </a:endParaRPr>
          </a:p>
        </p:txBody>
      </p:sp>
    </p:spTree>
    <p:extLst>
      <p:ext uri="{BB962C8B-B14F-4D97-AF65-F5344CB8AC3E}">
        <p14:creationId xmlns:p14="http://schemas.microsoft.com/office/powerpoint/2010/main" val="1488745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1143000"/>
          </a:xfrm>
        </p:spPr>
        <p:txBody>
          <a:bodyPr>
            <a:normAutofit fontScale="90000"/>
          </a:bodyPr>
          <a:lstStyle/>
          <a:p>
            <a:r>
              <a:rPr lang="cs-CZ" b="1" dirty="0" smtClean="0">
                <a:solidFill>
                  <a:srgbClr val="FF0000"/>
                </a:solidFill>
              </a:rPr>
              <a:t>Rozdíly </a:t>
            </a:r>
            <a:r>
              <a:rPr lang="cs-CZ" b="1" dirty="0">
                <a:solidFill>
                  <a:srgbClr val="FF0000"/>
                </a:solidFill>
              </a:rPr>
              <a:t>mezi osobními a kapitálovými společnostmi</a:t>
            </a:r>
            <a:endParaRPr lang="cs-CZ"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a:bodyPr>
          <a:lstStyle/>
          <a:p>
            <a:pPr marL="0" indent="0">
              <a:buNone/>
            </a:pPr>
            <a:r>
              <a:rPr lang="cs-CZ" b="1" dirty="0" smtClean="0">
                <a:solidFill>
                  <a:srgbClr val="FF0000"/>
                </a:solidFill>
              </a:rPr>
              <a:t>4. Rozhodování o vnitřních záležitostech</a:t>
            </a:r>
          </a:p>
          <a:p>
            <a:r>
              <a:rPr lang="cs-CZ" b="1" dirty="0" smtClean="0">
                <a:solidFill>
                  <a:srgbClr val="FF0000"/>
                </a:solidFill>
              </a:rPr>
              <a:t>Kapitálové společnosti </a:t>
            </a:r>
            <a:r>
              <a:rPr lang="cs-CZ" dirty="0" smtClean="0"/>
              <a:t>- </a:t>
            </a:r>
            <a:r>
              <a:rPr lang="cs-CZ" dirty="0"/>
              <a:t>společníci rozhodují </a:t>
            </a:r>
            <a:r>
              <a:rPr lang="cs-CZ" b="1" dirty="0" smtClean="0">
                <a:solidFill>
                  <a:srgbClr val="FF0000"/>
                </a:solidFill>
              </a:rPr>
              <a:t>většinovým </a:t>
            </a:r>
            <a:r>
              <a:rPr lang="cs-CZ" b="1" dirty="0">
                <a:solidFill>
                  <a:srgbClr val="FF0000"/>
                </a:solidFill>
              </a:rPr>
              <a:t>hlasováním</a:t>
            </a:r>
            <a:r>
              <a:rPr lang="cs-CZ" dirty="0" smtClean="0"/>
              <a:t>, </a:t>
            </a:r>
            <a:r>
              <a:rPr lang="cs-CZ" dirty="0"/>
              <a:t>přičemž váha jejich hlasů odpovídá velikosti jejich majetkového podílu ve společnosti </a:t>
            </a:r>
            <a:endParaRPr lang="cs-CZ" dirty="0" smtClean="0"/>
          </a:p>
          <a:p>
            <a:r>
              <a:rPr lang="cs-CZ" b="1" dirty="0" smtClean="0">
                <a:solidFill>
                  <a:srgbClr val="FF0000"/>
                </a:solidFill>
              </a:rPr>
              <a:t>osobní </a:t>
            </a:r>
            <a:r>
              <a:rPr lang="cs-CZ" b="1" dirty="0">
                <a:solidFill>
                  <a:srgbClr val="FF0000"/>
                </a:solidFill>
              </a:rPr>
              <a:t>obch. </a:t>
            </a:r>
            <a:r>
              <a:rPr lang="cs-CZ" b="1" dirty="0" smtClean="0">
                <a:solidFill>
                  <a:srgbClr val="FF0000"/>
                </a:solidFill>
              </a:rPr>
              <a:t>společnosti </a:t>
            </a:r>
            <a:r>
              <a:rPr lang="cs-CZ" dirty="0" smtClean="0"/>
              <a:t>– zde se </a:t>
            </a:r>
            <a:r>
              <a:rPr lang="cs-CZ" dirty="0"/>
              <a:t>zpravidla vyžaduje </a:t>
            </a:r>
            <a:r>
              <a:rPr lang="cs-CZ" b="1" dirty="0" smtClean="0">
                <a:solidFill>
                  <a:srgbClr val="FF0000"/>
                </a:solidFill>
              </a:rPr>
              <a:t>jednomyslnost</a:t>
            </a:r>
            <a:r>
              <a:rPr lang="cs-CZ" dirty="0"/>
              <a:t> </a:t>
            </a:r>
            <a:r>
              <a:rPr lang="cs-CZ" dirty="0" smtClean="0"/>
              <a:t>(reflektuje </a:t>
            </a:r>
            <a:r>
              <a:rPr lang="cs-CZ" dirty="0"/>
              <a:t>to odlišnou povahu účastenství v kapitálových a osobních obch. společnostech)</a:t>
            </a:r>
            <a:endParaRPr lang="cs-CZ" b="1" dirty="0">
              <a:solidFill>
                <a:srgbClr val="FF0000"/>
              </a:solidFill>
            </a:endParaRPr>
          </a:p>
        </p:txBody>
      </p:sp>
    </p:spTree>
    <p:extLst>
      <p:ext uri="{BB962C8B-B14F-4D97-AF65-F5344CB8AC3E}">
        <p14:creationId xmlns:p14="http://schemas.microsoft.com/office/powerpoint/2010/main" val="2241777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Družstvo</a:t>
            </a:r>
            <a:endParaRPr lang="cs-CZ"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92500" lnSpcReduction="20000"/>
          </a:bodyPr>
          <a:lstStyle/>
          <a:p>
            <a:r>
              <a:rPr lang="cs-CZ" dirty="0" smtClean="0"/>
              <a:t>specifická </a:t>
            </a:r>
            <a:r>
              <a:rPr lang="cs-CZ" dirty="0"/>
              <a:t>forma obchodní korporace (dáno specifickým historickým vývojem), </a:t>
            </a:r>
            <a:endParaRPr lang="cs-CZ" dirty="0" smtClean="0"/>
          </a:p>
          <a:p>
            <a:r>
              <a:rPr lang="cs-CZ" b="1" dirty="0" smtClean="0">
                <a:solidFill>
                  <a:srgbClr val="FF0000"/>
                </a:solidFill>
              </a:rPr>
              <a:t>účelem</a:t>
            </a:r>
            <a:r>
              <a:rPr lang="cs-CZ" dirty="0" smtClean="0"/>
              <a:t> </a:t>
            </a:r>
            <a:r>
              <a:rPr lang="cs-CZ" dirty="0"/>
              <a:t>družstva byla vždy především </a:t>
            </a:r>
            <a:r>
              <a:rPr lang="cs-CZ" b="1" dirty="0">
                <a:solidFill>
                  <a:srgbClr val="FF0000"/>
                </a:solidFill>
              </a:rPr>
              <a:t>vzájemná podpora jeho členů spočívající ve výkonu určité hospodářské činnosti</a:t>
            </a:r>
            <a:r>
              <a:rPr lang="cs-CZ" dirty="0"/>
              <a:t>- ve formě </a:t>
            </a:r>
            <a:r>
              <a:rPr lang="cs-CZ" b="1" dirty="0"/>
              <a:t>podnikání nebo </a:t>
            </a:r>
            <a:r>
              <a:rPr lang="cs-CZ" dirty="0"/>
              <a:t>pouhé </a:t>
            </a:r>
            <a:r>
              <a:rPr lang="cs-CZ" b="1" dirty="0"/>
              <a:t>správy vlastního majetku</a:t>
            </a:r>
            <a:r>
              <a:rPr lang="cs-CZ" dirty="0"/>
              <a:t>; </a:t>
            </a:r>
            <a:endParaRPr lang="cs-CZ" dirty="0" smtClean="0"/>
          </a:p>
          <a:p>
            <a:r>
              <a:rPr lang="cs-CZ" dirty="0" smtClean="0"/>
              <a:t>typická družstva: </a:t>
            </a:r>
          </a:p>
          <a:p>
            <a:pPr lvl="1"/>
            <a:r>
              <a:rPr lang="cs-CZ" dirty="0" smtClean="0"/>
              <a:t>bytová</a:t>
            </a:r>
            <a:r>
              <a:rPr lang="cs-CZ" dirty="0"/>
              <a:t>, </a:t>
            </a:r>
            <a:endParaRPr lang="cs-CZ" dirty="0" smtClean="0"/>
          </a:p>
          <a:p>
            <a:pPr lvl="1"/>
            <a:r>
              <a:rPr lang="cs-CZ" dirty="0" smtClean="0"/>
              <a:t>družstevní </a:t>
            </a:r>
            <a:r>
              <a:rPr lang="cs-CZ" dirty="0"/>
              <a:t>záložny - specifická úprava vnitřních poměrů- neuzavřený počet členů družstva a „variabilní“ základní kapitál, specifická úprava rozhodování členské schůze, zániku členství atp., předpoklad proměnlivé široké členské základny i principiální rovnosti mezi </a:t>
            </a:r>
            <a:r>
              <a:rPr lang="cs-CZ" dirty="0" smtClean="0"/>
              <a:t>družstevníky. </a:t>
            </a:r>
            <a:endParaRPr lang="cs-CZ" dirty="0"/>
          </a:p>
        </p:txBody>
      </p:sp>
    </p:spTree>
    <p:extLst>
      <p:ext uri="{BB962C8B-B14F-4D97-AF65-F5344CB8AC3E}">
        <p14:creationId xmlns:p14="http://schemas.microsoft.com/office/powerpoint/2010/main" val="101030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3178"/>
            <a:ext cx="8229600" cy="1143000"/>
          </a:xfrm>
        </p:spPr>
        <p:txBody>
          <a:bodyPr/>
          <a:lstStyle/>
          <a:p>
            <a:r>
              <a:rPr lang="cs-CZ" dirty="0" smtClean="0">
                <a:solidFill>
                  <a:srgbClr val="FF0000"/>
                </a:solidFill>
              </a:rPr>
              <a:t>Založení obchodní společnosti</a:t>
            </a:r>
            <a:endParaRPr lang="cs-CZ" dirty="0">
              <a:solidFill>
                <a:srgbClr val="FF0000"/>
              </a:solidFill>
            </a:endParaRPr>
          </a:p>
        </p:txBody>
      </p:sp>
      <p:sp>
        <p:nvSpPr>
          <p:cNvPr id="3" name="Zástupný symbol pro obsah 2"/>
          <p:cNvSpPr>
            <a:spLocks noGrp="1"/>
          </p:cNvSpPr>
          <p:nvPr>
            <p:ph idx="1"/>
          </p:nvPr>
        </p:nvSpPr>
        <p:spPr>
          <a:xfrm>
            <a:off x="457200" y="1166178"/>
            <a:ext cx="8229600" cy="5691822"/>
          </a:xfrm>
        </p:spPr>
        <p:txBody>
          <a:bodyPr>
            <a:normAutofit fontScale="70000" lnSpcReduction="20000"/>
          </a:bodyPr>
          <a:lstStyle/>
          <a:p>
            <a:pPr marL="0" indent="0">
              <a:buNone/>
            </a:pPr>
            <a:r>
              <a:rPr lang="cs-CZ" dirty="0"/>
              <a:t>Konstituování (zřízení) OS probíhá ve 2 </a:t>
            </a:r>
            <a:r>
              <a:rPr lang="cs-CZ" dirty="0" smtClean="0"/>
              <a:t>fázích:</a:t>
            </a:r>
          </a:p>
          <a:p>
            <a:r>
              <a:rPr lang="cs-CZ" b="1" dirty="0" smtClean="0"/>
              <a:t>Založení </a:t>
            </a:r>
            <a:r>
              <a:rPr lang="cs-CZ" b="1" dirty="0"/>
              <a:t>OS </a:t>
            </a:r>
          </a:p>
          <a:p>
            <a:r>
              <a:rPr lang="cs-CZ" b="1" dirty="0" smtClean="0"/>
              <a:t>Vznik </a:t>
            </a:r>
            <a:r>
              <a:rPr lang="cs-CZ" b="1" dirty="0"/>
              <a:t>OS </a:t>
            </a:r>
            <a:r>
              <a:rPr lang="cs-CZ" dirty="0" smtClean="0"/>
              <a:t>- </a:t>
            </a:r>
            <a:r>
              <a:rPr lang="cs-CZ" b="1" dirty="0" smtClean="0">
                <a:solidFill>
                  <a:srgbClr val="FF0000"/>
                </a:solidFill>
              </a:rPr>
              <a:t>Pozor</a:t>
            </a:r>
            <a:r>
              <a:rPr lang="cs-CZ" b="1" dirty="0">
                <a:solidFill>
                  <a:srgbClr val="FF0000"/>
                </a:solidFill>
              </a:rPr>
              <a:t>: OS vzniká jako PO až ukončením 2. fáze konstituování, tedy jejím vznikem </a:t>
            </a:r>
            <a:endParaRPr lang="cs-CZ" b="1" dirty="0" smtClean="0">
              <a:solidFill>
                <a:srgbClr val="FF0000"/>
              </a:solidFill>
            </a:endParaRPr>
          </a:p>
          <a:p>
            <a:endParaRPr lang="cs-CZ" b="1" dirty="0" smtClean="0">
              <a:solidFill>
                <a:srgbClr val="FF0000"/>
              </a:solidFill>
            </a:endParaRPr>
          </a:p>
          <a:p>
            <a:r>
              <a:rPr lang="cs-CZ" sz="3400" dirty="0" smtClean="0"/>
              <a:t>Proces předcházející vzniku </a:t>
            </a:r>
            <a:r>
              <a:rPr lang="cs-CZ" sz="3400" dirty="0"/>
              <a:t>OS (též proces inkorporace) se skládá ze </a:t>
            </a:r>
            <a:r>
              <a:rPr lang="cs-CZ" sz="3400" b="1" dirty="0">
                <a:solidFill>
                  <a:srgbClr val="FF0000"/>
                </a:solidFill>
              </a:rPr>
              <a:t>4 kroků: </a:t>
            </a:r>
            <a:endParaRPr lang="cs-CZ" sz="3400" b="1" dirty="0" smtClean="0">
              <a:solidFill>
                <a:srgbClr val="FF0000"/>
              </a:solidFill>
            </a:endParaRPr>
          </a:p>
          <a:p>
            <a:pPr lvl="1"/>
            <a:r>
              <a:rPr lang="cs-CZ" sz="3400" dirty="0" smtClean="0"/>
              <a:t>a</a:t>
            </a:r>
            <a:r>
              <a:rPr lang="cs-CZ" sz="3400" dirty="0"/>
              <a:t>) OS se zakládá </a:t>
            </a:r>
            <a:r>
              <a:rPr lang="cs-CZ" sz="3400" dirty="0">
                <a:solidFill>
                  <a:srgbClr val="FF0000"/>
                </a:solidFill>
              </a:rPr>
              <a:t>zakladatelským právním jednáním jejích zakladatelů </a:t>
            </a:r>
            <a:endParaRPr lang="cs-CZ" sz="3400" dirty="0" smtClean="0">
              <a:solidFill>
                <a:srgbClr val="FF0000"/>
              </a:solidFill>
            </a:endParaRPr>
          </a:p>
          <a:p>
            <a:pPr lvl="1"/>
            <a:r>
              <a:rPr lang="cs-CZ" sz="3400" dirty="0" smtClean="0"/>
              <a:t>b</a:t>
            </a:r>
            <a:r>
              <a:rPr lang="cs-CZ" sz="3400" dirty="0"/>
              <a:t>) </a:t>
            </a:r>
            <a:r>
              <a:rPr lang="cs-CZ" sz="3400" dirty="0" smtClean="0"/>
              <a:t>je nutno </a:t>
            </a:r>
            <a:r>
              <a:rPr lang="cs-CZ" sz="3400" dirty="0" smtClean="0">
                <a:solidFill>
                  <a:srgbClr val="FF0000"/>
                </a:solidFill>
              </a:rPr>
              <a:t>získat relevantní podnikatelské </a:t>
            </a:r>
            <a:r>
              <a:rPr lang="cs-CZ" sz="3400" dirty="0">
                <a:solidFill>
                  <a:srgbClr val="FF0000"/>
                </a:solidFill>
              </a:rPr>
              <a:t>oprávnění </a:t>
            </a:r>
            <a:endParaRPr lang="cs-CZ" sz="3400" dirty="0" smtClean="0">
              <a:solidFill>
                <a:srgbClr val="FF0000"/>
              </a:solidFill>
            </a:endParaRPr>
          </a:p>
          <a:p>
            <a:pPr lvl="1"/>
            <a:r>
              <a:rPr lang="cs-CZ" sz="3400" dirty="0" smtClean="0"/>
              <a:t>c</a:t>
            </a:r>
            <a:r>
              <a:rPr lang="cs-CZ" sz="3400" dirty="0"/>
              <a:t>) </a:t>
            </a:r>
            <a:r>
              <a:rPr lang="cs-CZ" sz="3400" dirty="0" smtClean="0">
                <a:solidFill>
                  <a:srgbClr val="FF0000"/>
                </a:solidFill>
              </a:rPr>
              <a:t>zřízení bankovního </a:t>
            </a:r>
            <a:r>
              <a:rPr lang="cs-CZ" sz="3400" dirty="0">
                <a:solidFill>
                  <a:srgbClr val="FF0000"/>
                </a:solidFill>
              </a:rPr>
              <a:t>účtu </a:t>
            </a:r>
            <a:endParaRPr lang="cs-CZ" sz="3400" dirty="0" smtClean="0">
              <a:solidFill>
                <a:srgbClr val="FF0000"/>
              </a:solidFill>
            </a:endParaRPr>
          </a:p>
          <a:p>
            <a:pPr lvl="1"/>
            <a:r>
              <a:rPr lang="cs-CZ" sz="3400" dirty="0" smtClean="0"/>
              <a:t>d</a:t>
            </a:r>
            <a:r>
              <a:rPr lang="cs-CZ" sz="3400" dirty="0">
                <a:solidFill>
                  <a:srgbClr val="FF0000"/>
                </a:solidFill>
              </a:rPr>
              <a:t>) p</a:t>
            </a:r>
            <a:r>
              <a:rPr lang="cs-CZ" sz="3400" dirty="0" smtClean="0">
                <a:solidFill>
                  <a:srgbClr val="FF0000"/>
                </a:solidFill>
              </a:rPr>
              <a:t>odání </a:t>
            </a:r>
            <a:r>
              <a:rPr lang="cs-CZ" sz="3400" dirty="0">
                <a:solidFill>
                  <a:srgbClr val="FF0000"/>
                </a:solidFill>
              </a:rPr>
              <a:t>návrhu na zápis do OR</a:t>
            </a:r>
            <a:r>
              <a:rPr lang="cs-CZ" sz="3400" dirty="0"/>
              <a:t> </a:t>
            </a:r>
            <a:r>
              <a:rPr lang="cs-CZ" sz="3400" dirty="0" smtClean="0"/>
              <a:t>- </a:t>
            </a:r>
            <a:r>
              <a:rPr lang="cs-CZ" sz="3400" b="1" dirty="0" smtClean="0"/>
              <a:t>OS </a:t>
            </a:r>
            <a:r>
              <a:rPr lang="cs-CZ" sz="3400" b="1" dirty="0"/>
              <a:t>vzniká zápisem do OR &gt; proces inkorporace (včlenění) je </a:t>
            </a:r>
            <a:r>
              <a:rPr lang="cs-CZ" sz="3400" b="1" dirty="0" smtClean="0"/>
              <a:t>ukončen</a:t>
            </a:r>
          </a:p>
          <a:p>
            <a:pPr lvl="1"/>
            <a:endParaRPr lang="cs-CZ" b="1" dirty="0"/>
          </a:p>
          <a:p>
            <a:pPr marL="457200" lvl="1" indent="0">
              <a:buNone/>
            </a:pPr>
            <a:r>
              <a:rPr lang="cs-CZ" b="1" dirty="0" smtClean="0">
                <a:solidFill>
                  <a:srgbClr val="FF0000"/>
                </a:solidFill>
              </a:rPr>
              <a:t>*Pozor</a:t>
            </a:r>
            <a:r>
              <a:rPr lang="cs-CZ" b="1" dirty="0">
                <a:solidFill>
                  <a:srgbClr val="FF0000"/>
                </a:solidFill>
              </a:rPr>
              <a:t>: OS má povinnost ze zák. zaregistrovat se u příslušného správce daně do 15 dnů od vzniku </a:t>
            </a:r>
            <a:r>
              <a:rPr lang="cs-CZ" b="1" dirty="0"/>
              <a:t>(zpravidla u příslušného FÚ) jako plátce daně z příjmů PO, příp. dalších relevantních daní </a:t>
            </a:r>
            <a:r>
              <a:rPr lang="cs-CZ" dirty="0" smtClean="0"/>
              <a:t>. </a:t>
            </a:r>
            <a:endParaRPr lang="cs-CZ" b="1" dirty="0"/>
          </a:p>
        </p:txBody>
      </p:sp>
    </p:spTree>
    <p:extLst>
      <p:ext uri="{BB962C8B-B14F-4D97-AF65-F5344CB8AC3E}">
        <p14:creationId xmlns:p14="http://schemas.microsoft.com/office/powerpoint/2010/main" val="3022464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96862"/>
            <a:ext cx="8229600" cy="1143000"/>
          </a:xfrm>
        </p:spPr>
        <p:txBody>
          <a:bodyPr>
            <a:normAutofit/>
          </a:bodyPr>
          <a:lstStyle/>
          <a:p>
            <a:r>
              <a:rPr lang="cs-CZ" dirty="0" smtClean="0">
                <a:solidFill>
                  <a:srgbClr val="FF0000"/>
                </a:solidFill>
              </a:rPr>
              <a:t>Jednání před vznikem společnosti</a:t>
            </a:r>
            <a:endParaRPr lang="cs-CZ" dirty="0">
              <a:solidFill>
                <a:srgbClr val="FF0000"/>
              </a:solidFill>
            </a:endParaRPr>
          </a:p>
        </p:txBody>
      </p:sp>
      <p:sp>
        <p:nvSpPr>
          <p:cNvPr id="3" name="Zástupný symbol pro obsah 2"/>
          <p:cNvSpPr>
            <a:spLocks noGrp="1"/>
          </p:cNvSpPr>
          <p:nvPr>
            <p:ph idx="1"/>
          </p:nvPr>
        </p:nvSpPr>
        <p:spPr>
          <a:xfrm>
            <a:off x="457200" y="891858"/>
            <a:ext cx="8229600" cy="5532120"/>
          </a:xfrm>
        </p:spPr>
        <p:txBody>
          <a:bodyPr>
            <a:normAutofit lnSpcReduction="10000"/>
          </a:bodyPr>
          <a:lstStyle/>
          <a:p>
            <a:r>
              <a:rPr lang="cs-CZ" dirty="0"/>
              <a:t>§ 127 NOZ </a:t>
            </a:r>
            <a:r>
              <a:rPr lang="cs-CZ" dirty="0" smtClean="0"/>
              <a:t>: „</a:t>
            </a:r>
            <a:r>
              <a:rPr lang="cs-CZ" dirty="0"/>
              <a:t>Za právnickou osobu lze jednat jejím jménem již před jejím vznikem. </a:t>
            </a:r>
            <a:r>
              <a:rPr lang="cs-CZ" b="1" dirty="0">
                <a:solidFill>
                  <a:srgbClr val="FF0000"/>
                </a:solidFill>
              </a:rPr>
              <a:t>Kdo</a:t>
            </a:r>
            <a:r>
              <a:rPr lang="cs-CZ" b="1" dirty="0"/>
              <a:t> takto </a:t>
            </a:r>
            <a:r>
              <a:rPr lang="cs-CZ" b="1" dirty="0">
                <a:solidFill>
                  <a:srgbClr val="FF0000"/>
                </a:solidFill>
              </a:rPr>
              <a:t>jedná, je </a:t>
            </a:r>
            <a:r>
              <a:rPr lang="cs-CZ" b="1" dirty="0"/>
              <a:t>z tohoto jednání oprávněn a </a:t>
            </a:r>
            <a:r>
              <a:rPr lang="cs-CZ" b="1" dirty="0">
                <a:solidFill>
                  <a:srgbClr val="FF0000"/>
                </a:solidFill>
              </a:rPr>
              <a:t>zavázán sám</a:t>
            </a:r>
            <a:r>
              <a:rPr lang="cs-CZ" dirty="0">
                <a:solidFill>
                  <a:srgbClr val="FF0000"/>
                </a:solidFill>
              </a:rPr>
              <a:t>; </a:t>
            </a:r>
            <a:r>
              <a:rPr lang="cs-CZ" dirty="0"/>
              <a:t>jedná-li více osob, jsou oprávněny a zavázány společně a nerozdílně. </a:t>
            </a:r>
            <a:r>
              <a:rPr lang="cs-CZ" b="1" dirty="0"/>
              <a:t>Právnická osoba může účinky těchto jednání pro sebe </a:t>
            </a:r>
            <a:r>
              <a:rPr lang="cs-CZ" b="1" dirty="0">
                <a:solidFill>
                  <a:srgbClr val="FF0000"/>
                </a:solidFill>
              </a:rPr>
              <a:t>do tří měsíců </a:t>
            </a:r>
            <a:r>
              <a:rPr lang="cs-CZ" b="1" dirty="0"/>
              <a:t>od svého vzniku </a:t>
            </a:r>
            <a:r>
              <a:rPr lang="cs-CZ" b="1" dirty="0">
                <a:solidFill>
                  <a:srgbClr val="FF0000"/>
                </a:solidFill>
              </a:rPr>
              <a:t>převzít</a:t>
            </a:r>
            <a:r>
              <a:rPr lang="cs-CZ" b="1" dirty="0"/>
              <a:t>.</a:t>
            </a:r>
            <a:r>
              <a:rPr lang="cs-CZ" dirty="0"/>
              <a:t> (pozn. V případě OS tedy okamžikem zápisu do OR</a:t>
            </a:r>
            <a:r>
              <a:rPr lang="cs-CZ" b="1" dirty="0"/>
              <a:t>) V takovém případě platí, že je z těchto jednání oprávněna a zavázána od počátku.</a:t>
            </a:r>
            <a:r>
              <a:rPr lang="cs-CZ" dirty="0"/>
              <a:t> Převezme-li je, dá dalším zúčastněným najevo, že tak učinila.“ </a:t>
            </a:r>
          </a:p>
        </p:txBody>
      </p:sp>
    </p:spTree>
    <p:extLst>
      <p:ext uri="{BB962C8B-B14F-4D97-AF65-F5344CB8AC3E}">
        <p14:creationId xmlns:p14="http://schemas.microsoft.com/office/powerpoint/2010/main" val="26460714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374"/>
            <a:ext cx="8229600" cy="724464"/>
          </a:xfrm>
        </p:spPr>
        <p:txBody>
          <a:bodyPr>
            <a:normAutofit fontScale="90000"/>
          </a:bodyPr>
          <a:lstStyle/>
          <a:p>
            <a:r>
              <a:rPr lang="cs-CZ" sz="4000" dirty="0" smtClean="0">
                <a:solidFill>
                  <a:srgbClr val="FF0000"/>
                </a:solidFill>
                <a:latin typeface="+mn-lt"/>
                <a:cs typeface="Arial"/>
              </a:rPr>
              <a:t/>
            </a:r>
            <a:br>
              <a:rPr lang="cs-CZ" sz="4000" dirty="0" smtClean="0">
                <a:solidFill>
                  <a:srgbClr val="FF0000"/>
                </a:solidFill>
                <a:latin typeface="+mn-lt"/>
                <a:cs typeface="Arial"/>
              </a:rPr>
            </a:br>
            <a:r>
              <a:rPr lang="cs-CZ" sz="4000" dirty="0" smtClean="0">
                <a:solidFill>
                  <a:srgbClr val="FF0000"/>
                </a:solidFill>
                <a:latin typeface="+mn-lt"/>
                <a:cs typeface="Arial"/>
              </a:rPr>
              <a:t>Základní kapitál v obchodních společnostech</a:t>
            </a:r>
            <a:endParaRPr lang="cs-CZ" sz="4000" dirty="0">
              <a:solidFill>
                <a:srgbClr val="FF0000"/>
              </a:solidFill>
              <a:latin typeface="+mn-lt"/>
              <a:cs typeface="Arial"/>
            </a:endParaRPr>
          </a:p>
        </p:txBody>
      </p:sp>
      <p:sp>
        <p:nvSpPr>
          <p:cNvPr id="6" name="Zástupný symbol pro obsah 2"/>
          <p:cNvSpPr>
            <a:spLocks noGrp="1"/>
          </p:cNvSpPr>
          <p:nvPr>
            <p:ph idx="1"/>
          </p:nvPr>
        </p:nvSpPr>
        <p:spPr>
          <a:xfrm>
            <a:off x="457200" y="1577340"/>
            <a:ext cx="8229600" cy="5280660"/>
          </a:xfrm>
        </p:spPr>
        <p:txBody>
          <a:bodyPr>
            <a:normAutofit/>
          </a:bodyPr>
          <a:lstStyle/>
          <a:p>
            <a:pPr marL="0" indent="0">
              <a:buNone/>
            </a:pPr>
            <a:r>
              <a:rPr lang="cs-CZ" sz="2800" b="1" dirty="0">
                <a:solidFill>
                  <a:srgbClr val="FF0000"/>
                </a:solidFill>
              </a:rPr>
              <a:t>Základní kapitál </a:t>
            </a:r>
            <a:r>
              <a:rPr lang="cs-CZ" sz="2800" dirty="0"/>
              <a:t>- je </a:t>
            </a:r>
            <a:r>
              <a:rPr lang="cs-CZ" sz="2800" b="1" dirty="0">
                <a:solidFill>
                  <a:srgbClr val="FF0000"/>
                </a:solidFill>
              </a:rPr>
              <a:t>souhrn všech vkladů </a:t>
            </a:r>
            <a:r>
              <a:rPr lang="cs-CZ" sz="2800" dirty="0"/>
              <a:t>(§30 ZOK) </a:t>
            </a:r>
            <a:endParaRPr lang="cs-CZ" sz="2800" dirty="0" smtClean="0"/>
          </a:p>
          <a:p>
            <a:r>
              <a:rPr lang="cs-CZ" sz="2800" b="1" dirty="0" smtClean="0">
                <a:solidFill>
                  <a:srgbClr val="FF0000"/>
                </a:solidFill>
              </a:rPr>
              <a:t>v.o.s</a:t>
            </a:r>
            <a:r>
              <a:rPr lang="cs-CZ" sz="2800" b="1" dirty="0">
                <a:solidFill>
                  <a:srgbClr val="FF0000"/>
                </a:solidFill>
              </a:rPr>
              <a:t>. </a:t>
            </a:r>
            <a:r>
              <a:rPr lang="cs-CZ" sz="2800" dirty="0"/>
              <a:t>- nemusí se skládat základní kapitál, nebo je upraven společenskou smlouvou </a:t>
            </a:r>
            <a:endParaRPr lang="cs-CZ" sz="2800" dirty="0" smtClean="0"/>
          </a:p>
          <a:p>
            <a:r>
              <a:rPr lang="cs-CZ" sz="2800" b="1" dirty="0" smtClean="0">
                <a:solidFill>
                  <a:srgbClr val="FF0000"/>
                </a:solidFill>
              </a:rPr>
              <a:t>k.s</a:t>
            </a:r>
            <a:r>
              <a:rPr lang="cs-CZ" sz="2800" b="1" dirty="0">
                <a:solidFill>
                  <a:srgbClr val="FF0000"/>
                </a:solidFill>
              </a:rPr>
              <a:t>. </a:t>
            </a:r>
            <a:r>
              <a:rPr lang="cs-CZ" sz="2800" dirty="0"/>
              <a:t>- vklad </a:t>
            </a:r>
            <a:r>
              <a:rPr lang="en-US" sz="2800" dirty="0" err="1" smtClean="0"/>
              <a:t>povinny</a:t>
            </a:r>
            <a:r>
              <a:rPr lang="en-US" sz="2800" dirty="0" smtClean="0"/>
              <a:t>, </a:t>
            </a:r>
            <a:r>
              <a:rPr lang="en-US" sz="2800" dirty="0" err="1" smtClean="0"/>
              <a:t>vyse</a:t>
            </a:r>
            <a:r>
              <a:rPr lang="en-US" sz="2800" dirty="0" smtClean="0"/>
              <a:t> </a:t>
            </a:r>
            <a:r>
              <a:rPr lang="en-US" sz="2800" dirty="0" err="1" smtClean="0"/>
              <a:t>nestanovena</a:t>
            </a:r>
            <a:r>
              <a:rPr lang="cs-CZ" sz="2800" dirty="0" smtClean="0"/>
              <a:t> (komanditista)</a:t>
            </a:r>
          </a:p>
          <a:p>
            <a:r>
              <a:rPr lang="cs-CZ" sz="2800" b="1" dirty="0" smtClean="0">
                <a:solidFill>
                  <a:srgbClr val="FF0000"/>
                </a:solidFill>
              </a:rPr>
              <a:t>s.r.o</a:t>
            </a:r>
            <a:r>
              <a:rPr lang="cs-CZ" sz="2800" b="1" dirty="0">
                <a:solidFill>
                  <a:srgbClr val="FF0000"/>
                </a:solidFill>
              </a:rPr>
              <a:t>. </a:t>
            </a:r>
            <a:r>
              <a:rPr lang="cs-CZ" sz="2800" dirty="0"/>
              <a:t>- min. 1.- Kč </a:t>
            </a:r>
            <a:r>
              <a:rPr lang="cs-CZ" sz="2800" dirty="0" smtClean="0"/>
              <a:t>(pokud více společníků, pak počet společníků x 1 Kč)</a:t>
            </a:r>
          </a:p>
          <a:p>
            <a:r>
              <a:rPr lang="cs-CZ" sz="2800" b="1" dirty="0" smtClean="0">
                <a:solidFill>
                  <a:srgbClr val="FF0000"/>
                </a:solidFill>
              </a:rPr>
              <a:t>a.s</a:t>
            </a:r>
            <a:r>
              <a:rPr lang="cs-CZ" sz="2800" b="1" dirty="0">
                <a:solidFill>
                  <a:srgbClr val="FF0000"/>
                </a:solidFill>
              </a:rPr>
              <a:t>. </a:t>
            </a:r>
            <a:r>
              <a:rPr lang="cs-CZ" sz="2800" dirty="0"/>
              <a:t>- základní kapitál 2 milióny </a:t>
            </a:r>
            <a:r>
              <a:rPr lang="cs-CZ" sz="2800" dirty="0" smtClean="0"/>
              <a:t>Kč</a:t>
            </a:r>
            <a:r>
              <a:rPr lang="en-US" sz="2800" dirty="0" smtClean="0"/>
              <a:t>, 80 000 Eur.</a:t>
            </a:r>
            <a:r>
              <a:rPr lang="cs-CZ" sz="2800" dirty="0" smtClean="0"/>
              <a:t> </a:t>
            </a:r>
            <a:endParaRPr lang="en-US" sz="2800" dirty="0" smtClean="0"/>
          </a:p>
          <a:p>
            <a:r>
              <a:rPr lang="cs-CZ" sz="2800" b="1" dirty="0" smtClean="0">
                <a:solidFill>
                  <a:srgbClr val="FF0000"/>
                </a:solidFill>
              </a:rPr>
              <a:t>družstva</a:t>
            </a:r>
            <a:r>
              <a:rPr lang="cs-CZ" sz="2800" dirty="0" smtClean="0"/>
              <a:t> </a:t>
            </a:r>
            <a:r>
              <a:rPr lang="cs-CZ" sz="2800" dirty="0"/>
              <a:t>- souhrn členských vkladů, výše vkladu je upravena stanovami a je pro všechny členy stejná </a:t>
            </a:r>
            <a:endParaRPr lang="cs-CZ" sz="2800" b="1" dirty="0">
              <a:solidFill>
                <a:schemeClr val="tx2"/>
              </a:solidFill>
            </a:endParaRPr>
          </a:p>
        </p:txBody>
      </p:sp>
    </p:spTree>
    <p:extLst>
      <p:ext uri="{BB962C8B-B14F-4D97-AF65-F5344CB8AC3E}">
        <p14:creationId xmlns:p14="http://schemas.microsoft.com/office/powerpoint/2010/main" val="1453945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0"/>
            <a:ext cx="8229600" cy="724464"/>
          </a:xfrm>
        </p:spPr>
        <p:txBody>
          <a:bodyPr>
            <a:normAutofit/>
          </a:bodyPr>
          <a:lstStyle/>
          <a:p>
            <a:r>
              <a:rPr lang="cs-CZ" sz="4000" dirty="0" smtClean="0">
                <a:solidFill>
                  <a:srgbClr val="FF0000"/>
                </a:solidFill>
              </a:rPr>
              <a:t>Podíl v obchodních společnostech </a:t>
            </a:r>
            <a:endParaRPr lang="cs-CZ" sz="4000" dirty="0">
              <a:solidFill>
                <a:srgbClr val="FF0000"/>
              </a:solidFill>
              <a:latin typeface="+mn-lt"/>
              <a:cs typeface="Arial"/>
            </a:endParaRPr>
          </a:p>
        </p:txBody>
      </p:sp>
      <p:sp>
        <p:nvSpPr>
          <p:cNvPr id="6" name="Zástupný symbol pro obsah 2"/>
          <p:cNvSpPr>
            <a:spLocks noGrp="1"/>
          </p:cNvSpPr>
          <p:nvPr>
            <p:ph idx="1"/>
          </p:nvPr>
        </p:nvSpPr>
        <p:spPr>
          <a:xfrm>
            <a:off x="457200" y="891540"/>
            <a:ext cx="8229600" cy="5966460"/>
          </a:xfrm>
        </p:spPr>
        <p:txBody>
          <a:bodyPr>
            <a:normAutofit fontScale="85000" lnSpcReduction="20000"/>
          </a:bodyPr>
          <a:lstStyle/>
          <a:p>
            <a:r>
              <a:rPr lang="cs-CZ" sz="2800" dirty="0" smtClean="0"/>
              <a:t>představuje </a:t>
            </a:r>
            <a:r>
              <a:rPr lang="cs-CZ" sz="2800" dirty="0"/>
              <a:t>účast společníka v obchodní korporaci a práva a povinnosti z této účasti plynoucí (§31 ZOK</a:t>
            </a:r>
            <a:r>
              <a:rPr lang="cs-CZ" sz="2800" dirty="0" smtClean="0"/>
              <a:t>)</a:t>
            </a:r>
          </a:p>
          <a:p>
            <a:r>
              <a:rPr lang="cs-CZ" sz="2800" b="1" dirty="0" smtClean="0">
                <a:solidFill>
                  <a:srgbClr val="FF0000"/>
                </a:solidFill>
              </a:rPr>
              <a:t>v.o.s</a:t>
            </a:r>
            <a:r>
              <a:rPr lang="cs-CZ" sz="2800" b="1" dirty="0">
                <a:solidFill>
                  <a:srgbClr val="FF0000"/>
                </a:solidFill>
              </a:rPr>
              <a:t>. </a:t>
            </a:r>
            <a:r>
              <a:rPr lang="cs-CZ" sz="2800" dirty="0"/>
              <a:t>- </a:t>
            </a:r>
            <a:r>
              <a:rPr lang="cs-CZ" sz="2800" b="1" dirty="0"/>
              <a:t>zisk a ztráta se dělí mezi společníky rovným dílem</a:t>
            </a:r>
            <a:r>
              <a:rPr lang="cs-CZ" sz="2800" dirty="0"/>
              <a:t>. Společník má právo na podíl na zisku ve výši 25 % z částky, v níž splnil svou vkladovou povinnost. Pokud zisk společnosti k vyplacení této částky nepostačuje, rozdělí se mezi společníky v poměru částek, v nichž splnili svou vkladovou povinnost. Zbylý zisk se dělí mezi společníky rovným dílem </a:t>
            </a:r>
            <a:endParaRPr lang="cs-CZ" sz="2800" dirty="0" smtClean="0"/>
          </a:p>
          <a:p>
            <a:r>
              <a:rPr lang="cs-CZ" sz="2800" b="1" dirty="0" smtClean="0">
                <a:solidFill>
                  <a:srgbClr val="FF0000"/>
                </a:solidFill>
              </a:rPr>
              <a:t>k.s</a:t>
            </a:r>
            <a:r>
              <a:rPr lang="cs-CZ" sz="2800" b="1" dirty="0">
                <a:solidFill>
                  <a:srgbClr val="FF0000"/>
                </a:solidFill>
              </a:rPr>
              <a:t>.</a:t>
            </a:r>
            <a:r>
              <a:rPr lang="cs-CZ" sz="2800" dirty="0"/>
              <a:t> - jeden společník ručí za její dluhy omezeně, do výše svého vkladu (komanditista) a alespoň jeden společník neomezeně celým svým majetkem (komplementář</a:t>
            </a:r>
            <a:r>
              <a:rPr lang="cs-CZ" sz="2800" b="1" dirty="0"/>
              <a:t>), zisk a ztráta se dělí mezi společnost a komplementáře na polovinu </a:t>
            </a:r>
            <a:r>
              <a:rPr lang="cs-CZ" sz="2800" dirty="0"/>
              <a:t>(neurčí-li společenská smlouva jinak). Komplementáři si část zisku a ztráty rozdělí rovným dílem, v případě zisku má každý společník nárok na 25 % z částky, v níž splnil svou vkladovou povinnost. </a:t>
            </a:r>
            <a:r>
              <a:rPr lang="cs-CZ" sz="2800" b="1" dirty="0"/>
              <a:t>Část zisku, která připadla společnosti, se po zdanění rozdělí mezi komanditisty v poměru jejich podílů. Ztrátu komanditisté nenesou</a:t>
            </a:r>
            <a:r>
              <a:rPr lang="cs-CZ" sz="2800" dirty="0"/>
              <a:t>. </a:t>
            </a:r>
            <a:endParaRPr lang="cs-CZ" sz="2800" dirty="0" smtClean="0"/>
          </a:p>
        </p:txBody>
      </p:sp>
    </p:spTree>
    <p:extLst>
      <p:ext uri="{BB962C8B-B14F-4D97-AF65-F5344CB8AC3E}">
        <p14:creationId xmlns:p14="http://schemas.microsoft.com/office/powerpoint/2010/main" val="23429151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374"/>
            <a:ext cx="8229600" cy="724464"/>
          </a:xfrm>
        </p:spPr>
        <p:txBody>
          <a:bodyPr>
            <a:normAutofit/>
          </a:bodyPr>
          <a:lstStyle/>
          <a:p>
            <a:r>
              <a:rPr lang="cs-CZ" sz="4000" dirty="0" smtClean="0">
                <a:solidFill>
                  <a:srgbClr val="FF0000"/>
                </a:solidFill>
                <a:latin typeface="+mn-lt"/>
                <a:cs typeface="Arial"/>
              </a:rPr>
              <a:t>Podíl v obchodních společnostech</a:t>
            </a:r>
            <a:endParaRPr lang="cs-CZ" sz="4000" dirty="0">
              <a:solidFill>
                <a:srgbClr val="FF0000"/>
              </a:solidFill>
              <a:latin typeface="+mn-lt"/>
              <a:cs typeface="Arial"/>
            </a:endParaRPr>
          </a:p>
        </p:txBody>
      </p:sp>
      <p:sp>
        <p:nvSpPr>
          <p:cNvPr id="6" name="Zástupný symbol pro obsah 2"/>
          <p:cNvSpPr>
            <a:spLocks noGrp="1"/>
          </p:cNvSpPr>
          <p:nvPr>
            <p:ph idx="1"/>
          </p:nvPr>
        </p:nvSpPr>
        <p:spPr>
          <a:xfrm>
            <a:off x="457200" y="960120"/>
            <a:ext cx="8229600" cy="5897880"/>
          </a:xfrm>
        </p:spPr>
        <p:txBody>
          <a:bodyPr>
            <a:normAutofit/>
          </a:bodyPr>
          <a:lstStyle/>
          <a:p>
            <a:r>
              <a:rPr lang="cs-CZ" sz="2400" b="1" dirty="0">
                <a:solidFill>
                  <a:srgbClr val="FF0000"/>
                </a:solidFill>
              </a:rPr>
              <a:t>s.r.o. </a:t>
            </a:r>
            <a:r>
              <a:rPr lang="cs-CZ" sz="2400" dirty="0"/>
              <a:t>- podíl společníka ve společnosti s ručením omezeným se určuje </a:t>
            </a:r>
            <a:r>
              <a:rPr lang="cs-CZ" sz="2400" b="1" dirty="0">
                <a:solidFill>
                  <a:srgbClr val="FF0000"/>
                </a:solidFill>
              </a:rPr>
              <a:t>podle poměru jeho vkladu na tento podíl připadající k výši základního kapitálu</a:t>
            </a:r>
            <a:r>
              <a:rPr lang="cs-CZ" sz="2400" dirty="0"/>
              <a:t>, určí-li tak společenská smlouva může být podíl společníka ve společnosti vyjádřen kmenovým listem </a:t>
            </a:r>
            <a:endParaRPr lang="cs-CZ" sz="2400" dirty="0" smtClean="0"/>
          </a:p>
          <a:p>
            <a:endParaRPr lang="cs-CZ" sz="2400" dirty="0" smtClean="0"/>
          </a:p>
          <a:p>
            <a:r>
              <a:rPr lang="cs-CZ" sz="2400" b="1" dirty="0" smtClean="0">
                <a:solidFill>
                  <a:srgbClr val="FF0000"/>
                </a:solidFill>
              </a:rPr>
              <a:t>a.s</a:t>
            </a:r>
            <a:r>
              <a:rPr lang="cs-CZ" sz="2400" b="1" dirty="0">
                <a:solidFill>
                  <a:srgbClr val="FF0000"/>
                </a:solidFill>
              </a:rPr>
              <a:t>. </a:t>
            </a:r>
            <a:r>
              <a:rPr lang="cs-CZ" sz="2400" dirty="0"/>
              <a:t>- </a:t>
            </a:r>
            <a:r>
              <a:rPr lang="cs-CZ" sz="2400" b="1" dirty="0">
                <a:solidFill>
                  <a:srgbClr val="FF0000"/>
                </a:solidFill>
              </a:rPr>
              <a:t>akcie</a:t>
            </a:r>
            <a:r>
              <a:rPr lang="cs-CZ" sz="2400" dirty="0"/>
              <a:t> - je cenný papír, s nímž jsou spojena práva akcionáře jako společníka podílet se podle zákona a stanov společnosti na jejím řízení, jejím zisku a na likvidačním zůstatku při jejím zrušení (např. akcie na jméno, na majitele, listinné, zaknihované) </a:t>
            </a:r>
            <a:endParaRPr lang="cs-CZ" sz="2400" dirty="0" smtClean="0"/>
          </a:p>
          <a:p>
            <a:endParaRPr lang="cs-CZ" sz="2400" dirty="0" smtClean="0"/>
          </a:p>
          <a:p>
            <a:r>
              <a:rPr lang="cs-CZ" sz="2400" b="1" dirty="0" smtClean="0">
                <a:solidFill>
                  <a:srgbClr val="FF0000"/>
                </a:solidFill>
              </a:rPr>
              <a:t>družstvo</a:t>
            </a:r>
            <a:r>
              <a:rPr lang="cs-CZ" sz="2400" dirty="0" smtClean="0"/>
              <a:t> </a:t>
            </a:r>
            <a:r>
              <a:rPr lang="cs-CZ" sz="2400" dirty="0"/>
              <a:t>- právo </a:t>
            </a:r>
            <a:r>
              <a:rPr lang="cs-CZ" sz="2400" b="1" dirty="0">
                <a:solidFill>
                  <a:srgbClr val="FF0000"/>
                </a:solidFill>
              </a:rPr>
              <a:t>na podíl ze zisku, nebo na likvidačním zůstatku je upraveno ve stanovách</a:t>
            </a:r>
            <a:r>
              <a:rPr lang="cs-CZ" sz="2400" dirty="0"/>
              <a:t>, </a:t>
            </a:r>
            <a:r>
              <a:rPr lang="cs-CZ" sz="2400" b="1" dirty="0"/>
              <a:t>většinou rovným dílem</a:t>
            </a:r>
            <a:r>
              <a:rPr lang="cs-CZ" sz="2400" dirty="0"/>
              <a:t>, stejně jako ztráta</a:t>
            </a:r>
            <a:endParaRPr lang="cs-CZ" sz="1200" b="1" dirty="0">
              <a:solidFill>
                <a:schemeClr val="tx2"/>
              </a:solidFill>
            </a:endParaRPr>
          </a:p>
        </p:txBody>
      </p:sp>
    </p:spTree>
    <p:extLst>
      <p:ext uri="{BB962C8B-B14F-4D97-AF65-F5344CB8AC3E}">
        <p14:creationId xmlns:p14="http://schemas.microsoft.com/office/powerpoint/2010/main" val="38094281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Osnova přednášky</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lnSpcReduction="10000"/>
          </a:bodyPr>
          <a:lstStyle/>
          <a:p>
            <a:pPr marL="914400" lvl="2" indent="0">
              <a:buNone/>
            </a:pPr>
            <a:endParaRPr lang="cs-CZ" sz="1600" dirty="0" smtClean="0">
              <a:solidFill>
                <a:schemeClr val="tx2"/>
              </a:solidFill>
            </a:endParaRPr>
          </a:p>
          <a:p>
            <a:pPr marL="914400" lvl="2" indent="0">
              <a:buNone/>
            </a:pPr>
            <a:endParaRPr lang="cs-CZ" sz="1600" dirty="0" smtClean="0">
              <a:solidFill>
                <a:schemeClr val="tx2"/>
              </a:solidFill>
            </a:endParaRPr>
          </a:p>
          <a:p>
            <a:pPr marL="914400" lvl="2" indent="0">
              <a:buNone/>
            </a:pPr>
            <a:endParaRPr lang="cs-CZ" sz="1600" dirty="0" smtClean="0">
              <a:solidFill>
                <a:schemeClr val="tx2"/>
              </a:solidFill>
            </a:endParaRPr>
          </a:p>
          <a:p>
            <a:r>
              <a:rPr lang="cs-CZ" sz="3600" b="1" dirty="0" smtClean="0"/>
              <a:t>Charakteristika v.o.s.</a:t>
            </a:r>
          </a:p>
          <a:p>
            <a:r>
              <a:rPr lang="cs-CZ" sz="3600" b="1" dirty="0" smtClean="0"/>
              <a:t>Založení a vznik v.o.s.</a:t>
            </a:r>
          </a:p>
          <a:p>
            <a:r>
              <a:rPr lang="cs-CZ" sz="3600" b="1" dirty="0" smtClean="0"/>
              <a:t>Zrušení a zánik v.o.s.</a:t>
            </a:r>
          </a:p>
          <a:p>
            <a:r>
              <a:rPr lang="cs-CZ" sz="3600" b="1" dirty="0" smtClean="0"/>
              <a:t>Společníci v.o.s.</a:t>
            </a:r>
          </a:p>
          <a:p>
            <a:r>
              <a:rPr lang="cs-CZ" sz="3600" b="1" dirty="0" smtClean="0"/>
              <a:t>Práva a povinnosti společníků v.o.s.</a:t>
            </a:r>
          </a:p>
          <a:p>
            <a:r>
              <a:rPr lang="cs-CZ" sz="3600" b="1" dirty="0" smtClean="0"/>
              <a:t>Dědění, přechod podílu ve v.o.s.</a:t>
            </a:r>
          </a:p>
        </p:txBody>
      </p:sp>
    </p:spTree>
    <p:extLst>
      <p:ext uri="{BB962C8B-B14F-4D97-AF65-F5344CB8AC3E}">
        <p14:creationId xmlns:p14="http://schemas.microsoft.com/office/powerpoint/2010/main" val="13282584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rPr>
              <a:t>V.o.s. – obecná charakteristika</a:t>
            </a:r>
            <a:endParaRPr lang="cs-CZ" sz="4000" b="1" dirty="0">
              <a:solidFill>
                <a:srgbClr val="FF0000"/>
              </a:solidFill>
              <a:latin typeface="+mn-lt"/>
              <a:cs typeface="Arial"/>
            </a:endParaRPr>
          </a:p>
        </p:txBody>
      </p:sp>
      <p:sp>
        <p:nvSpPr>
          <p:cNvPr id="6" name="Zástupný symbol pro obsah 2"/>
          <p:cNvSpPr>
            <a:spLocks noGrp="1"/>
          </p:cNvSpPr>
          <p:nvPr>
            <p:ph idx="1"/>
          </p:nvPr>
        </p:nvSpPr>
        <p:spPr/>
        <p:txBody>
          <a:bodyPr>
            <a:normAutofit/>
          </a:bodyPr>
          <a:lstStyle/>
          <a:p>
            <a:pPr marL="342900" lvl="2" indent="-342900">
              <a:buFontTx/>
              <a:buChar char="-"/>
            </a:pPr>
            <a:r>
              <a:rPr lang="cs-CZ" dirty="0" smtClean="0"/>
              <a:t>společnost </a:t>
            </a:r>
            <a:r>
              <a:rPr lang="cs-CZ" dirty="0"/>
              <a:t>osobní</a:t>
            </a:r>
            <a:r>
              <a:rPr lang="cs-CZ" dirty="0" smtClean="0"/>
              <a:t>,</a:t>
            </a:r>
          </a:p>
          <a:p>
            <a:pPr marL="342900" lvl="2" indent="-342900">
              <a:buFontTx/>
              <a:buChar char="-"/>
            </a:pPr>
            <a:r>
              <a:rPr lang="cs-CZ" dirty="0"/>
              <a:t>m</a:t>
            </a:r>
            <a:r>
              <a:rPr lang="cs-CZ" dirty="0" smtClean="0"/>
              <a:t>in. 2 společníci, ručí celým svým majetkem</a:t>
            </a:r>
          </a:p>
          <a:p>
            <a:pPr marL="342900" lvl="2" indent="-342900">
              <a:buFontTx/>
              <a:buChar char="-"/>
            </a:pPr>
            <a:r>
              <a:rPr lang="cs-CZ" dirty="0" smtClean="0"/>
              <a:t>Společníkem </a:t>
            </a:r>
            <a:r>
              <a:rPr lang="cs-CZ" dirty="0"/>
              <a:t>může být jak fyzická osoba, tak právnická </a:t>
            </a:r>
            <a:r>
              <a:rPr lang="cs-CZ" dirty="0" smtClean="0"/>
              <a:t>osoba</a:t>
            </a:r>
          </a:p>
          <a:p>
            <a:pPr marL="342900" lvl="2" indent="-342900">
              <a:buFontTx/>
              <a:buChar char="-"/>
            </a:pPr>
            <a:r>
              <a:rPr lang="cs-CZ" dirty="0" smtClean="0"/>
              <a:t>Vkladová povinnost není zákonem stanovena, lze však stanovit </a:t>
            </a:r>
            <a:r>
              <a:rPr lang="cs-CZ" dirty="0"/>
              <a:t>společenskou </a:t>
            </a:r>
            <a:r>
              <a:rPr lang="cs-CZ" dirty="0" smtClean="0"/>
              <a:t>smlouvou</a:t>
            </a:r>
            <a:endParaRPr lang="cs-CZ" sz="2400" b="1" dirty="0">
              <a:solidFill>
                <a:schemeClr val="tx2"/>
              </a:solidFill>
            </a:endParaRPr>
          </a:p>
        </p:txBody>
      </p:sp>
    </p:spTree>
    <p:extLst>
      <p:ext uri="{BB962C8B-B14F-4D97-AF65-F5344CB8AC3E}">
        <p14:creationId xmlns:p14="http://schemas.microsoft.com/office/powerpoint/2010/main" val="286364636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144534"/>
            <a:ext cx="8229600" cy="724464"/>
          </a:xfrm>
        </p:spPr>
        <p:txBody>
          <a:bodyPr>
            <a:normAutofit/>
          </a:bodyPr>
          <a:lstStyle/>
          <a:p>
            <a:r>
              <a:rPr lang="cs-CZ" sz="4000" b="1" dirty="0" smtClean="0">
                <a:solidFill>
                  <a:srgbClr val="D10202"/>
                </a:solidFill>
                <a:latin typeface="+mn-lt"/>
                <a:cs typeface="Arial"/>
              </a:rPr>
              <a:t>V.o.s. založení a vznik</a:t>
            </a:r>
            <a:endParaRPr lang="cs-CZ" sz="4000" b="1" dirty="0">
              <a:solidFill>
                <a:srgbClr val="D10202"/>
              </a:solidFill>
              <a:latin typeface="+mn-lt"/>
              <a:cs typeface="Arial"/>
            </a:endParaRPr>
          </a:p>
        </p:txBody>
      </p:sp>
      <p:sp>
        <p:nvSpPr>
          <p:cNvPr id="6" name="Zástupný symbol pro obsah 2"/>
          <p:cNvSpPr>
            <a:spLocks noGrp="1"/>
          </p:cNvSpPr>
          <p:nvPr>
            <p:ph idx="1"/>
          </p:nvPr>
        </p:nvSpPr>
        <p:spPr>
          <a:xfrm>
            <a:off x="457200" y="1234440"/>
            <a:ext cx="8229600" cy="5623560"/>
          </a:xfrm>
        </p:spPr>
        <p:txBody>
          <a:bodyPr>
            <a:normAutofit fontScale="85000" lnSpcReduction="20000"/>
          </a:bodyPr>
          <a:lstStyle/>
          <a:p>
            <a:pPr marL="0" lvl="2" indent="0">
              <a:buNone/>
            </a:pPr>
            <a:r>
              <a:rPr lang="cs-CZ" sz="2800" b="1" dirty="0">
                <a:solidFill>
                  <a:srgbClr val="FF0000"/>
                </a:solidFill>
              </a:rPr>
              <a:t>Založení: </a:t>
            </a:r>
            <a:r>
              <a:rPr lang="cs-CZ" sz="2800" dirty="0"/>
              <a:t>společnost se zakládá </a:t>
            </a:r>
            <a:r>
              <a:rPr lang="cs-CZ" sz="2800" b="1" dirty="0">
                <a:solidFill>
                  <a:srgbClr val="FF0000"/>
                </a:solidFill>
              </a:rPr>
              <a:t>společenskou smlouvou</a:t>
            </a:r>
            <a:r>
              <a:rPr lang="cs-CZ" sz="2800" dirty="0"/>
              <a:t> (u v.o.s. </a:t>
            </a:r>
            <a:r>
              <a:rPr lang="cs-CZ" sz="2800" b="1" dirty="0"/>
              <a:t>nelze sepsat zakládací listinu – podmínkou jsou minimálně dvě osoby společníků</a:t>
            </a:r>
            <a:r>
              <a:rPr lang="cs-CZ" sz="2800" dirty="0"/>
              <a:t>). </a:t>
            </a:r>
            <a:endParaRPr lang="cs-CZ" sz="2800" dirty="0" smtClean="0"/>
          </a:p>
          <a:p>
            <a:pPr marL="0" lvl="2" indent="0">
              <a:buNone/>
            </a:pPr>
            <a:r>
              <a:rPr lang="cs-CZ" sz="2800" b="1" dirty="0" smtClean="0">
                <a:solidFill>
                  <a:srgbClr val="FF0000"/>
                </a:solidFill>
              </a:rPr>
              <a:t>Společenská </a:t>
            </a:r>
            <a:r>
              <a:rPr lang="cs-CZ" sz="2800" b="1" dirty="0">
                <a:solidFill>
                  <a:srgbClr val="FF0000"/>
                </a:solidFill>
              </a:rPr>
              <a:t>smlouva musí </a:t>
            </a:r>
            <a:r>
              <a:rPr lang="cs-CZ" sz="2800" b="1" dirty="0" smtClean="0">
                <a:solidFill>
                  <a:srgbClr val="FF0000"/>
                </a:solidFill>
              </a:rPr>
              <a:t>obsahovat:</a:t>
            </a:r>
          </a:p>
          <a:p>
            <a:pPr marL="457200" lvl="2" indent="-457200"/>
            <a:r>
              <a:rPr lang="cs-CZ" sz="2800" dirty="0" smtClean="0"/>
              <a:t>název </a:t>
            </a:r>
            <a:r>
              <a:rPr lang="cs-CZ" sz="2800" dirty="0"/>
              <a:t>a </a:t>
            </a:r>
            <a:r>
              <a:rPr lang="cs-CZ" sz="2800" b="1" dirty="0">
                <a:solidFill>
                  <a:srgbClr val="FF0000"/>
                </a:solidFill>
              </a:rPr>
              <a:t>firmu</a:t>
            </a:r>
            <a:r>
              <a:rPr lang="cs-CZ" sz="2800" dirty="0"/>
              <a:t> </a:t>
            </a:r>
            <a:r>
              <a:rPr lang="cs-CZ" sz="2800" b="1" dirty="0"/>
              <a:t>společnosti </a:t>
            </a:r>
            <a:r>
              <a:rPr lang="cs-CZ" sz="2800" dirty="0"/>
              <a:t>s označením „</a:t>
            </a:r>
            <a:r>
              <a:rPr lang="cs-CZ" sz="2800" b="1" dirty="0">
                <a:solidFill>
                  <a:srgbClr val="FF0000"/>
                </a:solidFill>
              </a:rPr>
              <a:t>veřejná obchodní společnost</a:t>
            </a:r>
            <a:r>
              <a:rPr lang="cs-CZ" sz="2800" dirty="0"/>
              <a:t>“, „</a:t>
            </a:r>
            <a:r>
              <a:rPr lang="cs-CZ" sz="2800" b="1" dirty="0">
                <a:solidFill>
                  <a:srgbClr val="FF0000"/>
                </a:solidFill>
              </a:rPr>
              <a:t>veř. obch. spol</a:t>
            </a:r>
            <a:r>
              <a:rPr lang="cs-CZ" sz="2800" dirty="0"/>
              <a:t>.“, „</a:t>
            </a:r>
            <a:r>
              <a:rPr lang="cs-CZ" sz="2800" b="1" dirty="0">
                <a:solidFill>
                  <a:srgbClr val="FF0000"/>
                </a:solidFill>
              </a:rPr>
              <a:t>v.o.s.</a:t>
            </a:r>
            <a:r>
              <a:rPr lang="cs-CZ" sz="2800" dirty="0"/>
              <a:t>“, případně obsahuje-li firma jméno alespoň jednoho ze společníků označení „</a:t>
            </a:r>
            <a:r>
              <a:rPr lang="cs-CZ" sz="2800" b="1" dirty="0">
                <a:solidFill>
                  <a:srgbClr val="FF0000"/>
                </a:solidFill>
              </a:rPr>
              <a:t>a </a:t>
            </a:r>
            <a:r>
              <a:rPr lang="cs-CZ" sz="2800" b="1" dirty="0" err="1">
                <a:solidFill>
                  <a:srgbClr val="FF0000"/>
                </a:solidFill>
              </a:rPr>
              <a:t>spol</a:t>
            </a:r>
            <a:r>
              <a:rPr lang="cs-CZ" sz="2800" dirty="0"/>
              <a:t>“. </a:t>
            </a:r>
          </a:p>
          <a:p>
            <a:pPr marL="457200" lvl="2" indent="-457200"/>
            <a:r>
              <a:rPr lang="cs-CZ" sz="2800" b="1" dirty="0" smtClean="0"/>
              <a:t>předmět </a:t>
            </a:r>
            <a:r>
              <a:rPr lang="cs-CZ" sz="2800" b="1" dirty="0"/>
              <a:t>podnikání </a:t>
            </a:r>
            <a:r>
              <a:rPr lang="cs-CZ" sz="2800" dirty="0"/>
              <a:t>nebo údaj, že byla založena za účelem správy vlastního majetku, </a:t>
            </a:r>
            <a:endParaRPr lang="cs-CZ" sz="2800" dirty="0" smtClean="0"/>
          </a:p>
          <a:p>
            <a:pPr marL="457200" lvl="2" indent="-457200"/>
            <a:r>
              <a:rPr lang="cs-CZ" sz="2800" b="1" dirty="0" smtClean="0"/>
              <a:t>určení </a:t>
            </a:r>
            <a:r>
              <a:rPr lang="cs-CZ" sz="2800" b="1" dirty="0"/>
              <a:t>společníků </a:t>
            </a:r>
            <a:r>
              <a:rPr lang="cs-CZ" sz="2800" dirty="0"/>
              <a:t>uvedením jména a bydliště nebo sídla, uvedení sídla společnosti (postačí město). </a:t>
            </a:r>
            <a:endParaRPr lang="cs-CZ" sz="2800" dirty="0" smtClean="0"/>
          </a:p>
          <a:p>
            <a:pPr marL="0" lvl="2" indent="0">
              <a:buNone/>
            </a:pPr>
            <a:r>
              <a:rPr lang="cs-CZ" sz="2800" dirty="0" smtClean="0"/>
              <a:t>Společenská </a:t>
            </a:r>
            <a:r>
              <a:rPr lang="cs-CZ" sz="2800" dirty="0"/>
              <a:t>smlouva musí být </a:t>
            </a:r>
            <a:r>
              <a:rPr lang="cs-CZ" sz="2800" b="1" dirty="0">
                <a:solidFill>
                  <a:srgbClr val="FF0000"/>
                </a:solidFill>
              </a:rPr>
              <a:t>sepsána v písemné formě. </a:t>
            </a:r>
            <a:endParaRPr lang="cs-CZ" sz="2800" b="1" dirty="0" smtClean="0">
              <a:solidFill>
                <a:srgbClr val="FF0000"/>
              </a:solidFill>
            </a:endParaRPr>
          </a:p>
          <a:p>
            <a:pPr marL="0" lvl="2" indent="0">
              <a:buNone/>
            </a:pPr>
            <a:endParaRPr lang="cs-CZ" sz="2800" b="1" dirty="0" smtClean="0">
              <a:solidFill>
                <a:srgbClr val="FF0000"/>
              </a:solidFill>
            </a:endParaRPr>
          </a:p>
          <a:p>
            <a:pPr marL="0" lvl="2" indent="0">
              <a:buNone/>
            </a:pPr>
            <a:r>
              <a:rPr lang="cs-CZ" sz="2800" b="1" dirty="0" smtClean="0">
                <a:solidFill>
                  <a:srgbClr val="FF0000"/>
                </a:solidFill>
              </a:rPr>
              <a:t>Vznik</a:t>
            </a:r>
            <a:r>
              <a:rPr lang="cs-CZ" sz="2800" b="1" dirty="0">
                <a:solidFill>
                  <a:srgbClr val="FF0000"/>
                </a:solidFill>
              </a:rPr>
              <a:t>: </a:t>
            </a:r>
            <a:r>
              <a:rPr lang="cs-CZ" sz="2800" b="1" dirty="0"/>
              <a:t>zápisem do obchodního rejstříku </a:t>
            </a:r>
            <a:r>
              <a:rPr lang="cs-CZ" sz="2800" dirty="0"/>
              <a:t>(konstitutivní účinky zápisu)</a:t>
            </a:r>
            <a:endParaRPr lang="cs-CZ" sz="2400" dirty="0">
              <a:solidFill>
                <a:schemeClr val="tx2"/>
              </a:solidFill>
            </a:endParaRPr>
          </a:p>
          <a:p>
            <a:pPr algn="ctr" fontAlgn="auto">
              <a:spcBef>
                <a:spcPts val="0"/>
              </a:spcBef>
              <a:spcAft>
                <a:spcPts val="0"/>
              </a:spcAft>
              <a:defRPr/>
            </a:pPr>
            <a:endParaRPr lang="cs-CZ" sz="2400" dirty="0">
              <a:solidFill>
                <a:schemeClr val="tx2"/>
              </a:solidFill>
            </a:endParaRPr>
          </a:p>
          <a:p>
            <a:pPr marL="0" indent="0">
              <a:buNone/>
              <a:defRPr/>
            </a:pPr>
            <a:endParaRPr lang="cs-CZ" sz="2400" b="1" dirty="0">
              <a:solidFill>
                <a:schemeClr val="tx2"/>
              </a:solidFill>
              <a:ea typeface="+mn-ea"/>
              <a:cs typeface="+mn-cs"/>
            </a:endParaRPr>
          </a:p>
        </p:txBody>
      </p:sp>
    </p:spTree>
    <p:extLst>
      <p:ext uri="{BB962C8B-B14F-4D97-AF65-F5344CB8AC3E}">
        <p14:creationId xmlns:p14="http://schemas.microsoft.com/office/powerpoint/2010/main" val="10738365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709398"/>
            <a:ext cx="8126360" cy="1814052"/>
          </a:xfrm>
        </p:spPr>
        <p:txBody>
          <a:bodyPr lIns="0" tIns="0" rIns="0" bIns="0" anchor="t" anchorCtr="0">
            <a:normAutofit/>
          </a:bodyPr>
          <a:lstStyle/>
          <a:p>
            <a:r>
              <a:rPr lang="cs-CZ" sz="5400" b="1" cap="small" dirty="0" smtClean="0">
                <a:solidFill>
                  <a:srgbClr val="D10202"/>
                </a:solidFill>
                <a:latin typeface="+mn-lt"/>
                <a:cs typeface="Arial"/>
              </a:rPr>
              <a:t>Veřejná obchodní společnost</a:t>
            </a:r>
            <a:br>
              <a:rPr lang="cs-CZ" sz="5400" b="1" cap="small" dirty="0" smtClean="0">
                <a:solidFill>
                  <a:srgbClr val="D10202"/>
                </a:solidFill>
                <a:latin typeface="+mn-lt"/>
                <a:cs typeface="Arial"/>
              </a:rPr>
            </a:br>
            <a:endParaRPr lang="en-US" sz="3000" b="1" dirty="0">
              <a:solidFill>
                <a:srgbClr val="D10202"/>
              </a:solidFill>
              <a:latin typeface="+mn-lt"/>
              <a:cs typeface="Arial"/>
            </a:endParaRPr>
          </a:p>
        </p:txBody>
      </p:sp>
    </p:spTree>
    <p:extLst>
      <p:ext uri="{BB962C8B-B14F-4D97-AF65-F5344CB8AC3E}">
        <p14:creationId xmlns:p14="http://schemas.microsoft.com/office/powerpoint/2010/main" val="1735084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0"/>
            <a:ext cx="8229600" cy="724464"/>
          </a:xfrm>
        </p:spPr>
        <p:txBody>
          <a:bodyPr>
            <a:normAutofit/>
          </a:bodyPr>
          <a:lstStyle/>
          <a:p>
            <a:r>
              <a:rPr lang="cs-CZ" sz="4000" b="1" dirty="0" smtClean="0">
                <a:solidFill>
                  <a:srgbClr val="FF0000"/>
                </a:solidFill>
              </a:rPr>
              <a:t>V.o.s. – zrušení a zánik</a:t>
            </a:r>
            <a:endParaRPr lang="cs-CZ" sz="4000" b="1" dirty="0">
              <a:solidFill>
                <a:srgbClr val="FF0000"/>
              </a:solidFill>
              <a:latin typeface="+mn-lt"/>
              <a:cs typeface="Arial"/>
            </a:endParaRPr>
          </a:p>
        </p:txBody>
      </p:sp>
      <p:sp>
        <p:nvSpPr>
          <p:cNvPr id="6" name="Zástupný symbol pro obsah 2"/>
          <p:cNvSpPr>
            <a:spLocks noGrp="1"/>
          </p:cNvSpPr>
          <p:nvPr>
            <p:ph idx="1"/>
          </p:nvPr>
        </p:nvSpPr>
        <p:spPr>
          <a:xfrm>
            <a:off x="457200" y="1055406"/>
            <a:ext cx="8229600" cy="5802594"/>
          </a:xfrm>
        </p:spPr>
        <p:txBody>
          <a:bodyPr>
            <a:normAutofit fontScale="92500" lnSpcReduction="20000"/>
          </a:bodyPr>
          <a:lstStyle/>
          <a:p>
            <a:pPr marL="0" lvl="2" indent="0">
              <a:buNone/>
            </a:pPr>
            <a:r>
              <a:rPr lang="cs-CZ" sz="2800" b="1" dirty="0">
                <a:solidFill>
                  <a:srgbClr val="FF0000"/>
                </a:solidFill>
              </a:rPr>
              <a:t>Zrušení: </a:t>
            </a:r>
            <a:endParaRPr lang="cs-CZ" sz="2800" b="1" dirty="0" smtClean="0">
              <a:solidFill>
                <a:srgbClr val="FF0000"/>
              </a:solidFill>
            </a:endParaRPr>
          </a:p>
          <a:p>
            <a:pPr marL="457200" lvl="2" indent="-457200"/>
            <a:r>
              <a:rPr lang="cs-CZ" sz="2800" dirty="0" smtClean="0"/>
              <a:t>zánikem </a:t>
            </a:r>
            <a:r>
              <a:rPr lang="cs-CZ" sz="2800" dirty="0"/>
              <a:t>účasti společníka (výpovědí, smrtí FO/zánikem PO, dnem právní moci rozhodnutí o prohlášení konkursu na majetek společníka, pravomocným nařízení výkonu rozhodnutí postižením podílu některého společníka (exekuce), dnem, kdy žádný ze společníků nebude splňovat požadavky §46 ZOK, vyloučením nebo z jiného důvodu uvedeného ve společenské smlouvě – viz §113 ZOK), </a:t>
            </a:r>
            <a:endParaRPr lang="cs-CZ" sz="2800" dirty="0" smtClean="0"/>
          </a:p>
          <a:p>
            <a:pPr marL="457200" lvl="2" indent="-457200"/>
            <a:r>
              <a:rPr lang="cs-CZ" sz="2800" dirty="0" smtClean="0"/>
              <a:t>dnem </a:t>
            </a:r>
            <a:r>
              <a:rPr lang="cs-CZ" sz="2800" dirty="0"/>
              <a:t>právní moci rozhodnutí o jejím zrušení, </a:t>
            </a:r>
            <a:endParaRPr lang="cs-CZ" sz="2800" dirty="0" smtClean="0"/>
          </a:p>
          <a:p>
            <a:pPr marL="457200" lvl="2" indent="-457200"/>
            <a:r>
              <a:rPr lang="cs-CZ" sz="2800" dirty="0" smtClean="0"/>
              <a:t>uplynutím </a:t>
            </a:r>
            <a:r>
              <a:rPr lang="cs-CZ" sz="2800" dirty="0"/>
              <a:t>doby, </a:t>
            </a:r>
            <a:endParaRPr lang="cs-CZ" sz="2800" dirty="0" smtClean="0"/>
          </a:p>
          <a:p>
            <a:pPr marL="457200" lvl="2" indent="-457200"/>
            <a:r>
              <a:rPr lang="cs-CZ" sz="2800" dirty="0" smtClean="0"/>
              <a:t>dosažením </a:t>
            </a:r>
            <a:r>
              <a:rPr lang="cs-CZ" sz="2800" dirty="0"/>
              <a:t>účelu, </a:t>
            </a:r>
            <a:endParaRPr lang="cs-CZ" sz="2800" dirty="0" smtClean="0"/>
          </a:p>
          <a:p>
            <a:pPr marL="457200" lvl="2" indent="-457200"/>
            <a:r>
              <a:rPr lang="cs-CZ" sz="2800" dirty="0" smtClean="0"/>
              <a:t>právním </a:t>
            </a:r>
            <a:r>
              <a:rPr lang="cs-CZ" sz="2800" dirty="0"/>
              <a:t>jednáním společníků. </a:t>
            </a:r>
            <a:endParaRPr lang="cs-CZ" sz="2800" dirty="0" smtClean="0"/>
          </a:p>
          <a:p>
            <a:pPr marL="0" lvl="2" indent="0">
              <a:buNone/>
            </a:pPr>
            <a:endParaRPr lang="cs-CZ" sz="2800" dirty="0"/>
          </a:p>
          <a:p>
            <a:pPr marL="0" lvl="2" indent="0">
              <a:buNone/>
            </a:pPr>
            <a:r>
              <a:rPr lang="cs-CZ" sz="2800" b="1" dirty="0" smtClean="0">
                <a:solidFill>
                  <a:srgbClr val="FF0000"/>
                </a:solidFill>
              </a:rPr>
              <a:t>Zánik</a:t>
            </a:r>
            <a:r>
              <a:rPr lang="cs-CZ" sz="2800" b="1" dirty="0">
                <a:solidFill>
                  <a:srgbClr val="FF0000"/>
                </a:solidFill>
              </a:rPr>
              <a:t>: </a:t>
            </a:r>
            <a:endParaRPr lang="cs-CZ" sz="2800" b="1" dirty="0" smtClean="0">
              <a:solidFill>
                <a:srgbClr val="FF0000"/>
              </a:solidFill>
            </a:endParaRPr>
          </a:p>
          <a:p>
            <a:pPr marL="457200" lvl="2" indent="-457200"/>
            <a:r>
              <a:rPr lang="cs-CZ" sz="2800" dirty="0" smtClean="0"/>
              <a:t>výmazem </a:t>
            </a:r>
            <a:r>
              <a:rPr lang="cs-CZ" sz="2800" dirty="0"/>
              <a:t>z obchodního rejstříku (konstitutivní účinek)</a:t>
            </a:r>
            <a:endParaRPr lang="cs-CZ" sz="2800" b="1" dirty="0">
              <a:solidFill>
                <a:schemeClr val="tx2"/>
              </a:solidFill>
            </a:endParaRPr>
          </a:p>
        </p:txBody>
      </p:sp>
    </p:spTree>
    <p:extLst>
      <p:ext uri="{BB962C8B-B14F-4D97-AF65-F5344CB8AC3E}">
        <p14:creationId xmlns:p14="http://schemas.microsoft.com/office/powerpoint/2010/main" val="16510689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959802"/>
          </a:xfrm>
        </p:spPr>
        <p:txBody>
          <a:bodyPr>
            <a:normAutofit/>
          </a:bodyPr>
          <a:lstStyle/>
          <a:p>
            <a:r>
              <a:rPr lang="cs-CZ" b="1" dirty="0" smtClean="0">
                <a:solidFill>
                  <a:srgbClr val="FF0000"/>
                </a:solidFill>
              </a:rPr>
              <a:t>Společníci v.o.s.</a:t>
            </a:r>
            <a:endParaRPr lang="cs-CZ" dirty="0">
              <a:solidFill>
                <a:srgbClr val="FF0000"/>
              </a:solidFill>
            </a:endParaRPr>
          </a:p>
        </p:txBody>
      </p:sp>
      <p:sp>
        <p:nvSpPr>
          <p:cNvPr id="3" name="Zástupný symbol pro obsah 2"/>
          <p:cNvSpPr>
            <a:spLocks noGrp="1"/>
          </p:cNvSpPr>
          <p:nvPr>
            <p:ph idx="1"/>
          </p:nvPr>
        </p:nvSpPr>
        <p:spPr>
          <a:xfrm>
            <a:off x="457200" y="1005840"/>
            <a:ext cx="8229600" cy="5852160"/>
          </a:xfrm>
        </p:spPr>
        <p:txBody>
          <a:bodyPr>
            <a:normAutofit fontScale="85000" lnSpcReduction="20000"/>
          </a:bodyPr>
          <a:lstStyle/>
          <a:p>
            <a:pPr>
              <a:buFontTx/>
              <a:buChar char="-"/>
            </a:pPr>
            <a:r>
              <a:rPr lang="cs-CZ" dirty="0" smtClean="0"/>
              <a:t>jak </a:t>
            </a:r>
            <a:r>
              <a:rPr lang="cs-CZ" dirty="0"/>
              <a:t>FO, tak </a:t>
            </a:r>
            <a:r>
              <a:rPr lang="cs-CZ" dirty="0" smtClean="0"/>
              <a:t>PO</a:t>
            </a:r>
          </a:p>
          <a:p>
            <a:pPr>
              <a:buFontTx/>
              <a:buChar char="-"/>
            </a:pPr>
            <a:r>
              <a:rPr lang="cs-CZ" dirty="0"/>
              <a:t>s</a:t>
            </a:r>
            <a:r>
              <a:rPr lang="cs-CZ" dirty="0" smtClean="0"/>
              <a:t>polečníci </a:t>
            </a:r>
            <a:r>
              <a:rPr lang="cs-CZ" dirty="0"/>
              <a:t>mají </a:t>
            </a:r>
            <a:r>
              <a:rPr lang="cs-CZ" dirty="0" smtClean="0"/>
              <a:t>stejné </a:t>
            </a:r>
            <a:r>
              <a:rPr lang="cs-CZ" dirty="0"/>
              <a:t>postavení a jsou nejvyšším orgánem </a:t>
            </a:r>
            <a:r>
              <a:rPr lang="cs-CZ" dirty="0" smtClean="0"/>
              <a:t>společnosti</a:t>
            </a:r>
          </a:p>
          <a:p>
            <a:pPr>
              <a:buFontTx/>
              <a:buChar char="-"/>
            </a:pPr>
            <a:r>
              <a:rPr lang="cs-CZ" dirty="0"/>
              <a:t>s</a:t>
            </a:r>
            <a:r>
              <a:rPr lang="cs-CZ" dirty="0" smtClean="0"/>
              <a:t>tatutárním </a:t>
            </a:r>
            <a:r>
              <a:rPr lang="cs-CZ" dirty="0"/>
              <a:t>orgánem společnosti je každý její </a:t>
            </a:r>
            <a:r>
              <a:rPr lang="cs-CZ" dirty="0" smtClean="0"/>
              <a:t>společník</a:t>
            </a:r>
          </a:p>
          <a:p>
            <a:pPr>
              <a:buFontTx/>
              <a:buChar char="-"/>
            </a:pPr>
            <a:r>
              <a:rPr lang="cs-CZ" dirty="0"/>
              <a:t>s</a:t>
            </a:r>
            <a:r>
              <a:rPr lang="cs-CZ" dirty="0" smtClean="0"/>
              <a:t>polečník </a:t>
            </a:r>
            <a:r>
              <a:rPr lang="cs-CZ" dirty="0"/>
              <a:t>musí splňovat určité požadavky: </a:t>
            </a:r>
            <a:endParaRPr lang="cs-CZ" dirty="0" smtClean="0"/>
          </a:p>
          <a:p>
            <a:pPr lvl="1">
              <a:buFontTx/>
              <a:buChar char="-"/>
            </a:pPr>
            <a:r>
              <a:rPr lang="cs-CZ" dirty="0" smtClean="0"/>
              <a:t>na </a:t>
            </a:r>
            <a:r>
              <a:rPr lang="cs-CZ" dirty="0"/>
              <a:t>jeho majetek nesměl být v posledních třech letech prohlášen konkurs nebo nesměl být konkurs zrušen pro nedostatek majetku. </a:t>
            </a:r>
          </a:p>
          <a:p>
            <a:pPr lvl="1">
              <a:buFontTx/>
              <a:buChar char="-"/>
            </a:pPr>
            <a:r>
              <a:rPr lang="cs-CZ" dirty="0" smtClean="0"/>
              <a:t>musí </a:t>
            </a:r>
            <a:r>
              <a:rPr lang="cs-CZ" dirty="0"/>
              <a:t>být plně svéprávný, bezúhonný ve smyslu živnostenského zákona (§6 </a:t>
            </a:r>
            <a:r>
              <a:rPr lang="cs-CZ" dirty="0" err="1"/>
              <a:t>žz</a:t>
            </a:r>
            <a:r>
              <a:rPr lang="cs-CZ" dirty="0"/>
              <a:t>), </a:t>
            </a:r>
            <a:endParaRPr lang="cs-CZ" dirty="0" smtClean="0"/>
          </a:p>
          <a:p>
            <a:pPr lvl="1">
              <a:buFontTx/>
              <a:buChar char="-"/>
            </a:pPr>
            <a:r>
              <a:rPr lang="cs-CZ" dirty="0" smtClean="0"/>
              <a:t>nesmí </a:t>
            </a:r>
            <a:r>
              <a:rPr lang="cs-CZ" dirty="0"/>
              <a:t>existovat překážka provozování živnosti podle živnostenského zákona (§8žz). </a:t>
            </a:r>
          </a:p>
          <a:p>
            <a:pPr marL="457200" lvl="1" indent="0">
              <a:buNone/>
            </a:pPr>
            <a:endParaRPr lang="cs-CZ" b="1" dirty="0" smtClean="0"/>
          </a:p>
          <a:p>
            <a:pPr marL="457200" lvl="1" indent="0">
              <a:buNone/>
            </a:pPr>
            <a:r>
              <a:rPr lang="cs-CZ" b="1" dirty="0" smtClean="0"/>
              <a:t>Všichni </a:t>
            </a:r>
            <a:r>
              <a:rPr lang="cs-CZ" b="1" dirty="0"/>
              <a:t>společníci mají povinnost postupovat s péčí řádného hospodáře. Stanoví-li to společenská smlouva, mají vkladovou povinnost.</a:t>
            </a:r>
          </a:p>
        </p:txBody>
      </p:sp>
    </p:spTree>
    <p:extLst>
      <p:ext uri="{BB962C8B-B14F-4D97-AF65-F5344CB8AC3E}">
        <p14:creationId xmlns:p14="http://schemas.microsoft.com/office/powerpoint/2010/main" val="1438124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685482"/>
          </a:xfrm>
        </p:spPr>
        <p:txBody>
          <a:bodyPr>
            <a:normAutofit fontScale="90000"/>
          </a:bodyPr>
          <a:lstStyle/>
          <a:p>
            <a:r>
              <a:rPr lang="cs-CZ" b="1" dirty="0" smtClean="0">
                <a:solidFill>
                  <a:srgbClr val="FF0000"/>
                </a:solidFill>
              </a:rPr>
              <a:t>Povinnosti společníků v.o.s.</a:t>
            </a:r>
            <a:endParaRPr lang="cs-CZ" dirty="0">
              <a:solidFill>
                <a:srgbClr val="FF0000"/>
              </a:solidFill>
            </a:endParaRPr>
          </a:p>
        </p:txBody>
      </p:sp>
      <p:sp>
        <p:nvSpPr>
          <p:cNvPr id="3" name="Zástupný symbol pro obsah 2"/>
          <p:cNvSpPr>
            <a:spLocks noGrp="1"/>
          </p:cNvSpPr>
          <p:nvPr>
            <p:ph idx="1"/>
          </p:nvPr>
        </p:nvSpPr>
        <p:spPr>
          <a:xfrm>
            <a:off x="205740" y="982980"/>
            <a:ext cx="8481060" cy="5875020"/>
          </a:xfrm>
        </p:spPr>
        <p:txBody>
          <a:bodyPr>
            <a:normAutofit fontScale="70000" lnSpcReduction="20000"/>
          </a:bodyPr>
          <a:lstStyle/>
          <a:p>
            <a:pPr marL="0" indent="0">
              <a:buNone/>
            </a:pPr>
            <a:r>
              <a:rPr lang="cs-CZ" sz="3800" b="1" dirty="0" smtClean="0">
                <a:solidFill>
                  <a:srgbClr val="FF0000"/>
                </a:solidFill>
              </a:rPr>
              <a:t>Vkladová povinnost </a:t>
            </a:r>
            <a:r>
              <a:rPr lang="cs-CZ" dirty="0" smtClean="0"/>
              <a:t>(§ </a:t>
            </a:r>
            <a:r>
              <a:rPr lang="cs-CZ" dirty="0"/>
              <a:t>80) </a:t>
            </a:r>
            <a:endParaRPr lang="cs-CZ" dirty="0" smtClean="0"/>
          </a:p>
          <a:p>
            <a:r>
              <a:rPr lang="cs-CZ" b="1" dirty="0" smtClean="0">
                <a:solidFill>
                  <a:srgbClr val="FF0000"/>
                </a:solidFill>
              </a:rPr>
              <a:t>v.o.s. nevytváří </a:t>
            </a:r>
            <a:r>
              <a:rPr lang="cs-CZ" b="1" dirty="0">
                <a:solidFill>
                  <a:srgbClr val="FF0000"/>
                </a:solidFill>
              </a:rPr>
              <a:t>obligatorně základní </a:t>
            </a:r>
            <a:r>
              <a:rPr lang="cs-CZ" b="1" dirty="0" smtClean="0">
                <a:solidFill>
                  <a:srgbClr val="FF0000"/>
                </a:solidFill>
              </a:rPr>
              <a:t>kapitál </a:t>
            </a:r>
            <a:r>
              <a:rPr lang="cs-CZ" dirty="0"/>
              <a:t>-</a:t>
            </a:r>
            <a:r>
              <a:rPr lang="cs-CZ" dirty="0" smtClean="0"/>
              <a:t>společníci tak </a:t>
            </a:r>
            <a:r>
              <a:rPr lang="cs-CZ" b="1" dirty="0" smtClean="0"/>
              <a:t>nemusí do základního kapitálu vklady poskytnout</a:t>
            </a:r>
            <a:r>
              <a:rPr lang="cs-CZ" dirty="0" smtClean="0"/>
              <a:t>, resp. povinnost </a:t>
            </a:r>
            <a:r>
              <a:rPr lang="cs-CZ" dirty="0"/>
              <a:t>poskytnout vklad nemusí být stanovena pro všechny společníky. </a:t>
            </a:r>
            <a:endParaRPr lang="cs-CZ" dirty="0" smtClean="0"/>
          </a:p>
          <a:p>
            <a:r>
              <a:rPr lang="cs-CZ" dirty="0" smtClean="0"/>
              <a:t>Pokud </a:t>
            </a:r>
            <a:r>
              <a:rPr lang="cs-CZ" dirty="0"/>
              <a:t>je vkladová povinnost sjednána ve společenské smlouvě, není nutno ji plnit před vznikem společnosti, a to ani částečně, </a:t>
            </a:r>
            <a:r>
              <a:rPr lang="cs-CZ" b="1" dirty="0"/>
              <a:t>vznik společnosti není podmíněn splacením vkladů, popř. jejich částí. </a:t>
            </a:r>
            <a:endParaRPr lang="cs-CZ" b="1" dirty="0" smtClean="0"/>
          </a:p>
          <a:p>
            <a:r>
              <a:rPr lang="cs-CZ" b="1" dirty="0" smtClean="0"/>
              <a:t>Výše </a:t>
            </a:r>
            <a:r>
              <a:rPr lang="cs-CZ" b="1" dirty="0"/>
              <a:t>vytvořeného základního kapitálu se do obchodního rejstříku nezapisuje</a:t>
            </a:r>
            <a:r>
              <a:rPr lang="cs-CZ" dirty="0"/>
              <a:t>. </a:t>
            </a:r>
            <a:endParaRPr lang="cs-CZ" dirty="0" smtClean="0"/>
          </a:p>
          <a:p>
            <a:r>
              <a:rPr lang="cs-CZ" b="1" dirty="0" smtClean="0"/>
              <a:t>Hodnota </a:t>
            </a:r>
            <a:r>
              <a:rPr lang="cs-CZ" b="1" dirty="0"/>
              <a:t>nepeněžitého vkladu musí být </a:t>
            </a:r>
            <a:r>
              <a:rPr lang="cs-CZ" dirty="0"/>
              <a:t>podle obecného ustanovení uvedena </a:t>
            </a:r>
            <a:r>
              <a:rPr lang="cs-CZ" b="1" dirty="0"/>
              <a:t>ve společenské smlouvě, avšak k jejímu určení není nutný znalecký posudek</a:t>
            </a:r>
            <a:r>
              <a:rPr lang="cs-CZ" dirty="0"/>
              <a:t>, </a:t>
            </a:r>
            <a:endParaRPr lang="cs-CZ" dirty="0" smtClean="0"/>
          </a:p>
          <a:p>
            <a:r>
              <a:rPr lang="cs-CZ" dirty="0" smtClean="0"/>
              <a:t>vklad </a:t>
            </a:r>
            <a:r>
              <a:rPr lang="cs-CZ" dirty="0"/>
              <a:t>je možno učinit i provedením práce nebo poskytnutím služby dle § 103/1 ZOK </a:t>
            </a:r>
            <a:endParaRPr lang="cs-CZ" dirty="0" smtClean="0"/>
          </a:p>
          <a:p>
            <a:r>
              <a:rPr lang="cs-CZ" dirty="0" smtClean="0"/>
              <a:t>Společník </a:t>
            </a:r>
            <a:r>
              <a:rPr lang="cs-CZ" dirty="0"/>
              <a:t>je povinen splatit svůj vklad ve lhůtě stanovené ve společenské smlouvě, jinak bez zbytečného odkladu po vzniku společnosti, popřípadě po vzniku své účasti ve společnosti. Nesplněním vkladové povinnosti může nejvyšší orgán společnosti takového společníka vyloučit, určuje-li tak spol. smlouva §101/2ZOK . </a:t>
            </a:r>
            <a:endParaRPr lang="cs-CZ" b="1" dirty="0">
              <a:solidFill>
                <a:srgbClr val="FF0000"/>
              </a:solidFill>
            </a:endParaRPr>
          </a:p>
        </p:txBody>
      </p:sp>
    </p:spTree>
    <p:extLst>
      <p:ext uri="{BB962C8B-B14F-4D97-AF65-F5344CB8AC3E}">
        <p14:creationId xmlns:p14="http://schemas.microsoft.com/office/powerpoint/2010/main" val="890881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685482"/>
          </a:xfrm>
        </p:spPr>
        <p:txBody>
          <a:bodyPr>
            <a:normAutofit fontScale="90000"/>
          </a:bodyPr>
          <a:lstStyle/>
          <a:p>
            <a:r>
              <a:rPr lang="cs-CZ" b="1" dirty="0" smtClean="0">
                <a:solidFill>
                  <a:srgbClr val="FF0000"/>
                </a:solidFill>
              </a:rPr>
              <a:t>Povinnosti společníků v.o.s.</a:t>
            </a:r>
            <a:endParaRPr lang="cs-CZ" dirty="0">
              <a:solidFill>
                <a:srgbClr val="FF0000"/>
              </a:solidFill>
            </a:endParaRPr>
          </a:p>
        </p:txBody>
      </p:sp>
      <p:sp>
        <p:nvSpPr>
          <p:cNvPr id="3" name="Zástupný symbol pro obsah 2"/>
          <p:cNvSpPr>
            <a:spLocks noGrp="1"/>
          </p:cNvSpPr>
          <p:nvPr>
            <p:ph idx="1"/>
          </p:nvPr>
        </p:nvSpPr>
        <p:spPr>
          <a:xfrm>
            <a:off x="205740" y="982980"/>
            <a:ext cx="8481060" cy="5875020"/>
          </a:xfrm>
        </p:spPr>
        <p:txBody>
          <a:bodyPr>
            <a:normAutofit fontScale="85000" lnSpcReduction="10000"/>
          </a:bodyPr>
          <a:lstStyle/>
          <a:p>
            <a:r>
              <a:rPr lang="cs-CZ" b="1" dirty="0">
                <a:solidFill>
                  <a:srgbClr val="FF0000"/>
                </a:solidFill>
              </a:rPr>
              <a:t>Povinnost podílet se na úhradě ztráty </a:t>
            </a:r>
            <a:r>
              <a:rPr lang="cs-CZ" b="1" dirty="0" smtClean="0">
                <a:solidFill>
                  <a:srgbClr val="FF0000"/>
                </a:solidFill>
              </a:rPr>
              <a:t>společnosti</a:t>
            </a:r>
          </a:p>
          <a:p>
            <a:pPr lvl="1"/>
            <a:r>
              <a:rPr lang="cs-CZ" dirty="0"/>
              <a:t>v</a:t>
            </a:r>
            <a:r>
              <a:rPr lang="cs-CZ" dirty="0" smtClean="0"/>
              <a:t>šichni </a:t>
            </a:r>
            <a:r>
              <a:rPr lang="cs-CZ" b="1" dirty="0">
                <a:solidFill>
                  <a:srgbClr val="FF0000"/>
                </a:solidFill>
              </a:rPr>
              <a:t>společníci se podílejí rovným dílem na ztrátě </a:t>
            </a:r>
            <a:r>
              <a:rPr lang="cs-CZ" dirty="0"/>
              <a:t>společnosti zjištěné účetní závěrkou. Ve společenské smlouvě si můžou upravit např. zřízení rezervního fondu pro krytí ztrát, který bude doplňován příplatky nad vklady společníků k vyrovnání ztráty. </a:t>
            </a:r>
          </a:p>
          <a:p>
            <a:r>
              <a:rPr lang="cs-CZ" b="1" dirty="0" smtClean="0">
                <a:solidFill>
                  <a:srgbClr val="FF0000"/>
                </a:solidFill>
              </a:rPr>
              <a:t>Povinnost </a:t>
            </a:r>
            <a:r>
              <a:rPr lang="cs-CZ" b="1" dirty="0">
                <a:solidFill>
                  <a:srgbClr val="FF0000"/>
                </a:solidFill>
              </a:rPr>
              <a:t>podílet se osobně na podnikatelských aktivitách společnosti </a:t>
            </a:r>
            <a:r>
              <a:rPr lang="cs-CZ" dirty="0" smtClean="0"/>
              <a:t>- tato </a:t>
            </a:r>
            <a:r>
              <a:rPr lang="cs-CZ" dirty="0"/>
              <a:t>povinnost vyplývá z osobního charakteru společnosti. </a:t>
            </a:r>
            <a:endParaRPr lang="cs-CZ" dirty="0" smtClean="0"/>
          </a:p>
          <a:p>
            <a:r>
              <a:rPr lang="cs-CZ" b="1" dirty="0" smtClean="0">
                <a:solidFill>
                  <a:srgbClr val="FF0000"/>
                </a:solidFill>
              </a:rPr>
              <a:t>Povinnost </a:t>
            </a:r>
            <a:r>
              <a:rPr lang="cs-CZ" b="1" dirty="0">
                <a:solidFill>
                  <a:srgbClr val="FF0000"/>
                </a:solidFill>
              </a:rPr>
              <a:t>zdržet se konkurenčního jednání </a:t>
            </a:r>
            <a:r>
              <a:rPr lang="cs-CZ" dirty="0"/>
              <a:t>(§ 109 ZOK) </a:t>
            </a:r>
            <a:endParaRPr lang="cs-CZ" dirty="0" smtClean="0"/>
          </a:p>
          <a:p>
            <a:pPr lvl="1"/>
            <a:r>
              <a:rPr lang="cs-CZ" dirty="0" smtClean="0"/>
              <a:t>povinnost </a:t>
            </a:r>
            <a:r>
              <a:rPr lang="cs-CZ" dirty="0"/>
              <a:t>zdržet se jednání, které by mohlo vést ke střetu zájmů společníků a společnosti a mohlo by zájmy společnosti poškodit. Porušení může mít za následek vznik oprávnění společnosti na vydání prospěchu z obchodu, převedení práv na společnost a práva na náhradu škody. </a:t>
            </a:r>
            <a:endParaRPr lang="cs-CZ" b="1" dirty="0">
              <a:solidFill>
                <a:srgbClr val="FF0000"/>
              </a:solidFill>
            </a:endParaRPr>
          </a:p>
        </p:txBody>
      </p:sp>
    </p:spTree>
    <p:extLst>
      <p:ext uri="{BB962C8B-B14F-4D97-AF65-F5344CB8AC3E}">
        <p14:creationId xmlns:p14="http://schemas.microsoft.com/office/powerpoint/2010/main" val="33669491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754062"/>
          </a:xfrm>
        </p:spPr>
        <p:txBody>
          <a:bodyPr>
            <a:normAutofit fontScale="90000"/>
          </a:bodyPr>
          <a:lstStyle/>
          <a:p>
            <a:r>
              <a:rPr lang="cs-CZ" b="1" dirty="0" smtClean="0">
                <a:solidFill>
                  <a:srgbClr val="FF0000"/>
                </a:solidFill>
              </a:rPr>
              <a:t>Práva společníků v.o.s.</a:t>
            </a:r>
            <a:endParaRPr lang="cs-CZ" dirty="0">
              <a:solidFill>
                <a:srgbClr val="FF0000"/>
              </a:solidFill>
            </a:endParaRPr>
          </a:p>
        </p:txBody>
      </p:sp>
      <p:sp>
        <p:nvSpPr>
          <p:cNvPr id="3" name="Zástupný symbol pro obsah 2"/>
          <p:cNvSpPr>
            <a:spLocks noGrp="1"/>
          </p:cNvSpPr>
          <p:nvPr>
            <p:ph idx="1"/>
          </p:nvPr>
        </p:nvSpPr>
        <p:spPr>
          <a:xfrm>
            <a:off x="457200" y="1005840"/>
            <a:ext cx="8229600" cy="5852160"/>
          </a:xfrm>
        </p:spPr>
        <p:txBody>
          <a:bodyPr>
            <a:normAutofit fontScale="85000" lnSpcReduction="20000"/>
          </a:bodyPr>
          <a:lstStyle/>
          <a:p>
            <a:r>
              <a:rPr lang="cs-CZ" b="1" dirty="0">
                <a:solidFill>
                  <a:srgbClr val="FF0000"/>
                </a:solidFill>
              </a:rPr>
              <a:t>Právo na podíl na zisku </a:t>
            </a:r>
          </a:p>
          <a:p>
            <a:pPr lvl="1"/>
            <a:r>
              <a:rPr lang="cs-CZ" b="1" dirty="0" smtClean="0">
                <a:solidFill>
                  <a:srgbClr val="FF0000"/>
                </a:solidFill>
              </a:rPr>
              <a:t>Zisk </a:t>
            </a:r>
            <a:r>
              <a:rPr lang="cs-CZ" b="1" dirty="0">
                <a:solidFill>
                  <a:srgbClr val="FF0000"/>
                </a:solidFill>
              </a:rPr>
              <a:t>se dělí rovným dílem</a:t>
            </a:r>
            <a:r>
              <a:rPr lang="cs-CZ" b="1" dirty="0"/>
              <a:t>, pokud není stanoveno jinak </a:t>
            </a:r>
            <a:r>
              <a:rPr lang="cs-CZ" dirty="0"/>
              <a:t>§ 112 ZOK. U společnosti jako takové se zisk nevykazuje ani nezdaňuje. </a:t>
            </a:r>
            <a:endParaRPr lang="cs-CZ" dirty="0" smtClean="0"/>
          </a:p>
          <a:p>
            <a:r>
              <a:rPr lang="cs-CZ" b="1" dirty="0" smtClean="0">
                <a:solidFill>
                  <a:srgbClr val="FF0000"/>
                </a:solidFill>
              </a:rPr>
              <a:t>Právo </a:t>
            </a:r>
            <a:r>
              <a:rPr lang="cs-CZ" b="1" dirty="0">
                <a:solidFill>
                  <a:srgbClr val="FF0000"/>
                </a:solidFill>
              </a:rPr>
              <a:t>na vypořádání se společností </a:t>
            </a:r>
            <a:r>
              <a:rPr lang="cs-CZ" dirty="0"/>
              <a:t>- §36 ZOK </a:t>
            </a:r>
            <a:endParaRPr lang="cs-CZ" dirty="0" smtClean="0"/>
          </a:p>
          <a:p>
            <a:r>
              <a:rPr lang="cs-CZ" b="1" dirty="0" smtClean="0">
                <a:solidFill>
                  <a:srgbClr val="FF0000"/>
                </a:solidFill>
              </a:rPr>
              <a:t>Právo </a:t>
            </a:r>
            <a:r>
              <a:rPr lang="cs-CZ" b="1" dirty="0">
                <a:solidFill>
                  <a:srgbClr val="FF0000"/>
                </a:solidFill>
              </a:rPr>
              <a:t>podílet se na řízení společnosti </a:t>
            </a:r>
            <a:endParaRPr lang="cs-CZ" b="1" dirty="0" smtClean="0">
              <a:solidFill>
                <a:srgbClr val="FF0000"/>
              </a:solidFill>
            </a:endParaRPr>
          </a:p>
          <a:p>
            <a:pPr lvl="1"/>
            <a:r>
              <a:rPr lang="cs-CZ" dirty="0" smtClean="0"/>
              <a:t>1</a:t>
            </a:r>
            <a:r>
              <a:rPr lang="cs-CZ" dirty="0"/>
              <a:t>. Rozhodování o základních otázkách, které se týkají existence společnosti a důležitých prvků právního postavení společníků </a:t>
            </a:r>
            <a:endParaRPr lang="cs-CZ" dirty="0" smtClean="0"/>
          </a:p>
          <a:p>
            <a:pPr lvl="1"/>
            <a:r>
              <a:rPr lang="cs-CZ" dirty="0" smtClean="0"/>
              <a:t>2. </a:t>
            </a:r>
            <a:r>
              <a:rPr lang="cs-CZ" dirty="0"/>
              <a:t>Rozhodování o obchodním vedení (OV) společnosti – ze zákona vykonává každý společník funkci statutárního orgánu, lze však obchodním vedením pověřit pouze některého společníka/y </a:t>
            </a:r>
            <a:endParaRPr lang="cs-CZ" dirty="0" smtClean="0"/>
          </a:p>
          <a:p>
            <a:pPr lvl="1"/>
            <a:r>
              <a:rPr lang="cs-CZ" dirty="0" smtClean="0"/>
              <a:t>3</a:t>
            </a:r>
            <a:r>
              <a:rPr lang="cs-CZ" dirty="0"/>
              <a:t>. Navazování vnějších vztahů společnosti se třetími osobami </a:t>
            </a:r>
            <a:endParaRPr lang="cs-CZ" dirty="0" smtClean="0"/>
          </a:p>
          <a:p>
            <a:r>
              <a:rPr lang="cs-CZ" b="1" dirty="0" smtClean="0">
                <a:solidFill>
                  <a:srgbClr val="FF0000"/>
                </a:solidFill>
              </a:rPr>
              <a:t>Právo </a:t>
            </a:r>
            <a:r>
              <a:rPr lang="cs-CZ" b="1" dirty="0">
                <a:solidFill>
                  <a:srgbClr val="FF0000"/>
                </a:solidFill>
              </a:rPr>
              <a:t>na informace</a:t>
            </a:r>
          </a:p>
        </p:txBody>
      </p:sp>
    </p:spTree>
    <p:extLst>
      <p:ext uri="{BB962C8B-B14F-4D97-AF65-F5344CB8AC3E}">
        <p14:creationId xmlns:p14="http://schemas.microsoft.com/office/powerpoint/2010/main" val="17556576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1143000"/>
          </a:xfrm>
        </p:spPr>
        <p:txBody>
          <a:bodyPr>
            <a:normAutofit/>
          </a:bodyPr>
          <a:lstStyle/>
          <a:p>
            <a:r>
              <a:rPr lang="cs-CZ" b="1" dirty="0">
                <a:solidFill>
                  <a:srgbClr val="FF0000"/>
                </a:solidFill>
              </a:rPr>
              <a:t>Dědění, přechod </a:t>
            </a:r>
            <a:r>
              <a:rPr lang="cs-CZ" b="1" dirty="0" smtClean="0">
                <a:solidFill>
                  <a:srgbClr val="FF0000"/>
                </a:solidFill>
              </a:rPr>
              <a:t>podílu u v.o.s.</a:t>
            </a:r>
            <a:endParaRPr lang="cs-CZ" b="1"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92500" lnSpcReduction="10000"/>
          </a:bodyPr>
          <a:lstStyle/>
          <a:p>
            <a:r>
              <a:rPr lang="cs-CZ" dirty="0" smtClean="0"/>
              <a:t>Možné na </a:t>
            </a:r>
            <a:r>
              <a:rPr lang="cs-CZ" dirty="0"/>
              <a:t>základě 2 skutečností: </a:t>
            </a:r>
            <a:endParaRPr lang="cs-CZ" dirty="0" smtClean="0"/>
          </a:p>
          <a:p>
            <a:pPr lvl="1"/>
            <a:r>
              <a:rPr lang="cs-CZ" b="1" dirty="0" smtClean="0">
                <a:solidFill>
                  <a:srgbClr val="FF0000"/>
                </a:solidFill>
              </a:rPr>
              <a:t>1</a:t>
            </a:r>
            <a:r>
              <a:rPr lang="cs-CZ" b="1" dirty="0">
                <a:solidFill>
                  <a:srgbClr val="FF0000"/>
                </a:solidFill>
              </a:rPr>
              <a:t>. smrtí společníka </a:t>
            </a:r>
            <a:r>
              <a:rPr lang="cs-CZ" dirty="0"/>
              <a:t>se </a:t>
            </a:r>
            <a:r>
              <a:rPr lang="cs-CZ" b="1" dirty="0">
                <a:solidFill>
                  <a:srgbClr val="FF0000"/>
                </a:solidFill>
              </a:rPr>
              <a:t>společnost zásadně zrušuje, ledaže společenská smlouva připouští dědění </a:t>
            </a:r>
            <a:r>
              <a:rPr lang="cs-CZ" dirty="0"/>
              <a:t>podílu a podíl zůstavitele zdědil jeho dědic. </a:t>
            </a:r>
            <a:r>
              <a:rPr lang="cs-CZ" b="1" dirty="0"/>
              <a:t>Pokud společenská smlouva neobsahuje ustanovení o dědění, považuje se za nepřípustné. </a:t>
            </a:r>
            <a:r>
              <a:rPr lang="cs-CZ" dirty="0"/>
              <a:t>Dědic podílu je oprávněn vypovědět účast ve společnosti, i když je založena na dobu určitou, ve lhůtě 3 měsíců od právní moci rozhodnutí soudu o dědictví, jinak toto jeho právo zaniká. </a:t>
            </a:r>
            <a:endParaRPr lang="cs-CZ" dirty="0" smtClean="0"/>
          </a:p>
          <a:p>
            <a:pPr lvl="1"/>
            <a:r>
              <a:rPr lang="cs-CZ" b="1" dirty="0" smtClean="0">
                <a:solidFill>
                  <a:srgbClr val="FF0000"/>
                </a:solidFill>
              </a:rPr>
              <a:t>2</a:t>
            </a:r>
            <a:r>
              <a:rPr lang="cs-CZ" b="1" dirty="0">
                <a:solidFill>
                  <a:srgbClr val="FF0000"/>
                </a:solidFill>
              </a:rPr>
              <a:t>. zánik právnické osoby, která je společníkem </a:t>
            </a:r>
            <a:r>
              <a:rPr lang="cs-CZ" dirty="0"/>
              <a:t>– </a:t>
            </a:r>
            <a:r>
              <a:rPr lang="cs-CZ" b="1" dirty="0">
                <a:solidFill>
                  <a:srgbClr val="FF0000"/>
                </a:solidFill>
              </a:rPr>
              <a:t>přechod možný pokud jej společenská smlouva </a:t>
            </a:r>
            <a:r>
              <a:rPr lang="cs-CZ" b="1" dirty="0"/>
              <a:t>výslovně</a:t>
            </a:r>
            <a:r>
              <a:rPr lang="cs-CZ" b="1" dirty="0">
                <a:solidFill>
                  <a:srgbClr val="FF0000"/>
                </a:solidFill>
              </a:rPr>
              <a:t> připouští </a:t>
            </a:r>
          </a:p>
        </p:txBody>
      </p:sp>
    </p:spTree>
    <p:extLst>
      <p:ext uri="{BB962C8B-B14F-4D97-AF65-F5344CB8AC3E}">
        <p14:creationId xmlns:p14="http://schemas.microsoft.com/office/powerpoint/2010/main" val="23958670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1" y="709398"/>
            <a:ext cx="8126360" cy="1814052"/>
          </a:xfrm>
        </p:spPr>
        <p:txBody>
          <a:bodyPr lIns="0" tIns="0" rIns="0" bIns="0" anchor="t" anchorCtr="0">
            <a:normAutofit/>
          </a:bodyPr>
          <a:lstStyle/>
          <a:p>
            <a:r>
              <a:rPr lang="cs-CZ" sz="5400" b="1" cap="small" dirty="0" smtClean="0">
                <a:solidFill>
                  <a:srgbClr val="D10202"/>
                </a:solidFill>
                <a:latin typeface="+mn-lt"/>
                <a:cs typeface="Arial"/>
              </a:rPr>
              <a:t>Komanditní společnost</a:t>
            </a:r>
            <a:br>
              <a:rPr lang="cs-CZ" sz="5400" b="1" cap="small" dirty="0" smtClean="0">
                <a:solidFill>
                  <a:srgbClr val="D10202"/>
                </a:solidFill>
                <a:latin typeface="+mn-lt"/>
                <a:cs typeface="Arial"/>
              </a:rPr>
            </a:br>
            <a:endParaRPr lang="en-US" sz="3000" b="1" dirty="0">
              <a:solidFill>
                <a:srgbClr val="D10202"/>
              </a:solidFill>
              <a:latin typeface="+mn-lt"/>
              <a:cs typeface="Arial"/>
            </a:endParaRPr>
          </a:p>
        </p:txBody>
      </p:sp>
    </p:spTree>
    <p:extLst>
      <p:ext uri="{BB962C8B-B14F-4D97-AF65-F5344CB8AC3E}">
        <p14:creationId xmlns:p14="http://schemas.microsoft.com/office/powerpoint/2010/main" val="33837568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Osnova přednášky</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lnSpcReduction="10000"/>
          </a:bodyPr>
          <a:lstStyle/>
          <a:p>
            <a:pPr marL="914400" lvl="2" indent="0">
              <a:buNone/>
            </a:pPr>
            <a:endParaRPr lang="cs-CZ" sz="1600" dirty="0" smtClean="0">
              <a:solidFill>
                <a:schemeClr val="tx2"/>
              </a:solidFill>
            </a:endParaRPr>
          </a:p>
          <a:p>
            <a:pPr marL="914400" lvl="2" indent="0">
              <a:buNone/>
            </a:pPr>
            <a:endParaRPr lang="cs-CZ" sz="1600" dirty="0" smtClean="0">
              <a:solidFill>
                <a:schemeClr val="tx2"/>
              </a:solidFill>
            </a:endParaRPr>
          </a:p>
          <a:p>
            <a:pPr marL="914400" lvl="2" indent="0">
              <a:buNone/>
            </a:pPr>
            <a:endParaRPr lang="cs-CZ" sz="1600" dirty="0" smtClean="0">
              <a:solidFill>
                <a:schemeClr val="tx2"/>
              </a:solidFill>
            </a:endParaRPr>
          </a:p>
          <a:p>
            <a:r>
              <a:rPr lang="cs-CZ" sz="3600" b="1" dirty="0" smtClean="0"/>
              <a:t>Charakteristika k.s.</a:t>
            </a:r>
          </a:p>
          <a:p>
            <a:r>
              <a:rPr lang="cs-CZ" sz="3600" b="1" dirty="0" smtClean="0"/>
              <a:t>Založení a vznik k.s.</a:t>
            </a:r>
          </a:p>
          <a:p>
            <a:r>
              <a:rPr lang="cs-CZ" sz="3600" b="1" dirty="0" smtClean="0"/>
              <a:t>Zrušení a zánik k.s.</a:t>
            </a:r>
          </a:p>
          <a:p>
            <a:r>
              <a:rPr lang="cs-CZ" sz="3600" b="1" dirty="0" smtClean="0"/>
              <a:t>Společníci k.s.</a:t>
            </a:r>
          </a:p>
          <a:p>
            <a:r>
              <a:rPr lang="cs-CZ" sz="3600" b="1" dirty="0" smtClean="0"/>
              <a:t>Práva a povinnosti společníků k.s.</a:t>
            </a:r>
          </a:p>
          <a:p>
            <a:r>
              <a:rPr lang="cs-CZ" sz="3600" b="1" dirty="0" smtClean="0"/>
              <a:t>Dědění, přechod podílu ve k.s.</a:t>
            </a:r>
          </a:p>
        </p:txBody>
      </p:sp>
    </p:spTree>
    <p:extLst>
      <p:ext uri="{BB962C8B-B14F-4D97-AF65-F5344CB8AC3E}">
        <p14:creationId xmlns:p14="http://schemas.microsoft.com/office/powerpoint/2010/main" val="37844425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a:solidFill>
                  <a:srgbClr val="FF0000"/>
                </a:solidFill>
              </a:rPr>
              <a:t>K</a:t>
            </a:r>
            <a:r>
              <a:rPr lang="cs-CZ" sz="4000" b="1" dirty="0" smtClean="0">
                <a:solidFill>
                  <a:srgbClr val="FF0000"/>
                </a:solidFill>
              </a:rPr>
              <a:t>.s. – obecná charakteristika</a:t>
            </a:r>
            <a:endParaRPr lang="cs-CZ" sz="4000" b="1" dirty="0">
              <a:solidFill>
                <a:srgbClr val="FF0000"/>
              </a:solidFill>
              <a:latin typeface="+mn-lt"/>
              <a:cs typeface="Arial"/>
            </a:endParaRPr>
          </a:p>
        </p:txBody>
      </p:sp>
      <p:sp>
        <p:nvSpPr>
          <p:cNvPr id="6" name="Zástupný symbol pro obsah 2"/>
          <p:cNvSpPr>
            <a:spLocks noGrp="1"/>
          </p:cNvSpPr>
          <p:nvPr>
            <p:ph idx="1"/>
          </p:nvPr>
        </p:nvSpPr>
        <p:spPr>
          <a:xfrm>
            <a:off x="457200" y="1600200"/>
            <a:ext cx="8229600" cy="5052060"/>
          </a:xfrm>
        </p:spPr>
        <p:txBody>
          <a:bodyPr>
            <a:normAutofit/>
          </a:bodyPr>
          <a:lstStyle/>
          <a:p>
            <a:pPr marL="342900" lvl="2" indent="-342900">
              <a:buFontTx/>
              <a:buChar char="-"/>
            </a:pPr>
            <a:r>
              <a:rPr lang="cs-CZ" sz="3200" dirty="0" smtClean="0"/>
              <a:t>společnost osobní hybridní</a:t>
            </a:r>
          </a:p>
          <a:p>
            <a:pPr marL="342900" lvl="2" indent="-342900">
              <a:buFontTx/>
              <a:buChar char="-"/>
            </a:pPr>
            <a:r>
              <a:rPr lang="cs-CZ" sz="3200" dirty="0"/>
              <a:t>m</a:t>
            </a:r>
            <a:r>
              <a:rPr lang="cs-CZ" sz="3200" dirty="0" smtClean="0"/>
              <a:t>in. 2 společníci – komanditista a komplementář - může </a:t>
            </a:r>
            <a:r>
              <a:rPr lang="cs-CZ" sz="3200" dirty="0"/>
              <a:t>jít jak o fyzické, tak o právnické osoby.</a:t>
            </a:r>
            <a:endParaRPr lang="cs-CZ" sz="3200" b="1" dirty="0">
              <a:solidFill>
                <a:schemeClr val="tx2"/>
              </a:solidFill>
            </a:endParaRPr>
          </a:p>
          <a:p>
            <a:pPr marL="342900" lvl="2" indent="-342900">
              <a:buFontTx/>
              <a:buChar char="-"/>
            </a:pPr>
            <a:endParaRPr lang="cs-CZ" sz="3200" dirty="0" smtClean="0"/>
          </a:p>
          <a:p>
            <a:pPr marL="800100" lvl="3" indent="-342900">
              <a:buFontTx/>
              <a:buChar char="-"/>
            </a:pPr>
            <a:r>
              <a:rPr lang="cs-CZ" sz="2800" b="1" dirty="0" smtClean="0"/>
              <a:t>komplementář </a:t>
            </a:r>
            <a:r>
              <a:rPr lang="cs-CZ" sz="2800" dirty="0" smtClean="0"/>
              <a:t>- ručí </a:t>
            </a:r>
            <a:r>
              <a:rPr lang="cs-CZ" sz="2800" dirty="0"/>
              <a:t>za </a:t>
            </a:r>
            <a:r>
              <a:rPr lang="cs-CZ" sz="2800" dirty="0" smtClean="0"/>
              <a:t>dluhy společnosti celým </a:t>
            </a:r>
            <a:r>
              <a:rPr lang="cs-CZ" sz="2800" dirty="0"/>
              <a:t>svým majetkem (neomezeně) </a:t>
            </a:r>
          </a:p>
          <a:p>
            <a:pPr marL="800100" lvl="3" indent="-342900">
              <a:buFontTx/>
              <a:buChar char="-"/>
            </a:pPr>
            <a:r>
              <a:rPr lang="cs-CZ" sz="2800" b="1" dirty="0" smtClean="0"/>
              <a:t>komanditista</a:t>
            </a:r>
            <a:r>
              <a:rPr lang="cs-CZ" sz="2800" dirty="0" smtClean="0"/>
              <a:t> – ručí omezeně do výše svého nesplaceného vkladu </a:t>
            </a:r>
            <a:endParaRPr lang="cs-CZ" sz="2800" b="1" dirty="0">
              <a:solidFill>
                <a:schemeClr val="tx2"/>
              </a:solidFill>
            </a:endParaRPr>
          </a:p>
        </p:txBody>
      </p:sp>
    </p:spTree>
    <p:extLst>
      <p:ext uri="{BB962C8B-B14F-4D97-AF65-F5344CB8AC3E}">
        <p14:creationId xmlns:p14="http://schemas.microsoft.com/office/powerpoint/2010/main" val="1837154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144534"/>
            <a:ext cx="8229600" cy="724464"/>
          </a:xfrm>
        </p:spPr>
        <p:txBody>
          <a:bodyPr>
            <a:normAutofit/>
          </a:bodyPr>
          <a:lstStyle/>
          <a:p>
            <a:r>
              <a:rPr lang="cs-CZ" sz="4000" b="1" dirty="0">
                <a:solidFill>
                  <a:srgbClr val="FF0000"/>
                </a:solidFill>
                <a:latin typeface="+mn-lt"/>
                <a:cs typeface="Arial"/>
              </a:rPr>
              <a:t>K</a:t>
            </a:r>
            <a:r>
              <a:rPr lang="cs-CZ" sz="4000" b="1" dirty="0" smtClean="0">
                <a:solidFill>
                  <a:srgbClr val="FF0000"/>
                </a:solidFill>
                <a:latin typeface="+mn-lt"/>
                <a:cs typeface="Arial"/>
              </a:rPr>
              <a:t>.s. založení a vznik</a:t>
            </a:r>
            <a:endParaRPr lang="cs-CZ" sz="4000" b="1" dirty="0">
              <a:solidFill>
                <a:srgbClr val="FF0000"/>
              </a:solidFill>
              <a:latin typeface="+mn-lt"/>
              <a:cs typeface="Arial"/>
            </a:endParaRPr>
          </a:p>
        </p:txBody>
      </p:sp>
      <p:sp>
        <p:nvSpPr>
          <p:cNvPr id="6" name="Zástupný symbol pro obsah 2"/>
          <p:cNvSpPr>
            <a:spLocks noGrp="1"/>
          </p:cNvSpPr>
          <p:nvPr>
            <p:ph idx="1"/>
          </p:nvPr>
        </p:nvSpPr>
        <p:spPr>
          <a:xfrm>
            <a:off x="457200" y="1234440"/>
            <a:ext cx="8229600" cy="5623560"/>
          </a:xfrm>
        </p:spPr>
        <p:txBody>
          <a:bodyPr>
            <a:normAutofit fontScale="77500" lnSpcReduction="20000"/>
          </a:bodyPr>
          <a:lstStyle/>
          <a:p>
            <a:pPr marL="0" lvl="2" indent="0">
              <a:buNone/>
            </a:pPr>
            <a:r>
              <a:rPr lang="cs-CZ" sz="2800" b="1" dirty="0">
                <a:solidFill>
                  <a:srgbClr val="FF0000"/>
                </a:solidFill>
              </a:rPr>
              <a:t>Založení: </a:t>
            </a:r>
            <a:r>
              <a:rPr lang="cs-CZ" sz="2800" dirty="0"/>
              <a:t>společnost se zakládá </a:t>
            </a:r>
            <a:r>
              <a:rPr lang="cs-CZ" sz="2800" b="1" dirty="0">
                <a:solidFill>
                  <a:srgbClr val="FF0000"/>
                </a:solidFill>
              </a:rPr>
              <a:t>společenskou smlouvou</a:t>
            </a:r>
            <a:r>
              <a:rPr lang="cs-CZ" sz="2800" dirty="0"/>
              <a:t> (u v.o.s. </a:t>
            </a:r>
            <a:r>
              <a:rPr lang="cs-CZ" sz="2800" b="1" dirty="0"/>
              <a:t>nelze sepsat zakládací listinu – podmínkou jsou minimálně dvě osoby společníků</a:t>
            </a:r>
            <a:r>
              <a:rPr lang="cs-CZ" sz="2800" dirty="0"/>
              <a:t>). </a:t>
            </a:r>
            <a:endParaRPr lang="cs-CZ" sz="2800" dirty="0" smtClean="0"/>
          </a:p>
          <a:p>
            <a:pPr marL="0" lvl="2" indent="0">
              <a:buNone/>
            </a:pPr>
            <a:r>
              <a:rPr lang="cs-CZ" sz="2800" b="1" dirty="0" smtClean="0">
                <a:solidFill>
                  <a:srgbClr val="FF0000"/>
                </a:solidFill>
              </a:rPr>
              <a:t>Společenská </a:t>
            </a:r>
            <a:r>
              <a:rPr lang="cs-CZ" sz="2800" b="1" dirty="0">
                <a:solidFill>
                  <a:srgbClr val="FF0000"/>
                </a:solidFill>
              </a:rPr>
              <a:t>smlouva musí </a:t>
            </a:r>
            <a:r>
              <a:rPr lang="cs-CZ" sz="2800" b="1" dirty="0" smtClean="0">
                <a:solidFill>
                  <a:srgbClr val="FF0000"/>
                </a:solidFill>
              </a:rPr>
              <a:t>obsahovat:</a:t>
            </a:r>
          </a:p>
          <a:p>
            <a:pPr marL="457200" lvl="2" indent="-457200"/>
            <a:r>
              <a:rPr lang="cs-CZ" sz="2800" b="1" dirty="0" smtClean="0">
                <a:solidFill>
                  <a:srgbClr val="FF0000"/>
                </a:solidFill>
              </a:rPr>
              <a:t>Firmu, </a:t>
            </a:r>
            <a:r>
              <a:rPr lang="cs-CZ" sz="2800" dirty="0" smtClean="0"/>
              <a:t>která </a:t>
            </a:r>
            <a:r>
              <a:rPr lang="cs-CZ" sz="2800" dirty="0"/>
              <a:t>obsahuje označení "</a:t>
            </a:r>
            <a:r>
              <a:rPr lang="cs-CZ" sz="2800" b="1" dirty="0">
                <a:solidFill>
                  <a:srgbClr val="FF0000"/>
                </a:solidFill>
              </a:rPr>
              <a:t>komanditní společnost</a:t>
            </a:r>
            <a:r>
              <a:rPr lang="cs-CZ" sz="2800" dirty="0"/>
              <a:t>", které může být nahrazeno </a:t>
            </a:r>
            <a:r>
              <a:rPr lang="cs-CZ" sz="2800" dirty="0" smtClean="0"/>
              <a:t>zkratkou. </a:t>
            </a:r>
            <a:r>
              <a:rPr lang="cs-CZ" sz="2800" dirty="0"/>
              <a:t>"</a:t>
            </a:r>
            <a:r>
              <a:rPr lang="cs-CZ" sz="2800" b="1" dirty="0">
                <a:solidFill>
                  <a:srgbClr val="FF0000"/>
                </a:solidFill>
              </a:rPr>
              <a:t>kom. s</a:t>
            </a:r>
            <a:r>
              <a:rPr lang="cs-CZ" sz="2800" b="1" dirty="0" smtClean="0">
                <a:solidFill>
                  <a:srgbClr val="FF0000"/>
                </a:solidFill>
              </a:rPr>
              <a:t>pol.</a:t>
            </a:r>
            <a:r>
              <a:rPr lang="cs-CZ" sz="2800" dirty="0" smtClean="0"/>
              <a:t>" </a:t>
            </a:r>
            <a:r>
              <a:rPr lang="cs-CZ" sz="2800" dirty="0"/>
              <a:t>nebo "</a:t>
            </a:r>
            <a:r>
              <a:rPr lang="cs-CZ" sz="2800" b="1" dirty="0">
                <a:solidFill>
                  <a:srgbClr val="FF0000"/>
                </a:solidFill>
              </a:rPr>
              <a:t>k. s</a:t>
            </a:r>
            <a:r>
              <a:rPr lang="cs-CZ" sz="2800" dirty="0" smtClean="0"/>
              <a:t>.".. </a:t>
            </a:r>
            <a:r>
              <a:rPr lang="cs-CZ" sz="2800" dirty="0" err="1" smtClean="0"/>
              <a:t>u</a:t>
            </a:r>
            <a:r>
              <a:rPr lang="cs-CZ" sz="2800" b="1" dirty="0" err="1" smtClean="0"/>
              <a:t>Komanditista</a:t>
            </a:r>
            <a:r>
              <a:rPr lang="cs-CZ" sz="2800" b="1" dirty="0"/>
              <a:t>, jehož jméno je uvedeno ve firmě, ručí za dluhy společnosti jako </a:t>
            </a:r>
            <a:r>
              <a:rPr lang="cs-CZ" sz="2800" b="1" dirty="0" smtClean="0"/>
              <a:t>komplementář,</a:t>
            </a:r>
          </a:p>
          <a:p>
            <a:pPr marL="457200" lvl="2" indent="-457200"/>
            <a:r>
              <a:rPr lang="cs-CZ" sz="2800" dirty="0"/>
              <a:t>u</a:t>
            </a:r>
            <a:r>
              <a:rPr lang="cs-CZ" sz="2800" dirty="0" smtClean="0"/>
              <a:t>rčení</a:t>
            </a:r>
            <a:r>
              <a:rPr lang="cs-CZ" sz="2800" b="1" dirty="0">
                <a:solidFill>
                  <a:srgbClr val="FF0000"/>
                </a:solidFill>
              </a:rPr>
              <a:t>, kdo komanditista a kdo komplementář a výši vkladu </a:t>
            </a:r>
            <a:r>
              <a:rPr lang="cs-CZ" sz="2800" dirty="0"/>
              <a:t>každého komanditisty. </a:t>
            </a:r>
          </a:p>
          <a:p>
            <a:pPr marL="457200" lvl="2" indent="-457200"/>
            <a:r>
              <a:rPr lang="cs-CZ" sz="2800" b="1" dirty="0" smtClean="0"/>
              <a:t>předmět </a:t>
            </a:r>
            <a:r>
              <a:rPr lang="cs-CZ" sz="2800" b="1" dirty="0"/>
              <a:t>podnikání </a:t>
            </a:r>
            <a:r>
              <a:rPr lang="cs-CZ" sz="2800" dirty="0"/>
              <a:t>nebo údaj, že byla založena za účelem správy vlastního majetku, </a:t>
            </a:r>
            <a:endParaRPr lang="cs-CZ" sz="2800" dirty="0" smtClean="0"/>
          </a:p>
          <a:p>
            <a:pPr marL="457200" lvl="2" indent="-457200"/>
            <a:r>
              <a:rPr lang="cs-CZ" sz="2800" b="1" dirty="0" smtClean="0"/>
              <a:t>určení </a:t>
            </a:r>
            <a:r>
              <a:rPr lang="cs-CZ" sz="2800" b="1" dirty="0"/>
              <a:t>společníků </a:t>
            </a:r>
            <a:r>
              <a:rPr lang="cs-CZ" sz="2800" dirty="0"/>
              <a:t>uvedením jména a bydliště nebo sídla, uvedení sídla společnosti (postačí město). </a:t>
            </a:r>
            <a:endParaRPr lang="cs-CZ" sz="2800" dirty="0" smtClean="0"/>
          </a:p>
          <a:p>
            <a:pPr marL="0" lvl="2" indent="0">
              <a:buNone/>
            </a:pPr>
            <a:endParaRPr lang="cs-CZ" sz="2800" dirty="0" smtClean="0"/>
          </a:p>
          <a:p>
            <a:pPr marL="0" lvl="2" indent="0">
              <a:buNone/>
            </a:pPr>
            <a:r>
              <a:rPr lang="cs-CZ" sz="2800" dirty="0" smtClean="0"/>
              <a:t>Společenská </a:t>
            </a:r>
            <a:r>
              <a:rPr lang="cs-CZ" sz="2800" dirty="0"/>
              <a:t>smlouva musí být </a:t>
            </a:r>
            <a:r>
              <a:rPr lang="cs-CZ" sz="2800" b="1" dirty="0">
                <a:solidFill>
                  <a:srgbClr val="FF0000"/>
                </a:solidFill>
              </a:rPr>
              <a:t>sepsána v písemné formě. </a:t>
            </a:r>
            <a:endParaRPr lang="cs-CZ" sz="2800" b="1" dirty="0" smtClean="0">
              <a:solidFill>
                <a:srgbClr val="FF0000"/>
              </a:solidFill>
            </a:endParaRPr>
          </a:p>
          <a:p>
            <a:pPr marL="0" lvl="2" indent="0">
              <a:buNone/>
            </a:pPr>
            <a:endParaRPr lang="cs-CZ" sz="2800" b="1" dirty="0" smtClean="0">
              <a:solidFill>
                <a:srgbClr val="FF0000"/>
              </a:solidFill>
            </a:endParaRPr>
          </a:p>
          <a:p>
            <a:pPr marL="0" lvl="2" indent="0">
              <a:buNone/>
            </a:pPr>
            <a:r>
              <a:rPr lang="cs-CZ" sz="2800" b="1" dirty="0" smtClean="0">
                <a:solidFill>
                  <a:srgbClr val="FF0000"/>
                </a:solidFill>
              </a:rPr>
              <a:t>Vznik</a:t>
            </a:r>
            <a:r>
              <a:rPr lang="cs-CZ" sz="2800" b="1" dirty="0">
                <a:solidFill>
                  <a:srgbClr val="FF0000"/>
                </a:solidFill>
              </a:rPr>
              <a:t>: </a:t>
            </a:r>
            <a:r>
              <a:rPr lang="cs-CZ" sz="2800" b="1" dirty="0"/>
              <a:t>zápisem do obchodního rejstříku </a:t>
            </a:r>
            <a:r>
              <a:rPr lang="cs-CZ" sz="2800" dirty="0"/>
              <a:t>(konstitutivní účinky zápisu)</a:t>
            </a:r>
            <a:endParaRPr lang="cs-CZ" sz="2400" dirty="0">
              <a:solidFill>
                <a:schemeClr val="tx2"/>
              </a:solidFill>
            </a:endParaRPr>
          </a:p>
          <a:p>
            <a:pPr algn="ctr" fontAlgn="auto">
              <a:spcBef>
                <a:spcPts val="0"/>
              </a:spcBef>
              <a:spcAft>
                <a:spcPts val="0"/>
              </a:spcAft>
              <a:defRPr/>
            </a:pPr>
            <a:endParaRPr lang="cs-CZ" sz="2400" dirty="0">
              <a:solidFill>
                <a:schemeClr val="tx2"/>
              </a:solidFill>
            </a:endParaRPr>
          </a:p>
          <a:p>
            <a:pPr marL="0" indent="0">
              <a:buNone/>
              <a:defRPr/>
            </a:pPr>
            <a:endParaRPr lang="cs-CZ" sz="2400" b="1" dirty="0">
              <a:solidFill>
                <a:schemeClr val="tx2"/>
              </a:solidFill>
              <a:ea typeface="+mn-ea"/>
              <a:cs typeface="+mn-cs"/>
            </a:endParaRPr>
          </a:p>
        </p:txBody>
      </p:sp>
    </p:spTree>
    <p:extLst>
      <p:ext uri="{BB962C8B-B14F-4D97-AF65-F5344CB8AC3E}">
        <p14:creationId xmlns:p14="http://schemas.microsoft.com/office/powerpoint/2010/main" val="123033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Osnova přednášky</a:t>
            </a:r>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lnSpcReduction="10000"/>
          </a:bodyPr>
          <a:lstStyle/>
          <a:p>
            <a:pPr marL="914400" lvl="2" indent="0">
              <a:buNone/>
            </a:pPr>
            <a:endParaRPr lang="cs-CZ" sz="1600" dirty="0" smtClean="0">
              <a:solidFill>
                <a:schemeClr val="tx2"/>
              </a:solidFill>
            </a:endParaRPr>
          </a:p>
          <a:p>
            <a:pPr marL="914400" lvl="2" indent="0">
              <a:buNone/>
            </a:pPr>
            <a:endParaRPr lang="cs-CZ" sz="1600" dirty="0" smtClean="0">
              <a:solidFill>
                <a:schemeClr val="tx2"/>
              </a:solidFill>
            </a:endParaRPr>
          </a:p>
          <a:p>
            <a:pPr marL="914400" lvl="2" indent="0">
              <a:buNone/>
            </a:pPr>
            <a:endParaRPr lang="cs-CZ" sz="1600" dirty="0" smtClean="0">
              <a:solidFill>
                <a:schemeClr val="tx2"/>
              </a:solidFill>
            </a:endParaRPr>
          </a:p>
          <a:p>
            <a:r>
              <a:rPr lang="cs-CZ" sz="3600" b="1" dirty="0" smtClean="0"/>
              <a:t>Obchodní korporace obecné vymezení</a:t>
            </a:r>
          </a:p>
          <a:p>
            <a:r>
              <a:rPr lang="cs-CZ" sz="3600" b="1" dirty="0" smtClean="0"/>
              <a:t>Základní rozdíly mezi kapitálovými a osobními obchodními společnostmi</a:t>
            </a:r>
          </a:p>
          <a:p>
            <a:r>
              <a:rPr lang="cs-CZ" sz="3600" b="1" dirty="0" smtClean="0"/>
              <a:t>Jednání před vznikem společnosti</a:t>
            </a:r>
          </a:p>
          <a:p>
            <a:r>
              <a:rPr lang="cs-CZ" sz="3600" b="1" dirty="0" smtClean="0"/>
              <a:t>Vklady a základní kapitál u obchodních společností</a:t>
            </a:r>
          </a:p>
        </p:txBody>
      </p:sp>
    </p:spTree>
    <p:extLst>
      <p:ext uri="{BB962C8B-B14F-4D97-AF65-F5344CB8AC3E}">
        <p14:creationId xmlns:p14="http://schemas.microsoft.com/office/powerpoint/2010/main" val="27812157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0"/>
            <a:ext cx="8229600" cy="724464"/>
          </a:xfrm>
        </p:spPr>
        <p:txBody>
          <a:bodyPr>
            <a:normAutofit/>
          </a:bodyPr>
          <a:lstStyle/>
          <a:p>
            <a:r>
              <a:rPr lang="cs-CZ" sz="4000" b="1" dirty="0">
                <a:solidFill>
                  <a:srgbClr val="FF0000"/>
                </a:solidFill>
              </a:rPr>
              <a:t>K</a:t>
            </a:r>
            <a:r>
              <a:rPr lang="cs-CZ" sz="4000" b="1" dirty="0" smtClean="0">
                <a:solidFill>
                  <a:srgbClr val="FF0000"/>
                </a:solidFill>
              </a:rPr>
              <a:t>.s. – zrušení a zánik</a:t>
            </a:r>
            <a:endParaRPr lang="cs-CZ" sz="4000" b="1" dirty="0">
              <a:solidFill>
                <a:srgbClr val="FF0000"/>
              </a:solidFill>
              <a:latin typeface="+mn-lt"/>
              <a:cs typeface="Arial"/>
            </a:endParaRPr>
          </a:p>
        </p:txBody>
      </p:sp>
      <p:sp>
        <p:nvSpPr>
          <p:cNvPr id="6" name="Zástupný symbol pro obsah 2"/>
          <p:cNvSpPr>
            <a:spLocks noGrp="1"/>
          </p:cNvSpPr>
          <p:nvPr>
            <p:ph idx="1"/>
          </p:nvPr>
        </p:nvSpPr>
        <p:spPr>
          <a:xfrm>
            <a:off x="457200" y="1055406"/>
            <a:ext cx="8229600" cy="5802594"/>
          </a:xfrm>
        </p:spPr>
        <p:txBody>
          <a:bodyPr>
            <a:normAutofit/>
          </a:bodyPr>
          <a:lstStyle/>
          <a:p>
            <a:pPr marL="0" lvl="2" indent="0">
              <a:buNone/>
            </a:pPr>
            <a:r>
              <a:rPr lang="cs-CZ" sz="2800" b="1" dirty="0">
                <a:solidFill>
                  <a:srgbClr val="FF0000"/>
                </a:solidFill>
              </a:rPr>
              <a:t>Zrušení: </a:t>
            </a:r>
            <a:endParaRPr lang="cs-CZ" sz="2800" b="1" dirty="0" smtClean="0">
              <a:solidFill>
                <a:srgbClr val="FF0000"/>
              </a:solidFill>
            </a:endParaRPr>
          </a:p>
          <a:p>
            <a:pPr marL="457200" lvl="2" indent="-457200"/>
            <a:r>
              <a:rPr lang="cs-CZ" sz="2800" dirty="0"/>
              <a:t>u komplementářů se použije úprava pro v.o.s., u komanditisty není překážkou prohlášení konkursu, zrušení konkursu pro nedostatek majetku, schválení oddlužení ani výkon rozhodnutí postižením podílu (exekuce), ani smrt nebo zánik komanditisty </a:t>
            </a:r>
          </a:p>
          <a:p>
            <a:pPr marL="0" lvl="2" indent="0">
              <a:buNone/>
            </a:pPr>
            <a:r>
              <a:rPr lang="cs-CZ" sz="2800" b="1" dirty="0" smtClean="0">
                <a:solidFill>
                  <a:srgbClr val="FF0000"/>
                </a:solidFill>
              </a:rPr>
              <a:t>Zánik</a:t>
            </a:r>
            <a:r>
              <a:rPr lang="cs-CZ" sz="2800" b="1" dirty="0">
                <a:solidFill>
                  <a:srgbClr val="FF0000"/>
                </a:solidFill>
              </a:rPr>
              <a:t>: </a:t>
            </a:r>
            <a:endParaRPr lang="cs-CZ" sz="2800" b="1" dirty="0" smtClean="0">
              <a:solidFill>
                <a:srgbClr val="FF0000"/>
              </a:solidFill>
            </a:endParaRPr>
          </a:p>
          <a:p>
            <a:pPr marL="457200" lvl="2" indent="-457200"/>
            <a:r>
              <a:rPr lang="cs-CZ" sz="2800" dirty="0" smtClean="0"/>
              <a:t>výmazem </a:t>
            </a:r>
            <a:r>
              <a:rPr lang="cs-CZ" sz="2800" dirty="0"/>
              <a:t>z obchodního rejstříku (konstitutivní účinek)</a:t>
            </a:r>
            <a:endParaRPr lang="cs-CZ" sz="2800" b="1" dirty="0">
              <a:solidFill>
                <a:schemeClr val="tx2"/>
              </a:solidFill>
            </a:endParaRPr>
          </a:p>
        </p:txBody>
      </p:sp>
    </p:spTree>
    <p:extLst>
      <p:ext uri="{BB962C8B-B14F-4D97-AF65-F5344CB8AC3E}">
        <p14:creationId xmlns:p14="http://schemas.microsoft.com/office/powerpoint/2010/main" val="24075748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959802"/>
          </a:xfrm>
        </p:spPr>
        <p:txBody>
          <a:bodyPr>
            <a:normAutofit/>
          </a:bodyPr>
          <a:lstStyle/>
          <a:p>
            <a:r>
              <a:rPr lang="cs-CZ" b="1" dirty="0" smtClean="0">
                <a:solidFill>
                  <a:srgbClr val="FF0000"/>
                </a:solidFill>
              </a:rPr>
              <a:t>Společníci k.s.</a:t>
            </a:r>
            <a:endParaRPr lang="cs-CZ" dirty="0">
              <a:solidFill>
                <a:srgbClr val="FF0000"/>
              </a:solidFill>
            </a:endParaRPr>
          </a:p>
        </p:txBody>
      </p:sp>
      <p:sp>
        <p:nvSpPr>
          <p:cNvPr id="3" name="Zástupný symbol pro obsah 2"/>
          <p:cNvSpPr>
            <a:spLocks noGrp="1"/>
          </p:cNvSpPr>
          <p:nvPr>
            <p:ph idx="1"/>
          </p:nvPr>
        </p:nvSpPr>
        <p:spPr>
          <a:xfrm>
            <a:off x="457200" y="1005840"/>
            <a:ext cx="8229600" cy="5852160"/>
          </a:xfrm>
        </p:spPr>
        <p:txBody>
          <a:bodyPr>
            <a:normAutofit/>
          </a:bodyPr>
          <a:lstStyle/>
          <a:p>
            <a:pPr>
              <a:buFontTx/>
              <a:buChar char="-"/>
            </a:pPr>
            <a:r>
              <a:rPr lang="cs-CZ" dirty="0" smtClean="0"/>
              <a:t>jak </a:t>
            </a:r>
            <a:r>
              <a:rPr lang="cs-CZ" dirty="0"/>
              <a:t>FO, tak </a:t>
            </a:r>
            <a:r>
              <a:rPr lang="cs-CZ" dirty="0" smtClean="0"/>
              <a:t>PO</a:t>
            </a:r>
          </a:p>
          <a:p>
            <a:pPr marL="514350" indent="-514350">
              <a:buFont typeface="+mj-lt"/>
              <a:buAutoNum type="arabicPeriod"/>
            </a:pPr>
            <a:r>
              <a:rPr lang="cs-CZ" b="1" dirty="0" smtClean="0">
                <a:solidFill>
                  <a:srgbClr val="FF0000"/>
                </a:solidFill>
              </a:rPr>
              <a:t>Komplementáři</a:t>
            </a:r>
          </a:p>
          <a:p>
            <a:pPr lvl="1"/>
            <a:r>
              <a:rPr lang="cs-CZ" dirty="0" smtClean="0"/>
              <a:t>společníci </a:t>
            </a:r>
            <a:r>
              <a:rPr lang="cs-CZ" dirty="0"/>
              <a:t>jako u v.o.s. (svou vlastní činností realizují účel, ručí neomezeně za závazky,…), jsou statutárnímu orgány společnosti, </a:t>
            </a:r>
            <a:endParaRPr lang="cs-CZ" dirty="0" smtClean="0"/>
          </a:p>
          <a:p>
            <a:pPr lvl="1"/>
            <a:r>
              <a:rPr lang="cs-CZ" b="1" dirty="0" smtClean="0">
                <a:solidFill>
                  <a:srgbClr val="FF0000"/>
                </a:solidFill>
              </a:rPr>
              <a:t>zisk </a:t>
            </a:r>
            <a:r>
              <a:rPr lang="cs-CZ" b="1" dirty="0">
                <a:solidFill>
                  <a:srgbClr val="FF0000"/>
                </a:solidFill>
              </a:rPr>
              <a:t>se dělí rovným dílem mezi společnost a komplementáře, totéž platí o ztrátě</a:t>
            </a:r>
            <a:r>
              <a:rPr lang="cs-CZ" dirty="0"/>
              <a:t> (společenská smlouva může určit jinak). </a:t>
            </a:r>
            <a:endParaRPr lang="cs-CZ" b="1" dirty="0" smtClean="0"/>
          </a:p>
        </p:txBody>
      </p:sp>
    </p:spTree>
    <p:extLst>
      <p:ext uri="{BB962C8B-B14F-4D97-AF65-F5344CB8AC3E}">
        <p14:creationId xmlns:p14="http://schemas.microsoft.com/office/powerpoint/2010/main" val="30127854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959802"/>
          </a:xfrm>
        </p:spPr>
        <p:txBody>
          <a:bodyPr>
            <a:normAutofit/>
          </a:bodyPr>
          <a:lstStyle/>
          <a:p>
            <a:r>
              <a:rPr lang="cs-CZ" b="1" dirty="0" smtClean="0">
                <a:solidFill>
                  <a:srgbClr val="FF0000"/>
                </a:solidFill>
              </a:rPr>
              <a:t>Společníci k.s.</a:t>
            </a:r>
            <a:endParaRPr lang="cs-CZ" dirty="0">
              <a:solidFill>
                <a:srgbClr val="FF0000"/>
              </a:solidFill>
            </a:endParaRPr>
          </a:p>
        </p:txBody>
      </p:sp>
      <p:sp>
        <p:nvSpPr>
          <p:cNvPr id="3" name="Zástupný symbol pro obsah 2"/>
          <p:cNvSpPr>
            <a:spLocks noGrp="1"/>
          </p:cNvSpPr>
          <p:nvPr>
            <p:ph idx="1"/>
          </p:nvPr>
        </p:nvSpPr>
        <p:spPr>
          <a:xfrm>
            <a:off x="457200" y="1005840"/>
            <a:ext cx="8229600" cy="5852160"/>
          </a:xfrm>
        </p:spPr>
        <p:txBody>
          <a:bodyPr>
            <a:normAutofit fontScale="92500" lnSpcReduction="10000"/>
          </a:bodyPr>
          <a:lstStyle/>
          <a:p>
            <a:pPr marL="0" indent="0">
              <a:buNone/>
            </a:pPr>
            <a:r>
              <a:rPr lang="cs-CZ" b="1" dirty="0" smtClean="0">
                <a:solidFill>
                  <a:srgbClr val="FF0000"/>
                </a:solidFill>
              </a:rPr>
              <a:t>2. Komanditisté </a:t>
            </a:r>
          </a:p>
          <a:p>
            <a:pPr lvl="1"/>
            <a:r>
              <a:rPr lang="cs-CZ" dirty="0" smtClean="0"/>
              <a:t>účast </a:t>
            </a:r>
            <a:r>
              <a:rPr lang="cs-CZ" dirty="0"/>
              <a:t>na společnosti se omezuje na </a:t>
            </a:r>
            <a:r>
              <a:rPr lang="cs-CZ" b="1" dirty="0">
                <a:solidFill>
                  <a:srgbClr val="FF0000"/>
                </a:solidFill>
              </a:rPr>
              <a:t>povinný vklad do základního kapitálu</a:t>
            </a:r>
            <a:r>
              <a:rPr lang="cs-CZ" dirty="0"/>
              <a:t> (</a:t>
            </a:r>
            <a:r>
              <a:rPr lang="cs-CZ" b="1" dirty="0">
                <a:solidFill>
                  <a:srgbClr val="FF0000"/>
                </a:solidFill>
              </a:rPr>
              <a:t>zákon nestanovuje žádnou minimální hranici </a:t>
            </a:r>
            <a:r>
              <a:rPr lang="cs-CZ" dirty="0"/>
              <a:t>ani způsob splacení vkladů – toto určí společenská </a:t>
            </a:r>
            <a:r>
              <a:rPr lang="cs-CZ" dirty="0" smtClean="0"/>
              <a:t>smlouva)</a:t>
            </a:r>
          </a:p>
          <a:p>
            <a:pPr lvl="1"/>
            <a:r>
              <a:rPr lang="cs-CZ" b="1" dirty="0" smtClean="0">
                <a:solidFill>
                  <a:srgbClr val="FF0000"/>
                </a:solidFill>
              </a:rPr>
              <a:t>ručí </a:t>
            </a:r>
            <a:r>
              <a:rPr lang="cs-CZ" b="1" dirty="0">
                <a:solidFill>
                  <a:srgbClr val="FF0000"/>
                </a:solidFill>
              </a:rPr>
              <a:t>omezeně- </a:t>
            </a:r>
            <a:r>
              <a:rPr lang="cs-CZ" dirty="0"/>
              <a:t>do výše svého nesplaceného vkladu podle stavu zápisu v obchodním rejstříku</a:t>
            </a:r>
            <a:r>
              <a:rPr lang="cs-CZ" dirty="0" smtClean="0"/>
              <a:t>,</a:t>
            </a:r>
          </a:p>
          <a:p>
            <a:pPr lvl="1"/>
            <a:r>
              <a:rPr lang="cs-CZ" dirty="0"/>
              <a:t>m</a:t>
            </a:r>
            <a:r>
              <a:rPr lang="cs-CZ" dirty="0" smtClean="0"/>
              <a:t>ůže být sjednána tzv. </a:t>
            </a:r>
            <a:r>
              <a:rPr lang="cs-CZ" b="1" dirty="0" smtClean="0">
                <a:solidFill>
                  <a:srgbClr val="FF0000"/>
                </a:solidFill>
              </a:rPr>
              <a:t>komanditní suma </a:t>
            </a:r>
            <a:r>
              <a:rPr lang="cs-CZ" dirty="0" smtClean="0"/>
              <a:t>– výše částky do které ručí komanditista, je vyšší než jeho vklad</a:t>
            </a:r>
          </a:p>
          <a:p>
            <a:pPr lvl="1"/>
            <a:r>
              <a:rPr lang="cs-CZ" b="1" dirty="0" smtClean="0">
                <a:solidFill>
                  <a:srgbClr val="FF0000"/>
                </a:solidFill>
              </a:rPr>
              <a:t>ztrátu </a:t>
            </a:r>
            <a:r>
              <a:rPr lang="cs-CZ" dirty="0" smtClean="0"/>
              <a:t> komanditisté </a:t>
            </a:r>
            <a:r>
              <a:rPr lang="cs-CZ" b="1" dirty="0" smtClean="0"/>
              <a:t>zásadně</a:t>
            </a:r>
            <a:r>
              <a:rPr lang="cs-CZ" dirty="0" smtClean="0"/>
              <a:t> </a:t>
            </a:r>
            <a:r>
              <a:rPr lang="cs-CZ" b="1" dirty="0">
                <a:solidFill>
                  <a:srgbClr val="FF0000"/>
                </a:solidFill>
              </a:rPr>
              <a:t>nenesou,</a:t>
            </a:r>
            <a:r>
              <a:rPr lang="cs-CZ" dirty="0"/>
              <a:t> jen v případě, že společenská smlouva určí, že komanditisté ručí </a:t>
            </a:r>
            <a:r>
              <a:rPr lang="cs-CZ" b="1" dirty="0" smtClean="0">
                <a:solidFill>
                  <a:srgbClr val="FF0000"/>
                </a:solidFill>
              </a:rPr>
              <a:t>max. do </a:t>
            </a:r>
            <a:r>
              <a:rPr lang="cs-CZ" b="1" dirty="0">
                <a:solidFill>
                  <a:srgbClr val="FF0000"/>
                </a:solidFill>
              </a:rPr>
              <a:t>výše komanditní sumy</a:t>
            </a:r>
            <a:r>
              <a:rPr lang="cs-CZ" dirty="0"/>
              <a:t>, </a:t>
            </a:r>
            <a:endParaRPr lang="cs-CZ" dirty="0" smtClean="0"/>
          </a:p>
          <a:p>
            <a:pPr lvl="1"/>
            <a:r>
              <a:rPr lang="cs-CZ" b="1" dirty="0" smtClean="0">
                <a:solidFill>
                  <a:srgbClr val="FF0000"/>
                </a:solidFill>
              </a:rPr>
              <a:t>zisk</a:t>
            </a:r>
            <a:r>
              <a:rPr lang="cs-CZ" b="1" dirty="0">
                <a:solidFill>
                  <a:srgbClr val="FF0000"/>
                </a:solidFill>
              </a:rPr>
              <a:t>, </a:t>
            </a:r>
            <a:r>
              <a:rPr lang="cs-CZ" dirty="0"/>
              <a:t>který </a:t>
            </a:r>
            <a:r>
              <a:rPr lang="cs-CZ" dirty="0">
                <a:solidFill>
                  <a:srgbClr val="FF0000"/>
                </a:solidFill>
              </a:rPr>
              <a:t>připadá společnosti, </a:t>
            </a:r>
            <a:r>
              <a:rPr lang="cs-CZ" dirty="0"/>
              <a:t>se poté </a:t>
            </a:r>
            <a:r>
              <a:rPr lang="cs-CZ" b="1" dirty="0"/>
              <a:t>po zdanění dělí mezi komanditisty podle výše jejich podílů, </a:t>
            </a:r>
            <a:endParaRPr lang="cs-CZ" b="1" dirty="0" smtClean="0"/>
          </a:p>
        </p:txBody>
      </p:sp>
    </p:spTree>
    <p:extLst>
      <p:ext uri="{BB962C8B-B14F-4D97-AF65-F5344CB8AC3E}">
        <p14:creationId xmlns:p14="http://schemas.microsoft.com/office/powerpoint/2010/main" val="26711716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1143000"/>
          </a:xfrm>
        </p:spPr>
        <p:txBody>
          <a:bodyPr>
            <a:normAutofit/>
          </a:bodyPr>
          <a:lstStyle/>
          <a:p>
            <a:r>
              <a:rPr lang="cs-CZ" b="1" dirty="0">
                <a:solidFill>
                  <a:srgbClr val="FF0000"/>
                </a:solidFill>
              </a:rPr>
              <a:t>Dědění, přechod </a:t>
            </a:r>
            <a:r>
              <a:rPr lang="cs-CZ" b="1" dirty="0" smtClean="0">
                <a:solidFill>
                  <a:srgbClr val="FF0000"/>
                </a:solidFill>
              </a:rPr>
              <a:t>podílu u </a:t>
            </a:r>
            <a:r>
              <a:rPr lang="cs-CZ" b="1" dirty="0">
                <a:solidFill>
                  <a:srgbClr val="FF0000"/>
                </a:solidFill>
              </a:rPr>
              <a:t>k</a:t>
            </a:r>
            <a:r>
              <a:rPr lang="cs-CZ" b="1" dirty="0" smtClean="0">
                <a:solidFill>
                  <a:srgbClr val="FF0000"/>
                </a:solidFill>
              </a:rPr>
              <a:t>.s.</a:t>
            </a:r>
            <a:endParaRPr lang="cs-CZ" b="1"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92500"/>
          </a:bodyPr>
          <a:lstStyle/>
          <a:p>
            <a:r>
              <a:rPr lang="cs-CZ" b="1" dirty="0">
                <a:solidFill>
                  <a:srgbClr val="FF0000"/>
                </a:solidFill>
              </a:rPr>
              <a:t>smrt</a:t>
            </a:r>
            <a:r>
              <a:rPr lang="cs-CZ" b="1" dirty="0"/>
              <a:t>í</a:t>
            </a:r>
            <a:r>
              <a:rPr lang="cs-CZ" b="1" dirty="0">
                <a:solidFill>
                  <a:srgbClr val="FF0000"/>
                </a:solidFill>
              </a:rPr>
              <a:t> komanditisty </a:t>
            </a:r>
            <a:r>
              <a:rPr lang="cs-CZ" dirty="0"/>
              <a:t>se </a:t>
            </a:r>
            <a:r>
              <a:rPr lang="cs-CZ" b="1" dirty="0"/>
              <a:t>společnost neruší </a:t>
            </a:r>
            <a:r>
              <a:rPr lang="cs-CZ" dirty="0"/>
              <a:t>a jeho podíl se dědí; společenská smlouva může dědění vyloučit, dědicům pak náleží vypořádací podíl; </a:t>
            </a:r>
            <a:endParaRPr lang="cs-CZ" dirty="0" smtClean="0"/>
          </a:p>
          <a:p>
            <a:r>
              <a:rPr lang="cs-CZ" dirty="0" smtClean="0"/>
              <a:t>na </a:t>
            </a:r>
            <a:r>
              <a:rPr lang="cs-CZ" dirty="0"/>
              <a:t>komplementáře se přiměřeně vztahují ustanovení o vos </a:t>
            </a:r>
            <a:endParaRPr lang="cs-CZ" dirty="0" smtClean="0"/>
          </a:p>
          <a:p>
            <a:pPr lvl="1"/>
            <a:r>
              <a:rPr lang="cs-CZ" dirty="0" smtClean="0"/>
              <a:t>1</a:t>
            </a:r>
            <a:r>
              <a:rPr lang="cs-CZ" dirty="0"/>
              <a:t>. smrtí společníka se společnost zásadně zrušuje, ledaže společenská smlouva připouští dědění podílu a podíl zůstavitele zdědil jeho dědic. </a:t>
            </a:r>
          </a:p>
          <a:p>
            <a:pPr lvl="1"/>
            <a:r>
              <a:rPr lang="cs-CZ" dirty="0" smtClean="0"/>
              <a:t>2</a:t>
            </a:r>
            <a:r>
              <a:rPr lang="cs-CZ" dirty="0"/>
              <a:t>. zánik právnické osoby, která je společníkem – přechod možný pokud jej společenská smlouva výslovně připouští</a:t>
            </a:r>
            <a:endParaRPr lang="cs-CZ" b="1" dirty="0">
              <a:solidFill>
                <a:srgbClr val="FF0000"/>
              </a:solidFill>
            </a:endParaRPr>
          </a:p>
        </p:txBody>
      </p:sp>
    </p:spTree>
    <p:extLst>
      <p:ext uri="{BB962C8B-B14F-4D97-AF65-F5344CB8AC3E}">
        <p14:creationId xmlns:p14="http://schemas.microsoft.com/office/powerpoint/2010/main" val="28322997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endParaRPr lang="cs-CZ" sz="4000" b="1" dirty="0">
              <a:solidFill>
                <a:srgbClr val="D10202"/>
              </a:solidFill>
              <a:latin typeface="+mn-lt"/>
              <a:cs typeface="Arial"/>
            </a:endParaRPr>
          </a:p>
        </p:txBody>
      </p:sp>
      <p:sp>
        <p:nvSpPr>
          <p:cNvPr id="6" name="Zástupný symbol pro obsah 2"/>
          <p:cNvSpPr>
            <a:spLocks noGrp="1"/>
          </p:cNvSpPr>
          <p:nvPr>
            <p:ph idx="1"/>
          </p:nvPr>
        </p:nvSpPr>
        <p:spPr/>
        <p:txBody>
          <a:bodyPr>
            <a:normAutofit/>
          </a:bodyPr>
          <a:lstStyle/>
          <a:p>
            <a:pPr marL="0" indent="0" algn="ctr">
              <a:spcBef>
                <a:spcPct val="0"/>
              </a:spcBef>
              <a:buNone/>
            </a:pPr>
            <a:endParaRPr lang="cs-CZ" sz="6000" b="1" dirty="0" smtClean="0">
              <a:solidFill>
                <a:srgbClr val="D10202"/>
              </a:solidFill>
              <a:ea typeface="+mj-ea"/>
              <a:cs typeface="Arial"/>
            </a:endParaRPr>
          </a:p>
          <a:p>
            <a:pPr marL="0" indent="0" algn="ctr">
              <a:spcBef>
                <a:spcPct val="0"/>
              </a:spcBef>
              <a:buNone/>
            </a:pPr>
            <a:r>
              <a:rPr lang="cs-CZ" sz="6000" b="1" dirty="0" smtClean="0">
                <a:solidFill>
                  <a:srgbClr val="D10202"/>
                </a:solidFill>
                <a:ea typeface="+mj-ea"/>
                <a:cs typeface="Arial"/>
              </a:rPr>
              <a:t>Děkuji </a:t>
            </a:r>
            <a:r>
              <a:rPr lang="cs-CZ" sz="6000" b="1" dirty="0">
                <a:solidFill>
                  <a:srgbClr val="D10202"/>
                </a:solidFill>
                <a:ea typeface="+mj-ea"/>
                <a:cs typeface="Arial"/>
              </a:rPr>
              <a:t>za pozornost!</a:t>
            </a:r>
          </a:p>
          <a:p>
            <a:endParaRPr lang="cs-CZ" sz="2800" b="1" dirty="0" smtClean="0"/>
          </a:p>
          <a:p>
            <a:endParaRPr lang="cs-CZ" sz="2800" b="1" dirty="0" smtClean="0"/>
          </a:p>
          <a:p>
            <a:pPr algn="ctr" fontAlgn="auto">
              <a:spcBef>
                <a:spcPts val="0"/>
              </a:spcBef>
              <a:spcAft>
                <a:spcPts val="0"/>
              </a:spcAft>
              <a:buClr>
                <a:schemeClr val="bg1">
                  <a:lumMod val="50000"/>
                </a:schemeClr>
              </a:buClr>
              <a:buSzPct val="50000"/>
              <a:defRPr/>
            </a:pPr>
            <a:endParaRPr lang="cs-CZ" sz="2000" dirty="0">
              <a:solidFill>
                <a:schemeClr val="tx2"/>
              </a:solidFill>
            </a:endParaRPr>
          </a:p>
          <a:p>
            <a:pPr marL="0" indent="0" fontAlgn="auto">
              <a:spcBef>
                <a:spcPts val="0"/>
              </a:spcBef>
              <a:spcAft>
                <a:spcPts val="0"/>
              </a:spcAft>
              <a:buClr>
                <a:schemeClr val="bg1">
                  <a:lumMod val="50000"/>
                </a:schemeClr>
              </a:buClr>
              <a:buSzPct val="50000"/>
              <a:buNone/>
              <a:defRPr/>
            </a:pPr>
            <a:endParaRPr lang="cs-CZ" sz="2400" dirty="0">
              <a:solidFill>
                <a:schemeClr val="tx2"/>
              </a:solidFill>
            </a:endParaRPr>
          </a:p>
          <a:p>
            <a:pPr marL="0" indent="0" fontAlgn="auto">
              <a:spcBef>
                <a:spcPts val="0"/>
              </a:spcBef>
              <a:spcAft>
                <a:spcPts val="0"/>
              </a:spcAft>
              <a:buClr>
                <a:schemeClr val="bg1">
                  <a:lumMod val="50000"/>
                </a:schemeClr>
              </a:buClr>
              <a:buSzPct val="50000"/>
              <a:buNone/>
              <a:defRPr/>
            </a:pPr>
            <a:endParaRPr lang="cs-CZ" sz="2400" dirty="0">
              <a:solidFill>
                <a:schemeClr val="tx2"/>
              </a:solidFill>
            </a:endParaRPr>
          </a:p>
          <a:p>
            <a:pPr algn="ctr" fontAlgn="auto">
              <a:spcBef>
                <a:spcPts val="0"/>
              </a:spcBef>
              <a:spcAft>
                <a:spcPts val="0"/>
              </a:spcAft>
              <a:buClr>
                <a:schemeClr val="bg1">
                  <a:lumMod val="50000"/>
                </a:schemeClr>
              </a:buClr>
              <a:buSzPct val="50000"/>
              <a:defRPr/>
            </a:pPr>
            <a:endParaRPr lang="cs-CZ" sz="2400" dirty="0">
              <a:solidFill>
                <a:schemeClr val="tx2"/>
              </a:solidFill>
            </a:endParaRPr>
          </a:p>
          <a:p>
            <a:pPr algn="ctr" fontAlgn="auto">
              <a:spcBef>
                <a:spcPts val="0"/>
              </a:spcBef>
              <a:spcAft>
                <a:spcPts val="0"/>
              </a:spcAft>
              <a:defRPr/>
            </a:pPr>
            <a:endParaRPr lang="cs-CZ" sz="2400" dirty="0">
              <a:solidFill>
                <a:schemeClr val="tx2"/>
              </a:solidFill>
            </a:endParaRPr>
          </a:p>
          <a:p>
            <a:pPr marL="0" indent="0">
              <a:buNone/>
              <a:defRPr/>
            </a:pPr>
            <a:endParaRPr lang="cs-CZ" sz="2400" b="1" dirty="0">
              <a:solidFill>
                <a:schemeClr val="tx2"/>
              </a:solidFill>
              <a:ea typeface="+mn-ea"/>
              <a:cs typeface="+mn-cs"/>
            </a:endParaRPr>
          </a:p>
        </p:txBody>
      </p:sp>
    </p:spTree>
    <p:extLst>
      <p:ext uri="{BB962C8B-B14F-4D97-AF65-F5344CB8AC3E}">
        <p14:creationId xmlns:p14="http://schemas.microsoft.com/office/powerpoint/2010/main" val="149547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rPr>
              <a:t>Obchodní korporace/společnosti</a:t>
            </a:r>
            <a:endParaRPr lang="cs-CZ" sz="4000" b="1" dirty="0">
              <a:solidFill>
                <a:srgbClr val="FF0000"/>
              </a:solidFill>
              <a:latin typeface="+mn-lt"/>
              <a:cs typeface="Arial"/>
            </a:endParaRPr>
          </a:p>
        </p:txBody>
      </p:sp>
      <p:sp>
        <p:nvSpPr>
          <p:cNvPr id="6" name="Zástupný symbol pro obsah 2"/>
          <p:cNvSpPr>
            <a:spLocks noGrp="1"/>
          </p:cNvSpPr>
          <p:nvPr>
            <p:ph idx="1"/>
          </p:nvPr>
        </p:nvSpPr>
        <p:spPr/>
        <p:txBody>
          <a:bodyPr>
            <a:normAutofit fontScale="85000" lnSpcReduction="10000"/>
          </a:bodyPr>
          <a:lstStyle/>
          <a:p>
            <a:pPr marL="0" lvl="2" indent="0">
              <a:buNone/>
            </a:pPr>
            <a:r>
              <a:rPr lang="cs-CZ" sz="2800" dirty="0"/>
              <a:t>Zákon o obchodních korporacích upravuje pět základních </a:t>
            </a:r>
            <a:r>
              <a:rPr lang="cs-CZ" sz="2800" dirty="0" smtClean="0"/>
              <a:t>druhů:</a:t>
            </a:r>
          </a:p>
          <a:p>
            <a:pPr marL="457200" lvl="2" indent="-457200"/>
            <a:r>
              <a:rPr lang="cs-CZ" sz="2800" b="1" dirty="0" smtClean="0"/>
              <a:t>veřejnou </a:t>
            </a:r>
            <a:r>
              <a:rPr lang="cs-CZ" sz="2800" b="1" dirty="0"/>
              <a:t>obchodní společnost, </a:t>
            </a:r>
            <a:endParaRPr lang="cs-CZ" sz="2800" b="1" dirty="0" smtClean="0"/>
          </a:p>
          <a:p>
            <a:pPr marL="457200" lvl="2" indent="-457200"/>
            <a:r>
              <a:rPr lang="cs-CZ" sz="2800" b="1" dirty="0" smtClean="0"/>
              <a:t>komanditní </a:t>
            </a:r>
            <a:r>
              <a:rPr lang="cs-CZ" sz="2800" b="1" dirty="0"/>
              <a:t>společnost, </a:t>
            </a:r>
            <a:endParaRPr lang="cs-CZ" sz="2800" b="1" dirty="0" smtClean="0"/>
          </a:p>
          <a:p>
            <a:pPr marL="457200" lvl="2" indent="-457200"/>
            <a:r>
              <a:rPr lang="cs-CZ" sz="2800" b="1" dirty="0" smtClean="0"/>
              <a:t>společnost </a:t>
            </a:r>
            <a:r>
              <a:rPr lang="cs-CZ" sz="2800" b="1" dirty="0"/>
              <a:t>s ručením omezeným, </a:t>
            </a:r>
            <a:endParaRPr lang="cs-CZ" sz="2800" b="1" dirty="0" smtClean="0"/>
          </a:p>
          <a:p>
            <a:pPr marL="457200" lvl="2" indent="-457200"/>
            <a:r>
              <a:rPr lang="cs-CZ" sz="2800" b="1" dirty="0" smtClean="0"/>
              <a:t>akciovou </a:t>
            </a:r>
            <a:r>
              <a:rPr lang="cs-CZ" sz="2800" b="1" dirty="0"/>
              <a:t>společnost a </a:t>
            </a:r>
            <a:endParaRPr lang="cs-CZ" sz="2800" b="1" dirty="0" smtClean="0"/>
          </a:p>
          <a:p>
            <a:pPr marL="457200" lvl="2" indent="-457200"/>
            <a:r>
              <a:rPr lang="cs-CZ" sz="2800" b="1" dirty="0" smtClean="0"/>
              <a:t>družstvo</a:t>
            </a:r>
            <a:r>
              <a:rPr lang="cs-CZ" sz="2800" b="1" dirty="0"/>
              <a:t>. </a:t>
            </a:r>
            <a:endParaRPr lang="cs-CZ" sz="2800" b="1" dirty="0" smtClean="0"/>
          </a:p>
          <a:p>
            <a:pPr marL="457200" lvl="2" indent="-457200"/>
            <a:endParaRPr lang="cs-CZ" sz="2800" dirty="0" smtClean="0"/>
          </a:p>
          <a:p>
            <a:pPr marL="0" lvl="2" indent="0">
              <a:buNone/>
            </a:pPr>
            <a:r>
              <a:rPr lang="cs-CZ" sz="2800" dirty="0" smtClean="0"/>
              <a:t>Vedle </a:t>
            </a:r>
            <a:r>
              <a:rPr lang="cs-CZ" sz="2800" dirty="0"/>
              <a:t>nich se českým právem řídí též evropské </a:t>
            </a:r>
            <a:r>
              <a:rPr lang="cs-CZ" sz="2800" dirty="0" smtClean="0"/>
              <a:t>korporace: </a:t>
            </a:r>
          </a:p>
          <a:p>
            <a:pPr marL="457200" lvl="2" indent="-457200"/>
            <a:r>
              <a:rPr lang="cs-CZ" sz="2800" b="1" dirty="0" smtClean="0"/>
              <a:t>evropská </a:t>
            </a:r>
            <a:r>
              <a:rPr lang="cs-CZ" sz="2800" b="1" dirty="0"/>
              <a:t>společnost, </a:t>
            </a:r>
            <a:endParaRPr lang="cs-CZ" sz="2800" b="1" dirty="0" smtClean="0"/>
          </a:p>
          <a:p>
            <a:pPr marL="457200" lvl="2" indent="-457200"/>
            <a:r>
              <a:rPr lang="cs-CZ" sz="2800" b="1" dirty="0" smtClean="0"/>
              <a:t>evropské </a:t>
            </a:r>
            <a:r>
              <a:rPr lang="cs-CZ" sz="2800" b="1" dirty="0"/>
              <a:t>hospodářské zájmové sdružení a </a:t>
            </a:r>
            <a:endParaRPr lang="cs-CZ" sz="2800" b="1" dirty="0" smtClean="0"/>
          </a:p>
          <a:p>
            <a:pPr marL="457200" lvl="2" indent="-457200"/>
            <a:r>
              <a:rPr lang="cs-CZ" sz="2800" b="1" dirty="0" smtClean="0"/>
              <a:t>evropská </a:t>
            </a:r>
            <a:r>
              <a:rPr lang="cs-CZ" sz="2800" b="1" dirty="0"/>
              <a:t>družstevní společnost.</a:t>
            </a:r>
            <a:endParaRPr lang="cs-CZ" sz="2400" b="1" dirty="0">
              <a:solidFill>
                <a:schemeClr val="tx2"/>
              </a:solidFill>
            </a:endParaRPr>
          </a:p>
        </p:txBody>
      </p:sp>
    </p:spTree>
    <p:extLst>
      <p:ext uri="{BB962C8B-B14F-4D97-AF65-F5344CB8AC3E}">
        <p14:creationId xmlns:p14="http://schemas.microsoft.com/office/powerpoint/2010/main" val="618939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b="1" dirty="0" smtClean="0">
                <a:solidFill>
                  <a:srgbClr val="D10202"/>
                </a:solidFill>
                <a:latin typeface="+mn-lt"/>
                <a:cs typeface="Arial"/>
              </a:rPr>
              <a:t>Obchodní korporace/společnosti</a:t>
            </a:r>
            <a:endParaRPr lang="cs-CZ" sz="4000" b="1" dirty="0">
              <a:solidFill>
                <a:srgbClr val="D10202"/>
              </a:solidFill>
              <a:latin typeface="+mn-lt"/>
              <a:cs typeface="Arial"/>
            </a:endParaRPr>
          </a:p>
        </p:txBody>
      </p:sp>
      <p:sp>
        <p:nvSpPr>
          <p:cNvPr id="6" name="Zástupný symbol pro obsah 2"/>
          <p:cNvSpPr>
            <a:spLocks noGrp="1"/>
          </p:cNvSpPr>
          <p:nvPr>
            <p:ph idx="1"/>
          </p:nvPr>
        </p:nvSpPr>
        <p:spPr>
          <a:xfrm>
            <a:off x="457200" y="1600200"/>
            <a:ext cx="8229600" cy="5257800"/>
          </a:xfrm>
        </p:spPr>
        <p:txBody>
          <a:bodyPr>
            <a:normAutofit fontScale="92500" lnSpcReduction="10000"/>
          </a:bodyPr>
          <a:lstStyle/>
          <a:p>
            <a:pPr marL="0" lvl="2" indent="0">
              <a:buNone/>
            </a:pPr>
            <a:r>
              <a:rPr lang="cs-CZ" sz="2800" dirty="0"/>
              <a:t>Všechny obchodní společnosti (OS) jsou </a:t>
            </a:r>
            <a:r>
              <a:rPr lang="cs-CZ" sz="2800" dirty="0" smtClean="0"/>
              <a:t>PO</a:t>
            </a:r>
          </a:p>
          <a:p>
            <a:pPr marL="457200" lvl="2" indent="-457200"/>
            <a:r>
              <a:rPr lang="cs-CZ" sz="2800" dirty="0" smtClean="0"/>
              <a:t>mají </a:t>
            </a:r>
            <a:r>
              <a:rPr lang="cs-CZ" sz="2800" b="1" dirty="0"/>
              <a:t>právní osobnost</a:t>
            </a:r>
            <a:r>
              <a:rPr lang="cs-CZ" sz="2800" dirty="0"/>
              <a:t>, jsou to samostatné subjekty odlišné od jejich členů i jejich managementu; </a:t>
            </a:r>
            <a:endParaRPr lang="cs-CZ" sz="2800" dirty="0" smtClean="0"/>
          </a:p>
          <a:p>
            <a:pPr marL="457200" lvl="2" indent="-457200"/>
            <a:r>
              <a:rPr lang="cs-CZ" sz="2800" b="1" dirty="0" smtClean="0"/>
              <a:t>mohou </a:t>
            </a:r>
            <a:r>
              <a:rPr lang="cs-CZ" sz="2800" b="1" dirty="0"/>
              <a:t>uzavírat vlastním jménem smlouvy </a:t>
            </a:r>
            <a:r>
              <a:rPr lang="cs-CZ" sz="2800" dirty="0"/>
              <a:t>nebo jinak </a:t>
            </a:r>
            <a:r>
              <a:rPr lang="cs-CZ" sz="2800" b="1" dirty="0"/>
              <a:t>právně jednat</a:t>
            </a:r>
            <a:r>
              <a:rPr lang="cs-CZ" sz="2800" dirty="0"/>
              <a:t>; </a:t>
            </a:r>
            <a:endParaRPr lang="cs-CZ" sz="2800" dirty="0" smtClean="0"/>
          </a:p>
          <a:p>
            <a:pPr marL="457200" lvl="2" indent="-457200"/>
            <a:r>
              <a:rPr lang="cs-CZ" sz="2800" dirty="0" smtClean="0"/>
              <a:t>jsou </a:t>
            </a:r>
            <a:r>
              <a:rPr lang="cs-CZ" sz="2800" b="1" dirty="0"/>
              <a:t>vlastníky svého majetku</a:t>
            </a:r>
            <a:r>
              <a:rPr lang="cs-CZ" sz="2800" dirty="0"/>
              <a:t>, který je oddělený od majetku jiných osob, z něhož se mohou uspokojit jejich věřitelé přednostně před věřiteli členů korporace (společnosti); </a:t>
            </a:r>
            <a:endParaRPr lang="cs-CZ" sz="2800" dirty="0" smtClean="0"/>
          </a:p>
          <a:p>
            <a:pPr marL="457200" lvl="2" indent="-457200"/>
            <a:r>
              <a:rPr lang="cs-CZ" sz="2800" b="1" dirty="0" smtClean="0"/>
              <a:t>mohou </a:t>
            </a:r>
            <a:r>
              <a:rPr lang="cs-CZ" sz="2800" b="1" dirty="0"/>
              <a:t>pokračovat ve své činnosti i po smrti či zániku svých </a:t>
            </a:r>
            <a:r>
              <a:rPr lang="cs-CZ" sz="2800" b="1" dirty="0" smtClean="0"/>
              <a:t>členů</a:t>
            </a:r>
          </a:p>
          <a:p>
            <a:pPr marL="457200" lvl="2" indent="-457200"/>
            <a:r>
              <a:rPr lang="pl-PL" sz="3000" b="1" dirty="0">
                <a:solidFill>
                  <a:srgbClr val="FF0000"/>
                </a:solidFill>
              </a:rPr>
              <a:t>Všechny osoby zapsané v OR jsou považovány za podnikatele</a:t>
            </a:r>
            <a:endParaRPr lang="cs-CZ" sz="3000" b="1" dirty="0">
              <a:solidFill>
                <a:srgbClr val="FF0000"/>
              </a:solidFill>
            </a:endParaRPr>
          </a:p>
          <a:p>
            <a:pPr algn="ctr" fontAlgn="auto">
              <a:spcBef>
                <a:spcPts val="0"/>
              </a:spcBef>
              <a:spcAft>
                <a:spcPts val="0"/>
              </a:spcAft>
              <a:buClr>
                <a:schemeClr val="bg1">
                  <a:lumMod val="50000"/>
                </a:schemeClr>
              </a:buClr>
              <a:buSzPct val="50000"/>
              <a:defRPr/>
            </a:pPr>
            <a:endParaRPr lang="cs-CZ" sz="2400" dirty="0">
              <a:solidFill>
                <a:schemeClr val="tx2"/>
              </a:solidFill>
            </a:endParaRPr>
          </a:p>
          <a:p>
            <a:pPr algn="ctr" fontAlgn="auto">
              <a:spcBef>
                <a:spcPts val="0"/>
              </a:spcBef>
              <a:spcAft>
                <a:spcPts val="0"/>
              </a:spcAft>
              <a:defRPr/>
            </a:pPr>
            <a:endParaRPr lang="cs-CZ" sz="2400" dirty="0">
              <a:solidFill>
                <a:schemeClr val="tx2"/>
              </a:solidFill>
            </a:endParaRPr>
          </a:p>
          <a:p>
            <a:pPr marL="0" indent="0">
              <a:buNone/>
              <a:defRPr/>
            </a:pPr>
            <a:endParaRPr lang="cs-CZ" sz="2400" b="1" dirty="0">
              <a:solidFill>
                <a:schemeClr val="tx2"/>
              </a:solidFill>
              <a:ea typeface="+mn-ea"/>
              <a:cs typeface="+mn-cs"/>
            </a:endParaRPr>
          </a:p>
        </p:txBody>
      </p:sp>
    </p:spTree>
    <p:extLst>
      <p:ext uri="{BB962C8B-B14F-4D97-AF65-F5344CB8AC3E}">
        <p14:creationId xmlns:p14="http://schemas.microsoft.com/office/powerpoint/2010/main" val="195291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693174"/>
            <a:ext cx="8229600" cy="724464"/>
          </a:xfrm>
        </p:spPr>
        <p:txBody>
          <a:bodyPr>
            <a:normAutofit/>
          </a:bodyPr>
          <a:lstStyle/>
          <a:p>
            <a:r>
              <a:rPr lang="cs-CZ" sz="4000" dirty="0" smtClean="0">
                <a:solidFill>
                  <a:srgbClr val="FF0000"/>
                </a:solidFill>
              </a:rPr>
              <a:t>Dělení obchodních korporací</a:t>
            </a:r>
            <a:endParaRPr lang="cs-CZ" sz="4000" b="1" dirty="0">
              <a:solidFill>
                <a:srgbClr val="FF0000"/>
              </a:solidFill>
              <a:latin typeface="+mn-lt"/>
              <a:cs typeface="Arial"/>
            </a:endParaRPr>
          </a:p>
        </p:txBody>
      </p:sp>
      <p:sp>
        <p:nvSpPr>
          <p:cNvPr id="6" name="Zástupný symbol pro obsah 2"/>
          <p:cNvSpPr>
            <a:spLocks noGrp="1"/>
          </p:cNvSpPr>
          <p:nvPr>
            <p:ph idx="1"/>
          </p:nvPr>
        </p:nvSpPr>
        <p:spPr/>
        <p:txBody>
          <a:bodyPr>
            <a:normAutofit/>
          </a:bodyPr>
          <a:lstStyle/>
          <a:p>
            <a:pPr marL="0" lvl="2" indent="0">
              <a:buNone/>
            </a:pPr>
            <a:r>
              <a:rPr lang="cs-CZ" sz="2800" dirty="0" smtClean="0"/>
              <a:t>Obchodní korporace se </a:t>
            </a:r>
            <a:r>
              <a:rPr lang="cs-CZ" sz="2800" dirty="0"/>
              <a:t>dělí </a:t>
            </a:r>
            <a:r>
              <a:rPr lang="cs-CZ" sz="2800" dirty="0" smtClean="0"/>
              <a:t>na:</a:t>
            </a:r>
          </a:p>
          <a:p>
            <a:pPr marL="457200" lvl="2" indent="-457200"/>
            <a:r>
              <a:rPr lang="cs-CZ" sz="2800" dirty="0"/>
              <a:t>o</a:t>
            </a:r>
            <a:r>
              <a:rPr lang="cs-CZ" sz="2800" dirty="0" smtClean="0"/>
              <a:t>sobní - </a:t>
            </a:r>
            <a:r>
              <a:rPr lang="cs-CZ" sz="2800" dirty="0"/>
              <a:t>veřejná obchodní společnost, komanditní společnost </a:t>
            </a:r>
            <a:endParaRPr lang="cs-CZ" sz="2800" dirty="0" smtClean="0"/>
          </a:p>
          <a:p>
            <a:pPr marL="457200" lvl="2" indent="-457200"/>
            <a:r>
              <a:rPr lang="cs-CZ" sz="2800" dirty="0" smtClean="0"/>
              <a:t>kapitálové- </a:t>
            </a:r>
            <a:r>
              <a:rPr lang="cs-CZ" sz="2800" dirty="0"/>
              <a:t>společnost s ručením omezeným, akciová společnost </a:t>
            </a:r>
            <a:endParaRPr lang="cs-CZ" sz="2800" dirty="0" smtClean="0"/>
          </a:p>
          <a:p>
            <a:pPr marL="457200" lvl="2" indent="-457200"/>
            <a:r>
              <a:rPr lang="cs-CZ" sz="2800" b="1" dirty="0" smtClean="0">
                <a:solidFill>
                  <a:schemeClr val="tx2"/>
                </a:solidFill>
              </a:rPr>
              <a:t>*</a:t>
            </a:r>
            <a:r>
              <a:rPr lang="cs-CZ" sz="2800" dirty="0"/>
              <a:t>Komanditní a spol. r. o. jsou hybridní- obsahují prvky z druhé skupiny</a:t>
            </a:r>
            <a:endParaRPr lang="cs-CZ" sz="2800" b="1" dirty="0">
              <a:solidFill>
                <a:schemeClr val="tx2"/>
              </a:solidFill>
            </a:endParaRPr>
          </a:p>
        </p:txBody>
      </p:sp>
    </p:spTree>
    <p:extLst>
      <p:ext uri="{BB962C8B-B14F-4D97-AF65-F5344CB8AC3E}">
        <p14:creationId xmlns:p14="http://schemas.microsoft.com/office/powerpoint/2010/main" val="1823669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1143000"/>
          </a:xfrm>
        </p:spPr>
        <p:txBody>
          <a:bodyPr>
            <a:normAutofit fontScale="90000"/>
          </a:bodyPr>
          <a:lstStyle/>
          <a:p>
            <a:r>
              <a:rPr lang="cs-CZ" b="1" dirty="0" smtClean="0">
                <a:solidFill>
                  <a:srgbClr val="FF0000"/>
                </a:solidFill>
              </a:rPr>
              <a:t>Rozdíly </a:t>
            </a:r>
            <a:r>
              <a:rPr lang="cs-CZ" b="1" dirty="0">
                <a:solidFill>
                  <a:srgbClr val="FF0000"/>
                </a:solidFill>
              </a:rPr>
              <a:t>mezi osobními a kapitálovými společnostmi</a:t>
            </a:r>
            <a:endParaRPr lang="cs-CZ"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85000" lnSpcReduction="20000"/>
          </a:bodyPr>
          <a:lstStyle/>
          <a:p>
            <a:pPr marL="0" indent="0">
              <a:buNone/>
            </a:pPr>
            <a:r>
              <a:rPr lang="cs-CZ" b="1" dirty="0" smtClean="0">
                <a:solidFill>
                  <a:srgbClr val="FF0000"/>
                </a:solidFill>
              </a:rPr>
              <a:t>Hlavními rozdíly mezi </a:t>
            </a:r>
            <a:r>
              <a:rPr lang="cs-CZ" b="1" dirty="0">
                <a:solidFill>
                  <a:srgbClr val="FF0000"/>
                </a:solidFill>
              </a:rPr>
              <a:t>osobními a kapitálovými společnostmi </a:t>
            </a:r>
            <a:r>
              <a:rPr lang="cs-CZ" b="1" dirty="0" smtClean="0">
                <a:solidFill>
                  <a:srgbClr val="FF0000"/>
                </a:solidFill>
              </a:rPr>
              <a:t>jsou: </a:t>
            </a:r>
          </a:p>
          <a:p>
            <a:pPr marL="0" indent="0">
              <a:buNone/>
            </a:pPr>
            <a:endParaRPr lang="cs-CZ" b="1" dirty="0" smtClean="0">
              <a:solidFill>
                <a:srgbClr val="FF0000"/>
              </a:solidFill>
            </a:endParaRPr>
          </a:p>
          <a:p>
            <a:pPr marL="514350" indent="-514350">
              <a:buFont typeface="+mj-lt"/>
              <a:buAutoNum type="arabicPeriod"/>
            </a:pPr>
            <a:r>
              <a:rPr lang="cs-CZ" sz="3300" b="1" dirty="0" smtClean="0">
                <a:solidFill>
                  <a:srgbClr val="FF0000"/>
                </a:solidFill>
              </a:rPr>
              <a:t>rozsah </a:t>
            </a:r>
            <a:r>
              <a:rPr lang="cs-CZ" sz="3300" b="1" dirty="0">
                <a:solidFill>
                  <a:srgbClr val="FF0000"/>
                </a:solidFill>
              </a:rPr>
              <a:t>ručení společníků za dluhy </a:t>
            </a:r>
            <a:r>
              <a:rPr lang="cs-CZ" sz="3300" b="1" dirty="0" smtClean="0">
                <a:solidFill>
                  <a:srgbClr val="FF0000"/>
                </a:solidFill>
              </a:rPr>
              <a:t>společnosti</a:t>
            </a:r>
            <a:r>
              <a:rPr lang="cs-CZ" b="1" dirty="0" smtClean="0">
                <a:solidFill>
                  <a:srgbClr val="FF0000"/>
                </a:solidFill>
              </a:rPr>
              <a:t> </a:t>
            </a:r>
          </a:p>
          <a:p>
            <a:pPr lvl="1"/>
            <a:r>
              <a:rPr lang="cs-CZ" b="1" dirty="0" smtClean="0"/>
              <a:t>Společníci </a:t>
            </a:r>
            <a:r>
              <a:rPr lang="cs-CZ" b="1" dirty="0">
                <a:solidFill>
                  <a:srgbClr val="FF0000"/>
                </a:solidFill>
              </a:rPr>
              <a:t>kapitálové obch. společnosti ručí za dluhy do výše nesplaceného vkladu</a:t>
            </a:r>
            <a:r>
              <a:rPr lang="cs-CZ" dirty="0"/>
              <a:t>, který se zavázali do společnosti vložit a po jeho splacení vůbec; společník kapitálové obch. společnosti tak standardně riskuje jen ztrátu vstupní investice (vklad nebo kupní cenu podílu)</a:t>
            </a:r>
          </a:p>
          <a:p>
            <a:pPr lvl="1"/>
            <a:endParaRPr lang="cs-CZ" dirty="0"/>
          </a:p>
          <a:p>
            <a:pPr lvl="1"/>
            <a:r>
              <a:rPr lang="cs-CZ" b="1" dirty="0" smtClean="0"/>
              <a:t>Společníci </a:t>
            </a:r>
            <a:r>
              <a:rPr lang="cs-CZ" b="1" dirty="0" smtClean="0">
                <a:solidFill>
                  <a:srgbClr val="FF0000"/>
                </a:solidFill>
              </a:rPr>
              <a:t>osobní </a:t>
            </a:r>
            <a:r>
              <a:rPr lang="cs-CZ" b="1" dirty="0">
                <a:solidFill>
                  <a:srgbClr val="FF0000"/>
                </a:solidFill>
              </a:rPr>
              <a:t>obch. společnosti ručí za dluhy společnosti v plném rozsahu </a:t>
            </a:r>
            <a:r>
              <a:rPr lang="cs-CZ" dirty="0"/>
              <a:t>(výjimka u postavení komanditisty- shodné postavení jako společník kapitálové obch. společnosti</a:t>
            </a:r>
            <a:r>
              <a:rPr lang="cs-CZ" dirty="0" smtClean="0"/>
              <a:t>)</a:t>
            </a:r>
            <a:endParaRPr lang="cs-CZ" dirty="0"/>
          </a:p>
        </p:txBody>
      </p:sp>
    </p:spTree>
    <p:extLst>
      <p:ext uri="{BB962C8B-B14F-4D97-AF65-F5344CB8AC3E}">
        <p14:creationId xmlns:p14="http://schemas.microsoft.com/office/powerpoint/2010/main" val="3246838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1143000"/>
          </a:xfrm>
        </p:spPr>
        <p:txBody>
          <a:bodyPr>
            <a:normAutofit fontScale="90000"/>
          </a:bodyPr>
          <a:lstStyle/>
          <a:p>
            <a:r>
              <a:rPr lang="cs-CZ" b="1" dirty="0" smtClean="0">
                <a:solidFill>
                  <a:srgbClr val="FF0000"/>
                </a:solidFill>
              </a:rPr>
              <a:t>Rozdíly </a:t>
            </a:r>
            <a:r>
              <a:rPr lang="cs-CZ" b="1" dirty="0">
                <a:solidFill>
                  <a:srgbClr val="FF0000"/>
                </a:solidFill>
              </a:rPr>
              <a:t>mezi osobními a kapitálovými společnostmi</a:t>
            </a:r>
            <a:endParaRPr lang="cs-CZ"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85000" lnSpcReduction="10000"/>
          </a:bodyPr>
          <a:lstStyle/>
          <a:p>
            <a:pPr marL="0" indent="0">
              <a:buNone/>
            </a:pPr>
            <a:r>
              <a:rPr lang="cs-CZ" sz="3300" b="1" dirty="0" smtClean="0">
                <a:solidFill>
                  <a:srgbClr val="FF0000"/>
                </a:solidFill>
              </a:rPr>
              <a:t>2. Převoditelnost obchodního podílu</a:t>
            </a:r>
          </a:p>
          <a:p>
            <a:pPr>
              <a:buFontTx/>
              <a:buChar char="-"/>
            </a:pPr>
            <a:r>
              <a:rPr lang="cs-CZ" dirty="0" smtClean="0"/>
              <a:t>kapitálové </a:t>
            </a:r>
            <a:r>
              <a:rPr lang="cs-CZ" dirty="0"/>
              <a:t>obch. společnosti </a:t>
            </a:r>
            <a:r>
              <a:rPr lang="cs-CZ" dirty="0" smtClean="0"/>
              <a:t>- </a:t>
            </a:r>
            <a:r>
              <a:rPr lang="cs-CZ" b="1" dirty="0" smtClean="0">
                <a:solidFill>
                  <a:srgbClr val="FF0000"/>
                </a:solidFill>
              </a:rPr>
              <a:t>převoditelnost </a:t>
            </a:r>
            <a:r>
              <a:rPr lang="cs-CZ" b="1" dirty="0">
                <a:solidFill>
                  <a:srgbClr val="FF0000"/>
                </a:solidFill>
              </a:rPr>
              <a:t>podílů ve společnosti </a:t>
            </a:r>
            <a:r>
              <a:rPr lang="cs-CZ" dirty="0"/>
              <a:t>(typicky u a.s. přes akcie), </a:t>
            </a:r>
            <a:endParaRPr lang="cs-CZ" dirty="0" smtClean="0"/>
          </a:p>
          <a:p>
            <a:pPr lvl="1">
              <a:buFontTx/>
              <a:buChar char="-"/>
            </a:pPr>
            <a:r>
              <a:rPr lang="cs-CZ" dirty="0" smtClean="0"/>
              <a:t>princip tzv. ochrany </a:t>
            </a:r>
            <a:r>
              <a:rPr lang="cs-CZ" dirty="0"/>
              <a:t>před likvidací, kdy </a:t>
            </a:r>
            <a:r>
              <a:rPr lang="cs-CZ" dirty="0" smtClean="0"/>
              <a:t>platí</a:t>
            </a:r>
            <a:r>
              <a:rPr lang="cs-CZ" dirty="0"/>
              <a:t>, že </a:t>
            </a:r>
            <a:r>
              <a:rPr lang="cs-CZ" b="1" dirty="0"/>
              <a:t>jednotlivý společník ani jeho věřitelé nemohou dosáhnout vrácení vkladů nebo likvidace kapitálové obch. společnosti bez souhlasu potřebné většiny </a:t>
            </a:r>
            <a:endParaRPr lang="cs-CZ" b="1" dirty="0" smtClean="0"/>
          </a:p>
          <a:p>
            <a:pPr>
              <a:buFontTx/>
              <a:buChar char="-"/>
            </a:pPr>
            <a:r>
              <a:rPr lang="cs-CZ" b="1" dirty="0" smtClean="0">
                <a:solidFill>
                  <a:srgbClr val="FF0000"/>
                </a:solidFill>
              </a:rPr>
              <a:t>Podíl </a:t>
            </a:r>
            <a:r>
              <a:rPr lang="cs-CZ" b="1" dirty="0">
                <a:solidFill>
                  <a:srgbClr val="FF0000"/>
                </a:solidFill>
              </a:rPr>
              <a:t>neomezeně ručícího společníka v osobní obch. společnosti zákon explicitně zakazuje převádět</a:t>
            </a:r>
            <a:r>
              <a:rPr lang="cs-CZ" b="1" dirty="0" smtClean="0">
                <a:solidFill>
                  <a:srgbClr val="FF0000"/>
                </a:solidFill>
              </a:rPr>
              <a:t>.</a:t>
            </a:r>
            <a:r>
              <a:rPr lang="cs-CZ" dirty="0"/>
              <a:t> </a:t>
            </a:r>
            <a:endParaRPr lang="cs-CZ" dirty="0" smtClean="0"/>
          </a:p>
          <a:p>
            <a:pPr lvl="1">
              <a:buFontTx/>
              <a:buChar char="-"/>
            </a:pPr>
            <a:r>
              <a:rPr lang="cs-CZ" dirty="0" smtClean="0"/>
              <a:t>neomezeně </a:t>
            </a:r>
            <a:r>
              <a:rPr lang="cs-CZ" dirty="0"/>
              <a:t>ručící společník osobní obch. společnosti může společnost jednoduše vypovědět (ostatní společníci se mohou dohodnout na pokračování společnosti bez něj, musí mu ale vyplatit na něj připadající vypořádací podíl) </a:t>
            </a:r>
          </a:p>
          <a:p>
            <a:pPr>
              <a:buFontTx/>
              <a:buChar char="-"/>
            </a:pPr>
            <a:endParaRPr lang="cs-CZ" b="1" dirty="0">
              <a:solidFill>
                <a:srgbClr val="FF0000"/>
              </a:solidFill>
            </a:endParaRPr>
          </a:p>
        </p:txBody>
      </p:sp>
    </p:spTree>
    <p:extLst>
      <p:ext uri="{BB962C8B-B14F-4D97-AF65-F5344CB8AC3E}">
        <p14:creationId xmlns:p14="http://schemas.microsoft.com/office/powerpoint/2010/main" val="3536152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6038"/>
            <a:ext cx="8229600" cy="1143000"/>
          </a:xfrm>
        </p:spPr>
        <p:txBody>
          <a:bodyPr>
            <a:normAutofit fontScale="90000"/>
          </a:bodyPr>
          <a:lstStyle/>
          <a:p>
            <a:r>
              <a:rPr lang="cs-CZ" b="1" dirty="0" smtClean="0">
                <a:solidFill>
                  <a:srgbClr val="FF0000"/>
                </a:solidFill>
              </a:rPr>
              <a:t>Rozdíly </a:t>
            </a:r>
            <a:r>
              <a:rPr lang="cs-CZ" b="1" dirty="0">
                <a:solidFill>
                  <a:srgbClr val="FF0000"/>
                </a:solidFill>
              </a:rPr>
              <a:t>mezi osobními a kapitálovými společnostmi</a:t>
            </a:r>
            <a:endParaRPr lang="cs-CZ" dirty="0">
              <a:solidFill>
                <a:srgbClr val="FF0000"/>
              </a:solidFill>
            </a:endParaRPr>
          </a:p>
        </p:txBody>
      </p:sp>
      <p:sp>
        <p:nvSpPr>
          <p:cNvPr id="3" name="Zástupný symbol pro obsah 2"/>
          <p:cNvSpPr>
            <a:spLocks noGrp="1"/>
          </p:cNvSpPr>
          <p:nvPr>
            <p:ph idx="1"/>
          </p:nvPr>
        </p:nvSpPr>
        <p:spPr>
          <a:xfrm>
            <a:off x="457200" y="1600200"/>
            <a:ext cx="8229600" cy="5257800"/>
          </a:xfrm>
        </p:spPr>
        <p:txBody>
          <a:bodyPr>
            <a:normAutofit fontScale="92500" lnSpcReduction="10000"/>
          </a:bodyPr>
          <a:lstStyle/>
          <a:p>
            <a:pPr marL="0" indent="0">
              <a:buNone/>
            </a:pPr>
            <a:r>
              <a:rPr lang="cs-CZ" b="1" dirty="0">
                <a:solidFill>
                  <a:srgbClr val="FF0000"/>
                </a:solidFill>
              </a:rPr>
              <a:t>3</a:t>
            </a:r>
            <a:r>
              <a:rPr lang="cs-CZ" b="1" dirty="0" smtClean="0">
                <a:solidFill>
                  <a:srgbClr val="FF0000"/>
                </a:solidFill>
              </a:rPr>
              <a:t>. Řízení společnosti</a:t>
            </a:r>
          </a:p>
          <a:p>
            <a:r>
              <a:rPr lang="cs-CZ" b="1" dirty="0">
                <a:solidFill>
                  <a:srgbClr val="FF0000"/>
                </a:solidFill>
              </a:rPr>
              <a:t>Kapitálové obch. společnosti</a:t>
            </a:r>
            <a:r>
              <a:rPr lang="cs-CZ" dirty="0"/>
              <a:t>, </a:t>
            </a:r>
            <a:r>
              <a:rPr lang="cs-CZ" dirty="0" smtClean="0"/>
              <a:t>na </a:t>
            </a:r>
            <a:r>
              <a:rPr lang="cs-CZ" dirty="0"/>
              <a:t>rozdíl od osobních obch. společností</a:t>
            </a:r>
            <a:r>
              <a:rPr lang="cs-CZ" b="1" dirty="0">
                <a:solidFill>
                  <a:srgbClr val="FF0000"/>
                </a:solidFill>
              </a:rPr>
              <a:t>, vytvářejí statutární orgány</a:t>
            </a:r>
            <a:r>
              <a:rPr lang="cs-CZ" dirty="0"/>
              <a:t> (členy nemusí být přímo společníci, ale jimi zvolený </a:t>
            </a:r>
            <a:r>
              <a:rPr lang="cs-CZ" dirty="0" err="1"/>
              <a:t>profi</a:t>
            </a:r>
            <a:r>
              <a:rPr lang="cs-CZ" dirty="0"/>
              <a:t> management- má v rukou řízení a jednání za společnost); </a:t>
            </a:r>
            <a:endParaRPr lang="cs-CZ" dirty="0" smtClean="0"/>
          </a:p>
          <a:p>
            <a:endParaRPr lang="cs-CZ" dirty="0" smtClean="0"/>
          </a:p>
          <a:p>
            <a:r>
              <a:rPr lang="cs-CZ" dirty="0" smtClean="0"/>
              <a:t>u </a:t>
            </a:r>
            <a:r>
              <a:rPr lang="cs-CZ" b="1" dirty="0" smtClean="0">
                <a:solidFill>
                  <a:srgbClr val="FF0000"/>
                </a:solidFill>
              </a:rPr>
              <a:t>osobních </a:t>
            </a:r>
            <a:r>
              <a:rPr lang="cs-CZ" b="1" dirty="0">
                <a:solidFill>
                  <a:srgbClr val="FF0000"/>
                </a:solidFill>
              </a:rPr>
              <a:t>obch. společností jsou neomezeně ručící společníci přímo </a:t>
            </a:r>
            <a:r>
              <a:rPr lang="cs-CZ" b="1" dirty="0" smtClean="0">
                <a:solidFill>
                  <a:srgbClr val="FF0000"/>
                </a:solidFill>
              </a:rPr>
              <a:t>povinni k</a:t>
            </a:r>
            <a:r>
              <a:rPr lang="cs-CZ" dirty="0" smtClean="0"/>
              <a:t> </a:t>
            </a:r>
            <a:r>
              <a:rPr lang="cs-CZ" dirty="0"/>
              <a:t>osobnímu nasazení a </a:t>
            </a:r>
            <a:r>
              <a:rPr lang="cs-CZ" b="1" dirty="0">
                <a:solidFill>
                  <a:srgbClr val="FF0000"/>
                </a:solidFill>
              </a:rPr>
              <a:t>účasti na řízení společnosti </a:t>
            </a:r>
            <a:r>
              <a:rPr lang="cs-CZ" dirty="0">
                <a:solidFill>
                  <a:srgbClr val="FF0000"/>
                </a:solidFill>
              </a:rPr>
              <a:t>a jsou oprávněni jednat za společnost ve všech věcech </a:t>
            </a:r>
            <a:endParaRPr lang="cs-CZ" b="1" dirty="0" smtClean="0">
              <a:solidFill>
                <a:srgbClr val="FF0000"/>
              </a:solidFill>
            </a:endParaRPr>
          </a:p>
          <a:p>
            <a:pPr>
              <a:buFontTx/>
              <a:buChar char="-"/>
            </a:pPr>
            <a:endParaRPr lang="cs-CZ" b="1" dirty="0">
              <a:solidFill>
                <a:srgbClr val="FF0000"/>
              </a:solidFill>
            </a:endParaRPr>
          </a:p>
        </p:txBody>
      </p:sp>
    </p:spTree>
    <p:extLst>
      <p:ext uri="{BB962C8B-B14F-4D97-AF65-F5344CB8AC3E}">
        <p14:creationId xmlns:p14="http://schemas.microsoft.com/office/powerpoint/2010/main" val="290742752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pedeutický seminář 2013_f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Propedeutický seminář 2013_fin</Template>
  <TotalTime>5096</TotalTime>
  <Words>2653</Words>
  <Application>Microsoft Office PowerPoint</Application>
  <PresentationFormat>Předvádění na obrazovce (4:3)</PresentationFormat>
  <Paragraphs>226</Paragraphs>
  <Slides>34</Slides>
  <Notes>9</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34</vt:i4>
      </vt:variant>
    </vt:vector>
  </HeadingPairs>
  <TitlesOfParts>
    <vt:vector size="37" baseType="lpstr">
      <vt:lpstr>Arial</vt:lpstr>
      <vt:lpstr>Calibri</vt:lpstr>
      <vt:lpstr>Propedeutický seminář 2013_fin</vt:lpstr>
      <vt:lpstr>Obchodní korporace/společnosti a jejich právní formy, osobní a kapitálové obchodní společnosti   </vt:lpstr>
      <vt:lpstr>Veřejná obchodní společnost </vt:lpstr>
      <vt:lpstr>Osnova přednášky</vt:lpstr>
      <vt:lpstr>Obchodní korporace/společnosti</vt:lpstr>
      <vt:lpstr>Obchodní korporace/společnosti</vt:lpstr>
      <vt:lpstr>Dělení obchodních korporací</vt:lpstr>
      <vt:lpstr>Rozdíly mezi osobními a kapitálovými společnostmi</vt:lpstr>
      <vt:lpstr>Rozdíly mezi osobními a kapitálovými společnostmi</vt:lpstr>
      <vt:lpstr>Rozdíly mezi osobními a kapitálovými společnostmi</vt:lpstr>
      <vt:lpstr>Rozdíly mezi osobními a kapitálovými společnostmi</vt:lpstr>
      <vt:lpstr>Družstvo</vt:lpstr>
      <vt:lpstr>Založení obchodní společnosti</vt:lpstr>
      <vt:lpstr>Jednání před vznikem společnosti</vt:lpstr>
      <vt:lpstr> Základní kapitál v obchodních společnostech</vt:lpstr>
      <vt:lpstr>Podíl v obchodních společnostech </vt:lpstr>
      <vt:lpstr>Podíl v obchodních společnostech</vt:lpstr>
      <vt:lpstr>Osnova přednášky</vt:lpstr>
      <vt:lpstr>V.o.s. – obecná charakteristika</vt:lpstr>
      <vt:lpstr>V.o.s. založení a vznik</vt:lpstr>
      <vt:lpstr>V.o.s. – zrušení a zánik</vt:lpstr>
      <vt:lpstr>Společníci v.o.s.</vt:lpstr>
      <vt:lpstr>Povinnosti společníků v.o.s.</vt:lpstr>
      <vt:lpstr>Povinnosti společníků v.o.s.</vt:lpstr>
      <vt:lpstr>Práva společníků v.o.s.</vt:lpstr>
      <vt:lpstr>Dědění, přechod podílu u v.o.s.</vt:lpstr>
      <vt:lpstr>Komanditní společnost </vt:lpstr>
      <vt:lpstr>Osnova přednášky</vt:lpstr>
      <vt:lpstr>K.s. – obecná charakteristika</vt:lpstr>
      <vt:lpstr>K.s. založení a vznik</vt:lpstr>
      <vt:lpstr>K.s. – zrušení a zánik</vt:lpstr>
      <vt:lpstr>Společníci k.s.</vt:lpstr>
      <vt:lpstr>Společníci k.s.</vt:lpstr>
      <vt:lpstr>Dědění, přechod podílu u k.s.</vt:lpstr>
      <vt:lpstr>Prezentace aplikace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PROPEDEUTICKÝ SEMINÁŘ  Odborná praxe 1: Kabinet profesní přípravy</dc:title>
  <dc:creator>martin fink</dc:creator>
  <cp:lastModifiedBy>Blanka Vítová</cp:lastModifiedBy>
  <cp:revision>260</cp:revision>
  <cp:lastPrinted>2013-09-13T08:26:54Z</cp:lastPrinted>
  <dcterms:created xsi:type="dcterms:W3CDTF">2013-09-15T17:50:48Z</dcterms:created>
  <dcterms:modified xsi:type="dcterms:W3CDTF">2021-11-25T15:25:47Z</dcterms:modified>
</cp:coreProperties>
</file>