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theme/themeOverride5.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8"/>
  </p:notesMasterIdLst>
  <p:handoutMasterIdLst>
    <p:handoutMasterId r:id="rId79"/>
  </p:handoutMasterIdLst>
  <p:sldIdLst>
    <p:sldId id="256" r:id="rId2"/>
    <p:sldId id="259" r:id="rId3"/>
    <p:sldId id="279" r:id="rId4"/>
    <p:sldId id="342" r:id="rId5"/>
    <p:sldId id="347" r:id="rId6"/>
    <p:sldId id="348" r:id="rId7"/>
    <p:sldId id="349" r:id="rId8"/>
    <p:sldId id="350" r:id="rId9"/>
    <p:sldId id="351" r:id="rId10"/>
    <p:sldId id="326" r:id="rId11"/>
    <p:sldId id="327" r:id="rId12"/>
    <p:sldId id="352" r:id="rId13"/>
    <p:sldId id="353" r:id="rId14"/>
    <p:sldId id="354" r:id="rId15"/>
    <p:sldId id="355" r:id="rId16"/>
    <p:sldId id="356" r:id="rId17"/>
    <p:sldId id="364" r:id="rId18"/>
    <p:sldId id="365" r:id="rId19"/>
    <p:sldId id="366" r:id="rId20"/>
    <p:sldId id="367" r:id="rId21"/>
    <p:sldId id="357" r:id="rId22"/>
    <p:sldId id="358" r:id="rId23"/>
    <p:sldId id="359" r:id="rId24"/>
    <p:sldId id="360" r:id="rId25"/>
    <p:sldId id="361" r:id="rId26"/>
    <p:sldId id="362" r:id="rId27"/>
    <p:sldId id="363" r:id="rId28"/>
    <p:sldId id="368" r:id="rId29"/>
    <p:sldId id="369" r:id="rId30"/>
    <p:sldId id="370" r:id="rId31"/>
    <p:sldId id="371" r:id="rId32"/>
    <p:sldId id="372" r:id="rId33"/>
    <p:sldId id="373" r:id="rId34"/>
    <p:sldId id="374" r:id="rId35"/>
    <p:sldId id="375" r:id="rId36"/>
    <p:sldId id="376" r:id="rId37"/>
    <p:sldId id="377" r:id="rId38"/>
    <p:sldId id="378" r:id="rId39"/>
    <p:sldId id="379" r:id="rId40"/>
    <p:sldId id="380" r:id="rId41"/>
    <p:sldId id="381" r:id="rId42"/>
    <p:sldId id="382" r:id="rId43"/>
    <p:sldId id="383" r:id="rId44"/>
    <p:sldId id="384" r:id="rId45"/>
    <p:sldId id="385" r:id="rId46"/>
    <p:sldId id="401" r:id="rId47"/>
    <p:sldId id="403" r:id="rId48"/>
    <p:sldId id="404" r:id="rId49"/>
    <p:sldId id="405" r:id="rId50"/>
    <p:sldId id="406" r:id="rId51"/>
    <p:sldId id="407" r:id="rId52"/>
    <p:sldId id="408" r:id="rId53"/>
    <p:sldId id="409" r:id="rId54"/>
    <p:sldId id="410" r:id="rId55"/>
    <p:sldId id="411" r:id="rId56"/>
    <p:sldId id="412" r:id="rId57"/>
    <p:sldId id="413" r:id="rId58"/>
    <p:sldId id="414" r:id="rId59"/>
    <p:sldId id="415" r:id="rId60"/>
    <p:sldId id="416" r:id="rId61"/>
    <p:sldId id="417" r:id="rId62"/>
    <p:sldId id="418" r:id="rId63"/>
    <p:sldId id="419" r:id="rId64"/>
    <p:sldId id="420" r:id="rId65"/>
    <p:sldId id="421" r:id="rId66"/>
    <p:sldId id="422" r:id="rId67"/>
    <p:sldId id="423" r:id="rId68"/>
    <p:sldId id="424" r:id="rId69"/>
    <p:sldId id="425" r:id="rId70"/>
    <p:sldId id="426" r:id="rId71"/>
    <p:sldId id="427" r:id="rId72"/>
    <p:sldId id="428" r:id="rId73"/>
    <p:sldId id="429" r:id="rId74"/>
    <p:sldId id="430" r:id="rId75"/>
    <p:sldId id="431" r:id="rId76"/>
    <p:sldId id="432" r:id="rId77"/>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754DB7FE-2B56-40FF-80AA-37426826D9EA}">
          <p14:sldIdLst>
            <p14:sldId id="256"/>
            <p14:sldId id="259"/>
            <p14:sldId id="279"/>
            <p14:sldId id="342"/>
            <p14:sldId id="347"/>
            <p14:sldId id="348"/>
            <p14:sldId id="349"/>
            <p14:sldId id="350"/>
            <p14:sldId id="351"/>
            <p14:sldId id="326"/>
            <p14:sldId id="327"/>
            <p14:sldId id="352"/>
            <p14:sldId id="353"/>
            <p14:sldId id="354"/>
            <p14:sldId id="355"/>
            <p14:sldId id="356"/>
            <p14:sldId id="364"/>
            <p14:sldId id="365"/>
            <p14:sldId id="366"/>
            <p14:sldId id="367"/>
            <p14:sldId id="357"/>
            <p14:sldId id="358"/>
            <p14:sldId id="359"/>
            <p14:sldId id="360"/>
            <p14:sldId id="361"/>
            <p14:sldId id="362"/>
            <p14:sldId id="363"/>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401"/>
            <p14:sldId id="403"/>
            <p14:sldId id="404"/>
            <p14:sldId id="405"/>
            <p14:sldId id="406"/>
            <p14:sldId id="407"/>
            <p14:sldId id="408"/>
            <p14:sldId id="409"/>
            <p14:sldId id="410"/>
            <p14:sldId id="411"/>
            <p14:sldId id="412"/>
            <p14:sldId id="413"/>
            <p14:sldId id="414"/>
            <p14:sldId id="415"/>
            <p14:sldId id="416"/>
            <p14:sldId id="417"/>
            <p14:sldId id="418"/>
            <p14:sldId id="419"/>
            <p14:sldId id="420"/>
            <p14:sldId id="421"/>
            <p14:sldId id="422"/>
            <p14:sldId id="423"/>
            <p14:sldId id="424"/>
            <p14:sldId id="425"/>
            <p14:sldId id="426"/>
            <p14:sldId id="427"/>
            <p14:sldId id="428"/>
            <p14:sldId id="429"/>
            <p14:sldId id="430"/>
            <p14:sldId id="431"/>
            <p14:sldId id="43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21" autoAdjust="0"/>
    <p:restoredTop sz="94629" autoAdjust="0"/>
  </p:normalViewPr>
  <p:slideViewPr>
    <p:cSldViewPr snapToGrid="0" snapToObjects="1">
      <p:cViewPr varScale="1">
        <p:scale>
          <a:sx n="124" d="100"/>
          <a:sy n="124" d="100"/>
        </p:scale>
        <p:origin x="15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1EDE301B-7E00-4EE8-8742-86E0C94A55E3}" type="datetimeFigureOut">
              <a:rPr lang="cs-CZ" smtClean="0"/>
              <a:t>25.11.2021</a:t>
            </a:fld>
            <a:endParaRPr lang="cs-CZ" dirty="0"/>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EEEC539-BAF4-45CB-B013-A1EE04C7704B}" type="slidenum">
              <a:rPr lang="cs-CZ" smtClean="0"/>
              <a:t>‹#›</a:t>
            </a:fld>
            <a:endParaRPr lang="cs-CZ" dirty="0"/>
          </a:p>
        </p:txBody>
      </p:sp>
    </p:spTree>
    <p:extLst>
      <p:ext uri="{BB962C8B-B14F-4D97-AF65-F5344CB8AC3E}">
        <p14:creationId xmlns:p14="http://schemas.microsoft.com/office/powerpoint/2010/main" val="14702011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2E483E1-44ED-47D5-98B1-C1266D69D78E}" type="datetimeFigureOut">
              <a:rPr lang="cs-CZ" smtClean="0"/>
              <a:t>25.11.2021</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0BC0F04-106D-439F-AD47-F865AF3F4A9C}" type="slidenum">
              <a:rPr lang="cs-CZ" smtClean="0"/>
              <a:t>‹#›</a:t>
            </a:fld>
            <a:endParaRPr lang="cs-CZ" dirty="0"/>
          </a:p>
        </p:txBody>
      </p:sp>
    </p:spTree>
    <p:extLst>
      <p:ext uri="{BB962C8B-B14F-4D97-AF65-F5344CB8AC3E}">
        <p14:creationId xmlns:p14="http://schemas.microsoft.com/office/powerpoint/2010/main" val="415841061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Tree>
    <p:extLst>
      <p:ext uri="{BB962C8B-B14F-4D97-AF65-F5344CB8AC3E}">
        <p14:creationId xmlns:p14="http://schemas.microsoft.com/office/powerpoint/2010/main" val="398086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803623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514611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Tree>
    <p:extLst>
      <p:ext uri="{BB962C8B-B14F-4D97-AF65-F5344CB8AC3E}">
        <p14:creationId xmlns:p14="http://schemas.microsoft.com/office/powerpoint/2010/main" val="3980860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803623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514611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Date Placeholder 3"/>
          <p:cNvSpPr>
            <a:spLocks noGrp="1"/>
          </p:cNvSpPr>
          <p:nvPr>
            <p:ph type="dt" sz="half" idx="10"/>
          </p:nvPr>
        </p:nvSpPr>
        <p:spPr/>
        <p:txBody>
          <a:bodyPr/>
          <a:lstStyle/>
          <a:p>
            <a:fld id="{5DBAB75E-79CE-435D-A6BA-D65DF324AD56}"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4023766-7DE2-4DFE-BBE7-BD4EDA95E877}"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2ECD762B-80EF-4583-A9F7-A93B816A472E}"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980D7F9-2B3B-4209-977F-498F0BD923AE}"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709C575-D151-4A66-A21E-783C4D3C465C}"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0FC17A26-90A5-4E69-8238-9400CB146CCF}" type="datetime1">
              <a:rPr lang="en-US" smtClean="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7F539433-7F7E-4F42-B362-81ABDA15A722}" type="datetime1">
              <a:rPr lang="en-US" smtClean="0"/>
              <a:t>11/25/2021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2172F418-B3D8-4592-B4DE-2E414EFB02BC}" type="datetime1">
              <a:rPr lang="en-US" smtClean="0"/>
              <a:t>11/25/2021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D3B5E-E22D-4FE3-81BB-4DA3613341D0}" type="datetime1">
              <a:rPr lang="en-US" smtClean="0"/>
              <a:t>11/25/2021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191337A-B071-41BA-8067-BAEFFC14E97C}" type="datetime1">
              <a:rPr lang="en-US" smtClean="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FA95644-DE39-4EC6-B9FF-0F6EAF1D97D2}" type="datetime1">
              <a:rPr lang="en-US" smtClean="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EAB7C-55DB-4387-80C3-7A340EA1B3C6}" type="datetime1">
              <a:rPr lang="en-US" smtClean="0"/>
              <a:t>11/25/2021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dirty="0"/>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file:///\\iis.loc\shares\mvso\users\podrazilp\Plocha\ASPI'&amp;link='455\1991%20Sb."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rzp.cz/"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mpo.cz/cz/podnikani/zivnostenske-podnikani/crm-jednotny-registracni-formular/jednotny-registracni-formular---231887/" TargetMode="External"/><Relationship Id="rId2" Type="http://schemas.openxmlformats.org/officeDocument/2006/relationships/hyperlink" Target="http://www.mpo.cz/dokument77388.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709398"/>
            <a:ext cx="8126360" cy="1814052"/>
          </a:xfrm>
        </p:spPr>
        <p:txBody>
          <a:bodyPr lIns="0" tIns="0" rIns="0" bIns="0" anchor="t" anchorCtr="0">
            <a:normAutofit fontScale="90000"/>
          </a:bodyPr>
          <a:lstStyle/>
          <a:p>
            <a:r>
              <a:rPr lang="cs-CZ" sz="5400" b="1" cap="small" dirty="0" smtClean="0">
                <a:solidFill>
                  <a:srgbClr val="D10202"/>
                </a:solidFill>
                <a:latin typeface="+mn-lt"/>
                <a:cs typeface="Arial"/>
              </a:rPr>
              <a:t>Označení a identifikace podnikatele, jednání podnikatele, Živnostenské podnikání</a:t>
            </a:r>
            <a:br>
              <a:rPr lang="cs-CZ" sz="5400" b="1" cap="small" dirty="0" smtClean="0">
                <a:solidFill>
                  <a:srgbClr val="D10202"/>
                </a:solidFill>
                <a:latin typeface="+mn-lt"/>
                <a:cs typeface="Arial"/>
              </a:rPr>
            </a:br>
            <a:endParaRPr lang="en-US" sz="3000" b="1" dirty="0">
              <a:solidFill>
                <a:srgbClr val="D10202"/>
              </a:solidFill>
              <a:latin typeface="+mn-lt"/>
              <a:cs typeface="Arial"/>
            </a:endParaRPr>
          </a:p>
        </p:txBody>
      </p:sp>
      <p:sp>
        <p:nvSpPr>
          <p:cNvPr id="3" name="Title 1"/>
          <p:cNvSpPr txBox="1">
            <a:spLocks/>
          </p:cNvSpPr>
          <p:nvPr/>
        </p:nvSpPr>
        <p:spPr>
          <a:xfrm>
            <a:off x="685801" y="4845745"/>
            <a:ext cx="6718685" cy="1215842"/>
          </a:xfrm>
          <a:prstGeom prst="rect">
            <a:avLst/>
          </a:prstGeom>
        </p:spPr>
        <p:txBody>
          <a:bodyPr vert="horz" lIns="0" tIns="0" rIns="0" bIns="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2900" b="1" dirty="0" smtClean="0">
                <a:latin typeface="+mn-lt"/>
                <a:cs typeface="Arial"/>
              </a:rPr>
              <a:t>Přednáší JUDr. Iveta </a:t>
            </a:r>
            <a:r>
              <a:rPr lang="cs-CZ" sz="2900" b="1" dirty="0" err="1" smtClean="0">
                <a:latin typeface="+mn-lt"/>
                <a:cs typeface="Arial"/>
              </a:rPr>
              <a:t>Vankátová</a:t>
            </a:r>
            <a:r>
              <a:rPr lang="cs-CZ" sz="2900" b="1" dirty="0" smtClean="0">
                <a:latin typeface="+mn-lt"/>
                <a:cs typeface="Arial"/>
              </a:rPr>
              <a:t>, Ph.D.</a:t>
            </a:r>
            <a:endParaRPr lang="cs-CZ" sz="2900" b="1" dirty="0">
              <a:latin typeface="+mn-lt"/>
              <a:cs typeface="Arial"/>
            </a:endParaRPr>
          </a:p>
          <a:p>
            <a:pPr algn="l"/>
            <a:endParaRPr lang="cs-CZ" sz="2600" b="1" dirty="0" smtClean="0">
              <a:latin typeface="+mn-lt"/>
              <a:cs typeface="Arial"/>
            </a:endParaRPr>
          </a:p>
          <a:p>
            <a:pPr algn="l"/>
            <a:r>
              <a:rPr lang="cs-CZ" sz="2900" b="1" dirty="0" smtClean="0">
                <a:latin typeface="+mn-lt"/>
                <a:cs typeface="Arial"/>
              </a:rPr>
              <a:t>Olomouc, 2021</a:t>
            </a:r>
            <a:endParaRPr lang="en-US" sz="2900" b="1" dirty="0">
              <a:latin typeface="+mn-lt"/>
            </a:endParaRPr>
          </a:p>
        </p:txBody>
      </p:sp>
    </p:spTree>
    <p:extLst>
      <p:ext uri="{BB962C8B-B14F-4D97-AF65-F5344CB8AC3E}">
        <p14:creationId xmlns:p14="http://schemas.microsoft.com/office/powerpoint/2010/main" val="1735084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latin typeface="+mn-lt"/>
                <a:cs typeface="Arial"/>
              </a:rPr>
              <a:t>Právní jednání podnikatele</a:t>
            </a:r>
            <a:endParaRPr lang="cs-CZ" sz="4000" dirty="0">
              <a:solidFill>
                <a:srgbClr val="FF0000"/>
              </a:solidFill>
              <a:latin typeface="+mn-lt"/>
              <a:cs typeface="Arial"/>
            </a:endParaRPr>
          </a:p>
        </p:txBody>
      </p:sp>
      <p:sp>
        <p:nvSpPr>
          <p:cNvPr id="6" name="Zástupný symbol pro obsah 2"/>
          <p:cNvSpPr>
            <a:spLocks noGrp="1"/>
          </p:cNvSpPr>
          <p:nvPr>
            <p:ph idx="1"/>
          </p:nvPr>
        </p:nvSpPr>
        <p:spPr/>
        <p:txBody>
          <a:bodyPr>
            <a:normAutofit lnSpcReduction="10000"/>
          </a:bodyPr>
          <a:lstStyle/>
          <a:p>
            <a:pPr marL="0" indent="0">
              <a:buNone/>
            </a:pPr>
            <a:r>
              <a:rPr lang="cs-CZ" sz="2800" b="1" dirty="0">
                <a:solidFill>
                  <a:srgbClr val="FF0000"/>
                </a:solidFill>
              </a:rPr>
              <a:t>Právní jednání- </a:t>
            </a:r>
            <a:r>
              <a:rPr lang="cs-CZ" sz="2800" dirty="0"/>
              <a:t>obecně patří mezi právní skutečnosti (okolnosti, se kterými právo spojuje vznik, změnu nebo zánik právních vztahů- právní jednání, protiprávní jednání- závislé na lidské vůli, právní události, protiprávní stavy- nezávislé na lidské vůli) </a:t>
            </a:r>
            <a:endParaRPr lang="cs-CZ" sz="2800" dirty="0" smtClean="0"/>
          </a:p>
          <a:p>
            <a:r>
              <a:rPr lang="cs-CZ" sz="2800" dirty="0" smtClean="0"/>
              <a:t>Právní </a:t>
            </a:r>
            <a:r>
              <a:rPr lang="cs-CZ" sz="2800" dirty="0"/>
              <a:t>jednání musí být projevem vůle jednající FO nebo PO a vyvolává právní </a:t>
            </a:r>
            <a:r>
              <a:rPr lang="cs-CZ" sz="2800" dirty="0" smtClean="0"/>
              <a:t>následky</a:t>
            </a:r>
          </a:p>
          <a:p>
            <a:r>
              <a:rPr lang="cs-CZ" sz="2800" dirty="0"/>
              <a:t>Právně může podnikatel </a:t>
            </a:r>
            <a:r>
              <a:rPr lang="cs-CZ" sz="2800" b="1" dirty="0"/>
              <a:t>jednat konáním (výslovným či konkludentním, ústní či písemnou formou</a:t>
            </a:r>
            <a:r>
              <a:rPr lang="cs-CZ" sz="2800" dirty="0"/>
              <a:t>) </a:t>
            </a:r>
            <a:r>
              <a:rPr lang="cs-CZ" sz="2800" b="1" dirty="0"/>
              <a:t>nebo opomenutím</a:t>
            </a:r>
            <a:r>
              <a:rPr lang="cs-CZ" sz="2800" dirty="0"/>
              <a:t> tam, kde je mlčení možno pokládat za projev jeho vůle s právními následky</a:t>
            </a:r>
            <a:endParaRPr lang="cs-CZ" sz="2600" b="1" dirty="0">
              <a:solidFill>
                <a:schemeClr val="tx2"/>
              </a:solidFill>
            </a:endParaRPr>
          </a:p>
        </p:txBody>
      </p:sp>
    </p:spTree>
    <p:extLst>
      <p:ext uri="{BB962C8B-B14F-4D97-AF65-F5344CB8AC3E}">
        <p14:creationId xmlns:p14="http://schemas.microsoft.com/office/powerpoint/2010/main" val="18057978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latin typeface="+mn-lt"/>
                <a:cs typeface="Arial"/>
              </a:rPr>
              <a:t>Jednání podnikatele</a:t>
            </a:r>
            <a:endParaRPr lang="cs-CZ" sz="4000" dirty="0">
              <a:solidFill>
                <a:srgbClr val="FF0000"/>
              </a:solidFill>
              <a:latin typeface="+mn-lt"/>
              <a:cs typeface="Arial"/>
            </a:endParaRPr>
          </a:p>
        </p:txBody>
      </p:sp>
      <p:sp>
        <p:nvSpPr>
          <p:cNvPr id="6" name="Zástupný symbol pro obsah 2"/>
          <p:cNvSpPr>
            <a:spLocks noGrp="1"/>
          </p:cNvSpPr>
          <p:nvPr>
            <p:ph idx="1"/>
          </p:nvPr>
        </p:nvSpPr>
        <p:spPr/>
        <p:txBody>
          <a:bodyPr>
            <a:normAutofit/>
          </a:bodyPr>
          <a:lstStyle/>
          <a:p>
            <a:pPr marL="0" indent="0">
              <a:buNone/>
            </a:pPr>
            <a:r>
              <a:rPr lang="cs-CZ" sz="2400" b="1" dirty="0">
                <a:solidFill>
                  <a:srgbClr val="FF0000"/>
                </a:solidFill>
              </a:rPr>
              <a:t>FO podnikatel- právní </a:t>
            </a:r>
            <a:r>
              <a:rPr lang="cs-CZ" sz="2400" b="1" dirty="0" smtClean="0">
                <a:solidFill>
                  <a:srgbClr val="FF0000"/>
                </a:solidFill>
              </a:rPr>
              <a:t>jednání</a:t>
            </a:r>
          </a:p>
          <a:p>
            <a:r>
              <a:rPr lang="cs-CZ" sz="2400" b="1" dirty="0" smtClean="0">
                <a:solidFill>
                  <a:srgbClr val="FF0000"/>
                </a:solidFill>
              </a:rPr>
              <a:t>Přímé </a:t>
            </a:r>
            <a:r>
              <a:rPr lang="cs-CZ" sz="2400" dirty="0" smtClean="0"/>
              <a:t>- </a:t>
            </a:r>
            <a:r>
              <a:rPr lang="cs-CZ" sz="2400" dirty="0"/>
              <a:t>vlastní jednání člověka </a:t>
            </a:r>
          </a:p>
          <a:p>
            <a:r>
              <a:rPr lang="cs-CZ" sz="2400" b="1" dirty="0" smtClean="0">
                <a:solidFill>
                  <a:srgbClr val="FF0000"/>
                </a:solidFill>
              </a:rPr>
              <a:t>Nepřímé </a:t>
            </a:r>
            <a:r>
              <a:rPr lang="cs-CZ" sz="2400" dirty="0" smtClean="0"/>
              <a:t>- </a:t>
            </a:r>
            <a:r>
              <a:rPr lang="cs-CZ" sz="2400" dirty="0"/>
              <a:t>prostřednictvím </a:t>
            </a:r>
            <a:r>
              <a:rPr lang="cs-CZ" sz="2400" dirty="0" smtClean="0"/>
              <a:t>zástupce</a:t>
            </a:r>
          </a:p>
          <a:p>
            <a:pPr lvl="1"/>
            <a:r>
              <a:rPr lang="cs-CZ" sz="2000" dirty="0" smtClean="0"/>
              <a:t>zákonné </a:t>
            </a:r>
            <a:r>
              <a:rPr lang="cs-CZ" sz="2000" dirty="0"/>
              <a:t>zastoupení- vždy přímé </a:t>
            </a:r>
          </a:p>
          <a:p>
            <a:pPr lvl="1"/>
            <a:r>
              <a:rPr lang="cs-CZ" sz="2000" dirty="0" smtClean="0"/>
              <a:t>smluvní </a:t>
            </a:r>
            <a:r>
              <a:rPr lang="cs-CZ" sz="2000" dirty="0"/>
              <a:t>zastoupení- přímé z. - nepřímé z.</a:t>
            </a:r>
            <a:endParaRPr lang="cs-CZ" sz="2200" dirty="0" smtClean="0"/>
          </a:p>
        </p:txBody>
      </p:sp>
    </p:spTree>
    <p:extLst>
      <p:ext uri="{BB962C8B-B14F-4D97-AF65-F5344CB8AC3E}">
        <p14:creationId xmlns:p14="http://schemas.microsoft.com/office/powerpoint/2010/main" val="1608839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latin typeface="+mn-lt"/>
                <a:cs typeface="Arial"/>
              </a:rPr>
              <a:t>Jednání podnikatele</a:t>
            </a:r>
            <a:endParaRPr lang="cs-CZ" sz="4000" dirty="0">
              <a:solidFill>
                <a:srgbClr val="FF0000"/>
              </a:solidFill>
              <a:latin typeface="+mn-lt"/>
              <a:cs typeface="Arial"/>
            </a:endParaRPr>
          </a:p>
        </p:txBody>
      </p:sp>
      <p:sp>
        <p:nvSpPr>
          <p:cNvPr id="6" name="Zástupný symbol pro obsah 2"/>
          <p:cNvSpPr>
            <a:spLocks noGrp="1"/>
          </p:cNvSpPr>
          <p:nvPr>
            <p:ph idx="1"/>
          </p:nvPr>
        </p:nvSpPr>
        <p:spPr/>
        <p:txBody>
          <a:bodyPr>
            <a:normAutofit fontScale="85000" lnSpcReduction="20000"/>
          </a:bodyPr>
          <a:lstStyle/>
          <a:p>
            <a:pPr marL="0" indent="0">
              <a:buNone/>
            </a:pPr>
            <a:r>
              <a:rPr lang="cs-CZ" sz="2400" b="1" dirty="0">
                <a:solidFill>
                  <a:srgbClr val="FF0000"/>
                </a:solidFill>
              </a:rPr>
              <a:t>PO podnikatel- </a:t>
            </a:r>
            <a:endParaRPr lang="cs-CZ" sz="2400" b="1" dirty="0" smtClean="0">
              <a:solidFill>
                <a:srgbClr val="FF0000"/>
              </a:solidFill>
            </a:endParaRPr>
          </a:p>
          <a:p>
            <a:r>
              <a:rPr lang="cs-CZ" sz="2400" dirty="0" smtClean="0"/>
              <a:t>mají </a:t>
            </a:r>
            <a:r>
              <a:rPr lang="cs-CZ" sz="2400" dirty="0"/>
              <a:t>právní osobnost (způsobilost k právům a povinnostem), ale jsou nesvéprávné- nemají vlastní vůli, ani ji nevytvářejí, ta je nahrazena vůlí členů jejich statutárních orgánů- nejsou schopny samy právně jednat, vždy za ně jedná zástupce (členové statutárních orgánů jsou zákonnými zástupci</a:t>
            </a:r>
            <a:r>
              <a:rPr lang="cs-CZ" sz="2400" dirty="0" smtClean="0"/>
              <a:t>)</a:t>
            </a:r>
          </a:p>
          <a:p>
            <a:r>
              <a:rPr lang="cs-CZ" sz="2400" dirty="0" smtClean="0"/>
              <a:t>pouze </a:t>
            </a:r>
            <a:r>
              <a:rPr lang="cs-CZ" sz="2400" dirty="0"/>
              <a:t>nepřímé právní jednání, tedy zastoupení - zastupují ji její orgány (zákon a zakladatelské právní jednání určují, jakým způsobem a v jakém rozsahu jejich členové za ni rozhodují a nahrazují její vůli) nebo zástupci, člen (FO) orgánu PO musí být plně svéprávný, členem orgánu PO může být i jiná PO, orgán podnikatele (PO) může být individuální nebo kolektivní, </a:t>
            </a:r>
            <a:endParaRPr lang="cs-CZ" sz="2400" dirty="0" smtClean="0"/>
          </a:p>
          <a:p>
            <a:r>
              <a:rPr lang="cs-CZ" sz="2400" dirty="0" smtClean="0"/>
              <a:t>statutární </a:t>
            </a:r>
            <a:r>
              <a:rPr lang="cs-CZ" sz="2400" dirty="0"/>
              <a:t>orgán PO- nejvýznamnější orgán pro její právní jednání navenek i vnitřní řízení, </a:t>
            </a:r>
            <a:endParaRPr lang="cs-CZ" sz="2400" dirty="0" smtClean="0"/>
          </a:p>
          <a:p>
            <a:r>
              <a:rPr lang="cs-CZ" sz="2400" b="1" dirty="0" smtClean="0"/>
              <a:t>zbytková </a:t>
            </a:r>
            <a:r>
              <a:rPr lang="cs-CZ" sz="2400" b="1" dirty="0"/>
              <a:t>působnost- ta která není zákonem, zakladatelským právním jednáním nebo jinak svěřeno jinému orgánu PO náleží statutárnímu orgánu</a:t>
            </a:r>
            <a:endParaRPr lang="cs-CZ" sz="2200" b="1" dirty="0" smtClean="0"/>
          </a:p>
        </p:txBody>
      </p:sp>
    </p:spTree>
    <p:extLst>
      <p:ext uri="{BB962C8B-B14F-4D97-AF65-F5344CB8AC3E}">
        <p14:creationId xmlns:p14="http://schemas.microsoft.com/office/powerpoint/2010/main" val="2083496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FF0000"/>
                </a:solidFill>
              </a:rPr>
              <a:t>Jednání podnikatele</a:t>
            </a:r>
            <a:endParaRPr lang="cs-CZ" dirty="0">
              <a:solidFill>
                <a:srgbClr val="FF0000"/>
              </a:solidFill>
            </a:endParaRPr>
          </a:p>
        </p:txBody>
      </p:sp>
      <p:sp>
        <p:nvSpPr>
          <p:cNvPr id="3" name="Zástupný symbol pro obsah 2"/>
          <p:cNvSpPr>
            <a:spLocks noGrp="1"/>
          </p:cNvSpPr>
          <p:nvPr>
            <p:ph idx="1"/>
          </p:nvPr>
        </p:nvSpPr>
        <p:spPr/>
        <p:txBody>
          <a:bodyPr>
            <a:normAutofit fontScale="92500"/>
          </a:bodyPr>
          <a:lstStyle/>
          <a:p>
            <a:r>
              <a:rPr lang="cs-CZ" b="1" dirty="0">
                <a:solidFill>
                  <a:srgbClr val="FF0000"/>
                </a:solidFill>
              </a:rPr>
              <a:t>Podmínka v právním jednání </a:t>
            </a:r>
            <a:r>
              <a:rPr lang="cs-CZ" b="1" dirty="0" smtClean="0">
                <a:solidFill>
                  <a:srgbClr val="FF0000"/>
                </a:solidFill>
              </a:rPr>
              <a:t>podnikatele</a:t>
            </a:r>
          </a:p>
          <a:p>
            <a:pPr lvl="1"/>
            <a:r>
              <a:rPr lang="cs-CZ" dirty="0" smtClean="0"/>
              <a:t>skutečnost</a:t>
            </a:r>
            <a:r>
              <a:rPr lang="cs-CZ" dirty="0"/>
              <a:t>, na jejíž splnění lze v právním jednání vázat vznik, změnu nebo zánik práv (zejména nabytí nebo ukončení účinnosti smlouvy) </a:t>
            </a:r>
            <a:endParaRPr lang="cs-CZ" dirty="0" smtClean="0"/>
          </a:p>
          <a:p>
            <a:pPr lvl="1"/>
            <a:r>
              <a:rPr lang="cs-CZ" b="1" dirty="0" smtClean="0">
                <a:solidFill>
                  <a:srgbClr val="FF0000"/>
                </a:solidFill>
              </a:rPr>
              <a:t>Podmínka</a:t>
            </a:r>
          </a:p>
          <a:p>
            <a:pPr lvl="2"/>
            <a:r>
              <a:rPr lang="cs-CZ" b="1" dirty="0" smtClean="0">
                <a:solidFill>
                  <a:srgbClr val="FF0000"/>
                </a:solidFill>
              </a:rPr>
              <a:t>rozvazovací</a:t>
            </a:r>
            <a:r>
              <a:rPr lang="cs-CZ" dirty="0" smtClean="0"/>
              <a:t>- </a:t>
            </a:r>
            <a:r>
              <a:rPr lang="cs-CZ" dirty="0"/>
              <a:t>na jejím splnění závisí, zda právní následky již nastalé pominou (pokud nebude do určité doby vydáno stavební povolení, smlouva o stavební dílo bude zrušena) </a:t>
            </a:r>
            <a:r>
              <a:rPr lang="cs-CZ" dirty="0" smtClean="0"/>
              <a:t>– </a:t>
            </a:r>
          </a:p>
          <a:p>
            <a:pPr lvl="2"/>
            <a:r>
              <a:rPr lang="cs-CZ" b="1" dirty="0" smtClean="0">
                <a:solidFill>
                  <a:srgbClr val="FF0000"/>
                </a:solidFill>
              </a:rPr>
              <a:t>odkládací</a:t>
            </a:r>
            <a:r>
              <a:rPr lang="cs-CZ" dirty="0" smtClean="0"/>
              <a:t>- </a:t>
            </a:r>
            <a:r>
              <a:rPr lang="cs-CZ" dirty="0"/>
              <a:t>na jejím splnění závisí, zda následky jednání teprve nastanou (ve smlouvě o stavební dílo je sjednána jako podmínka nabytí jejího účinku vydání stavebního povolení)</a:t>
            </a:r>
          </a:p>
        </p:txBody>
      </p:sp>
    </p:spTree>
    <p:extLst>
      <p:ext uri="{BB962C8B-B14F-4D97-AF65-F5344CB8AC3E}">
        <p14:creationId xmlns:p14="http://schemas.microsoft.com/office/powerpoint/2010/main" val="1832590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FF0000"/>
                </a:solidFill>
              </a:rPr>
              <a:t>Podmínky živnostenského podnikání</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r>
              <a:rPr lang="cs-CZ" dirty="0"/>
              <a:t>Podnikání se dělí </a:t>
            </a:r>
            <a:r>
              <a:rPr lang="cs-CZ" dirty="0" smtClean="0"/>
              <a:t>na:</a:t>
            </a:r>
          </a:p>
          <a:p>
            <a:r>
              <a:rPr lang="cs-CZ" b="1" dirty="0" smtClean="0"/>
              <a:t>živnostenské</a:t>
            </a:r>
            <a:r>
              <a:rPr lang="cs-CZ" dirty="0" smtClean="0"/>
              <a:t> </a:t>
            </a:r>
            <a:r>
              <a:rPr lang="cs-CZ" dirty="0"/>
              <a:t>a </a:t>
            </a:r>
            <a:r>
              <a:rPr lang="cs-CZ" b="1" dirty="0" err="1" smtClean="0"/>
              <a:t>neživnostenské</a:t>
            </a:r>
            <a:endParaRPr lang="cs-CZ" b="1" dirty="0" smtClean="0"/>
          </a:p>
          <a:p>
            <a:pPr marL="0" indent="0">
              <a:buNone/>
            </a:pPr>
            <a:r>
              <a:rPr lang="cs-CZ" dirty="0" smtClean="0"/>
              <a:t> </a:t>
            </a:r>
          </a:p>
          <a:p>
            <a:r>
              <a:rPr lang="cs-CZ" b="1" dirty="0" smtClean="0">
                <a:solidFill>
                  <a:srgbClr val="FF0000"/>
                </a:solidFill>
              </a:rPr>
              <a:t>Živnostenské </a:t>
            </a:r>
            <a:r>
              <a:rPr lang="cs-CZ" b="1" dirty="0">
                <a:solidFill>
                  <a:srgbClr val="FF0000"/>
                </a:solidFill>
              </a:rPr>
              <a:t>p. </a:t>
            </a:r>
            <a:r>
              <a:rPr lang="cs-CZ" dirty="0"/>
              <a:t>(ŽP)- podnikání za podmínek stanovených živnostenským zákonem </a:t>
            </a:r>
            <a:endParaRPr lang="cs-CZ" dirty="0" smtClean="0"/>
          </a:p>
          <a:p>
            <a:r>
              <a:rPr lang="cs-CZ" b="1" dirty="0" err="1" smtClean="0">
                <a:solidFill>
                  <a:srgbClr val="FF0000"/>
                </a:solidFill>
              </a:rPr>
              <a:t>Neživnostenské</a:t>
            </a:r>
            <a:r>
              <a:rPr lang="cs-CZ" b="1" dirty="0" smtClean="0">
                <a:solidFill>
                  <a:srgbClr val="FF0000"/>
                </a:solidFill>
              </a:rPr>
              <a:t> </a:t>
            </a:r>
            <a:r>
              <a:rPr lang="cs-CZ" b="1" dirty="0">
                <a:solidFill>
                  <a:srgbClr val="FF0000"/>
                </a:solidFill>
              </a:rPr>
              <a:t>p.- </a:t>
            </a:r>
            <a:r>
              <a:rPr lang="cs-CZ" dirty="0"/>
              <a:t>činnosti, k jejichž provádění je třeba splnit podmínky stanovené v řadě právních předpisů, které vznik podnikatelského oprávnění váží na povolení, oprávnění, registraci, apod. orgánů nebo organizací v nich uvedených, každá z těchto činností se řídí vlastním právním předpisem </a:t>
            </a:r>
            <a:endParaRPr lang="cs-CZ" dirty="0" smtClean="0"/>
          </a:p>
        </p:txBody>
      </p:sp>
    </p:spTree>
    <p:extLst>
      <p:ext uri="{BB962C8B-B14F-4D97-AF65-F5344CB8AC3E}">
        <p14:creationId xmlns:p14="http://schemas.microsoft.com/office/powerpoint/2010/main" val="3759256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lstStyle/>
          <a:p>
            <a:r>
              <a:rPr lang="cs-CZ" dirty="0"/>
              <a:t>Pramenem právní úpravy ŽP je zákon č. 455/1991Sb., o živnostenském podnikání (živnostenský zákon- ŽZ)- upravuje podmínky pouze pro podnikání, které má charakter živnostenského (i kontrolu nad jejich dodržováním), vymezuje živnost pozitivně- definuje, co je živnost a negativně- vyjmenovává činnosti, které nejsou živností</a:t>
            </a:r>
          </a:p>
          <a:p>
            <a:endParaRPr lang="cs-CZ" dirty="0"/>
          </a:p>
        </p:txBody>
      </p:sp>
    </p:spTree>
    <p:extLst>
      <p:ext uri="{BB962C8B-B14F-4D97-AF65-F5344CB8AC3E}">
        <p14:creationId xmlns:p14="http://schemas.microsoft.com/office/powerpoint/2010/main" val="790788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r>
              <a:rPr lang="cs-CZ" dirty="0"/>
              <a:t>Živnost </a:t>
            </a:r>
          </a:p>
          <a:p>
            <a:r>
              <a:rPr lang="cs-CZ" b="1" dirty="0" smtClean="0">
                <a:solidFill>
                  <a:srgbClr val="FF0000"/>
                </a:solidFill>
              </a:rPr>
              <a:t>= soustavná </a:t>
            </a:r>
            <a:r>
              <a:rPr lang="cs-CZ" b="1" dirty="0">
                <a:solidFill>
                  <a:srgbClr val="FF0000"/>
                </a:solidFill>
              </a:rPr>
              <a:t>činnost provozovaná samostatně, vlastním jménem, na vlastní odpovědnost, za účelem dosažení zisku a za podmínek stanovených ŽZ </a:t>
            </a:r>
            <a:endParaRPr lang="cs-CZ" b="1" dirty="0" smtClean="0">
              <a:solidFill>
                <a:srgbClr val="FF0000"/>
              </a:solidFill>
            </a:endParaRPr>
          </a:p>
          <a:p>
            <a:r>
              <a:rPr lang="cs-CZ" dirty="0" smtClean="0"/>
              <a:t>Živnost </a:t>
            </a:r>
            <a:r>
              <a:rPr lang="cs-CZ" dirty="0"/>
              <a:t>může provozovat FO nebo PO (splní podmínky v ŽZ), česká osoba i zahraniční, zákon vymezuje kdy potřeba státního povolení- koncese </a:t>
            </a:r>
            <a:endParaRPr lang="cs-CZ" dirty="0" smtClean="0"/>
          </a:p>
          <a:p>
            <a:r>
              <a:rPr lang="cs-CZ" i="1" dirty="0" smtClean="0"/>
              <a:t>Podnikatel </a:t>
            </a:r>
            <a:r>
              <a:rPr lang="cs-CZ" i="1" dirty="0"/>
              <a:t>podle ŽZ je odlišný od podnikatele podle NOZ- podle ŽZ pouze osoba, která je oprávněna provozovat živnost, tedy osoba mající živnostenské oprávnění</a:t>
            </a:r>
          </a:p>
        </p:txBody>
      </p:sp>
    </p:spTree>
    <p:extLst>
      <p:ext uri="{BB962C8B-B14F-4D97-AF65-F5344CB8AC3E}">
        <p14:creationId xmlns:p14="http://schemas.microsoft.com/office/powerpoint/2010/main" val="3816241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rgbClr val="FF0000"/>
                </a:solidFill>
              </a:rPr>
              <a:t>Živností</a:t>
            </a:r>
            <a:r>
              <a:rPr lang="cs-CZ" dirty="0">
                <a:solidFill>
                  <a:srgbClr val="FF0000"/>
                </a:solidFill>
              </a:rPr>
              <a:t> není</a:t>
            </a:r>
            <a:r>
              <a:rPr lang="cs-CZ" dirty="0" smtClean="0">
                <a:solidFill>
                  <a:srgbClr val="FF0000"/>
                </a:solidFill>
              </a:rPr>
              <a:t>:</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dirty="0" smtClean="0"/>
              <a:t> </a:t>
            </a:r>
            <a:endParaRPr lang="cs-CZ" dirty="0"/>
          </a:p>
          <a:p>
            <a:r>
              <a:rPr lang="cs-CZ" dirty="0"/>
              <a:t>provozování činnosti vyhrazené zákonem státu nebo určené právnické osobě, </a:t>
            </a:r>
          </a:p>
          <a:p>
            <a:r>
              <a:rPr lang="cs-CZ" dirty="0"/>
              <a:t>využívání výsledků duševní tvůrčí činnosti, chráněných zvláštními zákony, jejich původci nebo autory,</a:t>
            </a:r>
          </a:p>
          <a:p>
            <a:r>
              <a:rPr lang="cs-CZ" dirty="0"/>
              <a:t>výkon kolektivní správy práva autorského a práv souvisejících s právem autorským podle zvláštního právního předpisu,</a:t>
            </a:r>
          </a:p>
          <a:p>
            <a:r>
              <a:rPr lang="cs-CZ" dirty="0"/>
              <a:t>restaurování kulturních památek nebo jejich částí, které jsou díly výtvarných umění nebo uměleckořemeslnými pracemi,</a:t>
            </a:r>
          </a:p>
          <a:p>
            <a:r>
              <a:rPr lang="cs-CZ" dirty="0"/>
              <a:t>provádění archeologických výzkumů</a:t>
            </a:r>
          </a:p>
          <a:p>
            <a:endParaRPr lang="cs-CZ" dirty="0"/>
          </a:p>
        </p:txBody>
      </p:sp>
    </p:spTree>
    <p:extLst>
      <p:ext uri="{BB962C8B-B14F-4D97-AF65-F5344CB8AC3E}">
        <p14:creationId xmlns:p14="http://schemas.microsoft.com/office/powerpoint/2010/main" val="2996170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Živností</a:t>
            </a:r>
            <a:r>
              <a:rPr lang="cs-CZ" dirty="0">
                <a:solidFill>
                  <a:srgbClr val="FF0000"/>
                </a:solidFill>
              </a:rPr>
              <a:t> není činnost fyzických osob: </a:t>
            </a:r>
            <a:br>
              <a:rPr lang="cs-CZ" dirty="0">
                <a:solidFill>
                  <a:srgbClr val="FF0000"/>
                </a:solidFill>
              </a:rPr>
            </a:b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cs-CZ" dirty="0"/>
              <a:t>advokátů, notářů a patentových zástupců a soudních exekutorů, </a:t>
            </a:r>
          </a:p>
          <a:p>
            <a:r>
              <a:rPr lang="cs-CZ" dirty="0"/>
              <a:t> znalců a tlumočníků, </a:t>
            </a:r>
          </a:p>
          <a:p>
            <a:r>
              <a:rPr lang="cs-CZ" dirty="0"/>
              <a:t> auditorů a daňových poradců, </a:t>
            </a:r>
          </a:p>
          <a:p>
            <a:r>
              <a:rPr lang="cs-CZ" dirty="0" smtClean="0"/>
              <a:t>lékařů</a:t>
            </a:r>
            <a:r>
              <a:rPr lang="cs-CZ" dirty="0"/>
              <a:t>, zubních lékařů a farmaceutů, nelékařských zdravotnických pracovníků při poskytování zdravotních služeb a přírodních léčitelů, </a:t>
            </a:r>
          </a:p>
          <a:p>
            <a:r>
              <a:rPr lang="cs-CZ" dirty="0"/>
              <a:t>veterinárních lékařů, dalších veterinárních pracovníků včetně pracovníků veterinární asanace a osob vykonávajících odborné práce při šlechtitelské a plemenářské činnosti v chovu hospodářských zvířat, </a:t>
            </a:r>
          </a:p>
          <a:p>
            <a:endParaRPr lang="cs-CZ" dirty="0"/>
          </a:p>
        </p:txBody>
      </p:sp>
    </p:spTree>
    <p:extLst>
      <p:ext uri="{BB962C8B-B14F-4D97-AF65-F5344CB8AC3E}">
        <p14:creationId xmlns:p14="http://schemas.microsoft.com/office/powerpoint/2010/main" val="1055108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rgbClr val="FF0000"/>
                </a:solidFill>
              </a:rPr>
              <a:t>Živností</a:t>
            </a:r>
            <a:r>
              <a:rPr lang="cs-CZ" dirty="0">
                <a:solidFill>
                  <a:srgbClr val="FF0000"/>
                </a:solidFill>
              </a:rPr>
              <a:t> dále není: </a:t>
            </a:r>
          </a:p>
        </p:txBody>
      </p:sp>
      <p:sp>
        <p:nvSpPr>
          <p:cNvPr id="3" name="Zástupný symbol pro obsah 2"/>
          <p:cNvSpPr>
            <a:spLocks noGrp="1"/>
          </p:cNvSpPr>
          <p:nvPr>
            <p:ph idx="1"/>
          </p:nvPr>
        </p:nvSpPr>
        <p:spPr/>
        <p:txBody>
          <a:bodyPr>
            <a:normAutofit fontScale="85000" lnSpcReduction="20000"/>
          </a:bodyPr>
          <a:lstStyle/>
          <a:p>
            <a:pPr marL="0" indent="0" algn="just">
              <a:buNone/>
            </a:pPr>
            <a:endParaRPr lang="cs-CZ" dirty="0"/>
          </a:p>
          <a:p>
            <a:r>
              <a:rPr lang="cs-CZ" b="1" dirty="0"/>
              <a:t>zemědělství</a:t>
            </a:r>
            <a:r>
              <a:rPr lang="cs-CZ" dirty="0"/>
              <a:t>, včetně prodeje nezpracovaných zemědělských výrobků za účelem zpracování nebo dalšího prodeje, nejde-li o provozování odborných činností na úseku rostlinolékařské péče, </a:t>
            </a:r>
          </a:p>
          <a:p>
            <a:pPr marL="0" indent="0">
              <a:buNone/>
            </a:pPr>
            <a:endParaRPr lang="cs-CZ" dirty="0"/>
          </a:p>
          <a:p>
            <a:r>
              <a:rPr lang="cs-CZ" b="1" dirty="0"/>
              <a:t>prodej nezpracovaných rostlinných a živočišných výrobků </a:t>
            </a:r>
            <a:r>
              <a:rPr lang="cs-CZ" dirty="0"/>
              <a:t>z vlastní drobné pěstitelské a chovatelské činnosti fyzickými osobami, </a:t>
            </a:r>
          </a:p>
          <a:p>
            <a:pPr marL="0" indent="0">
              <a:buNone/>
            </a:pPr>
            <a:endParaRPr lang="cs-CZ" dirty="0"/>
          </a:p>
          <a:p>
            <a:r>
              <a:rPr lang="cs-CZ" dirty="0"/>
              <a:t>nabízení nebo poskytování služeb směřujících bezprostředně k uspokojování sexuálních potřeb, </a:t>
            </a:r>
          </a:p>
          <a:p>
            <a:endParaRPr lang="cs-CZ" dirty="0"/>
          </a:p>
        </p:txBody>
      </p:sp>
    </p:spTree>
    <p:extLst>
      <p:ext uri="{BB962C8B-B14F-4D97-AF65-F5344CB8AC3E}">
        <p14:creationId xmlns:p14="http://schemas.microsoft.com/office/powerpoint/2010/main" val="2004894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Osnova přednášky</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a:bodyPr>
          <a:lstStyle/>
          <a:p>
            <a:pPr marL="914400" lvl="2" indent="0">
              <a:buNone/>
            </a:pPr>
            <a:endParaRPr lang="cs-CZ" sz="1600" dirty="0" smtClean="0">
              <a:solidFill>
                <a:schemeClr val="tx2"/>
              </a:solidFill>
            </a:endParaRPr>
          </a:p>
          <a:p>
            <a:pPr marL="914400" lvl="2" indent="0">
              <a:buNone/>
            </a:pPr>
            <a:endParaRPr lang="cs-CZ" sz="1600" dirty="0" smtClean="0">
              <a:solidFill>
                <a:schemeClr val="tx2"/>
              </a:solidFill>
            </a:endParaRPr>
          </a:p>
          <a:p>
            <a:pPr marL="914400" lvl="2" indent="0">
              <a:buNone/>
            </a:pPr>
            <a:endParaRPr lang="cs-CZ" sz="1600" dirty="0" smtClean="0">
              <a:solidFill>
                <a:schemeClr val="tx2"/>
              </a:solidFill>
            </a:endParaRPr>
          </a:p>
          <a:p>
            <a:r>
              <a:rPr lang="cs-CZ" sz="3600" b="1" dirty="0"/>
              <a:t>Identifikace podnikatele (označení, sídlo, místo podnikání</a:t>
            </a:r>
            <a:r>
              <a:rPr lang="cs-CZ" sz="3600" b="1" dirty="0" smtClean="0"/>
              <a:t>)</a:t>
            </a:r>
          </a:p>
          <a:p>
            <a:r>
              <a:rPr lang="cs-CZ" sz="3500" b="1" dirty="0" smtClean="0">
                <a:ea typeface="+mj-ea"/>
                <a:cs typeface="Arial"/>
              </a:rPr>
              <a:t>Jednání podnikatele</a:t>
            </a:r>
          </a:p>
          <a:p>
            <a:r>
              <a:rPr lang="cs-CZ" sz="3500" b="1" dirty="0" smtClean="0">
                <a:ea typeface="+mj-ea"/>
                <a:cs typeface="Arial"/>
              </a:rPr>
              <a:t>Živnostenské podnikání - úvod</a:t>
            </a:r>
          </a:p>
        </p:txBody>
      </p:sp>
    </p:spTree>
    <p:extLst>
      <p:ext uri="{BB962C8B-B14F-4D97-AF65-F5344CB8AC3E}">
        <p14:creationId xmlns:p14="http://schemas.microsoft.com/office/powerpoint/2010/main" val="13282584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Živností</a:t>
            </a:r>
            <a:r>
              <a:rPr lang="cs-CZ" dirty="0">
                <a:solidFill>
                  <a:srgbClr val="FF0000"/>
                </a:solidFill>
              </a:rPr>
              <a:t> dále není: </a:t>
            </a:r>
            <a:endParaRPr lang="cs-CZ" dirty="0"/>
          </a:p>
        </p:txBody>
      </p:sp>
      <p:sp>
        <p:nvSpPr>
          <p:cNvPr id="3" name="Zástupný symbol pro obsah 2"/>
          <p:cNvSpPr>
            <a:spLocks noGrp="1"/>
          </p:cNvSpPr>
          <p:nvPr>
            <p:ph idx="1"/>
          </p:nvPr>
        </p:nvSpPr>
        <p:spPr/>
        <p:txBody>
          <a:bodyPr/>
          <a:lstStyle/>
          <a:p>
            <a:pPr marL="0" indent="0" algn="just">
              <a:buNone/>
            </a:pPr>
            <a:endParaRPr lang="cs-CZ" dirty="0"/>
          </a:p>
          <a:p>
            <a:r>
              <a:rPr lang="cs-CZ" dirty="0"/>
              <a:t>pronájem nemovitostí, bytů a nebytových prostor, </a:t>
            </a:r>
          </a:p>
          <a:p>
            <a:pPr marL="0" indent="0">
              <a:buNone/>
            </a:pPr>
            <a:endParaRPr lang="cs-CZ" dirty="0"/>
          </a:p>
          <a:p>
            <a:r>
              <a:rPr lang="cs-CZ" dirty="0"/>
              <a:t>poskytování zdravotních služeb. </a:t>
            </a:r>
          </a:p>
          <a:p>
            <a:endParaRPr lang="cs-CZ" dirty="0"/>
          </a:p>
        </p:txBody>
      </p:sp>
    </p:spTree>
    <p:extLst>
      <p:ext uri="{BB962C8B-B14F-4D97-AF65-F5344CB8AC3E}">
        <p14:creationId xmlns:p14="http://schemas.microsoft.com/office/powerpoint/2010/main" val="1632313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lstStyle/>
          <a:p>
            <a:r>
              <a:rPr lang="cs-CZ" dirty="0"/>
              <a:t>Živnost mohou </a:t>
            </a:r>
            <a:r>
              <a:rPr lang="cs-CZ" dirty="0" smtClean="0"/>
              <a:t>provozovat:</a:t>
            </a:r>
          </a:p>
          <a:p>
            <a:pPr lvl="1"/>
            <a:r>
              <a:rPr lang="cs-CZ" dirty="0" smtClean="0"/>
              <a:t>FO </a:t>
            </a:r>
            <a:r>
              <a:rPr lang="cs-CZ" dirty="0"/>
              <a:t>s bydlištěm na území ČR (české FO s trvalým pobytem v ČR) </a:t>
            </a:r>
          </a:p>
          <a:p>
            <a:pPr lvl="1"/>
            <a:r>
              <a:rPr lang="cs-CZ" dirty="0" smtClean="0"/>
              <a:t>PO </a:t>
            </a:r>
            <a:r>
              <a:rPr lang="cs-CZ" dirty="0"/>
              <a:t>se sídlem na území ČR (české PO) </a:t>
            </a:r>
            <a:endParaRPr lang="cs-CZ" dirty="0" smtClean="0"/>
          </a:p>
          <a:p>
            <a:pPr lvl="1"/>
            <a:r>
              <a:rPr lang="cs-CZ" dirty="0" smtClean="0"/>
              <a:t>FO </a:t>
            </a:r>
            <a:r>
              <a:rPr lang="cs-CZ" dirty="0"/>
              <a:t>s bydlištěm mimo území ČR (zahraniční FO) </a:t>
            </a:r>
            <a:endParaRPr lang="cs-CZ" dirty="0" smtClean="0"/>
          </a:p>
          <a:p>
            <a:pPr lvl="1"/>
            <a:r>
              <a:rPr lang="cs-CZ" dirty="0" smtClean="0"/>
              <a:t>PO </a:t>
            </a:r>
            <a:r>
              <a:rPr lang="cs-CZ" dirty="0"/>
              <a:t>se sídlem mimo území ČR (zahraniční PO) </a:t>
            </a:r>
          </a:p>
          <a:p>
            <a:pPr lvl="1"/>
            <a:r>
              <a:rPr lang="cs-CZ" dirty="0" smtClean="0"/>
              <a:t>FO</a:t>
            </a:r>
            <a:r>
              <a:rPr lang="cs-CZ" dirty="0"/>
              <a:t>, jimž byl udělen azyl nebo doplňková ochrana</a:t>
            </a:r>
          </a:p>
        </p:txBody>
      </p:sp>
    </p:spTree>
    <p:extLst>
      <p:ext uri="{BB962C8B-B14F-4D97-AF65-F5344CB8AC3E}">
        <p14:creationId xmlns:p14="http://schemas.microsoft.com/office/powerpoint/2010/main" val="23052411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cs-CZ" dirty="0"/>
              <a:t>Zahraniční osoby mohou provozovat živnost za stejných podmínek a rozsahu jako české osoby (pokud není jiné zákonné omezení), pokud předkládají doklady nebo dokumenty potvrzující určité skutečnosti- musí připojit jejich ověřený český překlad (slovenské nemusí), pravost podpisů a razítka na originálech předkládaných dokumentů musí být ověřena (neplatí pro doklady předkládané státním příslušníkem členského státu EU nebo PO se sídlem tamtéž)</a:t>
            </a:r>
          </a:p>
        </p:txBody>
      </p:sp>
    </p:spTree>
    <p:extLst>
      <p:ext uri="{BB962C8B-B14F-4D97-AF65-F5344CB8AC3E}">
        <p14:creationId xmlns:p14="http://schemas.microsoft.com/office/powerpoint/2010/main" val="25293749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lstStyle/>
          <a:p>
            <a:r>
              <a:rPr lang="cs-CZ" dirty="0"/>
              <a:t>ŽZ stanoví všeobecné (nutné u všech druhů živností) a zvláštní podmínky pro provozování živnosti + překážky jejího provozování, u PO musí všeobecné podmínky splňovat odpovědný zástupce</a:t>
            </a:r>
          </a:p>
        </p:txBody>
      </p:sp>
    </p:spTree>
    <p:extLst>
      <p:ext uri="{BB962C8B-B14F-4D97-AF65-F5344CB8AC3E}">
        <p14:creationId xmlns:p14="http://schemas.microsoft.com/office/powerpoint/2010/main" val="99317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r>
              <a:rPr lang="cs-CZ" b="1" dirty="0">
                <a:solidFill>
                  <a:srgbClr val="FF0000"/>
                </a:solidFill>
              </a:rPr>
              <a:t>Všeobecné podmínky provozování živnosti FO- </a:t>
            </a:r>
            <a:endParaRPr lang="cs-CZ" b="1" dirty="0" smtClean="0">
              <a:solidFill>
                <a:srgbClr val="FF0000"/>
              </a:solidFill>
            </a:endParaRPr>
          </a:p>
          <a:p>
            <a:pPr lvl="1"/>
            <a:r>
              <a:rPr lang="cs-CZ" b="1" dirty="0" smtClean="0">
                <a:solidFill>
                  <a:srgbClr val="FF0000"/>
                </a:solidFill>
              </a:rPr>
              <a:t>plná </a:t>
            </a:r>
            <a:r>
              <a:rPr lang="cs-CZ" b="1" dirty="0">
                <a:solidFill>
                  <a:srgbClr val="FF0000"/>
                </a:solidFill>
              </a:rPr>
              <a:t>svéprávnost </a:t>
            </a:r>
            <a:r>
              <a:rPr lang="cs-CZ" dirty="0"/>
              <a:t>(zletilostí- 18let), ale NOZ i ŽZ znají institut přivolení soudu k souhlasu zákonného zástupce nezletilého k samostatnému provozování podnikatelské činnosti, vedle toho i svéprávnost před 18 lety uzavřením manželství (NOZ) a přiznání svéprávnosti (NOZ) </a:t>
            </a:r>
            <a:endParaRPr lang="cs-CZ" dirty="0" smtClean="0"/>
          </a:p>
          <a:p>
            <a:pPr lvl="1"/>
            <a:r>
              <a:rPr lang="cs-CZ" b="1" dirty="0" smtClean="0">
                <a:solidFill>
                  <a:srgbClr val="FF0000"/>
                </a:solidFill>
              </a:rPr>
              <a:t>bezúhonnost-</a:t>
            </a:r>
            <a:r>
              <a:rPr lang="cs-CZ" dirty="0" smtClean="0"/>
              <a:t> </a:t>
            </a:r>
            <a:r>
              <a:rPr lang="cs-CZ" dirty="0"/>
              <a:t>v ŽZ vymezena negativně- za bezúhonného se nepovažuje ten, kdo byl pravomocně odsouzen pro trestný čin (TČ) spáchaný úmyslně, jestliže byl tento TČ spáchán v souvislosti s podnikáním, anebo s předmětem podnikání, o který žádá nebo který ohlašuje, pokud se na něj nehledí, jako by nebyl odsouzen (při zahlazení odsouzení- jako by nebyl odsouzen a považuje se za bezúhonnou), bezúhonnost musí FO splňovat vždy (jinak nemůže podnikat, ani prostřednictvím odpovědného zástupce)- </a:t>
            </a:r>
            <a:r>
              <a:rPr lang="cs-CZ" b="1" dirty="0"/>
              <a:t>dokládá výpisem z Rejstříku trestů </a:t>
            </a:r>
          </a:p>
        </p:txBody>
      </p:sp>
    </p:spTree>
    <p:extLst>
      <p:ext uri="{BB962C8B-B14F-4D97-AF65-F5344CB8AC3E}">
        <p14:creationId xmlns:p14="http://schemas.microsoft.com/office/powerpoint/2010/main" val="30931919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Zvláštní podmínky provozování </a:t>
            </a:r>
            <a:r>
              <a:rPr lang="cs-CZ" b="1" dirty="0" smtClean="0">
                <a:solidFill>
                  <a:srgbClr val="FF0000"/>
                </a:solidFill>
              </a:rPr>
              <a:t>živnosti</a:t>
            </a:r>
          </a:p>
          <a:p>
            <a:pPr lvl="1"/>
            <a:r>
              <a:rPr lang="cs-CZ" dirty="0" smtClean="0"/>
              <a:t>pouze </a:t>
            </a:r>
            <a:r>
              <a:rPr lang="cs-CZ" dirty="0"/>
              <a:t>u těch, kde to stanoví zákon, konkrétně se jedná o </a:t>
            </a:r>
            <a:r>
              <a:rPr lang="cs-CZ" b="1" dirty="0"/>
              <a:t>živnosti řemeslné, vázané a koncesované </a:t>
            </a:r>
            <a:r>
              <a:rPr lang="cs-CZ" dirty="0"/>
              <a:t>(u volné ne), je to odborná nebo jiná způsobilost (kterou ŽZ nebo jiný předpis </a:t>
            </a:r>
            <a:r>
              <a:rPr lang="cs-CZ" dirty="0" smtClean="0"/>
              <a:t>vyžaduje)</a:t>
            </a:r>
          </a:p>
          <a:p>
            <a:pPr lvl="1"/>
            <a:r>
              <a:rPr lang="cs-CZ" dirty="0" smtClean="0"/>
              <a:t>kvalifikační </a:t>
            </a:r>
            <a:r>
              <a:rPr lang="cs-CZ" dirty="0"/>
              <a:t>předpoklady a praxe, nesplnění odborné způsobilosti lze nahradit ustanovením odpovědného zástupce, který bude obecné i zvláštní podmínky splňovat I při splnění všeobecných a případně zvláštních </a:t>
            </a:r>
            <a:r>
              <a:rPr lang="cs-CZ" dirty="0" smtClean="0"/>
              <a:t>podmínek</a:t>
            </a:r>
          </a:p>
          <a:p>
            <a:pPr lvl="1"/>
            <a:r>
              <a:rPr lang="cs-CZ" dirty="0" smtClean="0"/>
              <a:t> </a:t>
            </a:r>
            <a:r>
              <a:rPr lang="cs-CZ" dirty="0"/>
              <a:t>podnikatel nezíská živnostenské oprávnění, pokud je u něho dána překážka provozování živnosti- soukromoprávní nebo veřejnoprávní</a:t>
            </a:r>
          </a:p>
        </p:txBody>
      </p:sp>
    </p:spTree>
    <p:extLst>
      <p:ext uri="{BB962C8B-B14F-4D97-AF65-F5344CB8AC3E}">
        <p14:creationId xmlns:p14="http://schemas.microsoft.com/office/powerpoint/2010/main" val="497039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cs-CZ" b="1" dirty="0">
                <a:solidFill>
                  <a:srgbClr val="FF0000"/>
                </a:solidFill>
              </a:rPr>
              <a:t>Soukromoprávní překážka (u FO i </a:t>
            </a:r>
            <a:r>
              <a:rPr lang="cs-CZ" b="1" dirty="0" smtClean="0">
                <a:solidFill>
                  <a:srgbClr val="FF0000"/>
                </a:solidFill>
              </a:rPr>
              <a:t>PO)</a:t>
            </a:r>
          </a:p>
          <a:p>
            <a:pPr lvl="1"/>
            <a:r>
              <a:rPr lang="cs-CZ" dirty="0" smtClean="0"/>
              <a:t>osoba</a:t>
            </a:r>
            <a:r>
              <a:rPr lang="cs-CZ" dirty="0"/>
              <a:t>, na jejíž majetek byl prohlášen konkurs, pokud soud zároveň rozhodl o ukončení provozování závodu nebo dojde k jeho </a:t>
            </a:r>
            <a:r>
              <a:rPr lang="cs-CZ" dirty="0" smtClean="0"/>
              <a:t>prodeji</a:t>
            </a:r>
          </a:p>
          <a:p>
            <a:pPr lvl="1"/>
            <a:r>
              <a:rPr lang="cs-CZ" dirty="0" smtClean="0"/>
              <a:t> pokud </a:t>
            </a:r>
            <a:r>
              <a:rPr lang="cs-CZ" dirty="0"/>
              <a:t>dojde k zamítnutí insolvenčního návrhu proto, že majetek dlužníka nepostačí na náhradu insolvenčního řízení (platnost 3 roky od právní moci</a:t>
            </a:r>
            <a:r>
              <a:rPr lang="cs-CZ" dirty="0" smtClean="0"/>
              <a:t>)</a:t>
            </a:r>
          </a:p>
          <a:p>
            <a:pPr lvl="1"/>
            <a:r>
              <a:rPr lang="cs-CZ" dirty="0" smtClean="0"/>
              <a:t>pokud </a:t>
            </a:r>
            <a:r>
              <a:rPr lang="cs-CZ" dirty="0"/>
              <a:t>vydáno rozhodnutí o zrušení konkursu proto, že majetek dlužníka je zcela nepostačující pro uspokojení věřitelů (platnost 3 roky od právní moci) </a:t>
            </a:r>
            <a:endParaRPr lang="cs-CZ" dirty="0" smtClean="0"/>
          </a:p>
          <a:p>
            <a:pPr marL="457200" lvl="1" indent="0">
              <a:buNone/>
            </a:pPr>
            <a:r>
              <a:rPr lang="cs-CZ" b="1" dirty="0" smtClean="0"/>
              <a:t>Živnostenský </a:t>
            </a:r>
            <a:r>
              <a:rPr lang="cs-CZ" b="1" dirty="0"/>
              <a:t>úřad může soukromoprávní překážku prominout- prokázání předpokladů pro řádné plnění povinností při podnikání a plnění finančních závazků (získá majetek) </a:t>
            </a:r>
          </a:p>
        </p:txBody>
      </p:sp>
    </p:spTree>
    <p:extLst>
      <p:ext uri="{BB962C8B-B14F-4D97-AF65-F5344CB8AC3E}">
        <p14:creationId xmlns:p14="http://schemas.microsoft.com/office/powerpoint/2010/main" val="41957948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podnikání</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Veřejnoprávní </a:t>
            </a:r>
            <a:r>
              <a:rPr lang="cs-CZ" b="1" dirty="0" smtClean="0">
                <a:solidFill>
                  <a:srgbClr val="FF0000"/>
                </a:solidFill>
              </a:rPr>
              <a:t>překážka </a:t>
            </a:r>
          </a:p>
          <a:p>
            <a:r>
              <a:rPr lang="cs-CZ" dirty="0" smtClean="0"/>
              <a:t>živnost </a:t>
            </a:r>
            <a:r>
              <a:rPr lang="cs-CZ" dirty="0"/>
              <a:t>nemůže provozovat FO, které soud nebo správní orgán uložil trest nebo sankci zákazu činnosti, týkající se provozování živnosti v oboru (nebo příbuzném), pod dobu trvání zákazu </a:t>
            </a:r>
            <a:endParaRPr lang="cs-CZ" dirty="0" smtClean="0"/>
          </a:p>
          <a:p>
            <a:r>
              <a:rPr lang="cs-CZ" dirty="0" smtClean="0"/>
              <a:t>živnost </a:t>
            </a:r>
            <a:r>
              <a:rPr lang="cs-CZ" dirty="0"/>
              <a:t>nemůže provozovat podnikatel, </a:t>
            </a:r>
            <a:r>
              <a:rPr lang="cs-CZ" dirty="0" smtClean="0"/>
              <a:t>kterému:</a:t>
            </a:r>
          </a:p>
          <a:p>
            <a:pPr lvl="1"/>
            <a:r>
              <a:rPr lang="cs-CZ" dirty="0" smtClean="0"/>
              <a:t> </a:t>
            </a:r>
            <a:r>
              <a:rPr lang="cs-CZ" dirty="0"/>
              <a:t>byla zrušena koncese na návrh orgánu státní správy z </a:t>
            </a:r>
            <a:r>
              <a:rPr lang="cs-CZ" dirty="0" smtClean="0"/>
              <a:t>důvodu:</a:t>
            </a:r>
          </a:p>
          <a:p>
            <a:pPr lvl="2"/>
            <a:r>
              <a:rPr lang="cs-CZ" dirty="0" smtClean="0"/>
              <a:t> </a:t>
            </a:r>
            <a:r>
              <a:rPr lang="cs-CZ" dirty="0"/>
              <a:t>závažného porušení podmínek koncese, </a:t>
            </a:r>
            <a:endParaRPr lang="cs-CZ" dirty="0" smtClean="0"/>
          </a:p>
          <a:p>
            <a:pPr lvl="2"/>
            <a:r>
              <a:rPr lang="cs-CZ" dirty="0" smtClean="0"/>
              <a:t>neplnění </a:t>
            </a:r>
            <a:r>
              <a:rPr lang="cs-CZ" dirty="0"/>
              <a:t>závazků vůči státu, </a:t>
            </a:r>
            <a:endParaRPr lang="cs-CZ" dirty="0" smtClean="0"/>
          </a:p>
          <a:p>
            <a:pPr lvl="2"/>
            <a:r>
              <a:rPr lang="cs-CZ" dirty="0" smtClean="0"/>
              <a:t>neprovozování </a:t>
            </a:r>
            <a:r>
              <a:rPr lang="cs-CZ" dirty="0"/>
              <a:t>po dobu delší než 4 roky, </a:t>
            </a:r>
            <a:endParaRPr lang="cs-CZ" dirty="0" smtClean="0"/>
          </a:p>
          <a:p>
            <a:pPr lvl="2"/>
            <a:r>
              <a:rPr lang="cs-CZ" dirty="0" smtClean="0"/>
              <a:t>porušování </a:t>
            </a:r>
            <a:r>
              <a:rPr lang="cs-CZ" dirty="0"/>
              <a:t>zákonných povinností</a:t>
            </a:r>
          </a:p>
        </p:txBody>
      </p:sp>
    </p:spTree>
    <p:extLst>
      <p:ext uri="{BB962C8B-B14F-4D97-AF65-F5344CB8AC3E}">
        <p14:creationId xmlns:p14="http://schemas.microsoft.com/office/powerpoint/2010/main" val="15755109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Živnostenské oprávnění</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pPr marL="0" indent="0" algn="ctr">
              <a:buNone/>
            </a:pPr>
            <a:endParaRPr lang="cs-CZ" dirty="0"/>
          </a:p>
          <a:p>
            <a:pPr marL="0" indent="0" algn="ctr">
              <a:buNone/>
            </a:pPr>
            <a:endParaRPr lang="cs-CZ" dirty="0"/>
          </a:p>
          <a:p>
            <a:pPr marL="0" indent="0" algn="just">
              <a:buNone/>
            </a:pPr>
            <a:r>
              <a:rPr lang="cs-CZ" dirty="0"/>
              <a:t>Oprávnění provozovat živnost ("živnostenské oprávnění") vzniká právnickým osobám již zapsaným do obchodního rejstříku, právnickým osobám, které se do obchodního rejstříku nezapisují, a fyzickým osobám: </a:t>
            </a:r>
          </a:p>
          <a:p>
            <a:pPr marL="0" indent="0" algn="just">
              <a:buNone/>
            </a:pPr>
            <a:endParaRPr lang="cs-CZ" dirty="0"/>
          </a:p>
          <a:p>
            <a:pPr marL="0" indent="0" algn="just">
              <a:buNone/>
            </a:pPr>
            <a:r>
              <a:rPr lang="cs-CZ" dirty="0"/>
              <a:t>a) u ohlašovacích živností dnem ohlášení</a:t>
            </a:r>
          </a:p>
          <a:p>
            <a:pPr marL="0" indent="0" algn="just">
              <a:buNone/>
            </a:pPr>
            <a:endParaRPr lang="cs-CZ" dirty="0"/>
          </a:p>
          <a:p>
            <a:pPr marL="0" indent="0" algn="just">
              <a:buNone/>
            </a:pPr>
            <a:r>
              <a:rPr lang="cs-CZ" dirty="0"/>
              <a:t>b) u koncesovaných živností dnem nabytí právní moci rozhodnutí o udělení koncese</a:t>
            </a:r>
          </a:p>
          <a:p>
            <a:endParaRPr lang="cs-CZ" dirty="0"/>
          </a:p>
        </p:txBody>
      </p:sp>
    </p:spTree>
    <p:extLst>
      <p:ext uri="{BB962C8B-B14F-4D97-AF65-F5344CB8AC3E}">
        <p14:creationId xmlns:p14="http://schemas.microsoft.com/office/powerpoint/2010/main" val="657067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Provozovna</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pPr marL="0" indent="0" algn="ctr">
              <a:buNone/>
            </a:pPr>
            <a:endParaRPr lang="cs-CZ" dirty="0"/>
          </a:p>
          <a:p>
            <a:pPr algn="just"/>
            <a:r>
              <a:rPr lang="cs-CZ" dirty="0"/>
              <a:t>Provozovnou se rozumí </a:t>
            </a:r>
            <a:r>
              <a:rPr lang="cs-CZ" b="1" dirty="0"/>
              <a:t>prostor, v němž je živnost provozována</a:t>
            </a:r>
            <a:r>
              <a:rPr lang="cs-CZ" dirty="0"/>
              <a:t>. Za provozovnu se považuje i automat nebo obdobné zařízení sloužící k prodeji zboží nebo poskytování služeb mobilní provozovna. </a:t>
            </a:r>
          </a:p>
          <a:p>
            <a:pPr marL="0" indent="0" algn="just">
              <a:buNone/>
            </a:pPr>
            <a:endParaRPr lang="cs-CZ" dirty="0"/>
          </a:p>
          <a:p>
            <a:pPr algn="just"/>
            <a:r>
              <a:rPr lang="cs-CZ" b="1" dirty="0"/>
              <a:t>Mobilní provozovna </a:t>
            </a:r>
            <a:r>
              <a:rPr lang="cs-CZ" dirty="0"/>
              <a:t>je provozovna, která je přemístitelná a není umístěna na jednom místě po dobu delší než tři měsíce. </a:t>
            </a:r>
          </a:p>
          <a:p>
            <a:endParaRPr lang="cs-CZ" dirty="0"/>
          </a:p>
        </p:txBody>
      </p:sp>
    </p:spTree>
    <p:extLst>
      <p:ext uri="{BB962C8B-B14F-4D97-AF65-F5344CB8AC3E}">
        <p14:creationId xmlns:p14="http://schemas.microsoft.com/office/powerpoint/2010/main" val="331559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a:solidFill>
                  <a:srgbClr val="FF0000"/>
                </a:solidFill>
              </a:rPr>
              <a:t>Identifikace podnikatele</a:t>
            </a:r>
            <a:endParaRPr lang="cs-CZ" sz="4000" b="1" dirty="0">
              <a:solidFill>
                <a:srgbClr val="FF0000"/>
              </a:solidFill>
              <a:latin typeface="+mn-lt"/>
              <a:cs typeface="Arial"/>
            </a:endParaRPr>
          </a:p>
        </p:txBody>
      </p:sp>
      <p:sp>
        <p:nvSpPr>
          <p:cNvPr id="6" name="Zástupný symbol pro obsah 2"/>
          <p:cNvSpPr>
            <a:spLocks noGrp="1"/>
          </p:cNvSpPr>
          <p:nvPr>
            <p:ph idx="1"/>
          </p:nvPr>
        </p:nvSpPr>
        <p:spPr/>
        <p:txBody>
          <a:bodyPr>
            <a:normAutofit lnSpcReduction="10000"/>
          </a:bodyPr>
          <a:lstStyle/>
          <a:p>
            <a:pPr marL="0" lvl="2" indent="0">
              <a:buNone/>
            </a:pPr>
            <a:r>
              <a:rPr lang="pl-PL" sz="2800" dirty="0"/>
              <a:t>Osoba podnikatele </a:t>
            </a:r>
            <a:r>
              <a:rPr lang="pl-PL" sz="2800" b="1" dirty="0" smtClean="0"/>
              <a:t>musí být nezaměnitelná s osobou jiného podnikatele. </a:t>
            </a:r>
          </a:p>
          <a:p>
            <a:pPr marL="0" lvl="2" indent="0">
              <a:buNone/>
            </a:pPr>
            <a:endParaRPr lang="pl-PL" sz="2800" b="1" dirty="0">
              <a:solidFill>
                <a:schemeClr val="tx2"/>
              </a:solidFill>
            </a:endParaRPr>
          </a:p>
          <a:p>
            <a:pPr marL="0" lvl="2" indent="0">
              <a:buNone/>
            </a:pPr>
            <a:r>
              <a:rPr lang="cs-CZ" b="1" dirty="0">
                <a:solidFill>
                  <a:srgbClr val="FF0000"/>
                </a:solidFill>
              </a:rPr>
              <a:t>Obchodní </a:t>
            </a:r>
            <a:r>
              <a:rPr lang="cs-CZ" b="1" u="sng" dirty="0">
                <a:solidFill>
                  <a:srgbClr val="FF0000"/>
                </a:solidFill>
              </a:rPr>
              <a:t>firma</a:t>
            </a:r>
            <a:r>
              <a:rPr lang="cs-CZ" b="1" dirty="0">
                <a:solidFill>
                  <a:srgbClr val="FF0000"/>
                </a:solidFill>
              </a:rPr>
              <a:t>- </a:t>
            </a:r>
            <a:r>
              <a:rPr lang="cs-CZ" dirty="0"/>
              <a:t>základní identifikační znak podnikatele, je to </a:t>
            </a:r>
            <a:r>
              <a:rPr lang="cs-CZ" b="1" dirty="0"/>
              <a:t>jméno, pod kterým je zapsán v obchodním rejstříku </a:t>
            </a:r>
            <a:r>
              <a:rPr lang="cs-CZ" dirty="0"/>
              <a:t>(nezapsaná osoba nemá firmu), nejedná se o právní subjekt (to je podnikatel) nebo synonymum výrazu "podnik" nebo "závod", ale pouze o pojmenování podnikatele (zapsaného v obch. rejstříku) </a:t>
            </a:r>
            <a:endParaRPr lang="cs-CZ" dirty="0" smtClean="0"/>
          </a:p>
          <a:p>
            <a:pPr marL="0" lvl="2" indent="0">
              <a:buNone/>
            </a:pPr>
            <a:endParaRPr lang="cs-CZ" dirty="0"/>
          </a:p>
          <a:p>
            <a:pPr marL="0" lvl="2" indent="0">
              <a:buNone/>
            </a:pPr>
            <a:r>
              <a:rPr lang="cs-CZ" b="1" dirty="0" smtClean="0"/>
              <a:t>Podnikatel </a:t>
            </a:r>
            <a:r>
              <a:rPr lang="cs-CZ" b="1" dirty="0"/>
              <a:t>nesmí mít víc obchodních firem- zásada jediné firmy- i když má víc závodů, má pro všechny stejné jméno </a:t>
            </a:r>
            <a:r>
              <a:rPr lang="cs-CZ" dirty="0"/>
              <a:t>(ale může mít víc ochranných známek)!!! </a:t>
            </a:r>
            <a:endParaRPr lang="cs-CZ" sz="2400" b="1" dirty="0">
              <a:solidFill>
                <a:schemeClr val="tx2"/>
              </a:solidFill>
            </a:endParaRPr>
          </a:p>
        </p:txBody>
      </p:sp>
    </p:spTree>
    <p:extLst>
      <p:ext uri="{BB962C8B-B14F-4D97-AF65-F5344CB8AC3E}">
        <p14:creationId xmlns:p14="http://schemas.microsoft.com/office/powerpoint/2010/main" val="286364636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Provozovna</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pPr algn="just"/>
            <a:r>
              <a:rPr lang="cs-CZ" dirty="0"/>
              <a:t>Živnost může být provozována ve více provozovnách, pokud podnikatel má právní důvod pro jejich užívání. Na žádost živnostenského úřadu je podnikatel povinen prokázat právní důvod pro užívání provozovny; to neplatí pro mobilní provozovny a automaty.</a:t>
            </a:r>
          </a:p>
          <a:p>
            <a:pPr algn="just"/>
            <a:r>
              <a:rPr lang="cs-CZ" dirty="0"/>
              <a:t>U mobilních provozoven je podnikatel povinen na žádost živnostenského úřadu prokázat oprávněnost umístění provozovny. Je-li provozovna umístěna v bytě a není-li podnikatel vlastníkem tohoto bytu, může v něm provozovat živnost pouze se souhlasem vlastníka. </a:t>
            </a:r>
          </a:p>
        </p:txBody>
      </p:sp>
    </p:spTree>
    <p:extLst>
      <p:ext uri="{BB962C8B-B14F-4D97-AF65-F5344CB8AC3E}">
        <p14:creationId xmlns:p14="http://schemas.microsoft.com/office/powerpoint/2010/main" val="60217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Provozovna</a:t>
            </a:r>
            <a:endParaRPr lang="cs-CZ" dirty="0">
              <a:solidFill>
                <a:srgbClr val="FF0000"/>
              </a:solidFill>
            </a:endParaRPr>
          </a:p>
        </p:txBody>
      </p:sp>
      <p:sp>
        <p:nvSpPr>
          <p:cNvPr id="3" name="Zástupný symbol pro obsah 2"/>
          <p:cNvSpPr>
            <a:spLocks noGrp="1"/>
          </p:cNvSpPr>
          <p:nvPr>
            <p:ph idx="1"/>
          </p:nvPr>
        </p:nvSpPr>
        <p:spPr/>
        <p:txBody>
          <a:bodyPr/>
          <a:lstStyle/>
          <a:p>
            <a:pPr marL="0" indent="0" algn="ctr">
              <a:buNone/>
            </a:pPr>
            <a:endParaRPr lang="cs-CZ" dirty="0"/>
          </a:p>
          <a:p>
            <a:pPr algn="just"/>
            <a:r>
              <a:rPr lang="cs-CZ" dirty="0"/>
              <a:t>Podnikatel je povinen zajistit, aby provozovna byla způsobilá pro provozování živnosti podle zvláštních právních předpisů.</a:t>
            </a:r>
          </a:p>
          <a:p>
            <a:pPr algn="just"/>
            <a:r>
              <a:rPr lang="cs-CZ" dirty="0"/>
              <a:t>Pro každou provozovnu musí být ustanovena osoba </a:t>
            </a:r>
            <a:r>
              <a:rPr lang="cs-CZ" b="1" dirty="0"/>
              <a:t>odpovědná za činnost provozovny</a:t>
            </a:r>
            <a:r>
              <a:rPr lang="cs-CZ" dirty="0"/>
              <a:t>; to neplatí pro automaty. </a:t>
            </a:r>
          </a:p>
          <a:p>
            <a:endParaRPr lang="cs-CZ" dirty="0"/>
          </a:p>
        </p:txBody>
      </p:sp>
    </p:spTree>
    <p:extLst>
      <p:ext uri="{BB962C8B-B14F-4D97-AF65-F5344CB8AC3E}">
        <p14:creationId xmlns:p14="http://schemas.microsoft.com/office/powerpoint/2010/main" val="3647296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182880" y="1417638"/>
            <a:ext cx="8503920" cy="4425432"/>
          </a:xfrm>
        </p:spPr>
        <p:txBody>
          <a:bodyPr>
            <a:normAutofit fontScale="70000" lnSpcReduction="20000"/>
          </a:bodyPr>
          <a:lstStyle/>
          <a:p>
            <a:pPr algn="just"/>
            <a:r>
              <a:rPr lang="cs-CZ" b="1" dirty="0" smtClean="0"/>
              <a:t>Provozovna </a:t>
            </a:r>
            <a:r>
              <a:rPr lang="cs-CZ" b="1" dirty="0"/>
              <a:t>musí být </a:t>
            </a:r>
            <a:r>
              <a:rPr lang="cs-CZ" dirty="0"/>
              <a:t>trvale a zvenčí viditelně </a:t>
            </a:r>
            <a:r>
              <a:rPr lang="cs-CZ" b="1" dirty="0"/>
              <a:t>označena</a:t>
            </a:r>
            <a:r>
              <a:rPr lang="cs-CZ" dirty="0"/>
              <a:t> obchodní firmou nebo názvem nebo jménem a příjmením podnikatele a jeho identifikačním číslem osoby</a:t>
            </a:r>
            <a:r>
              <a:rPr lang="cs-CZ" dirty="0" smtClean="0"/>
              <a:t>.</a:t>
            </a:r>
          </a:p>
          <a:p>
            <a:pPr algn="just"/>
            <a:r>
              <a:rPr lang="cs-CZ" dirty="0" smtClean="0"/>
              <a:t>Provozovna </a:t>
            </a:r>
            <a:r>
              <a:rPr lang="cs-CZ" dirty="0"/>
              <a:t>určená pro prodej zboží nebo poskytování služeb </a:t>
            </a:r>
            <a:r>
              <a:rPr lang="cs-CZ" dirty="0" smtClean="0"/>
              <a:t>spotřebitelům </a:t>
            </a:r>
            <a:r>
              <a:rPr lang="cs-CZ" dirty="0"/>
              <a:t>musí být trvale a zvenčí viditelně označena </a:t>
            </a:r>
            <a:r>
              <a:rPr lang="cs-CZ" dirty="0" smtClean="0"/>
              <a:t>také:</a:t>
            </a:r>
            <a:endParaRPr lang="cs-CZ" dirty="0"/>
          </a:p>
          <a:p>
            <a:pPr algn="just"/>
            <a:endParaRPr lang="cs-CZ" dirty="0"/>
          </a:p>
          <a:p>
            <a:pPr marL="0" indent="0" algn="just">
              <a:buNone/>
            </a:pPr>
            <a:r>
              <a:rPr lang="cs-CZ" dirty="0"/>
              <a:t>a) jménem a příjmením </a:t>
            </a:r>
            <a:r>
              <a:rPr lang="cs-CZ" b="1" dirty="0"/>
              <a:t>osoby odpovědné za činnost provozovny</a:t>
            </a:r>
            <a:r>
              <a:rPr lang="cs-CZ" dirty="0"/>
              <a:t>, s výjimkou automatů, </a:t>
            </a:r>
          </a:p>
          <a:p>
            <a:pPr marL="0" indent="0" algn="just">
              <a:buNone/>
            </a:pPr>
            <a:endParaRPr lang="cs-CZ" dirty="0"/>
          </a:p>
          <a:p>
            <a:pPr marL="0" indent="0" algn="just">
              <a:buNone/>
            </a:pPr>
            <a:r>
              <a:rPr lang="cs-CZ" dirty="0"/>
              <a:t>b) </a:t>
            </a:r>
            <a:r>
              <a:rPr lang="cs-CZ" b="1" dirty="0"/>
              <a:t>prodejní nebo provozní dobou </a:t>
            </a:r>
            <a:r>
              <a:rPr lang="cs-CZ" dirty="0"/>
              <a:t>určenou pro styk se spotřebiteli, nejedná-li se o mobilní provozovnu nebo automat, </a:t>
            </a:r>
          </a:p>
          <a:p>
            <a:pPr marL="0" indent="0" algn="just">
              <a:buNone/>
            </a:pPr>
            <a:endParaRPr lang="cs-CZ" dirty="0"/>
          </a:p>
          <a:p>
            <a:pPr marL="0" indent="0" algn="just">
              <a:buNone/>
            </a:pPr>
            <a:r>
              <a:rPr lang="cs-CZ" dirty="0" smtClean="0"/>
              <a:t>c</a:t>
            </a:r>
            <a:r>
              <a:rPr lang="cs-CZ" dirty="0"/>
              <a:t>) kategorií a třídou u ubytovacího zařízení poskytujícího přechodné ubytování. </a:t>
            </a:r>
          </a:p>
          <a:p>
            <a:pPr algn="just"/>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Provozovna:</a:t>
            </a:r>
            <a:endParaRPr lang="cs-CZ" dirty="0">
              <a:solidFill>
                <a:srgbClr val="FF0000"/>
              </a:solidFill>
            </a:endParaRPr>
          </a:p>
        </p:txBody>
      </p:sp>
    </p:spTree>
    <p:extLst>
      <p:ext uri="{BB962C8B-B14F-4D97-AF65-F5344CB8AC3E}">
        <p14:creationId xmlns:p14="http://schemas.microsoft.com/office/powerpoint/2010/main" val="7939808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457200" y="1417638"/>
            <a:ext cx="8458200" cy="4882314"/>
          </a:xfrm>
        </p:spPr>
        <p:txBody>
          <a:bodyPr>
            <a:normAutofit fontScale="85000" lnSpcReduction="10000"/>
          </a:bodyPr>
          <a:lstStyle/>
          <a:p>
            <a:pPr algn="just"/>
            <a:r>
              <a:rPr lang="cs-CZ" b="1" dirty="0"/>
              <a:t>Při uzavření provozovny </a:t>
            </a:r>
            <a:r>
              <a:rPr lang="cs-CZ" dirty="0"/>
              <a:t>uvedené </a:t>
            </a:r>
            <a:r>
              <a:rPr lang="cs-CZ" dirty="0" smtClean="0"/>
              <a:t>je </a:t>
            </a:r>
            <a:r>
              <a:rPr lang="cs-CZ" dirty="0"/>
              <a:t>podnikatel povinen, nebrání-li tomu závažné důvody, předem na vhodném a zvenčí viditelném místě označit počátek a konec uzavření, s výjimkou mobilních provozoven a automatů. </a:t>
            </a:r>
          </a:p>
          <a:p>
            <a:pPr marL="0" indent="0" algn="just">
              <a:buNone/>
            </a:pPr>
            <a:endParaRPr lang="cs-CZ" dirty="0"/>
          </a:p>
          <a:p>
            <a:pPr algn="just"/>
            <a:r>
              <a:rPr lang="cs-CZ" dirty="0" smtClean="0"/>
              <a:t>Podnikatel </a:t>
            </a:r>
            <a:r>
              <a:rPr lang="cs-CZ" dirty="0"/>
              <a:t>může </a:t>
            </a:r>
            <a:r>
              <a:rPr lang="cs-CZ" b="1" dirty="0"/>
              <a:t>prodávat zboží </a:t>
            </a:r>
            <a:r>
              <a:rPr lang="cs-CZ" dirty="0"/>
              <a:t>nebo poskytovat služby, pokud prodej zboží nebo poskytování služeb nevyžaduje koncesi, </a:t>
            </a:r>
            <a:r>
              <a:rPr lang="cs-CZ" b="1" dirty="0"/>
              <a:t>pomocí automatů obsluhovaných spotřebitelem</a:t>
            </a:r>
            <a:r>
              <a:rPr lang="cs-CZ" dirty="0"/>
              <a:t>. Prodej zboží nebo poskytování služeb pomocí automatů </a:t>
            </a:r>
            <a:r>
              <a:rPr lang="cs-CZ" b="1" dirty="0"/>
              <a:t>nesmí umožnit získat určité druhy zboží osobám chráněným zvláštními právními </a:t>
            </a:r>
            <a:r>
              <a:rPr lang="cs-CZ" b="1" dirty="0" smtClean="0"/>
              <a:t>předpisy</a:t>
            </a:r>
            <a:r>
              <a:rPr lang="cs-CZ" dirty="0" smtClean="0"/>
              <a:t>. </a:t>
            </a:r>
            <a:endParaRPr lang="cs-CZ" dirty="0"/>
          </a:p>
          <a:p>
            <a:pPr marL="0" indent="0">
              <a:buNone/>
            </a:pPr>
            <a:endParaRPr lang="cs-CZ" dirty="0"/>
          </a:p>
        </p:txBody>
      </p:sp>
      <p:sp>
        <p:nvSpPr>
          <p:cNvPr id="4" name="Nadpis 3"/>
          <p:cNvSpPr>
            <a:spLocks noGrp="1"/>
          </p:cNvSpPr>
          <p:nvPr>
            <p:ph type="title"/>
          </p:nvPr>
        </p:nvSpPr>
        <p:spPr/>
        <p:txBody>
          <a:bodyPr>
            <a:normAutofit/>
          </a:bodyPr>
          <a:lstStyle/>
          <a:p>
            <a:r>
              <a:rPr lang="cs-CZ" dirty="0" smtClean="0">
                <a:solidFill>
                  <a:srgbClr val="FF0000"/>
                </a:solidFill>
              </a:rPr>
              <a:t>Provozovna:</a:t>
            </a:r>
            <a:endParaRPr lang="cs-CZ" dirty="0">
              <a:solidFill>
                <a:srgbClr val="FF0000"/>
              </a:solidFill>
            </a:endParaRPr>
          </a:p>
        </p:txBody>
      </p:sp>
    </p:spTree>
    <p:extLst>
      <p:ext uri="{BB962C8B-B14F-4D97-AF65-F5344CB8AC3E}">
        <p14:creationId xmlns:p14="http://schemas.microsoft.com/office/powerpoint/2010/main" val="37965697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457200" y="2217420"/>
            <a:ext cx="7850725" cy="4640580"/>
          </a:xfrm>
        </p:spPr>
        <p:txBody>
          <a:bodyPr>
            <a:noAutofit/>
          </a:bodyPr>
          <a:lstStyle/>
          <a:p>
            <a:pPr marL="0" indent="0">
              <a:buNone/>
            </a:pPr>
            <a:r>
              <a:rPr lang="cs-CZ" sz="1800" dirty="0" smtClean="0">
                <a:solidFill>
                  <a:srgbClr val="FF0000"/>
                </a:solidFill>
              </a:rPr>
              <a:t>ŽIVNOSTI</a:t>
            </a:r>
            <a:r>
              <a:rPr lang="cs-CZ" sz="1800" dirty="0" smtClean="0"/>
              <a:t>:</a:t>
            </a:r>
          </a:p>
          <a:p>
            <a:endParaRPr lang="cs-CZ" sz="1800" dirty="0"/>
          </a:p>
          <a:p>
            <a:pPr marL="0" indent="0">
              <a:buNone/>
            </a:pPr>
            <a:endParaRPr lang="cs-CZ" sz="2800" dirty="0" smtClean="0"/>
          </a:p>
          <a:p>
            <a:pPr marL="0" indent="0">
              <a:buNone/>
            </a:pPr>
            <a:r>
              <a:rPr lang="cs-CZ" sz="2800" dirty="0"/>
              <a:t>	</a:t>
            </a:r>
            <a:r>
              <a:rPr lang="cs-CZ" sz="2800" dirty="0" smtClean="0"/>
              <a:t>1) </a:t>
            </a:r>
            <a:r>
              <a:rPr lang="cs-CZ" sz="2800" b="1" dirty="0" smtClean="0"/>
              <a:t>OHLAŠOVACÍ</a:t>
            </a:r>
            <a:r>
              <a:rPr lang="cs-CZ" sz="2800" dirty="0" smtClean="0"/>
              <a:t>, </a:t>
            </a:r>
            <a:r>
              <a:rPr lang="cs-CZ" sz="2800" dirty="0"/>
              <a:t>které při splnění stanovených podmínek smějí být </a:t>
            </a:r>
            <a:r>
              <a:rPr lang="cs-CZ" sz="2800" dirty="0" smtClean="0"/>
              <a:t>	</a:t>
            </a:r>
            <a:r>
              <a:rPr lang="cs-CZ" sz="2800" b="1" dirty="0" smtClean="0">
                <a:solidFill>
                  <a:srgbClr val="FF0000"/>
                </a:solidFill>
              </a:rPr>
              <a:t>provozovány </a:t>
            </a:r>
            <a:r>
              <a:rPr lang="cs-CZ" sz="2800" b="1" dirty="0">
                <a:solidFill>
                  <a:srgbClr val="FF0000"/>
                </a:solidFill>
              </a:rPr>
              <a:t>na základě </a:t>
            </a:r>
            <a:r>
              <a:rPr lang="cs-CZ" sz="2800" b="1" u="sng" dirty="0">
                <a:solidFill>
                  <a:srgbClr val="FF0000"/>
                </a:solidFill>
              </a:rPr>
              <a:t>ohlášení</a:t>
            </a:r>
            <a:r>
              <a:rPr lang="cs-CZ" sz="2800" b="1" dirty="0">
                <a:solidFill>
                  <a:srgbClr val="FF0000"/>
                </a:solidFill>
              </a:rPr>
              <a:t>, </a:t>
            </a:r>
          </a:p>
          <a:p>
            <a:pPr marL="0" indent="0">
              <a:buNone/>
            </a:pPr>
            <a:r>
              <a:rPr lang="cs-CZ" sz="2800" dirty="0"/>
              <a:t> </a:t>
            </a:r>
          </a:p>
          <a:p>
            <a:pPr marL="0" indent="0">
              <a:buNone/>
            </a:pPr>
            <a:r>
              <a:rPr lang="cs-CZ" sz="2800" dirty="0" smtClean="0"/>
              <a:t>	2) </a:t>
            </a:r>
            <a:r>
              <a:rPr lang="cs-CZ" sz="2800" b="1" dirty="0" smtClean="0"/>
              <a:t>KONCESOVANÉ</a:t>
            </a:r>
            <a:r>
              <a:rPr lang="cs-CZ" sz="2800" dirty="0" smtClean="0"/>
              <a:t>, </a:t>
            </a:r>
            <a:r>
              <a:rPr lang="cs-CZ" sz="2800" dirty="0"/>
              <a:t>které smějí být </a:t>
            </a:r>
            <a:r>
              <a:rPr lang="cs-CZ" sz="2800" b="1" dirty="0">
                <a:solidFill>
                  <a:srgbClr val="FF0000"/>
                </a:solidFill>
              </a:rPr>
              <a:t>provozovány na základě</a:t>
            </a:r>
            <a:r>
              <a:rPr lang="cs-CZ" sz="2800" dirty="0"/>
              <a:t> </a:t>
            </a:r>
            <a:r>
              <a:rPr lang="cs-CZ" sz="2800" b="1" u="sng" dirty="0" smtClean="0">
                <a:solidFill>
                  <a:srgbClr val="FF0000"/>
                </a:solidFill>
              </a:rPr>
              <a:t>koncese</a:t>
            </a:r>
            <a:r>
              <a:rPr lang="cs-CZ" sz="2800" b="1" u="sng" dirty="0">
                <a:solidFill>
                  <a:srgbClr val="FF0000"/>
                </a:solidFill>
              </a:rPr>
              <a:t>.</a:t>
            </a:r>
            <a:r>
              <a:rPr lang="cs-CZ" sz="2800" u="sng" dirty="0"/>
              <a:t> </a:t>
            </a:r>
          </a:p>
          <a:p>
            <a:pPr marL="0" indent="0">
              <a:buNone/>
            </a:pPr>
            <a:endParaRPr lang="cs-CZ" sz="1800" dirty="0"/>
          </a:p>
          <a:p>
            <a:pPr marL="0" indent="0">
              <a:buNone/>
            </a:pPr>
            <a:endParaRPr lang="cs-CZ" sz="1800" dirty="0"/>
          </a:p>
          <a:p>
            <a:pPr marL="0" indent="0">
              <a:buNone/>
            </a:pPr>
            <a:r>
              <a:rPr lang="cs-CZ" sz="1800" dirty="0" smtClean="0"/>
              <a:t> </a:t>
            </a:r>
            <a:endParaRPr lang="cs-CZ" sz="1800" dirty="0"/>
          </a:p>
          <a:p>
            <a:pPr marL="0" indent="0">
              <a:buNone/>
            </a:pPr>
            <a:r>
              <a:rPr lang="cs-CZ" sz="1800" dirty="0" smtClean="0"/>
              <a:t> </a:t>
            </a:r>
            <a:endParaRPr lang="cs-CZ" sz="1800" dirty="0"/>
          </a:p>
        </p:txBody>
      </p:sp>
      <p:sp>
        <p:nvSpPr>
          <p:cNvPr id="4" name="Nadpis 3"/>
          <p:cNvSpPr>
            <a:spLocks noGrp="1"/>
          </p:cNvSpPr>
          <p:nvPr>
            <p:ph type="title"/>
          </p:nvPr>
        </p:nvSpPr>
        <p:spPr/>
        <p:txBody>
          <a:bodyPr>
            <a:normAutofit/>
          </a:bodyPr>
          <a:lstStyle/>
          <a:p>
            <a:r>
              <a:rPr lang="cs-CZ" dirty="0" smtClean="0">
                <a:solidFill>
                  <a:srgbClr val="FF0000"/>
                </a:solidFill>
              </a:rPr>
              <a:t>Dělení živností</a:t>
            </a:r>
            <a:endParaRPr lang="cs-CZ" dirty="0">
              <a:solidFill>
                <a:srgbClr val="FF0000"/>
              </a:solidFill>
            </a:endParaRPr>
          </a:p>
        </p:txBody>
      </p:sp>
    </p:spTree>
    <p:extLst>
      <p:ext uri="{BB962C8B-B14F-4D97-AF65-F5344CB8AC3E}">
        <p14:creationId xmlns:p14="http://schemas.microsoft.com/office/powerpoint/2010/main" val="33781451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99592" y="1417638"/>
            <a:ext cx="7408333" cy="4882314"/>
          </a:xfrm>
        </p:spPr>
        <p:txBody>
          <a:bodyPr>
            <a:normAutofit fontScale="55000" lnSpcReduction="20000"/>
          </a:bodyPr>
          <a:lstStyle/>
          <a:p>
            <a:pPr marL="0" indent="0" algn="ctr">
              <a:buNone/>
            </a:pPr>
            <a:endParaRPr lang="cs-CZ" sz="4000" dirty="0" smtClean="0"/>
          </a:p>
          <a:p>
            <a:pPr marL="0" indent="0" algn="just">
              <a:buNone/>
            </a:pPr>
            <a:endParaRPr lang="cs-CZ" sz="4000" dirty="0"/>
          </a:p>
          <a:p>
            <a:pPr marL="0" indent="0" algn="just">
              <a:buNone/>
            </a:pPr>
            <a:r>
              <a:rPr lang="cs-CZ" sz="4500" b="1" dirty="0" smtClean="0">
                <a:solidFill>
                  <a:srgbClr val="FF0000"/>
                </a:solidFill>
              </a:rPr>
              <a:t>OHLAŠOVACÍMI ŽIVNOSTMI </a:t>
            </a:r>
            <a:r>
              <a:rPr lang="cs-CZ" sz="4500" dirty="0" smtClean="0"/>
              <a:t>jsou: </a:t>
            </a:r>
            <a:endParaRPr lang="cs-CZ" sz="4500" dirty="0"/>
          </a:p>
          <a:p>
            <a:pPr marL="0" indent="0" algn="just">
              <a:buNone/>
            </a:pPr>
            <a:endParaRPr lang="cs-CZ" sz="4500" dirty="0"/>
          </a:p>
          <a:p>
            <a:pPr marL="0" indent="0" algn="just">
              <a:buNone/>
            </a:pPr>
            <a:r>
              <a:rPr lang="cs-CZ" sz="4500" dirty="0"/>
              <a:t>a) </a:t>
            </a:r>
            <a:r>
              <a:rPr lang="cs-CZ" sz="4500" b="1" dirty="0"/>
              <a:t>živnosti řemeslné</a:t>
            </a:r>
            <a:r>
              <a:rPr lang="cs-CZ" sz="4500" dirty="0"/>
              <a:t>, je-li podmínkou provozování živnosti odborná způsobilost uvedená v </a:t>
            </a:r>
            <a:r>
              <a:rPr lang="cs-CZ" sz="4500" u="sng" dirty="0">
                <a:hlinkClick r:id="rId2" action="ppaction://hlinkfile"/>
              </a:rPr>
              <a:t>§ 21</a:t>
            </a:r>
            <a:r>
              <a:rPr lang="cs-CZ" sz="4500" dirty="0"/>
              <a:t> a </a:t>
            </a:r>
            <a:r>
              <a:rPr lang="cs-CZ" sz="4500" u="sng" dirty="0">
                <a:hlinkClick r:id="rId2" action="ppaction://hlinkfile"/>
              </a:rPr>
              <a:t>22</a:t>
            </a:r>
            <a:r>
              <a:rPr lang="cs-CZ" sz="4500" dirty="0"/>
              <a:t>, </a:t>
            </a:r>
          </a:p>
          <a:p>
            <a:pPr algn="just"/>
            <a:endParaRPr lang="cs-CZ" sz="4500" dirty="0"/>
          </a:p>
          <a:p>
            <a:pPr marL="0" indent="0" algn="just">
              <a:buNone/>
            </a:pPr>
            <a:r>
              <a:rPr lang="cs-CZ" sz="4500" dirty="0"/>
              <a:t>b) </a:t>
            </a:r>
            <a:r>
              <a:rPr lang="cs-CZ" sz="4500" b="1" dirty="0"/>
              <a:t>živnosti vázané</a:t>
            </a:r>
            <a:r>
              <a:rPr lang="cs-CZ" sz="4500" dirty="0"/>
              <a:t>, je-li podmínkou provozování živnosti odborná způsobilost uvedená v </a:t>
            </a:r>
            <a:r>
              <a:rPr lang="cs-CZ" sz="4500" u="sng" dirty="0">
                <a:hlinkClick r:id="rId2" action="ppaction://hlinkfile"/>
              </a:rPr>
              <a:t>příloze č. 2</a:t>
            </a:r>
            <a:r>
              <a:rPr lang="cs-CZ" sz="4500" dirty="0"/>
              <a:t> k tomuto zákonu, není-li dále stanoveno jinak, </a:t>
            </a:r>
          </a:p>
          <a:p>
            <a:pPr marL="0" indent="0" algn="just">
              <a:buNone/>
            </a:pPr>
            <a:endParaRPr lang="cs-CZ" sz="4500" dirty="0"/>
          </a:p>
          <a:p>
            <a:pPr marL="0" indent="0" algn="just">
              <a:buNone/>
            </a:pPr>
            <a:r>
              <a:rPr lang="cs-CZ" sz="4500" dirty="0"/>
              <a:t>c) </a:t>
            </a:r>
            <a:r>
              <a:rPr lang="cs-CZ" sz="4500" b="1" dirty="0"/>
              <a:t>živnost volná</a:t>
            </a:r>
            <a:r>
              <a:rPr lang="cs-CZ" sz="4500" dirty="0"/>
              <a:t>, u které </a:t>
            </a:r>
            <a:r>
              <a:rPr lang="cs-CZ" sz="4500" b="1" dirty="0"/>
              <a:t>není jako podmínka provozování živnosti odborná způsobilost stanovena</a:t>
            </a:r>
            <a:r>
              <a:rPr lang="cs-CZ" sz="4500" dirty="0"/>
              <a:t>. </a:t>
            </a:r>
          </a:p>
          <a:p>
            <a:pPr marL="0" indent="0" algn="ctr">
              <a:buNone/>
            </a:pPr>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Živnosti ohlašovací</a:t>
            </a:r>
            <a:endParaRPr lang="cs-CZ" dirty="0">
              <a:solidFill>
                <a:srgbClr val="FF0000"/>
              </a:solidFill>
            </a:endParaRPr>
          </a:p>
        </p:txBody>
      </p:sp>
    </p:spTree>
    <p:extLst>
      <p:ext uri="{BB962C8B-B14F-4D97-AF65-F5344CB8AC3E}">
        <p14:creationId xmlns:p14="http://schemas.microsoft.com/office/powerpoint/2010/main" val="1012761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251460" y="1143000"/>
            <a:ext cx="8732520" cy="5715000"/>
          </a:xfrm>
        </p:spPr>
        <p:txBody>
          <a:bodyPr>
            <a:normAutofit fontScale="55000" lnSpcReduction="20000"/>
          </a:bodyPr>
          <a:lstStyle/>
          <a:p>
            <a:pPr marL="0" indent="0" algn="just">
              <a:buNone/>
            </a:pPr>
            <a:r>
              <a:rPr lang="cs-CZ" sz="3600" b="1" dirty="0" smtClean="0">
                <a:solidFill>
                  <a:srgbClr val="FF0000"/>
                </a:solidFill>
              </a:rPr>
              <a:t>ŽIVNOSTI ŘEMESLNÉ </a:t>
            </a:r>
            <a:r>
              <a:rPr lang="cs-CZ" sz="3600" dirty="0" smtClean="0"/>
              <a:t>-&gt; uvedeny v příloze č. 1 živnostenského zákona</a:t>
            </a:r>
            <a:endParaRPr lang="cs-CZ" sz="3600" dirty="0"/>
          </a:p>
          <a:p>
            <a:pPr marL="0" indent="0" algn="just">
              <a:buNone/>
            </a:pPr>
            <a:endParaRPr lang="cs-CZ" sz="3600" dirty="0"/>
          </a:p>
          <a:p>
            <a:pPr marL="0" indent="0" algn="just">
              <a:buNone/>
            </a:pPr>
            <a:r>
              <a:rPr lang="cs-CZ" sz="3600" b="1" dirty="0" smtClean="0">
                <a:solidFill>
                  <a:srgbClr val="FF0000"/>
                </a:solidFill>
              </a:rPr>
              <a:t>ODBORNÁ ZPŮSOBILOST</a:t>
            </a:r>
          </a:p>
          <a:p>
            <a:pPr marL="0" indent="0" algn="just">
              <a:buNone/>
            </a:pPr>
            <a:r>
              <a:rPr lang="cs-CZ" sz="3600" dirty="0" smtClean="0"/>
              <a:t>Odborná </a:t>
            </a:r>
            <a:r>
              <a:rPr lang="cs-CZ" sz="3600" dirty="0"/>
              <a:t>způsobilost pro řemeslné živnosti se prokazuje dokladem nebo doklady o </a:t>
            </a:r>
          </a:p>
          <a:p>
            <a:pPr marL="0" indent="0">
              <a:buNone/>
            </a:pPr>
            <a:endParaRPr lang="cs-CZ" sz="3600" dirty="0"/>
          </a:p>
          <a:p>
            <a:pPr marL="0" indent="0">
              <a:buNone/>
            </a:pPr>
            <a:r>
              <a:rPr lang="cs-CZ" sz="3600" dirty="0" smtClean="0"/>
              <a:t>a</a:t>
            </a:r>
            <a:r>
              <a:rPr lang="cs-CZ" sz="3600" dirty="0"/>
              <a:t>) </a:t>
            </a:r>
            <a:r>
              <a:rPr lang="cs-CZ" sz="3600" b="1" dirty="0"/>
              <a:t>řádném ukončení středního vzdělání s výučním </a:t>
            </a:r>
            <a:r>
              <a:rPr lang="cs-CZ" sz="3600" b="1" dirty="0" smtClean="0"/>
              <a:t>listem </a:t>
            </a:r>
            <a:r>
              <a:rPr lang="cs-CZ" sz="3600" b="1" dirty="0"/>
              <a:t>v příslušném oboru vzdělání</a:t>
            </a:r>
            <a:r>
              <a:rPr lang="cs-CZ" sz="3600" dirty="0"/>
              <a:t>, </a:t>
            </a:r>
          </a:p>
          <a:p>
            <a:pPr marL="0" indent="0">
              <a:buNone/>
            </a:pPr>
            <a:r>
              <a:rPr lang="cs-CZ" sz="3600" dirty="0"/>
              <a:t> </a:t>
            </a:r>
          </a:p>
          <a:p>
            <a:pPr marL="0" indent="0">
              <a:buNone/>
            </a:pPr>
            <a:r>
              <a:rPr lang="cs-CZ" sz="3600" dirty="0"/>
              <a:t>b) </a:t>
            </a:r>
            <a:r>
              <a:rPr lang="cs-CZ" sz="3600" b="1" dirty="0"/>
              <a:t>řádném ukončení středního vzdělání s maturitní </a:t>
            </a:r>
            <a:r>
              <a:rPr lang="cs-CZ" sz="3600" b="1" dirty="0" smtClean="0"/>
              <a:t>zkouškou </a:t>
            </a:r>
            <a:r>
              <a:rPr lang="cs-CZ" sz="3600" b="1" dirty="0"/>
              <a:t>v příslušném oboru vzdělání</a:t>
            </a:r>
            <a:r>
              <a:rPr lang="cs-CZ" sz="3600" dirty="0"/>
              <a:t>, nebo s předměty odborné přípravy v příslušném oboru, </a:t>
            </a:r>
          </a:p>
          <a:p>
            <a:pPr marL="0" indent="0">
              <a:buNone/>
            </a:pPr>
            <a:endParaRPr lang="cs-CZ" sz="3600" dirty="0"/>
          </a:p>
          <a:p>
            <a:pPr marL="0" indent="0">
              <a:buNone/>
            </a:pPr>
            <a:r>
              <a:rPr lang="cs-CZ" sz="3600" dirty="0"/>
              <a:t>c) </a:t>
            </a:r>
            <a:r>
              <a:rPr lang="cs-CZ" sz="3600" b="1" dirty="0"/>
              <a:t>řádném ukončení vyššího odborného </a:t>
            </a:r>
            <a:r>
              <a:rPr lang="cs-CZ" sz="3600" b="1" dirty="0" smtClean="0"/>
              <a:t>vzdělání </a:t>
            </a:r>
            <a:r>
              <a:rPr lang="cs-CZ" sz="3600" b="1" dirty="0"/>
              <a:t>v příslušném oboru vzdělání</a:t>
            </a:r>
            <a:r>
              <a:rPr lang="cs-CZ" sz="3600" dirty="0"/>
              <a:t>, </a:t>
            </a:r>
          </a:p>
          <a:p>
            <a:pPr marL="0" indent="0">
              <a:buNone/>
            </a:pPr>
            <a:r>
              <a:rPr lang="cs-CZ" sz="3600" dirty="0"/>
              <a:t> </a:t>
            </a:r>
          </a:p>
          <a:p>
            <a:pPr marL="0" indent="0">
              <a:buNone/>
            </a:pPr>
            <a:r>
              <a:rPr lang="cs-CZ" sz="3600" dirty="0"/>
              <a:t>d) </a:t>
            </a:r>
            <a:r>
              <a:rPr lang="cs-CZ" sz="3600" b="1" dirty="0"/>
              <a:t>řádném ukončení vysokoškolského </a:t>
            </a:r>
            <a:r>
              <a:rPr lang="cs-CZ" sz="3600" b="1" dirty="0" smtClean="0"/>
              <a:t>vzdělání </a:t>
            </a:r>
            <a:r>
              <a:rPr lang="cs-CZ" sz="3600" b="1" dirty="0"/>
              <a:t>v příslušné oblasti studijních programů a studijních oborů</a:t>
            </a:r>
            <a:r>
              <a:rPr lang="cs-CZ" sz="3600" dirty="0"/>
              <a:t>, </a:t>
            </a:r>
          </a:p>
          <a:p>
            <a:pPr marL="0" indent="0">
              <a:buNone/>
            </a:pPr>
            <a:r>
              <a:rPr lang="cs-CZ" sz="3600" dirty="0"/>
              <a:t> </a:t>
            </a:r>
          </a:p>
          <a:p>
            <a:pPr marL="0" indent="0">
              <a:buNone/>
            </a:pPr>
            <a:r>
              <a:rPr lang="cs-CZ" sz="3600" dirty="0"/>
              <a:t>e) uznání odborné kvalifikace, vydaným uznávacím orgánem podle zákona o uznávání odborné </a:t>
            </a:r>
            <a:r>
              <a:rPr lang="cs-CZ" sz="3600" dirty="0" smtClean="0"/>
              <a:t>kvalifikace.</a:t>
            </a:r>
            <a:endParaRPr lang="cs-CZ" sz="3600" dirty="0"/>
          </a:p>
          <a:p>
            <a:pPr marL="0" indent="0">
              <a:buNone/>
            </a:pPr>
            <a:r>
              <a:rPr lang="cs-CZ" sz="2900" dirty="0"/>
              <a:t> </a:t>
            </a:r>
          </a:p>
          <a:p>
            <a:pPr marL="0" indent="0" algn="just">
              <a:buNone/>
            </a:pPr>
            <a:endParaRPr lang="cs-CZ" dirty="0"/>
          </a:p>
          <a:p>
            <a:pPr marL="0" indent="0" algn="ctr">
              <a:buNone/>
            </a:pPr>
            <a:endParaRPr lang="cs-CZ" dirty="0" smtClean="0"/>
          </a:p>
        </p:txBody>
      </p:sp>
      <p:sp>
        <p:nvSpPr>
          <p:cNvPr id="4" name="Nadpis 3"/>
          <p:cNvSpPr>
            <a:spLocks noGrp="1"/>
          </p:cNvSpPr>
          <p:nvPr>
            <p:ph type="title"/>
          </p:nvPr>
        </p:nvSpPr>
        <p:spPr>
          <a:xfrm>
            <a:off x="457200" y="274638"/>
            <a:ext cx="8229600" cy="525462"/>
          </a:xfrm>
        </p:spPr>
        <p:txBody>
          <a:bodyPr>
            <a:normAutofit fontScale="90000"/>
          </a:bodyPr>
          <a:lstStyle/>
          <a:p>
            <a:r>
              <a:rPr lang="cs-CZ" dirty="0" smtClean="0">
                <a:solidFill>
                  <a:srgbClr val="FF0000"/>
                </a:solidFill>
              </a:rPr>
              <a:t>Živnosti ohlašovací</a:t>
            </a:r>
            <a:endParaRPr lang="cs-CZ" dirty="0">
              <a:solidFill>
                <a:srgbClr val="FF0000"/>
              </a:solidFill>
            </a:endParaRPr>
          </a:p>
        </p:txBody>
      </p:sp>
    </p:spTree>
    <p:extLst>
      <p:ext uri="{BB962C8B-B14F-4D97-AF65-F5344CB8AC3E}">
        <p14:creationId xmlns:p14="http://schemas.microsoft.com/office/powerpoint/2010/main" val="29284246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457200" y="1165860"/>
            <a:ext cx="8229600" cy="5134092"/>
          </a:xfrm>
        </p:spPr>
        <p:txBody>
          <a:bodyPr>
            <a:normAutofit/>
          </a:bodyPr>
          <a:lstStyle/>
          <a:p>
            <a:pPr marL="0" indent="0" algn="just">
              <a:buNone/>
            </a:pPr>
            <a:endParaRPr lang="cs-CZ" sz="2000" b="1" dirty="0" smtClean="0">
              <a:solidFill>
                <a:srgbClr val="FF0000"/>
              </a:solidFill>
            </a:endParaRPr>
          </a:p>
          <a:p>
            <a:pPr marL="0" indent="0" algn="just">
              <a:buNone/>
            </a:pPr>
            <a:endParaRPr lang="cs-CZ" sz="2000" b="1" dirty="0">
              <a:solidFill>
                <a:srgbClr val="FF0000"/>
              </a:solidFill>
            </a:endParaRPr>
          </a:p>
          <a:p>
            <a:pPr marL="0" indent="0" algn="just">
              <a:buNone/>
            </a:pPr>
            <a:r>
              <a:rPr lang="cs-CZ" sz="2000" b="1" dirty="0" smtClean="0">
                <a:solidFill>
                  <a:srgbClr val="FF0000"/>
                </a:solidFill>
              </a:rPr>
              <a:t>ŽIVNOSTI VÁZANÉ </a:t>
            </a:r>
            <a:r>
              <a:rPr lang="cs-CZ" sz="2000" dirty="0" smtClean="0"/>
              <a:t>-&gt; uvedeny v příloze č. 2 živnostenského zákona</a:t>
            </a:r>
            <a:endParaRPr lang="cs-CZ" sz="2000" dirty="0"/>
          </a:p>
          <a:p>
            <a:pPr marL="0" indent="0" algn="just">
              <a:buNone/>
            </a:pPr>
            <a:endParaRPr lang="cs-CZ" sz="2000" dirty="0"/>
          </a:p>
          <a:p>
            <a:pPr marL="0" indent="0" algn="just">
              <a:buNone/>
            </a:pPr>
            <a:r>
              <a:rPr lang="cs-CZ" sz="2000" b="1" dirty="0" smtClean="0">
                <a:solidFill>
                  <a:srgbClr val="FF0000"/>
                </a:solidFill>
              </a:rPr>
              <a:t>ODBORNÁ ZPŮSOBILOST</a:t>
            </a:r>
          </a:p>
          <a:p>
            <a:pPr marL="0" indent="0" algn="just">
              <a:buNone/>
            </a:pPr>
            <a:endParaRPr lang="cs-CZ" sz="2000" b="1" dirty="0" smtClean="0">
              <a:solidFill>
                <a:srgbClr val="FF0000"/>
              </a:solidFill>
            </a:endParaRPr>
          </a:p>
          <a:p>
            <a:pPr marL="0" indent="0">
              <a:buNone/>
            </a:pPr>
            <a:r>
              <a:rPr lang="cs-CZ" sz="2000" dirty="0"/>
              <a:t>Odborná způsobilost pro vázané živnosti je stanovena </a:t>
            </a:r>
            <a:r>
              <a:rPr lang="cs-CZ" sz="2000" dirty="0" smtClean="0"/>
              <a:t>přílohou č. 2 k </a:t>
            </a:r>
            <a:r>
              <a:rPr lang="cs-CZ" sz="2000" dirty="0"/>
              <a:t>tomuto zákonu nebo je upravena zvláštními právními předpisy uvedenými v této příloze. </a:t>
            </a:r>
          </a:p>
          <a:p>
            <a:pPr marL="0" indent="0">
              <a:buNone/>
            </a:pPr>
            <a:r>
              <a:rPr lang="cs-CZ" sz="2900" dirty="0" smtClean="0"/>
              <a:t> </a:t>
            </a:r>
            <a:endParaRPr lang="cs-CZ" sz="2900" dirty="0"/>
          </a:p>
          <a:p>
            <a:pPr marL="0" indent="0" algn="just">
              <a:buNone/>
            </a:pPr>
            <a:endParaRPr lang="cs-CZ" dirty="0"/>
          </a:p>
          <a:p>
            <a:pPr marL="0" indent="0" algn="ctr">
              <a:buNone/>
            </a:pPr>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Živnosti ohlašovací</a:t>
            </a:r>
            <a:endParaRPr lang="cs-CZ" dirty="0">
              <a:solidFill>
                <a:srgbClr val="FF0000"/>
              </a:solidFill>
            </a:endParaRPr>
          </a:p>
        </p:txBody>
      </p:sp>
    </p:spTree>
    <p:extLst>
      <p:ext uri="{BB962C8B-B14F-4D97-AF65-F5344CB8AC3E}">
        <p14:creationId xmlns:p14="http://schemas.microsoft.com/office/powerpoint/2010/main" val="39153156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274320" y="1417638"/>
            <a:ext cx="8686800" cy="4882314"/>
          </a:xfrm>
        </p:spPr>
        <p:txBody>
          <a:bodyPr>
            <a:normAutofit fontScale="92500" lnSpcReduction="20000"/>
          </a:bodyPr>
          <a:lstStyle/>
          <a:p>
            <a:pPr marL="0" indent="0" algn="just">
              <a:buNone/>
            </a:pPr>
            <a:endParaRPr lang="cs-CZ" sz="2000" b="1" dirty="0" smtClean="0">
              <a:solidFill>
                <a:srgbClr val="FF0000"/>
              </a:solidFill>
            </a:endParaRPr>
          </a:p>
          <a:p>
            <a:pPr marL="0" indent="0" algn="just">
              <a:buNone/>
            </a:pPr>
            <a:endParaRPr lang="cs-CZ" sz="2000" b="1" dirty="0">
              <a:solidFill>
                <a:srgbClr val="FF0000"/>
              </a:solidFill>
            </a:endParaRPr>
          </a:p>
          <a:p>
            <a:pPr marL="0" indent="0" algn="just">
              <a:buNone/>
            </a:pPr>
            <a:r>
              <a:rPr lang="cs-CZ" sz="2800" b="1" dirty="0" smtClean="0">
                <a:solidFill>
                  <a:srgbClr val="FF0000"/>
                </a:solidFill>
              </a:rPr>
              <a:t>ŽIVNOSTI VOLNÉ </a:t>
            </a:r>
            <a:r>
              <a:rPr lang="cs-CZ" sz="2800" dirty="0" smtClean="0"/>
              <a:t>-&gt; uvedeny v příloze č. 4 živnostenského zákona</a:t>
            </a:r>
            <a:endParaRPr lang="cs-CZ" sz="2800" dirty="0"/>
          </a:p>
          <a:p>
            <a:pPr marL="0" indent="0" algn="just">
              <a:buNone/>
            </a:pPr>
            <a:endParaRPr lang="cs-CZ" sz="2800" dirty="0"/>
          </a:p>
          <a:p>
            <a:pPr marL="0" indent="0" algn="just">
              <a:buNone/>
            </a:pPr>
            <a:r>
              <a:rPr lang="cs-CZ" sz="2800" b="1" strike="sngStrike" dirty="0" smtClean="0">
                <a:solidFill>
                  <a:srgbClr val="FF0000"/>
                </a:solidFill>
              </a:rPr>
              <a:t>ODBORNÁ ZPŮSOBILOST</a:t>
            </a:r>
            <a:r>
              <a:rPr lang="cs-CZ" sz="2800" dirty="0"/>
              <a:t> </a:t>
            </a:r>
            <a:r>
              <a:rPr lang="cs-CZ" sz="2800" dirty="0" smtClean="0"/>
              <a:t>-&gt; není vyžadována</a:t>
            </a:r>
            <a:endParaRPr lang="cs-CZ" sz="2800" b="1" strike="sngStrike" dirty="0" smtClean="0">
              <a:solidFill>
                <a:srgbClr val="FF0000"/>
              </a:solidFill>
            </a:endParaRPr>
          </a:p>
          <a:p>
            <a:pPr marL="0" indent="0" algn="just">
              <a:buNone/>
            </a:pPr>
            <a:endParaRPr lang="cs-CZ" sz="2800" b="1" dirty="0" smtClean="0">
              <a:solidFill>
                <a:srgbClr val="FF0000"/>
              </a:solidFill>
            </a:endParaRPr>
          </a:p>
          <a:p>
            <a:pPr algn="just"/>
            <a:r>
              <a:rPr lang="cs-CZ" sz="2800" dirty="0"/>
              <a:t>Živnost volná je živnost opravňující k výkonu činností, pro jejichž provozování tento </a:t>
            </a:r>
            <a:r>
              <a:rPr lang="cs-CZ" sz="2800" b="1" dirty="0"/>
              <a:t>zákon nevyžaduje prokazování odborné ani jiné způsobilosti. K získání živnostenského oprávnění pro živnost volnou musí být splněny všeobecné </a:t>
            </a:r>
            <a:r>
              <a:rPr lang="cs-CZ" sz="2800" b="1" dirty="0" smtClean="0"/>
              <a:t>podmínky</a:t>
            </a:r>
            <a:r>
              <a:rPr lang="cs-CZ" sz="2800" dirty="0" smtClean="0"/>
              <a:t>. </a:t>
            </a:r>
            <a:endParaRPr lang="cs-CZ" sz="2800" dirty="0"/>
          </a:p>
          <a:p>
            <a:pPr marL="0" indent="0" algn="just">
              <a:buNone/>
            </a:pPr>
            <a:r>
              <a:rPr lang="cs-CZ" sz="2900" dirty="0" smtClean="0"/>
              <a:t> </a:t>
            </a:r>
            <a:endParaRPr lang="cs-CZ" sz="2900" dirty="0"/>
          </a:p>
          <a:p>
            <a:pPr marL="0" indent="0" algn="just">
              <a:buNone/>
            </a:pPr>
            <a:endParaRPr lang="cs-CZ" dirty="0"/>
          </a:p>
          <a:p>
            <a:pPr marL="0" indent="0" algn="ctr">
              <a:buNone/>
            </a:pPr>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Živnosti ohlašovací</a:t>
            </a:r>
            <a:endParaRPr lang="cs-CZ" dirty="0">
              <a:solidFill>
                <a:srgbClr val="FF0000"/>
              </a:solidFill>
            </a:endParaRPr>
          </a:p>
        </p:txBody>
      </p:sp>
    </p:spTree>
    <p:extLst>
      <p:ext uri="{BB962C8B-B14F-4D97-AF65-F5344CB8AC3E}">
        <p14:creationId xmlns:p14="http://schemas.microsoft.com/office/powerpoint/2010/main" val="13044405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99592" y="1980576"/>
            <a:ext cx="7408333" cy="3450696"/>
          </a:xfrm>
        </p:spPr>
        <p:txBody>
          <a:bodyPr>
            <a:normAutofit fontScale="85000" lnSpcReduction="10000"/>
          </a:bodyPr>
          <a:lstStyle/>
          <a:p>
            <a:pPr marL="0" indent="0">
              <a:buNone/>
            </a:pPr>
            <a:r>
              <a:rPr lang="cs-CZ" b="1" dirty="0" smtClean="0">
                <a:solidFill>
                  <a:srgbClr val="FF0000"/>
                </a:solidFill>
              </a:rPr>
              <a:t>ŽIVNOSTI KONCESOVANÉ </a:t>
            </a:r>
            <a:r>
              <a:rPr lang="cs-CZ" dirty="0" smtClean="0"/>
              <a:t>-&gt; živnosti </a:t>
            </a:r>
            <a:r>
              <a:rPr lang="cs-CZ" dirty="0"/>
              <a:t>uvedené </a:t>
            </a:r>
            <a:r>
              <a:rPr lang="cs-CZ" dirty="0" smtClean="0"/>
              <a:t>v příloze č. 3 zákona o živnostenském podnikání </a:t>
            </a:r>
            <a:endParaRPr lang="cs-CZ" dirty="0"/>
          </a:p>
          <a:p>
            <a:pPr marL="0" indent="0">
              <a:buNone/>
            </a:pPr>
            <a:endParaRPr lang="cs-CZ" dirty="0"/>
          </a:p>
          <a:p>
            <a:pPr marL="0" indent="0">
              <a:buNone/>
            </a:pPr>
            <a:r>
              <a:rPr lang="cs-CZ" b="1" dirty="0" smtClean="0">
                <a:solidFill>
                  <a:srgbClr val="FF0000"/>
                </a:solidFill>
              </a:rPr>
              <a:t>ODBORNÁ ZPŮSOBILOST</a:t>
            </a:r>
            <a:endParaRPr lang="cs-CZ" b="1" dirty="0">
              <a:solidFill>
                <a:srgbClr val="FF0000"/>
              </a:solidFill>
            </a:endParaRPr>
          </a:p>
          <a:p>
            <a:pPr algn="just"/>
            <a:r>
              <a:rPr lang="cs-CZ" dirty="0" smtClean="0"/>
              <a:t>Odborná </a:t>
            </a:r>
            <a:r>
              <a:rPr lang="cs-CZ" dirty="0"/>
              <a:t>způsobilost pro koncesované živnosti je stanovena </a:t>
            </a:r>
            <a:r>
              <a:rPr lang="cs-CZ" dirty="0" smtClean="0"/>
              <a:t>přílohou č. 3 </a:t>
            </a:r>
            <a:r>
              <a:rPr lang="cs-CZ" dirty="0"/>
              <a:t>k tomuto zákonu nebo je upravena zvláštními právními předpisy uvedenými v této příloze. </a:t>
            </a:r>
          </a:p>
          <a:p>
            <a:endParaRPr lang="cs-CZ" dirty="0"/>
          </a:p>
          <a:p>
            <a:pPr marL="0" indent="0" algn="ctr">
              <a:buNone/>
            </a:pPr>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Živnosti koncesované</a:t>
            </a:r>
            <a:endParaRPr lang="cs-CZ" dirty="0">
              <a:solidFill>
                <a:srgbClr val="FF0000"/>
              </a:solidFill>
            </a:endParaRPr>
          </a:p>
        </p:txBody>
      </p:sp>
    </p:spTree>
    <p:extLst>
      <p:ext uri="{BB962C8B-B14F-4D97-AF65-F5344CB8AC3E}">
        <p14:creationId xmlns:p14="http://schemas.microsoft.com/office/powerpoint/2010/main" val="1810711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Identifikace podnikatele</a:t>
            </a:r>
            <a:endParaRPr lang="cs-CZ" sz="4000" b="1" dirty="0">
              <a:solidFill>
                <a:srgbClr val="D10202"/>
              </a:solidFill>
              <a:latin typeface="+mn-lt"/>
              <a:cs typeface="Arial"/>
            </a:endParaRPr>
          </a:p>
        </p:txBody>
      </p:sp>
      <p:sp>
        <p:nvSpPr>
          <p:cNvPr id="6" name="Zástupný symbol pro obsah 2"/>
          <p:cNvSpPr>
            <a:spLocks noGrp="1"/>
          </p:cNvSpPr>
          <p:nvPr>
            <p:ph idx="1"/>
          </p:nvPr>
        </p:nvSpPr>
        <p:spPr>
          <a:xfrm>
            <a:off x="457200" y="1600200"/>
            <a:ext cx="8229600" cy="4756150"/>
          </a:xfrm>
        </p:spPr>
        <p:txBody>
          <a:bodyPr>
            <a:normAutofit/>
          </a:bodyPr>
          <a:lstStyle/>
          <a:p>
            <a:pPr marL="0" indent="0">
              <a:buNone/>
              <a:defRPr/>
            </a:pPr>
            <a:r>
              <a:rPr lang="cs-CZ" sz="2000" dirty="0" smtClean="0"/>
              <a:t>Výraz </a:t>
            </a:r>
            <a:r>
              <a:rPr lang="cs-CZ" sz="2000" dirty="0"/>
              <a:t>„jméno“ v definici obchodní firmy </a:t>
            </a:r>
            <a:r>
              <a:rPr lang="cs-CZ" sz="2000" dirty="0" smtClean="0"/>
              <a:t>představuje:</a:t>
            </a:r>
          </a:p>
          <a:p>
            <a:pPr>
              <a:defRPr/>
            </a:pPr>
            <a:r>
              <a:rPr lang="cs-CZ" sz="2000" b="1" dirty="0" smtClean="0"/>
              <a:t> </a:t>
            </a:r>
            <a:r>
              <a:rPr lang="cs-CZ" sz="2000" b="1" dirty="0"/>
              <a:t>jméno a příjmení podnikatele u </a:t>
            </a:r>
            <a:r>
              <a:rPr lang="cs-CZ" sz="2000" b="1" dirty="0" smtClean="0"/>
              <a:t>FO</a:t>
            </a:r>
            <a:r>
              <a:rPr lang="cs-CZ" sz="2000" dirty="0" smtClean="0"/>
              <a:t>, </a:t>
            </a:r>
            <a:r>
              <a:rPr lang="cs-CZ" sz="2000" dirty="0"/>
              <a:t>může být tvořen i jiným výrazem (podle NOZ 425)- „obchodní firma FO je tvořena zpravidla jejím jménem a příjmením, s dodatkem odlišujícím podnikatele od jiných se stejným jménem a příjmením, ale i jen příjmením, přezdívkou nebo jiným výrazem, ale musí být ale zřejmé, že nejde o firmu PO</a:t>
            </a:r>
            <a:r>
              <a:rPr lang="cs-CZ" sz="2000" dirty="0" smtClean="0"/>
              <a:t>“</a:t>
            </a:r>
          </a:p>
          <a:p>
            <a:pPr lvl="1">
              <a:defRPr/>
            </a:pPr>
            <a:r>
              <a:rPr lang="cs-CZ" sz="1600" dirty="0"/>
              <a:t>Pokud se jméno člověka- podnikatele změní, může používat v obchodní firmě své dřívější jméno bez potřeby připojit dodatek s novým, změnu ale musí uveřejnit-</a:t>
            </a:r>
            <a:r>
              <a:rPr lang="cs-CZ" sz="1600" b="1" dirty="0"/>
              <a:t> zásada staré firmy.</a:t>
            </a:r>
            <a:endParaRPr lang="cs-CZ" sz="1600" b="1" dirty="0" smtClean="0"/>
          </a:p>
          <a:p>
            <a:pPr>
              <a:defRPr/>
            </a:pPr>
            <a:endParaRPr lang="cs-CZ" sz="2000" dirty="0" smtClean="0"/>
          </a:p>
          <a:p>
            <a:pPr>
              <a:defRPr/>
            </a:pPr>
            <a:r>
              <a:rPr lang="cs-CZ" sz="2000" dirty="0" smtClean="0"/>
              <a:t>Obchodní </a:t>
            </a:r>
            <a:r>
              <a:rPr lang="cs-CZ" sz="2000" dirty="0"/>
              <a:t>firmu PO tvoří stejně jako označení každé PO </a:t>
            </a:r>
            <a:r>
              <a:rPr lang="cs-CZ" sz="2000" b="1" dirty="0">
                <a:solidFill>
                  <a:srgbClr val="FF0000"/>
                </a:solidFill>
              </a:rPr>
              <a:t>název</a:t>
            </a:r>
            <a:r>
              <a:rPr lang="cs-CZ" sz="2000" dirty="0"/>
              <a:t> </a:t>
            </a:r>
            <a:r>
              <a:rPr lang="cs-CZ" sz="2000" b="1" dirty="0"/>
              <a:t>(tzv. kmen) a </a:t>
            </a:r>
            <a:r>
              <a:rPr lang="cs-CZ" sz="2000" b="1" dirty="0">
                <a:solidFill>
                  <a:srgbClr val="FF0000"/>
                </a:solidFill>
              </a:rPr>
              <a:t>označení její právní formy </a:t>
            </a:r>
            <a:r>
              <a:rPr lang="cs-CZ" sz="2000" b="1" dirty="0"/>
              <a:t>(plným výrazem nebo zkratkou), </a:t>
            </a:r>
            <a:r>
              <a:rPr lang="cs-CZ" sz="2000" dirty="0"/>
              <a:t>obvykle v dodatku. </a:t>
            </a:r>
          </a:p>
          <a:p>
            <a:pPr lvl="1">
              <a:defRPr/>
            </a:pPr>
            <a:r>
              <a:rPr lang="cs-CZ" sz="1600" b="1" dirty="0" smtClean="0"/>
              <a:t>Označení </a:t>
            </a:r>
            <a:r>
              <a:rPr lang="cs-CZ" sz="1600" b="1" dirty="0"/>
              <a:t>právní formy není rozlišující prvek </a:t>
            </a:r>
            <a:r>
              <a:rPr lang="cs-CZ" sz="1600" b="1" dirty="0" smtClean="0"/>
              <a:t>(První obchodní </a:t>
            </a:r>
            <a:r>
              <a:rPr lang="cs-CZ" sz="1600" b="1" dirty="0"/>
              <a:t>s.r.o. je zaměnitelné s </a:t>
            </a:r>
            <a:r>
              <a:rPr lang="cs-CZ" sz="1600" b="1" dirty="0" smtClean="0"/>
              <a:t>První obchodní </a:t>
            </a:r>
            <a:r>
              <a:rPr lang="cs-CZ" sz="1600" b="1" dirty="0"/>
              <a:t>a.s</a:t>
            </a:r>
            <a:r>
              <a:rPr lang="cs-CZ" sz="1600" b="1" dirty="0" smtClean="0"/>
              <a:t>.) – zákon nepřipouští!</a:t>
            </a:r>
            <a:endParaRPr lang="cs-CZ" sz="1600" b="1" dirty="0"/>
          </a:p>
          <a:p>
            <a:endParaRPr lang="cs-CZ" sz="1800" dirty="0"/>
          </a:p>
          <a:p>
            <a:pPr algn="ctr" fontAlgn="auto">
              <a:spcBef>
                <a:spcPts val="0"/>
              </a:spcBef>
              <a:spcAft>
                <a:spcPts val="0"/>
              </a:spcAft>
              <a:buClr>
                <a:schemeClr val="bg1">
                  <a:lumMod val="50000"/>
                </a:schemeClr>
              </a:buClr>
              <a:buSzPct val="50000"/>
              <a:defRPr/>
            </a:pPr>
            <a:endParaRPr lang="cs-CZ" sz="2400" dirty="0">
              <a:solidFill>
                <a:schemeClr val="tx2"/>
              </a:solidFill>
            </a:endParaRPr>
          </a:p>
          <a:p>
            <a:pPr algn="ctr" fontAlgn="auto">
              <a:spcBef>
                <a:spcPts val="0"/>
              </a:spcBef>
              <a:spcAft>
                <a:spcPts val="0"/>
              </a:spcAft>
              <a:buClr>
                <a:schemeClr val="bg1">
                  <a:lumMod val="50000"/>
                </a:schemeClr>
              </a:buClr>
              <a:buSzPct val="50000"/>
              <a:defRPr/>
            </a:pPr>
            <a:endParaRPr lang="cs-CZ" sz="2400" dirty="0">
              <a:solidFill>
                <a:schemeClr val="tx2"/>
              </a:solidFill>
            </a:endParaRPr>
          </a:p>
          <a:p>
            <a:pPr algn="ctr" fontAlgn="auto">
              <a:spcBef>
                <a:spcPts val="0"/>
              </a:spcBef>
              <a:spcAft>
                <a:spcPts val="0"/>
              </a:spcAft>
              <a:defRPr/>
            </a:pPr>
            <a:endParaRPr lang="cs-CZ" sz="2400" dirty="0">
              <a:solidFill>
                <a:schemeClr val="tx2"/>
              </a:solidFill>
            </a:endParaRPr>
          </a:p>
          <a:p>
            <a:pPr marL="0" indent="0">
              <a:buNone/>
              <a:defRPr/>
            </a:pPr>
            <a:endParaRPr lang="cs-CZ" sz="2400" b="1" dirty="0">
              <a:solidFill>
                <a:schemeClr val="tx2"/>
              </a:solidFill>
              <a:ea typeface="+mn-ea"/>
              <a:cs typeface="+mn-cs"/>
            </a:endParaRPr>
          </a:p>
        </p:txBody>
      </p:sp>
    </p:spTree>
    <p:extLst>
      <p:ext uri="{BB962C8B-B14F-4D97-AF65-F5344CB8AC3E}">
        <p14:creationId xmlns:p14="http://schemas.microsoft.com/office/powerpoint/2010/main" val="10738365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99592" y="1417638"/>
            <a:ext cx="7408333" cy="4882314"/>
          </a:xfrm>
        </p:spPr>
        <p:txBody>
          <a:bodyPr>
            <a:normAutofit fontScale="85000" lnSpcReduction="20000"/>
          </a:bodyPr>
          <a:lstStyle/>
          <a:p>
            <a:pPr algn="just"/>
            <a:r>
              <a:rPr lang="cs-CZ" sz="3400" dirty="0"/>
              <a:t>slouží podnikatelům ke splnění jejich oznamovacích povinností při zahájení a v průběhu živnostenského </a:t>
            </a:r>
            <a:r>
              <a:rPr lang="cs-CZ" sz="3400" dirty="0" smtClean="0"/>
              <a:t>podnikání</a:t>
            </a:r>
          </a:p>
          <a:p>
            <a:pPr algn="just"/>
            <a:r>
              <a:rPr lang="cs-CZ" sz="3400" dirty="0"/>
              <a:t>nahrazuje různé typy formulářů pro podání, které podnikatel musí učinit před vstupem do podnikání, ale i během podnikání, a to na živnostenském úřadě, příslušné správě sociálního pojištění a zdravotní </a:t>
            </a:r>
            <a:r>
              <a:rPr lang="cs-CZ" sz="3400" dirty="0" smtClean="0"/>
              <a:t>pojišťovně</a:t>
            </a:r>
          </a:p>
          <a:p>
            <a:pPr algn="just"/>
            <a:r>
              <a:rPr lang="cs-CZ" sz="3400" dirty="0"/>
              <a:t>prostřednictvím </a:t>
            </a:r>
            <a:r>
              <a:rPr lang="cs-CZ" sz="3400" dirty="0" smtClean="0"/>
              <a:t>formuláře </a:t>
            </a:r>
            <a:r>
              <a:rPr lang="cs-CZ" sz="3400" dirty="0"/>
              <a:t>lze učinit na obecním živnostenském úřadě podání i k dalším úřadům, a to ke správě sociálního zabezpečení, zdravotní pojišťovně a k úřadu </a:t>
            </a:r>
            <a:r>
              <a:rPr lang="cs-CZ" sz="3400" dirty="0" smtClean="0"/>
              <a:t>práce</a:t>
            </a:r>
            <a:r>
              <a:rPr lang="cs-CZ" sz="3400" dirty="0"/>
              <a:t> </a:t>
            </a:r>
            <a:r>
              <a:rPr lang="cs-CZ" sz="3400" dirty="0" smtClean="0"/>
              <a:t>(nikoliv však k finančnímu úřadu)</a:t>
            </a:r>
            <a:endParaRPr lang="cs-CZ" sz="3400" dirty="0"/>
          </a:p>
          <a:p>
            <a:pPr marL="0" indent="0" algn="ctr">
              <a:buNone/>
            </a:pPr>
            <a:endParaRPr lang="cs-CZ" dirty="0" smtClean="0"/>
          </a:p>
        </p:txBody>
      </p:sp>
      <p:sp>
        <p:nvSpPr>
          <p:cNvPr id="4" name="Nadpis 3"/>
          <p:cNvSpPr>
            <a:spLocks noGrp="1"/>
          </p:cNvSpPr>
          <p:nvPr>
            <p:ph type="title"/>
          </p:nvPr>
        </p:nvSpPr>
        <p:spPr/>
        <p:txBody>
          <a:bodyPr>
            <a:normAutofit fontScale="90000"/>
          </a:bodyPr>
          <a:lstStyle/>
          <a:p>
            <a:r>
              <a:rPr lang="cs-CZ" dirty="0" smtClean="0">
                <a:solidFill>
                  <a:srgbClr val="FF0000"/>
                </a:solidFill>
              </a:rPr>
              <a:t>JEDNOTNÝ REGISTRAČNÍ FORMULÁŘ</a:t>
            </a:r>
            <a:endParaRPr lang="cs-CZ" dirty="0">
              <a:solidFill>
                <a:srgbClr val="FF0000"/>
              </a:solidFill>
            </a:endParaRPr>
          </a:p>
        </p:txBody>
      </p:sp>
    </p:spTree>
    <p:extLst>
      <p:ext uri="{BB962C8B-B14F-4D97-AF65-F5344CB8AC3E}">
        <p14:creationId xmlns:p14="http://schemas.microsoft.com/office/powerpoint/2010/main" val="29251407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99592" y="2636912"/>
            <a:ext cx="7408333" cy="3663040"/>
          </a:xfrm>
        </p:spPr>
        <p:txBody>
          <a:bodyPr>
            <a:normAutofit fontScale="92500" lnSpcReduction="10000"/>
          </a:bodyPr>
          <a:lstStyle/>
          <a:p>
            <a:pPr algn="just"/>
            <a:r>
              <a:rPr lang="cs-CZ" dirty="0" smtClean="0"/>
              <a:t>doklad </a:t>
            </a:r>
            <a:r>
              <a:rPr lang="cs-CZ" dirty="0"/>
              <a:t>prokazující </a:t>
            </a:r>
            <a:r>
              <a:rPr lang="cs-CZ" b="1" dirty="0"/>
              <a:t>odbornou způsobilost podnikatele</a:t>
            </a:r>
            <a:r>
              <a:rPr lang="cs-CZ" dirty="0"/>
              <a:t>, popř. jeho odpovědného </a:t>
            </a:r>
            <a:r>
              <a:rPr lang="cs-CZ" dirty="0" smtClean="0"/>
              <a:t>zástupce</a:t>
            </a:r>
            <a:endParaRPr lang="cs-CZ" dirty="0"/>
          </a:p>
          <a:p>
            <a:pPr algn="just"/>
            <a:r>
              <a:rPr lang="cs-CZ" dirty="0" smtClean="0"/>
              <a:t>doklad </a:t>
            </a:r>
            <a:r>
              <a:rPr lang="cs-CZ" dirty="0"/>
              <a:t>prokazující </a:t>
            </a:r>
            <a:r>
              <a:rPr lang="cs-CZ" b="1" dirty="0"/>
              <a:t>právní důvod pro užívání prostor</a:t>
            </a:r>
            <a:r>
              <a:rPr lang="cs-CZ" dirty="0"/>
              <a:t>, do nichž fyzická osoba umístila sídlo, liší-li se od bydliště ohlašovatele nebo má-li bydliště na adrese sídla ohlašovny </a:t>
            </a:r>
            <a:endParaRPr lang="cs-CZ" dirty="0" smtClean="0"/>
          </a:p>
          <a:p>
            <a:r>
              <a:rPr lang="cs-CZ" dirty="0" smtClean="0"/>
              <a:t>doklad </a:t>
            </a:r>
            <a:r>
              <a:rPr lang="cs-CZ" dirty="0"/>
              <a:t>o zaplacení správního poplatku </a:t>
            </a:r>
          </a:p>
          <a:p>
            <a:pPr algn="just"/>
            <a:endParaRPr lang="cs-CZ" dirty="0"/>
          </a:p>
          <a:p>
            <a:pPr algn="just"/>
            <a:endParaRPr lang="cs-CZ" dirty="0"/>
          </a:p>
          <a:p>
            <a:pPr marL="0" indent="0" algn="just">
              <a:buNone/>
            </a:pPr>
            <a:endParaRPr lang="cs-CZ" dirty="0" smtClean="0"/>
          </a:p>
        </p:txBody>
      </p:sp>
      <p:sp>
        <p:nvSpPr>
          <p:cNvPr id="4" name="Nadpis 3"/>
          <p:cNvSpPr>
            <a:spLocks noGrp="1"/>
          </p:cNvSpPr>
          <p:nvPr>
            <p:ph type="title"/>
          </p:nvPr>
        </p:nvSpPr>
        <p:spPr/>
        <p:txBody>
          <a:bodyPr>
            <a:normAutofit fontScale="90000"/>
          </a:bodyPr>
          <a:lstStyle/>
          <a:p>
            <a:r>
              <a:rPr lang="cs-CZ" dirty="0" smtClean="0">
                <a:solidFill>
                  <a:srgbClr val="FF0000"/>
                </a:solidFill>
              </a:rPr>
              <a:t>JEDNOTNÝ REGISTRAČNÍ FORMULÁŘ - PŘÍLOHY</a:t>
            </a:r>
            <a:endParaRPr lang="cs-CZ" dirty="0">
              <a:solidFill>
                <a:srgbClr val="FF0000"/>
              </a:solidFill>
            </a:endParaRPr>
          </a:p>
        </p:txBody>
      </p:sp>
    </p:spTree>
    <p:extLst>
      <p:ext uri="{BB962C8B-B14F-4D97-AF65-F5344CB8AC3E}">
        <p14:creationId xmlns:p14="http://schemas.microsoft.com/office/powerpoint/2010/main" val="7251810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99592" y="2636912"/>
            <a:ext cx="7408333" cy="3663040"/>
          </a:xfrm>
        </p:spPr>
        <p:txBody>
          <a:bodyPr>
            <a:normAutofit fontScale="70000" lnSpcReduction="20000"/>
          </a:bodyPr>
          <a:lstStyle/>
          <a:p>
            <a:endParaRPr lang="cs-CZ" dirty="0"/>
          </a:p>
          <a:p>
            <a:pPr algn="just"/>
            <a:r>
              <a:rPr lang="cs-CZ" b="1" dirty="0"/>
              <a:t>1 000</a:t>
            </a:r>
            <a:r>
              <a:rPr lang="cs-CZ" dirty="0"/>
              <a:t>,- Kč za ohlášení živnosti při vstupu do živnostenského podnikání. </a:t>
            </a:r>
          </a:p>
          <a:p>
            <a:pPr algn="just"/>
            <a:r>
              <a:rPr lang="cs-CZ" b="1" dirty="0" smtClean="0"/>
              <a:t>500</a:t>
            </a:r>
            <a:r>
              <a:rPr lang="cs-CZ" dirty="0"/>
              <a:t>,- Kč za další ohlášení živnosti bez ohledu na to, zda je ohlašována jedna živnost nebo zda je současně ohlašováno více živností. </a:t>
            </a:r>
          </a:p>
          <a:p>
            <a:pPr algn="just"/>
            <a:r>
              <a:rPr lang="cs-CZ" dirty="0" smtClean="0"/>
              <a:t>poplatek </a:t>
            </a:r>
            <a:r>
              <a:rPr lang="cs-CZ" dirty="0"/>
              <a:t>je možno uhradit v hotovosti v místě sídla obecního živnostenského úřadu nebo poštovní poukázkou nebo bankovním </a:t>
            </a:r>
            <a:r>
              <a:rPr lang="cs-CZ" dirty="0" smtClean="0"/>
              <a:t>převodem</a:t>
            </a:r>
            <a:endParaRPr lang="cs-CZ" dirty="0"/>
          </a:p>
          <a:p>
            <a:pPr algn="just"/>
            <a:r>
              <a:rPr lang="cs-CZ" dirty="0" smtClean="0"/>
              <a:t>50</a:t>
            </a:r>
            <a:r>
              <a:rPr lang="cs-CZ" dirty="0"/>
              <a:t>,- Kč za přijetí podání kontaktním místem, je-li žádost podána prostřednictvím kontaktního místa veřejné </a:t>
            </a:r>
            <a:r>
              <a:rPr lang="cs-CZ" dirty="0" smtClean="0"/>
              <a:t>správy</a:t>
            </a:r>
            <a:endParaRPr lang="cs-CZ" dirty="0"/>
          </a:p>
          <a:p>
            <a:pPr algn="just"/>
            <a:endParaRPr lang="cs-CZ" dirty="0"/>
          </a:p>
          <a:p>
            <a:pPr marL="0" indent="0" algn="just">
              <a:buNone/>
            </a:pPr>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SPRÁVNÍ POPLATKY</a:t>
            </a:r>
            <a:endParaRPr lang="cs-CZ" dirty="0">
              <a:solidFill>
                <a:srgbClr val="FF0000"/>
              </a:solidFill>
            </a:endParaRPr>
          </a:p>
        </p:txBody>
      </p:sp>
    </p:spTree>
    <p:extLst>
      <p:ext uri="{BB962C8B-B14F-4D97-AF65-F5344CB8AC3E}">
        <p14:creationId xmlns:p14="http://schemas.microsoft.com/office/powerpoint/2010/main" val="7219306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99592" y="2636912"/>
            <a:ext cx="7408333" cy="3663040"/>
          </a:xfrm>
        </p:spPr>
        <p:txBody>
          <a:bodyPr>
            <a:normAutofit fontScale="92500" lnSpcReduction="20000"/>
          </a:bodyPr>
          <a:lstStyle/>
          <a:p>
            <a:pPr marL="0" indent="0" algn="just">
              <a:buNone/>
            </a:pPr>
            <a:r>
              <a:rPr lang="cs-CZ" dirty="0" smtClean="0"/>
              <a:t>a) osobně </a:t>
            </a:r>
            <a:r>
              <a:rPr lang="cs-CZ" b="1" dirty="0"/>
              <a:t>u kteréhokoliv obecního živnostenského úřadu</a:t>
            </a:r>
            <a:r>
              <a:rPr lang="cs-CZ" dirty="0"/>
              <a:t> – centrálního registračního místa (CRM) </a:t>
            </a:r>
            <a:r>
              <a:rPr lang="cs-CZ" dirty="0" smtClean="0"/>
              <a:t>nebo,</a:t>
            </a:r>
          </a:p>
          <a:p>
            <a:pPr marL="0" indent="0" algn="just">
              <a:buNone/>
            </a:pPr>
            <a:r>
              <a:rPr lang="cs-CZ" dirty="0" smtClean="0"/>
              <a:t>b) zaslat </a:t>
            </a:r>
            <a:r>
              <a:rPr lang="cs-CZ" dirty="0"/>
              <a:t>tomuto úřadu poštou nebo elektronicky (se zaručeným elektronickým podpisem nebo do datové schránky tohoto úřadu</a:t>
            </a:r>
            <a:r>
              <a:rPr lang="cs-CZ" dirty="0" smtClean="0"/>
              <a:t>).</a:t>
            </a:r>
          </a:p>
          <a:p>
            <a:pPr marL="0" indent="0" algn="just">
              <a:buNone/>
            </a:pPr>
            <a:r>
              <a:rPr lang="cs-CZ" dirty="0" smtClean="0"/>
              <a:t>c) osobně </a:t>
            </a:r>
            <a:r>
              <a:rPr lang="cs-CZ" dirty="0"/>
              <a:t>prostřednictvím kontaktního místa veřejné správy (Czech POINT). </a:t>
            </a:r>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OHLÁŠENÍ ŽIVNOSTI</a:t>
            </a:r>
            <a:endParaRPr lang="cs-CZ" dirty="0">
              <a:solidFill>
                <a:srgbClr val="FF0000"/>
              </a:solidFill>
            </a:endParaRPr>
          </a:p>
        </p:txBody>
      </p:sp>
    </p:spTree>
    <p:extLst>
      <p:ext uri="{BB962C8B-B14F-4D97-AF65-F5344CB8AC3E}">
        <p14:creationId xmlns:p14="http://schemas.microsoft.com/office/powerpoint/2010/main" val="21450864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99592" y="2636912"/>
            <a:ext cx="7408333" cy="3663040"/>
          </a:xfrm>
        </p:spPr>
        <p:txBody>
          <a:bodyPr>
            <a:normAutofit fontScale="92500" lnSpcReduction="10000"/>
          </a:bodyPr>
          <a:lstStyle/>
          <a:p>
            <a:pPr algn="just"/>
            <a:r>
              <a:rPr lang="cs-CZ" dirty="0" smtClean="0"/>
              <a:t>jsou-li </a:t>
            </a:r>
            <a:r>
              <a:rPr lang="cs-CZ" dirty="0"/>
              <a:t>splněny podmínky stanovené živnostenským zákonem pro ohlášení živnosti, živnostenský úřad ve lhůtě </a:t>
            </a:r>
            <a:r>
              <a:rPr lang="cs-CZ" b="1" dirty="0">
                <a:solidFill>
                  <a:srgbClr val="FF0000"/>
                </a:solidFill>
              </a:rPr>
              <a:t>5 pracovních dnů ode dne doručení ohlášení provede zápis do živnostenského rejstříku </a:t>
            </a:r>
            <a:r>
              <a:rPr lang="cs-CZ" dirty="0"/>
              <a:t>a vydá podnikateli </a:t>
            </a:r>
            <a:r>
              <a:rPr lang="cs-CZ" dirty="0" smtClean="0"/>
              <a:t>výpis</a:t>
            </a:r>
          </a:p>
          <a:p>
            <a:pPr marL="0" indent="0" algn="just">
              <a:buNone/>
            </a:pPr>
            <a:endParaRPr lang="cs-CZ" dirty="0" smtClean="0"/>
          </a:p>
          <a:p>
            <a:pPr algn="just"/>
            <a:r>
              <a:rPr lang="cs-CZ" dirty="0"/>
              <a:t>dostupný na: </a:t>
            </a:r>
            <a:r>
              <a:rPr lang="cs-CZ" dirty="0">
                <a:hlinkClick r:id="rId2"/>
              </a:rPr>
              <a:t>http://www.rzp.cz</a:t>
            </a:r>
            <a:r>
              <a:rPr lang="cs-CZ" dirty="0" smtClean="0">
                <a:hlinkClick r:id="rId2"/>
              </a:rPr>
              <a:t>/</a:t>
            </a:r>
            <a:endParaRPr lang="cs-CZ" dirty="0" smtClean="0"/>
          </a:p>
          <a:p>
            <a:pPr marL="0" indent="0" algn="just">
              <a:buNone/>
            </a:pPr>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ŽIVNOSTENSKÝ REJSTŘÍK</a:t>
            </a:r>
            <a:endParaRPr lang="cs-CZ" dirty="0">
              <a:solidFill>
                <a:srgbClr val="FF0000"/>
              </a:solidFill>
            </a:endParaRPr>
          </a:p>
        </p:txBody>
      </p:sp>
    </p:spTree>
    <p:extLst>
      <p:ext uri="{BB962C8B-B14F-4D97-AF65-F5344CB8AC3E}">
        <p14:creationId xmlns:p14="http://schemas.microsoft.com/office/powerpoint/2010/main" val="40633166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899592" y="2849256"/>
            <a:ext cx="7408333" cy="3450696"/>
          </a:xfrm>
        </p:spPr>
        <p:txBody>
          <a:bodyPr>
            <a:normAutofit fontScale="85000" lnSpcReduction="10000"/>
          </a:bodyPr>
          <a:lstStyle/>
          <a:p>
            <a:pPr marL="0" indent="0" algn="just">
              <a:buNone/>
            </a:pPr>
            <a:r>
              <a:rPr lang="cs-CZ" b="1" dirty="0" smtClean="0"/>
              <a:t>a) PRŮVODCE ŽIVNOSTENSKÝM PODNIKÁNÍM</a:t>
            </a:r>
          </a:p>
          <a:p>
            <a:pPr marL="0" indent="0" algn="just">
              <a:buNone/>
            </a:pPr>
            <a:r>
              <a:rPr lang="cs-CZ" b="1" dirty="0">
                <a:hlinkClick r:id="rId2"/>
              </a:rPr>
              <a:t>http://</a:t>
            </a:r>
            <a:r>
              <a:rPr lang="cs-CZ" b="1" dirty="0" smtClean="0">
                <a:hlinkClick r:id="rId2"/>
              </a:rPr>
              <a:t>www.mpo.cz/dokument77388.html</a:t>
            </a:r>
            <a:endParaRPr lang="cs-CZ" b="1" dirty="0" smtClean="0"/>
          </a:p>
          <a:p>
            <a:pPr marL="0" indent="0" algn="just">
              <a:buNone/>
            </a:pPr>
            <a:endParaRPr lang="cs-CZ" b="1" dirty="0" smtClean="0"/>
          </a:p>
          <a:p>
            <a:pPr marL="0" indent="0" algn="just">
              <a:buNone/>
            </a:pPr>
            <a:r>
              <a:rPr lang="cs-CZ" b="1" dirty="0" smtClean="0"/>
              <a:t>b) JEDNOTNÝ REGISTRAČNÍ FORMULÁŘ</a:t>
            </a:r>
          </a:p>
          <a:p>
            <a:pPr marL="0" indent="0" algn="just">
              <a:buNone/>
            </a:pPr>
            <a:r>
              <a:rPr lang="cs-CZ" b="1" dirty="0">
                <a:hlinkClick r:id="rId3"/>
              </a:rPr>
              <a:t>https://www.mpo.cz/cz/podnikani/zivnostenske-podnikani/crm-jednotny-registracni-formular/jednotny-registracni-formular---231887</a:t>
            </a:r>
            <a:r>
              <a:rPr lang="cs-CZ" b="1" dirty="0" smtClean="0">
                <a:hlinkClick r:id="rId3"/>
              </a:rPr>
              <a:t>/</a:t>
            </a:r>
            <a:endParaRPr lang="cs-CZ" b="1" dirty="0" smtClean="0"/>
          </a:p>
          <a:p>
            <a:pPr marL="0" indent="0" algn="just">
              <a:buNone/>
            </a:pPr>
            <a:endParaRPr lang="cs-CZ" b="1" dirty="0" smtClean="0"/>
          </a:p>
          <a:p>
            <a:pPr marL="0" indent="0" algn="ctr">
              <a:buNone/>
            </a:pPr>
            <a:endParaRPr lang="cs-CZ" dirty="0" smtClean="0"/>
          </a:p>
        </p:txBody>
      </p:sp>
      <p:sp>
        <p:nvSpPr>
          <p:cNvPr id="4" name="Nadpis 3"/>
          <p:cNvSpPr>
            <a:spLocks noGrp="1"/>
          </p:cNvSpPr>
          <p:nvPr>
            <p:ph type="title"/>
          </p:nvPr>
        </p:nvSpPr>
        <p:spPr/>
        <p:txBody>
          <a:bodyPr>
            <a:normAutofit/>
          </a:bodyPr>
          <a:lstStyle/>
          <a:p>
            <a:r>
              <a:rPr lang="cs-CZ" dirty="0" smtClean="0">
                <a:solidFill>
                  <a:srgbClr val="FF0000"/>
                </a:solidFill>
              </a:rPr>
              <a:t>UŽITEČNÉ ODKAZY</a:t>
            </a:r>
            <a:endParaRPr lang="cs-CZ" dirty="0">
              <a:solidFill>
                <a:srgbClr val="FF0000"/>
              </a:solidFill>
            </a:endParaRPr>
          </a:p>
        </p:txBody>
      </p:sp>
    </p:spTree>
    <p:extLst>
      <p:ext uri="{BB962C8B-B14F-4D97-AF65-F5344CB8AC3E}">
        <p14:creationId xmlns:p14="http://schemas.microsoft.com/office/powerpoint/2010/main" val="8258389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622865"/>
            <a:ext cx="8126360" cy="1814052"/>
          </a:xfrm>
        </p:spPr>
        <p:txBody>
          <a:bodyPr lIns="0" tIns="0" rIns="0" bIns="0" anchor="t" anchorCtr="0">
            <a:normAutofit/>
          </a:bodyPr>
          <a:lstStyle/>
          <a:p>
            <a:r>
              <a:rPr lang="cs-CZ" sz="5400" b="1" cap="small" dirty="0" smtClean="0">
                <a:solidFill>
                  <a:srgbClr val="D10202"/>
                </a:solidFill>
                <a:latin typeface="+mn-lt"/>
                <a:cs typeface="Arial"/>
              </a:rPr>
              <a:t>Obchodní rejstřík</a:t>
            </a:r>
            <a:br>
              <a:rPr lang="cs-CZ" sz="5400" b="1" cap="small" dirty="0" smtClean="0">
                <a:solidFill>
                  <a:srgbClr val="D10202"/>
                </a:solidFill>
                <a:latin typeface="+mn-lt"/>
                <a:cs typeface="Arial"/>
              </a:rPr>
            </a:br>
            <a:endParaRPr lang="en-US" sz="3000" b="1" dirty="0">
              <a:solidFill>
                <a:srgbClr val="D10202"/>
              </a:solidFill>
              <a:latin typeface="+mn-lt"/>
              <a:cs typeface="Arial"/>
            </a:endParaRPr>
          </a:p>
        </p:txBody>
      </p:sp>
    </p:spTree>
    <p:extLst>
      <p:ext uri="{BB962C8B-B14F-4D97-AF65-F5344CB8AC3E}">
        <p14:creationId xmlns:p14="http://schemas.microsoft.com/office/powerpoint/2010/main" val="4802447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rPr>
              <a:t>Veřejné rejstříky</a:t>
            </a:r>
            <a:endParaRPr lang="cs-CZ" sz="4000" b="1" dirty="0">
              <a:solidFill>
                <a:srgbClr val="FF0000"/>
              </a:solidFill>
              <a:latin typeface="+mn-lt"/>
              <a:cs typeface="Arial"/>
            </a:endParaRPr>
          </a:p>
        </p:txBody>
      </p:sp>
      <p:sp>
        <p:nvSpPr>
          <p:cNvPr id="6" name="Zástupný symbol pro obsah 2"/>
          <p:cNvSpPr>
            <a:spLocks noGrp="1"/>
          </p:cNvSpPr>
          <p:nvPr>
            <p:ph idx="1"/>
          </p:nvPr>
        </p:nvSpPr>
        <p:spPr/>
        <p:txBody>
          <a:bodyPr>
            <a:normAutofit/>
          </a:bodyPr>
          <a:lstStyle/>
          <a:p>
            <a:pPr marL="0" lvl="2" indent="0">
              <a:buNone/>
            </a:pPr>
            <a:r>
              <a:rPr lang="cs-CZ" sz="2800" b="1" dirty="0" smtClean="0">
                <a:solidFill>
                  <a:srgbClr val="FF0000"/>
                </a:solidFill>
              </a:rPr>
              <a:t>Veřejné rejstříky (VR) </a:t>
            </a:r>
          </a:p>
          <a:p>
            <a:pPr marL="0" lvl="2" indent="0">
              <a:buNone/>
            </a:pPr>
            <a:r>
              <a:rPr lang="cs-CZ" sz="2800" dirty="0"/>
              <a:t>	</a:t>
            </a:r>
            <a:r>
              <a:rPr lang="cs-CZ" sz="2800" dirty="0" smtClean="0"/>
              <a:t>- </a:t>
            </a:r>
            <a:r>
              <a:rPr lang="cs-CZ" sz="2800" dirty="0"/>
              <a:t>informační systém veřejné správy, do kterého se </a:t>
            </a:r>
            <a:r>
              <a:rPr lang="cs-CZ" sz="2800" dirty="0" smtClean="0"/>
              <a:t>	zapisují </a:t>
            </a:r>
            <a:r>
              <a:rPr lang="cs-CZ" sz="2800" dirty="0"/>
              <a:t>zákonem stanovené údaje o osobách, o </a:t>
            </a:r>
            <a:r>
              <a:rPr lang="cs-CZ" sz="2800" dirty="0" smtClean="0"/>
              <a:t>	kterých </a:t>
            </a:r>
            <a:r>
              <a:rPr lang="cs-CZ" sz="2800" dirty="0"/>
              <a:t>to zákon stanoví. </a:t>
            </a:r>
            <a:endParaRPr lang="cs-CZ" sz="2800" dirty="0" smtClean="0"/>
          </a:p>
          <a:p>
            <a:pPr marL="0" lvl="2" indent="0">
              <a:buNone/>
            </a:pPr>
            <a:r>
              <a:rPr lang="cs-CZ" sz="2800" dirty="0" smtClean="0"/>
              <a:t>	- Nejedná </a:t>
            </a:r>
            <a:r>
              <a:rPr lang="cs-CZ" sz="2800" dirty="0"/>
              <a:t>se o jeden obecný registr, ale o platformu </a:t>
            </a:r>
            <a:r>
              <a:rPr lang="cs-CZ" sz="2800" dirty="0" smtClean="0"/>
              <a:t>	pro </a:t>
            </a:r>
            <a:r>
              <a:rPr lang="cs-CZ" sz="2800" dirty="0"/>
              <a:t>jednotlivé dílčí rejstříky, které jsou systémově </a:t>
            </a:r>
            <a:r>
              <a:rPr lang="cs-CZ" sz="2800" dirty="0" smtClean="0"/>
              <a:t>	vedeny </a:t>
            </a:r>
            <a:r>
              <a:rPr lang="cs-CZ" sz="2800" dirty="0"/>
              <a:t>jednotně, věcně se však liší. VR je veden v </a:t>
            </a:r>
            <a:r>
              <a:rPr lang="cs-CZ" sz="2800" dirty="0" smtClean="0"/>
              <a:t>	elektronické </a:t>
            </a:r>
            <a:r>
              <a:rPr lang="cs-CZ" sz="2800" dirty="0"/>
              <a:t>podobě soudem (rejstříkový </a:t>
            </a:r>
            <a:r>
              <a:rPr lang="cs-CZ" sz="2800" dirty="0" smtClean="0"/>
              <a:t>soud)</a:t>
            </a:r>
            <a:endParaRPr lang="cs-CZ" sz="2400" b="1" dirty="0">
              <a:solidFill>
                <a:schemeClr val="tx2"/>
              </a:solidFill>
            </a:endParaRPr>
          </a:p>
        </p:txBody>
      </p:sp>
    </p:spTree>
    <p:extLst>
      <p:ext uri="{BB962C8B-B14F-4D97-AF65-F5344CB8AC3E}">
        <p14:creationId xmlns:p14="http://schemas.microsoft.com/office/powerpoint/2010/main" val="12013509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Veřejný rejstřík</a:t>
            </a:r>
            <a:endParaRPr lang="cs-CZ" sz="4000" b="1" dirty="0">
              <a:solidFill>
                <a:srgbClr val="D10202"/>
              </a:solidFill>
              <a:latin typeface="+mn-lt"/>
              <a:cs typeface="Arial"/>
            </a:endParaRPr>
          </a:p>
        </p:txBody>
      </p:sp>
      <p:sp>
        <p:nvSpPr>
          <p:cNvPr id="6" name="Zástupný symbol pro obsah 2"/>
          <p:cNvSpPr>
            <a:spLocks noGrp="1"/>
          </p:cNvSpPr>
          <p:nvPr>
            <p:ph idx="1"/>
          </p:nvPr>
        </p:nvSpPr>
        <p:spPr>
          <a:xfrm>
            <a:off x="457200" y="1600200"/>
            <a:ext cx="8229600" cy="5257800"/>
          </a:xfrm>
        </p:spPr>
        <p:txBody>
          <a:bodyPr>
            <a:normAutofit fontScale="92500" lnSpcReduction="20000"/>
          </a:bodyPr>
          <a:lstStyle/>
          <a:p>
            <a:pPr marL="0" lvl="2" indent="0">
              <a:buNone/>
            </a:pPr>
            <a:r>
              <a:rPr lang="cs-CZ" sz="2800" dirty="0" smtClean="0"/>
              <a:t>Jednotlivými </a:t>
            </a:r>
            <a:r>
              <a:rPr lang="cs-CZ" sz="2800" dirty="0"/>
              <a:t>dílčími rejstříky zákon rozumí</a:t>
            </a:r>
            <a:r>
              <a:rPr lang="cs-CZ" sz="2800" dirty="0" smtClean="0"/>
              <a:t>:</a:t>
            </a:r>
          </a:p>
          <a:p>
            <a:pPr marL="457200" lvl="2" indent="-457200"/>
            <a:r>
              <a:rPr lang="cs-CZ" sz="2800" b="1" dirty="0" smtClean="0"/>
              <a:t>spolkový </a:t>
            </a:r>
            <a:r>
              <a:rPr lang="cs-CZ" sz="2800" b="1" dirty="0"/>
              <a:t>rejstřík </a:t>
            </a:r>
            <a:r>
              <a:rPr lang="cs-CZ" sz="2800" dirty="0"/>
              <a:t>- (spolky, občanská </a:t>
            </a:r>
            <a:r>
              <a:rPr lang="cs-CZ" sz="2800" dirty="0" smtClean="0"/>
              <a:t>sdružení)</a:t>
            </a:r>
          </a:p>
          <a:p>
            <a:pPr marL="457200" lvl="2" indent="-457200"/>
            <a:r>
              <a:rPr lang="cs-CZ" sz="2800" b="1" dirty="0" smtClean="0"/>
              <a:t>nadační </a:t>
            </a:r>
            <a:r>
              <a:rPr lang="cs-CZ" sz="2800" b="1" dirty="0"/>
              <a:t>rejstřík</a:t>
            </a:r>
            <a:r>
              <a:rPr lang="cs-CZ" sz="2800" dirty="0"/>
              <a:t> </a:t>
            </a:r>
            <a:r>
              <a:rPr lang="cs-CZ" sz="2800" dirty="0" smtClean="0"/>
              <a:t>- </a:t>
            </a:r>
            <a:r>
              <a:rPr lang="cs-CZ" sz="2800" dirty="0"/>
              <a:t>(nadace, nadační fondy) </a:t>
            </a:r>
          </a:p>
          <a:p>
            <a:pPr marL="457200" lvl="2" indent="-457200"/>
            <a:r>
              <a:rPr lang="cs-CZ" sz="2800" b="1" dirty="0" smtClean="0"/>
              <a:t>obchodní </a:t>
            </a:r>
            <a:r>
              <a:rPr lang="cs-CZ" sz="2800" b="1" dirty="0"/>
              <a:t>rejstřík</a:t>
            </a:r>
            <a:r>
              <a:rPr lang="cs-CZ" sz="2800" b="1" dirty="0" smtClean="0"/>
              <a:t> </a:t>
            </a:r>
            <a:r>
              <a:rPr lang="cs-CZ" sz="2800" dirty="0"/>
              <a:t>- obchodní společnosti (v.o.s., k.s., s.r.o., a.s., a evropská společnost a evropské hospodářské zájmové sdružení) a družstva (družstvo a evropská družstevní společnost) </a:t>
            </a:r>
            <a:endParaRPr lang="cs-CZ" sz="2800" dirty="0" smtClean="0"/>
          </a:p>
          <a:p>
            <a:pPr marL="457200" lvl="2" indent="-457200"/>
            <a:r>
              <a:rPr lang="cs-CZ" sz="2800" b="1" dirty="0"/>
              <a:t>rejstřík</a:t>
            </a:r>
            <a:r>
              <a:rPr lang="cs-CZ" sz="2800" b="1" dirty="0" smtClean="0"/>
              <a:t> </a:t>
            </a:r>
            <a:r>
              <a:rPr lang="cs-CZ" sz="2800" b="1" dirty="0"/>
              <a:t>ústavů </a:t>
            </a:r>
          </a:p>
          <a:p>
            <a:pPr marL="457200" lvl="2" indent="-457200"/>
            <a:r>
              <a:rPr lang="cs-CZ" sz="2800" b="1" dirty="0" smtClean="0"/>
              <a:t>rejstřík společenství vlastníků jednotek</a:t>
            </a:r>
          </a:p>
          <a:p>
            <a:pPr marL="457200" lvl="2" indent="-457200"/>
            <a:r>
              <a:rPr lang="cs-CZ" sz="2800" b="1" dirty="0" smtClean="0"/>
              <a:t>rejstřík obecně </a:t>
            </a:r>
            <a:r>
              <a:rPr lang="cs-CZ" sz="2800" b="1" dirty="0"/>
              <a:t>prospěšných společností </a:t>
            </a:r>
            <a:r>
              <a:rPr lang="cs-CZ" sz="2800" dirty="0"/>
              <a:t>- v rejstříku jsou zapsány obecně prospěšné spol. vzniklé před nabytím účinnosti </a:t>
            </a:r>
            <a:r>
              <a:rPr lang="cs-CZ" sz="2800" dirty="0" smtClean="0"/>
              <a:t>NOZ,</a:t>
            </a:r>
            <a:r>
              <a:rPr lang="cs-CZ" sz="2800" b="1" i="1" dirty="0" smtClean="0"/>
              <a:t> nové PO této právní formy již nemohou být zakládány </a:t>
            </a:r>
            <a:r>
              <a:rPr lang="cs-CZ" sz="2800" dirty="0" smtClean="0"/>
              <a:t>(zákon </a:t>
            </a:r>
            <a:r>
              <a:rPr lang="cs-CZ" sz="2800" dirty="0"/>
              <a:t>248/1995 Sb. byl </a:t>
            </a:r>
            <a:r>
              <a:rPr lang="cs-CZ" sz="2800" dirty="0" err="1"/>
              <a:t>derogován</a:t>
            </a:r>
            <a:r>
              <a:rPr lang="cs-CZ" sz="2800" dirty="0"/>
              <a:t> NOZ). </a:t>
            </a:r>
            <a:endParaRPr lang="cs-CZ" sz="1800" dirty="0"/>
          </a:p>
          <a:p>
            <a:pPr algn="ctr" fontAlgn="auto">
              <a:spcBef>
                <a:spcPts val="0"/>
              </a:spcBef>
              <a:spcAft>
                <a:spcPts val="0"/>
              </a:spcAft>
              <a:buClr>
                <a:schemeClr val="bg1">
                  <a:lumMod val="50000"/>
                </a:schemeClr>
              </a:buClr>
              <a:buSzPct val="50000"/>
              <a:defRPr/>
            </a:pPr>
            <a:endParaRPr lang="cs-CZ" sz="2400" dirty="0">
              <a:solidFill>
                <a:schemeClr val="tx2"/>
              </a:solidFill>
            </a:endParaRPr>
          </a:p>
          <a:p>
            <a:pPr algn="ctr" fontAlgn="auto">
              <a:spcBef>
                <a:spcPts val="0"/>
              </a:spcBef>
              <a:spcAft>
                <a:spcPts val="0"/>
              </a:spcAft>
              <a:buClr>
                <a:schemeClr val="bg1">
                  <a:lumMod val="50000"/>
                </a:schemeClr>
              </a:buClr>
              <a:buSzPct val="50000"/>
              <a:defRPr/>
            </a:pPr>
            <a:endParaRPr lang="cs-CZ" sz="2400" dirty="0">
              <a:solidFill>
                <a:schemeClr val="tx2"/>
              </a:solidFill>
            </a:endParaRPr>
          </a:p>
          <a:p>
            <a:pPr algn="ctr" fontAlgn="auto">
              <a:spcBef>
                <a:spcPts val="0"/>
              </a:spcBef>
              <a:spcAft>
                <a:spcPts val="0"/>
              </a:spcAft>
              <a:defRPr/>
            </a:pPr>
            <a:endParaRPr lang="cs-CZ" sz="2400" dirty="0">
              <a:solidFill>
                <a:schemeClr val="tx2"/>
              </a:solidFill>
            </a:endParaRPr>
          </a:p>
          <a:p>
            <a:pPr marL="0" indent="0">
              <a:buNone/>
              <a:defRPr/>
            </a:pPr>
            <a:endParaRPr lang="cs-CZ" sz="2400" b="1" dirty="0">
              <a:solidFill>
                <a:schemeClr val="tx2"/>
              </a:solidFill>
              <a:ea typeface="+mn-ea"/>
              <a:cs typeface="+mn-cs"/>
            </a:endParaRPr>
          </a:p>
        </p:txBody>
      </p:sp>
    </p:spTree>
    <p:extLst>
      <p:ext uri="{BB962C8B-B14F-4D97-AF65-F5344CB8AC3E}">
        <p14:creationId xmlns:p14="http://schemas.microsoft.com/office/powerpoint/2010/main" val="30487573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rPr>
              <a:t>Veřejný rejstřík</a:t>
            </a:r>
            <a:endParaRPr lang="cs-CZ" sz="4000" b="1" dirty="0">
              <a:solidFill>
                <a:srgbClr val="FF0000"/>
              </a:solidFill>
              <a:latin typeface="+mn-lt"/>
              <a:cs typeface="Arial"/>
            </a:endParaRPr>
          </a:p>
        </p:txBody>
      </p:sp>
      <p:sp>
        <p:nvSpPr>
          <p:cNvPr id="6" name="Zástupný symbol pro obsah 2"/>
          <p:cNvSpPr>
            <a:spLocks noGrp="1"/>
          </p:cNvSpPr>
          <p:nvPr>
            <p:ph idx="1"/>
          </p:nvPr>
        </p:nvSpPr>
        <p:spPr/>
        <p:txBody>
          <a:bodyPr>
            <a:normAutofit/>
          </a:bodyPr>
          <a:lstStyle/>
          <a:p>
            <a:pPr marL="457200" lvl="2" indent="-457200"/>
            <a:r>
              <a:rPr lang="cs-CZ" sz="2800" dirty="0"/>
              <a:t>Právní regulace veřejného rejstříku je ovládána principem </a:t>
            </a:r>
            <a:r>
              <a:rPr lang="cs-CZ" sz="2800" b="1" dirty="0">
                <a:solidFill>
                  <a:srgbClr val="FF0000"/>
                </a:solidFill>
              </a:rPr>
              <a:t>formální publicity </a:t>
            </a:r>
            <a:r>
              <a:rPr lang="cs-CZ" sz="2800" dirty="0"/>
              <a:t>(údaje jsou veřejné) a principem </a:t>
            </a:r>
            <a:r>
              <a:rPr lang="cs-CZ" sz="2800" b="1" dirty="0">
                <a:solidFill>
                  <a:srgbClr val="FF0000"/>
                </a:solidFill>
              </a:rPr>
              <a:t>materiální publicity </a:t>
            </a:r>
            <a:r>
              <a:rPr lang="cs-CZ" sz="2800" dirty="0"/>
              <a:t>(co je napsáno v rejstříku, mělo by být pravdivé) </a:t>
            </a:r>
            <a:endParaRPr lang="cs-CZ" sz="2800" b="1" dirty="0">
              <a:solidFill>
                <a:schemeClr val="tx2"/>
              </a:solidFill>
            </a:endParaRPr>
          </a:p>
        </p:txBody>
      </p:sp>
    </p:spTree>
    <p:extLst>
      <p:ext uri="{BB962C8B-B14F-4D97-AF65-F5344CB8AC3E}">
        <p14:creationId xmlns:p14="http://schemas.microsoft.com/office/powerpoint/2010/main" val="414056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a:solidFill>
                  <a:srgbClr val="FF0000"/>
                </a:solidFill>
              </a:rPr>
              <a:t>Identifikace podnikatele</a:t>
            </a:r>
            <a:endParaRPr lang="cs-CZ" sz="4000" b="1" dirty="0">
              <a:solidFill>
                <a:srgbClr val="FF0000"/>
              </a:solidFill>
              <a:latin typeface="+mn-lt"/>
              <a:cs typeface="Arial"/>
            </a:endParaRPr>
          </a:p>
        </p:txBody>
      </p:sp>
      <p:sp>
        <p:nvSpPr>
          <p:cNvPr id="6" name="Zástupný symbol pro obsah 2"/>
          <p:cNvSpPr>
            <a:spLocks noGrp="1"/>
          </p:cNvSpPr>
          <p:nvPr>
            <p:ph idx="1"/>
          </p:nvPr>
        </p:nvSpPr>
        <p:spPr/>
        <p:txBody>
          <a:bodyPr>
            <a:normAutofit/>
          </a:bodyPr>
          <a:lstStyle/>
          <a:p>
            <a:pPr marL="0" lvl="2" indent="0">
              <a:buNone/>
            </a:pPr>
            <a:r>
              <a:rPr lang="cs-CZ" sz="2800" b="1" dirty="0"/>
              <a:t>Obchodní firma může být převedena </a:t>
            </a:r>
            <a:r>
              <a:rPr lang="cs-CZ" sz="2800" dirty="0"/>
              <a:t>na jiného podnikatele (dříve pouze s podnikem nebo jeho částí) </a:t>
            </a:r>
            <a:r>
              <a:rPr lang="cs-CZ" sz="2800" b="1" dirty="0"/>
              <a:t>nebo</a:t>
            </a:r>
            <a:r>
              <a:rPr lang="cs-CZ" sz="2800" dirty="0"/>
              <a:t> si ji podnikatel může ponechat a jen ji </a:t>
            </a:r>
            <a:r>
              <a:rPr lang="cs-CZ" sz="2800" b="1" dirty="0"/>
              <a:t>poskytnout jinému podnikateli do užívání licenční smlouvou</a:t>
            </a:r>
            <a:r>
              <a:rPr lang="cs-CZ" sz="2800" dirty="0"/>
              <a:t> </a:t>
            </a:r>
            <a:r>
              <a:rPr lang="cs-CZ" sz="2800" b="1" dirty="0">
                <a:solidFill>
                  <a:srgbClr val="FF0000"/>
                </a:solidFill>
              </a:rPr>
              <a:t>(franšíza)</a:t>
            </a:r>
            <a:r>
              <a:rPr lang="cs-CZ" sz="2800" dirty="0"/>
              <a:t>.</a:t>
            </a:r>
            <a:endParaRPr lang="cs-CZ" sz="2400" b="1" dirty="0">
              <a:solidFill>
                <a:schemeClr val="tx2"/>
              </a:solidFill>
            </a:endParaRPr>
          </a:p>
        </p:txBody>
      </p:sp>
    </p:spTree>
    <p:extLst>
      <p:ext uri="{BB962C8B-B14F-4D97-AF65-F5344CB8AC3E}">
        <p14:creationId xmlns:p14="http://schemas.microsoft.com/office/powerpoint/2010/main" val="16510689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Veřejný rejstřík</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92500" lnSpcReduction="20000"/>
          </a:bodyPr>
          <a:lstStyle/>
          <a:p>
            <a:r>
              <a:rPr lang="cs-CZ" dirty="0"/>
              <a:t>Do veřejného rejstříku se zapíše (§25 a následující 304/2013): </a:t>
            </a:r>
            <a:endParaRPr lang="cs-CZ" dirty="0" smtClean="0"/>
          </a:p>
          <a:p>
            <a:pPr lvl="1"/>
            <a:r>
              <a:rPr lang="cs-CZ" dirty="0" smtClean="0"/>
              <a:t>jméno</a:t>
            </a:r>
            <a:r>
              <a:rPr lang="cs-CZ" dirty="0"/>
              <a:t>, sídlo, adresa místa </a:t>
            </a:r>
            <a:r>
              <a:rPr lang="cs-CZ" dirty="0" smtClean="0"/>
              <a:t>pobytu</a:t>
            </a:r>
          </a:p>
          <a:p>
            <a:pPr lvl="1"/>
            <a:r>
              <a:rPr lang="cs-CZ" dirty="0" smtClean="0"/>
              <a:t>předmět </a:t>
            </a:r>
            <a:r>
              <a:rPr lang="cs-CZ" dirty="0"/>
              <a:t>činnosti </a:t>
            </a:r>
          </a:p>
          <a:p>
            <a:pPr lvl="1"/>
            <a:r>
              <a:rPr lang="cs-CZ" dirty="0" smtClean="0"/>
              <a:t>právní </a:t>
            </a:r>
            <a:r>
              <a:rPr lang="cs-CZ" dirty="0"/>
              <a:t>forma PO </a:t>
            </a:r>
          </a:p>
          <a:p>
            <a:pPr lvl="1"/>
            <a:r>
              <a:rPr lang="cs-CZ" dirty="0" smtClean="0"/>
              <a:t>den </a:t>
            </a:r>
            <a:r>
              <a:rPr lang="cs-CZ" dirty="0"/>
              <a:t>vzniku a zániku PO </a:t>
            </a:r>
          </a:p>
          <a:p>
            <a:pPr lvl="1"/>
            <a:r>
              <a:rPr lang="cs-CZ" dirty="0" smtClean="0"/>
              <a:t>u </a:t>
            </a:r>
            <a:r>
              <a:rPr lang="cs-CZ" dirty="0"/>
              <a:t>FO datum narození, rodné číslo, </a:t>
            </a:r>
            <a:r>
              <a:rPr lang="cs-CZ" dirty="0" smtClean="0"/>
              <a:t>bydliště</a:t>
            </a:r>
          </a:p>
          <a:p>
            <a:pPr lvl="1"/>
            <a:r>
              <a:rPr lang="cs-CZ" dirty="0" smtClean="0"/>
              <a:t>statutární </a:t>
            </a:r>
            <a:r>
              <a:rPr lang="cs-CZ" dirty="0"/>
              <a:t>orgán, jeho členové a jejich identifikační údaje </a:t>
            </a:r>
          </a:p>
          <a:p>
            <a:pPr lvl="1"/>
            <a:r>
              <a:rPr lang="cs-CZ" dirty="0" smtClean="0"/>
              <a:t>kontrolní </a:t>
            </a:r>
            <a:r>
              <a:rPr lang="cs-CZ" dirty="0"/>
              <a:t>orgán </a:t>
            </a:r>
            <a:r>
              <a:rPr lang="cs-CZ" dirty="0" smtClean="0"/>
              <a:t>PO</a:t>
            </a:r>
          </a:p>
          <a:p>
            <a:pPr lvl="1"/>
            <a:r>
              <a:rPr lang="cs-CZ" dirty="0" smtClean="0"/>
              <a:t>datum </a:t>
            </a:r>
            <a:r>
              <a:rPr lang="cs-CZ" dirty="0"/>
              <a:t>zápisu </a:t>
            </a:r>
          </a:p>
          <a:p>
            <a:pPr lvl="1"/>
            <a:r>
              <a:rPr lang="cs-CZ" dirty="0" smtClean="0"/>
              <a:t>výše </a:t>
            </a:r>
            <a:r>
              <a:rPr lang="cs-CZ" dirty="0"/>
              <a:t>vkladu společníků </a:t>
            </a:r>
          </a:p>
          <a:p>
            <a:pPr lvl="1"/>
            <a:r>
              <a:rPr lang="cs-CZ" dirty="0" smtClean="0"/>
              <a:t>nadační </a:t>
            </a:r>
            <a:r>
              <a:rPr lang="cs-CZ" dirty="0"/>
              <a:t>kapitál</a:t>
            </a:r>
          </a:p>
        </p:txBody>
      </p:sp>
    </p:spTree>
    <p:extLst>
      <p:ext uri="{BB962C8B-B14F-4D97-AF65-F5344CB8AC3E}">
        <p14:creationId xmlns:p14="http://schemas.microsoft.com/office/powerpoint/2010/main" val="28595995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Veřejný rejstřík – obchodní rejstřík</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85000" lnSpcReduction="20000"/>
          </a:bodyPr>
          <a:lstStyle/>
          <a:p>
            <a:pPr marL="0" indent="0">
              <a:buNone/>
            </a:pPr>
            <a:r>
              <a:rPr lang="cs-CZ" b="1" dirty="0">
                <a:solidFill>
                  <a:srgbClr val="FF0000"/>
                </a:solidFill>
              </a:rPr>
              <a:t>Povinně se do OR zapíše </a:t>
            </a:r>
            <a:r>
              <a:rPr lang="cs-CZ" dirty="0"/>
              <a:t>(§42,43,44,45 304/2013): </a:t>
            </a:r>
            <a:endParaRPr lang="cs-CZ" dirty="0" smtClean="0"/>
          </a:p>
          <a:p>
            <a:r>
              <a:rPr lang="cs-CZ" b="1" dirty="0" smtClean="0">
                <a:solidFill>
                  <a:srgbClr val="FF0000"/>
                </a:solidFill>
              </a:rPr>
              <a:t>obchodní </a:t>
            </a:r>
            <a:r>
              <a:rPr lang="cs-CZ" b="1" dirty="0">
                <a:solidFill>
                  <a:srgbClr val="FF0000"/>
                </a:solidFill>
              </a:rPr>
              <a:t>společnosti</a:t>
            </a:r>
            <a:r>
              <a:rPr lang="cs-CZ" dirty="0"/>
              <a:t> a </a:t>
            </a:r>
            <a:r>
              <a:rPr lang="cs-CZ" b="1" dirty="0" smtClean="0">
                <a:solidFill>
                  <a:srgbClr val="FF0000"/>
                </a:solidFill>
              </a:rPr>
              <a:t>družstva</a:t>
            </a:r>
          </a:p>
          <a:p>
            <a:r>
              <a:rPr lang="cs-CZ" b="1" dirty="0" smtClean="0"/>
              <a:t>další </a:t>
            </a:r>
            <a:r>
              <a:rPr lang="cs-CZ" b="1" dirty="0"/>
              <a:t>osoby, stanoví-li povinnost jejich zápisu zvláštní zákon </a:t>
            </a:r>
            <a:r>
              <a:rPr lang="cs-CZ" dirty="0"/>
              <a:t>(státní podniky, komoditní burzy, Evropské </a:t>
            </a:r>
            <a:r>
              <a:rPr lang="cs-CZ" dirty="0" err="1"/>
              <a:t>hosp</a:t>
            </a:r>
            <a:r>
              <a:rPr lang="cs-CZ" dirty="0"/>
              <a:t>. zájmové sdružení, Agrární komora ČR, ČTK apod.) </a:t>
            </a:r>
          </a:p>
          <a:p>
            <a:r>
              <a:rPr lang="cs-CZ" dirty="0" smtClean="0"/>
              <a:t>FO-podnikatel</a:t>
            </a:r>
            <a:r>
              <a:rPr lang="cs-CZ" dirty="0"/>
              <a:t>, s trvalým bydlištěm v ČR, EU, nebo s dlouhodobým pobytem v zemi EU podnikající v ČR, a to v případě jestliže požádá o zápis </a:t>
            </a:r>
          </a:p>
          <a:p>
            <a:r>
              <a:rPr lang="cs-CZ" b="1" dirty="0" smtClean="0">
                <a:solidFill>
                  <a:srgbClr val="FF0000"/>
                </a:solidFill>
              </a:rPr>
              <a:t>FO- </a:t>
            </a:r>
            <a:r>
              <a:rPr lang="cs-CZ" b="1" dirty="0">
                <a:solidFill>
                  <a:srgbClr val="FF0000"/>
                </a:solidFill>
              </a:rPr>
              <a:t>podnikatel </a:t>
            </a:r>
            <a:r>
              <a:rPr lang="cs-CZ" dirty="0" smtClean="0"/>
              <a:t>(</a:t>
            </a:r>
            <a:r>
              <a:rPr lang="cs-CZ" b="1" dirty="0" smtClean="0"/>
              <a:t>povinně</a:t>
            </a:r>
            <a:r>
              <a:rPr lang="cs-CZ" dirty="0" smtClean="0"/>
              <a:t>) </a:t>
            </a:r>
            <a:r>
              <a:rPr lang="cs-CZ" dirty="0"/>
              <a:t>s trvalým bydlištěm v ČR, EU, nebo s dlouhodobým pobytem v zemi EU podnikající v ČR, jehož </a:t>
            </a:r>
            <a:r>
              <a:rPr lang="cs-CZ" b="1" dirty="0">
                <a:solidFill>
                  <a:srgbClr val="FF0000"/>
                </a:solidFill>
              </a:rPr>
              <a:t>Ø výnos byl za poslední dvě zdaňovací období vyšší, než 120 000 000.- </a:t>
            </a:r>
            <a:endParaRPr lang="cs-CZ" dirty="0"/>
          </a:p>
          <a:p>
            <a:r>
              <a:rPr lang="cs-CZ" b="1" dirty="0" smtClean="0">
                <a:solidFill>
                  <a:srgbClr val="FF0000"/>
                </a:solidFill>
              </a:rPr>
              <a:t>zahraniční </a:t>
            </a:r>
            <a:r>
              <a:rPr lang="cs-CZ" b="1" dirty="0">
                <a:solidFill>
                  <a:srgbClr val="FF0000"/>
                </a:solidFill>
              </a:rPr>
              <a:t>FO a PO se sídlem mimo EU podnikající na území ČR </a:t>
            </a:r>
            <a:r>
              <a:rPr lang="cs-CZ" dirty="0"/>
              <a:t>(§44 304/2013)</a:t>
            </a:r>
          </a:p>
        </p:txBody>
      </p:sp>
    </p:spTree>
    <p:extLst>
      <p:ext uri="{BB962C8B-B14F-4D97-AF65-F5344CB8AC3E}">
        <p14:creationId xmlns:p14="http://schemas.microsoft.com/office/powerpoint/2010/main" val="26293585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Veřejný rejstřík – obchodní rejstřík</a:t>
            </a:r>
          </a:p>
        </p:txBody>
      </p:sp>
      <p:sp>
        <p:nvSpPr>
          <p:cNvPr id="3" name="Zástupný symbol pro obsah 2"/>
          <p:cNvSpPr>
            <a:spLocks noGrp="1"/>
          </p:cNvSpPr>
          <p:nvPr>
            <p:ph idx="1"/>
          </p:nvPr>
        </p:nvSpPr>
        <p:spPr/>
        <p:txBody>
          <a:bodyPr>
            <a:normAutofit/>
          </a:bodyPr>
          <a:lstStyle/>
          <a:p>
            <a:pPr marL="0" indent="0">
              <a:buNone/>
            </a:pPr>
            <a:r>
              <a:rPr lang="cs-CZ" b="1" dirty="0">
                <a:solidFill>
                  <a:srgbClr val="FF0000"/>
                </a:solidFill>
              </a:rPr>
              <a:t>Dobrovolný zápis do OR: </a:t>
            </a:r>
            <a:endParaRPr lang="cs-CZ" b="1" dirty="0" smtClean="0">
              <a:solidFill>
                <a:srgbClr val="FF0000"/>
              </a:solidFill>
            </a:endParaRPr>
          </a:p>
          <a:p>
            <a:r>
              <a:rPr lang="cs-CZ" dirty="0"/>
              <a:t>F</a:t>
            </a:r>
            <a:r>
              <a:rPr lang="cs-CZ" dirty="0" smtClean="0"/>
              <a:t>O </a:t>
            </a:r>
            <a:r>
              <a:rPr lang="cs-CZ" dirty="0"/>
              <a:t>podnikatel s bydlištěm na území </a:t>
            </a:r>
            <a:r>
              <a:rPr lang="cs-CZ" dirty="0" smtClean="0"/>
              <a:t>ČR</a:t>
            </a:r>
          </a:p>
          <a:p>
            <a:r>
              <a:rPr lang="cs-CZ" dirty="0" smtClean="0"/>
              <a:t>FO </a:t>
            </a:r>
            <a:r>
              <a:rPr lang="cs-CZ" dirty="0"/>
              <a:t>(podle §43 304/2013), zejména občané EU podnikající na území ČR, jestliže o zápis požádají</a:t>
            </a:r>
          </a:p>
        </p:txBody>
      </p:sp>
    </p:spTree>
    <p:extLst>
      <p:ext uri="{BB962C8B-B14F-4D97-AF65-F5344CB8AC3E}">
        <p14:creationId xmlns:p14="http://schemas.microsoft.com/office/powerpoint/2010/main" val="56192343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96862"/>
            <a:ext cx="8229600" cy="1143000"/>
          </a:xfrm>
        </p:spPr>
        <p:txBody>
          <a:bodyPr>
            <a:normAutofit fontScale="90000"/>
          </a:bodyPr>
          <a:lstStyle/>
          <a:p>
            <a:r>
              <a:rPr lang="cs-CZ" dirty="0">
                <a:solidFill>
                  <a:srgbClr val="FF0000"/>
                </a:solidFill>
              </a:rPr>
              <a:t>Řízení ve věcech obchodního rejstříku</a:t>
            </a:r>
          </a:p>
        </p:txBody>
      </p:sp>
      <p:sp>
        <p:nvSpPr>
          <p:cNvPr id="3" name="Zástupný symbol pro obsah 2"/>
          <p:cNvSpPr>
            <a:spLocks noGrp="1"/>
          </p:cNvSpPr>
          <p:nvPr>
            <p:ph idx="1"/>
          </p:nvPr>
        </p:nvSpPr>
        <p:spPr>
          <a:xfrm>
            <a:off x="457200" y="891858"/>
            <a:ext cx="8229600" cy="5532120"/>
          </a:xfrm>
        </p:spPr>
        <p:txBody>
          <a:bodyPr>
            <a:normAutofit fontScale="92500" lnSpcReduction="20000"/>
          </a:bodyPr>
          <a:lstStyle/>
          <a:p>
            <a:r>
              <a:rPr lang="cs-CZ" dirty="0"/>
              <a:t>upraveno v § 75-107 Zákona o veřejných </a:t>
            </a:r>
            <a:r>
              <a:rPr lang="cs-CZ" dirty="0" smtClean="0"/>
              <a:t>rejstřících</a:t>
            </a:r>
          </a:p>
          <a:p>
            <a:r>
              <a:rPr lang="cs-CZ" b="1" dirty="0">
                <a:solidFill>
                  <a:srgbClr val="FF0000"/>
                </a:solidFill>
              </a:rPr>
              <a:t>v</a:t>
            </a:r>
            <a:r>
              <a:rPr lang="cs-CZ" b="1" dirty="0" smtClean="0">
                <a:solidFill>
                  <a:srgbClr val="FF0000"/>
                </a:solidFill>
              </a:rPr>
              <a:t>ěcně </a:t>
            </a:r>
            <a:r>
              <a:rPr lang="cs-CZ" b="1" dirty="0">
                <a:solidFill>
                  <a:srgbClr val="FF0000"/>
                </a:solidFill>
              </a:rPr>
              <a:t>a místně příslušným soudem je krajský soud</a:t>
            </a:r>
            <a:r>
              <a:rPr lang="cs-CZ" dirty="0"/>
              <a:t>, v jehož obvodu je obecní soud osoby, jíž se zápis do veřejného rejstříku </a:t>
            </a:r>
            <a:r>
              <a:rPr lang="cs-CZ" dirty="0" smtClean="0"/>
              <a:t>týká</a:t>
            </a:r>
          </a:p>
          <a:p>
            <a:pPr lvl="1"/>
            <a:r>
              <a:rPr lang="cs-CZ" dirty="0" smtClean="0"/>
              <a:t>Obecným </a:t>
            </a:r>
            <a:r>
              <a:rPr lang="cs-CZ" dirty="0"/>
              <a:t>soudem je pak okresní soud, v rámci jehož obvodu má osoba sídlo (bydliště) </a:t>
            </a:r>
          </a:p>
          <a:p>
            <a:pPr lvl="1"/>
            <a:r>
              <a:rPr lang="cs-CZ" dirty="0" smtClean="0"/>
              <a:t>Pro </a:t>
            </a:r>
            <a:r>
              <a:rPr lang="cs-CZ" dirty="0"/>
              <a:t>Prahu a Středočeský kraj je to Městský soud v </a:t>
            </a:r>
            <a:r>
              <a:rPr lang="cs-CZ" dirty="0" smtClean="0"/>
              <a:t>Praze</a:t>
            </a:r>
          </a:p>
          <a:p>
            <a:pPr lvl="1"/>
            <a:r>
              <a:rPr lang="cs-CZ" dirty="0" smtClean="0"/>
              <a:t>U </a:t>
            </a:r>
            <a:r>
              <a:rPr lang="cs-CZ" dirty="0"/>
              <a:t>zahraničních osob je to krajský soud, v jehož obvodu má zapisovaná osoba svůj závod, odštěpný závod nebo pobočný spolek </a:t>
            </a:r>
          </a:p>
          <a:p>
            <a:pPr lvl="1"/>
            <a:r>
              <a:rPr lang="cs-CZ" dirty="0" smtClean="0"/>
              <a:t>Změní-li </a:t>
            </a:r>
            <a:r>
              <a:rPr lang="cs-CZ" dirty="0"/>
              <a:t>se okolnosti, podle nichž se posuzuje místní příslušnost, rejstříkový soud usnesením přenese svou příslušnost na soud nově příslušný </a:t>
            </a:r>
          </a:p>
        </p:txBody>
      </p:sp>
    </p:spTree>
    <p:extLst>
      <p:ext uri="{BB962C8B-B14F-4D97-AF65-F5344CB8AC3E}">
        <p14:creationId xmlns:p14="http://schemas.microsoft.com/office/powerpoint/2010/main" val="34677628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a:solidFill>
                  <a:srgbClr val="FF0000"/>
                </a:solidFill>
              </a:rPr>
              <a:t>Řízení o zápisu do veřejného rejstříku</a:t>
            </a:r>
            <a:endParaRPr lang="cs-CZ" sz="4000" dirty="0">
              <a:solidFill>
                <a:srgbClr val="FF0000"/>
              </a:solidFill>
              <a:latin typeface="+mn-lt"/>
              <a:cs typeface="Arial"/>
            </a:endParaRPr>
          </a:p>
        </p:txBody>
      </p:sp>
      <p:sp>
        <p:nvSpPr>
          <p:cNvPr id="6" name="Zástupný symbol pro obsah 2"/>
          <p:cNvSpPr>
            <a:spLocks noGrp="1"/>
          </p:cNvSpPr>
          <p:nvPr>
            <p:ph idx="1"/>
          </p:nvPr>
        </p:nvSpPr>
        <p:spPr>
          <a:xfrm>
            <a:off x="457200" y="1600200"/>
            <a:ext cx="8229600" cy="5257800"/>
          </a:xfrm>
        </p:spPr>
        <p:txBody>
          <a:bodyPr>
            <a:normAutofit lnSpcReduction="10000"/>
          </a:bodyPr>
          <a:lstStyle/>
          <a:p>
            <a:r>
              <a:rPr lang="cs-CZ" sz="2800" dirty="0" smtClean="0">
                <a:solidFill>
                  <a:srgbClr val="FF0000"/>
                </a:solidFill>
              </a:rPr>
              <a:t>Řízení</a:t>
            </a:r>
            <a:r>
              <a:rPr lang="cs-CZ" sz="2800" dirty="0" smtClean="0"/>
              <a:t> </a:t>
            </a:r>
            <a:r>
              <a:rPr lang="cs-CZ" sz="2800" dirty="0">
                <a:solidFill>
                  <a:srgbClr val="FF0000"/>
                </a:solidFill>
              </a:rPr>
              <a:t>se</a:t>
            </a:r>
            <a:r>
              <a:rPr lang="cs-CZ" sz="2800" dirty="0"/>
              <a:t> zpravidla</a:t>
            </a:r>
            <a:r>
              <a:rPr lang="cs-CZ" sz="2800" dirty="0">
                <a:solidFill>
                  <a:srgbClr val="FF0000"/>
                </a:solidFill>
              </a:rPr>
              <a:t> zahajuje </a:t>
            </a:r>
            <a:r>
              <a:rPr lang="cs-CZ" sz="2800" b="1" dirty="0">
                <a:solidFill>
                  <a:srgbClr val="FF0000"/>
                </a:solidFill>
              </a:rPr>
              <a:t>na návrh </a:t>
            </a:r>
            <a:r>
              <a:rPr lang="cs-CZ" sz="2800" dirty="0"/>
              <a:t>(je-li však cílem dosažení shody mezi aktuálním zápisem a faktický stavem, může být řízení rejstříkovým soudem zahájeno i bez </a:t>
            </a:r>
            <a:r>
              <a:rPr lang="cs-CZ" sz="2800" dirty="0" smtClean="0"/>
              <a:t>návrhu)</a:t>
            </a:r>
          </a:p>
          <a:p>
            <a:r>
              <a:rPr lang="cs-CZ" sz="2800" dirty="0" smtClean="0"/>
              <a:t>Zpoplatněno – kromě výmazu</a:t>
            </a:r>
          </a:p>
          <a:p>
            <a:r>
              <a:rPr lang="cs-CZ" sz="2800" dirty="0" smtClean="0"/>
              <a:t>Návrh </a:t>
            </a:r>
            <a:r>
              <a:rPr lang="cs-CZ" sz="2800" dirty="0"/>
              <a:t>může podat pouze osoba, kterou k tomu zákon opravňuje (především tedy samotné zapisované </a:t>
            </a:r>
            <a:r>
              <a:rPr lang="cs-CZ" sz="2800" dirty="0" smtClean="0"/>
              <a:t>subjekty)</a:t>
            </a:r>
          </a:p>
          <a:p>
            <a:pPr lvl="1"/>
            <a:r>
              <a:rPr lang="cs-CZ" sz="2000" dirty="0" smtClean="0"/>
              <a:t>Je-li </a:t>
            </a:r>
            <a:r>
              <a:rPr lang="cs-CZ" sz="2000" dirty="0"/>
              <a:t>navrhovatelem PO, může za ní v řízení jednat pouze FO k tomu zákonem oprávněné </a:t>
            </a:r>
            <a:endParaRPr lang="cs-CZ" sz="2000" dirty="0" smtClean="0"/>
          </a:p>
          <a:p>
            <a:pPr lvl="2"/>
            <a:r>
              <a:rPr lang="cs-CZ" sz="1600" dirty="0" smtClean="0"/>
              <a:t>Člen </a:t>
            </a:r>
            <a:r>
              <a:rPr lang="cs-CZ" sz="1600" dirty="0"/>
              <a:t>statutárního orgánu PO </a:t>
            </a:r>
          </a:p>
          <a:p>
            <a:pPr lvl="2"/>
            <a:r>
              <a:rPr lang="cs-CZ" sz="1600" dirty="0" smtClean="0"/>
              <a:t>Pověřený </a:t>
            </a:r>
            <a:r>
              <a:rPr lang="cs-CZ" sz="1600" dirty="0"/>
              <a:t>zaměstnanec nebo člen PO </a:t>
            </a:r>
          </a:p>
          <a:p>
            <a:pPr lvl="2"/>
            <a:r>
              <a:rPr lang="cs-CZ" sz="1600" dirty="0" smtClean="0"/>
              <a:t>Prokurista </a:t>
            </a:r>
            <a:r>
              <a:rPr lang="cs-CZ" sz="1600" dirty="0"/>
              <a:t>(vyplývá-li z udělené prokury jeho oprávnění samostatně jednat) </a:t>
            </a:r>
          </a:p>
          <a:p>
            <a:pPr lvl="2"/>
            <a:r>
              <a:rPr lang="cs-CZ" sz="1600" dirty="0" smtClean="0"/>
              <a:t>Vedoucí </a:t>
            </a:r>
            <a:r>
              <a:rPr lang="cs-CZ" sz="1600" dirty="0"/>
              <a:t>odštěpného závodu PO, jedná-li se o věc týkajícího se tohoto závodu </a:t>
            </a:r>
            <a:endParaRPr lang="cs-CZ" sz="1400" b="1" dirty="0">
              <a:solidFill>
                <a:schemeClr val="tx2"/>
              </a:solidFill>
            </a:endParaRPr>
          </a:p>
        </p:txBody>
      </p:sp>
    </p:spTree>
    <p:extLst>
      <p:ext uri="{BB962C8B-B14F-4D97-AF65-F5344CB8AC3E}">
        <p14:creationId xmlns:p14="http://schemas.microsoft.com/office/powerpoint/2010/main" val="12022111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latin typeface="+mn-lt"/>
                <a:cs typeface="Arial"/>
              </a:rPr>
              <a:t>Veřejné rejstříky</a:t>
            </a:r>
            <a:endParaRPr lang="cs-CZ" sz="4000" dirty="0">
              <a:solidFill>
                <a:srgbClr val="FF0000"/>
              </a:solidFill>
              <a:latin typeface="+mn-lt"/>
              <a:cs typeface="Arial"/>
            </a:endParaRPr>
          </a:p>
        </p:txBody>
      </p:sp>
      <p:sp>
        <p:nvSpPr>
          <p:cNvPr id="6" name="Zástupný symbol pro obsah 2"/>
          <p:cNvSpPr>
            <a:spLocks noGrp="1"/>
          </p:cNvSpPr>
          <p:nvPr>
            <p:ph idx="1"/>
          </p:nvPr>
        </p:nvSpPr>
        <p:spPr/>
        <p:txBody>
          <a:bodyPr>
            <a:normAutofit fontScale="92500" lnSpcReduction="20000"/>
          </a:bodyPr>
          <a:lstStyle/>
          <a:p>
            <a:pPr marL="0" indent="0">
              <a:buNone/>
            </a:pPr>
            <a:r>
              <a:rPr lang="cs-CZ" sz="2400" b="1" dirty="0">
                <a:solidFill>
                  <a:srgbClr val="FF0000"/>
                </a:solidFill>
              </a:rPr>
              <a:t>Podání návrhu </a:t>
            </a:r>
            <a:r>
              <a:rPr lang="cs-CZ" sz="2400" dirty="0" smtClean="0"/>
              <a:t>– </a:t>
            </a:r>
          </a:p>
          <a:p>
            <a:r>
              <a:rPr lang="cs-CZ" sz="2400" dirty="0" smtClean="0"/>
              <a:t>Provádí </a:t>
            </a:r>
            <a:r>
              <a:rPr lang="cs-CZ" sz="2400" dirty="0"/>
              <a:t>se pomocí tzv. inteligentních formulářů, které automaticky kontrolují část zadaných údajů (eliminace některých nedostatků návrhu a urychlení procesu zápisu) </a:t>
            </a:r>
          </a:p>
          <a:p>
            <a:r>
              <a:rPr lang="cs-CZ" sz="2400" dirty="0" smtClean="0">
                <a:solidFill>
                  <a:srgbClr val="FF0000"/>
                </a:solidFill>
              </a:rPr>
              <a:t>Formuláře se zasílají </a:t>
            </a:r>
            <a:r>
              <a:rPr lang="cs-CZ" sz="2400" dirty="0" smtClean="0"/>
              <a:t>spolu </a:t>
            </a:r>
            <a:r>
              <a:rPr lang="cs-CZ" sz="2400" dirty="0"/>
              <a:t>s doloženými listinami rejstříkovému soudu </a:t>
            </a:r>
            <a:r>
              <a:rPr lang="cs-CZ" sz="2400" dirty="0" smtClean="0">
                <a:solidFill>
                  <a:srgbClr val="FF0000"/>
                </a:solidFill>
              </a:rPr>
              <a:t>buď </a:t>
            </a:r>
            <a:r>
              <a:rPr lang="cs-CZ" sz="2400" dirty="0">
                <a:solidFill>
                  <a:srgbClr val="FF0000"/>
                </a:solidFill>
              </a:rPr>
              <a:t>elektronicky </a:t>
            </a:r>
            <a:r>
              <a:rPr lang="cs-CZ" sz="2400" dirty="0"/>
              <a:t>(je vyžadován elektronický podpis nebo podání prostřednictvím datové schránky), </a:t>
            </a:r>
            <a:r>
              <a:rPr lang="cs-CZ" sz="2400" b="1" dirty="0">
                <a:solidFill>
                  <a:srgbClr val="FF0000"/>
                </a:solidFill>
              </a:rPr>
              <a:t>nebo v listinné podobě s úředně ověřeným podpisem </a:t>
            </a:r>
          </a:p>
          <a:p>
            <a:r>
              <a:rPr lang="cs-CZ" sz="2400" b="1" dirty="0" smtClean="0"/>
              <a:t>Navrhovatel</a:t>
            </a:r>
            <a:r>
              <a:rPr lang="cs-CZ" sz="2400" dirty="0" smtClean="0"/>
              <a:t> </a:t>
            </a:r>
            <a:r>
              <a:rPr lang="cs-CZ" sz="2400" dirty="0"/>
              <a:t>dále </a:t>
            </a:r>
            <a:r>
              <a:rPr lang="cs-CZ" sz="2400" b="1" dirty="0">
                <a:solidFill>
                  <a:srgbClr val="FF0000"/>
                </a:solidFill>
              </a:rPr>
              <a:t>musí doložit, že zapisované osobě vznikne nejpozději dnem zápisu živnostenské nebo jiné oprávnění</a:t>
            </a:r>
            <a:r>
              <a:rPr lang="cs-CZ" sz="2400" dirty="0"/>
              <a:t>, které je třeba k činnosti, jež má být do veřejného rejstříku zapsána (nelze-li to zjistit z informačního systému veřejné správy) </a:t>
            </a:r>
          </a:p>
          <a:p>
            <a:r>
              <a:rPr lang="cs-CZ" sz="2400" b="1" dirty="0" smtClean="0"/>
              <a:t>Navrhovatel</a:t>
            </a:r>
            <a:r>
              <a:rPr lang="cs-CZ" sz="2400" dirty="0" smtClean="0"/>
              <a:t> </a:t>
            </a:r>
            <a:r>
              <a:rPr lang="cs-CZ" sz="2400" dirty="0"/>
              <a:t>také </a:t>
            </a:r>
            <a:r>
              <a:rPr lang="cs-CZ" sz="2400" b="1" dirty="0">
                <a:solidFill>
                  <a:srgbClr val="FF0000"/>
                </a:solidFill>
              </a:rPr>
              <a:t>musí doložit právní důvod užívání prostor </a:t>
            </a:r>
            <a:r>
              <a:rPr lang="cs-CZ" sz="2400" dirty="0"/>
              <a:t>(vlastnické právo, nájemní smlouva, …), v nich je umístěno sídlo zapisované osoby</a:t>
            </a:r>
            <a:endParaRPr lang="cs-CZ" sz="2200" dirty="0" smtClean="0"/>
          </a:p>
        </p:txBody>
      </p:sp>
    </p:spTree>
    <p:extLst>
      <p:ext uri="{BB962C8B-B14F-4D97-AF65-F5344CB8AC3E}">
        <p14:creationId xmlns:p14="http://schemas.microsoft.com/office/powerpoint/2010/main" val="19653700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latin typeface="+mn-lt"/>
                <a:cs typeface="Arial"/>
              </a:rPr>
              <a:t>Veřejný rejstřík - zápis</a:t>
            </a:r>
            <a:endParaRPr lang="cs-CZ" sz="4000" dirty="0">
              <a:solidFill>
                <a:srgbClr val="FF0000"/>
              </a:solidFill>
              <a:latin typeface="+mn-lt"/>
              <a:cs typeface="Arial"/>
            </a:endParaRPr>
          </a:p>
        </p:txBody>
      </p:sp>
      <p:sp>
        <p:nvSpPr>
          <p:cNvPr id="6" name="Zástupný symbol pro obsah 2"/>
          <p:cNvSpPr>
            <a:spLocks noGrp="1"/>
          </p:cNvSpPr>
          <p:nvPr>
            <p:ph idx="1"/>
          </p:nvPr>
        </p:nvSpPr>
        <p:spPr>
          <a:xfrm>
            <a:off x="457200" y="1600200"/>
            <a:ext cx="8229600" cy="5097780"/>
          </a:xfrm>
        </p:spPr>
        <p:txBody>
          <a:bodyPr>
            <a:normAutofit/>
          </a:bodyPr>
          <a:lstStyle/>
          <a:p>
            <a:pPr marL="0" indent="0">
              <a:buNone/>
            </a:pPr>
            <a:r>
              <a:rPr lang="cs-CZ" sz="2000" b="1" dirty="0">
                <a:solidFill>
                  <a:srgbClr val="FF0000"/>
                </a:solidFill>
              </a:rPr>
              <a:t>Provedení zápisu </a:t>
            </a:r>
            <a:endParaRPr lang="cs-CZ" sz="2000" dirty="0"/>
          </a:p>
          <a:p>
            <a:pPr marL="0" indent="0">
              <a:buNone/>
            </a:pPr>
            <a:r>
              <a:rPr lang="cs-CZ" sz="2000" dirty="0" smtClean="0"/>
              <a:t>Rejstříkový </a:t>
            </a:r>
            <a:r>
              <a:rPr lang="cs-CZ" sz="2000" dirty="0"/>
              <a:t>soud provede zápis bez vydání rozhodnutí, tzv. přímý zápis, pokud jsou splněny podmínky stanovené v § </a:t>
            </a:r>
            <a:r>
              <a:rPr lang="cs-CZ" sz="2000" dirty="0" smtClean="0"/>
              <a:t>81 (podkladem pro zápis rozhodnutí soudu nebo správního orgánu) </a:t>
            </a:r>
            <a:r>
              <a:rPr lang="cs-CZ" sz="2000" dirty="0"/>
              <a:t>a </a:t>
            </a:r>
            <a:r>
              <a:rPr lang="cs-CZ" sz="2000" dirty="0" smtClean="0"/>
              <a:t>92 (zapisované skutečnosti mají podklad v přiloženém notářském zápisu) </a:t>
            </a:r>
            <a:r>
              <a:rPr lang="cs-CZ" sz="2000" dirty="0" err="1"/>
              <a:t>ZoVR</a:t>
            </a:r>
            <a:r>
              <a:rPr lang="cs-CZ" sz="2000" dirty="0"/>
              <a:t>, nebo o návrhu rozhodne usnesením (vyhovění nebo zamítnutí návrhu) - Přímý zápis nemá povahu soudního rozhodnutí (není přípustné odvolání) - Rejstříkový soud provede zápis do v. rejstříku ve lhůtě bez zbytečného odkladu po nabytí právní moci usnesení (pokud navrhovatel nenavrhne jiné datum, nelze však provést zápis zpětně</a:t>
            </a:r>
            <a:r>
              <a:rPr lang="cs-CZ" sz="2000" dirty="0" smtClean="0"/>
              <a:t>)</a:t>
            </a:r>
          </a:p>
          <a:p>
            <a:pPr marL="0" indent="0">
              <a:buNone/>
            </a:pPr>
            <a:r>
              <a:rPr lang="cs-CZ" sz="2000" b="1" dirty="0" smtClean="0">
                <a:solidFill>
                  <a:srgbClr val="FF0000"/>
                </a:solidFill>
              </a:rPr>
              <a:t>Fikce </a:t>
            </a:r>
            <a:r>
              <a:rPr lang="cs-CZ" sz="2000" b="1" dirty="0">
                <a:solidFill>
                  <a:srgbClr val="FF0000"/>
                </a:solidFill>
              </a:rPr>
              <a:t>zápisu </a:t>
            </a:r>
            <a:r>
              <a:rPr lang="cs-CZ" sz="2000" dirty="0"/>
              <a:t>nastává </a:t>
            </a:r>
            <a:r>
              <a:rPr lang="cs-CZ" sz="2000" b="1" dirty="0">
                <a:solidFill>
                  <a:srgbClr val="FF0000"/>
                </a:solidFill>
              </a:rPr>
              <a:t>v případě, že zákonem stanovená lhůta není soudem dodržena</a:t>
            </a:r>
            <a:r>
              <a:rPr lang="cs-CZ" sz="2000" dirty="0"/>
              <a:t>. </a:t>
            </a:r>
            <a:r>
              <a:rPr lang="cs-CZ" sz="2000" b="1" dirty="0"/>
              <a:t>Dnem následujícím po dni, kdy došlo k marnému uplynutí stanovené lhůty, se navrhovaný zápis považuje za provedený </a:t>
            </a:r>
            <a:endParaRPr lang="cs-CZ" sz="2000" dirty="0"/>
          </a:p>
        </p:txBody>
      </p:sp>
    </p:spTree>
    <p:extLst>
      <p:ext uri="{BB962C8B-B14F-4D97-AF65-F5344CB8AC3E}">
        <p14:creationId xmlns:p14="http://schemas.microsoft.com/office/powerpoint/2010/main" val="34712532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FF0000"/>
                </a:solidFill>
              </a:rPr>
              <a:t>Veřejný rejstřík - zápis</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Provedení zápisu notářem </a:t>
            </a:r>
            <a:endParaRPr lang="cs-CZ" b="1" dirty="0" smtClean="0">
              <a:solidFill>
                <a:srgbClr val="FF0000"/>
              </a:solidFill>
            </a:endParaRPr>
          </a:p>
          <a:p>
            <a:r>
              <a:rPr lang="cs-CZ" dirty="0" smtClean="0"/>
              <a:t>Zápis </a:t>
            </a:r>
            <a:r>
              <a:rPr lang="cs-CZ" dirty="0"/>
              <a:t>do v. rejstříku může být proveden přímo </a:t>
            </a:r>
            <a:r>
              <a:rPr lang="cs-CZ" dirty="0" smtClean="0"/>
              <a:t>notářem - osoba</a:t>
            </a:r>
            <a:r>
              <a:rPr lang="cs-CZ" dirty="0"/>
              <a:t>, která chce docílit zápisu do veřejného rejstříku má možnost výběru mezi tímto způsobem a zápisem na návrh v řízení u rejstříkového </a:t>
            </a:r>
            <a:r>
              <a:rPr lang="cs-CZ" dirty="0" smtClean="0"/>
              <a:t>soudu</a:t>
            </a:r>
          </a:p>
          <a:p>
            <a:r>
              <a:rPr lang="cs-CZ" dirty="0" smtClean="0"/>
              <a:t>Jsou-li </a:t>
            </a:r>
            <a:r>
              <a:rPr lang="cs-CZ" dirty="0"/>
              <a:t>podmínky splněny, </a:t>
            </a:r>
            <a:r>
              <a:rPr lang="cs-CZ" dirty="0">
                <a:solidFill>
                  <a:srgbClr val="FF0000"/>
                </a:solidFill>
              </a:rPr>
              <a:t>notář ve lhůtě bez zbytečného odkladu po podání žádosti zápis provede a vydá zapsané osobě ve lhůtě do 3 pracovních dnů od zápisu ověřený výstup z IS veřejné správy </a:t>
            </a:r>
            <a:r>
              <a:rPr lang="cs-CZ" dirty="0"/>
              <a:t>(ověřený výpis z v. rejstříku)</a:t>
            </a:r>
          </a:p>
        </p:txBody>
      </p:sp>
    </p:spTree>
    <p:extLst>
      <p:ext uri="{BB962C8B-B14F-4D97-AF65-F5344CB8AC3E}">
        <p14:creationId xmlns:p14="http://schemas.microsoft.com/office/powerpoint/2010/main" val="264679815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FF0000"/>
                </a:solidFill>
              </a:rPr>
              <a:t>Povinnosti podnikatelů ve vztahu k obchodnímu rejstříku</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77500" lnSpcReduction="20000"/>
          </a:bodyPr>
          <a:lstStyle/>
          <a:p>
            <a:r>
              <a:rPr lang="cs-CZ" dirty="0"/>
              <a:t>Osoba zapsaná ve v. rejstříku je povinna zajistit shodu aktuálně zapsaných údajů se skutečností </a:t>
            </a:r>
          </a:p>
          <a:p>
            <a:r>
              <a:rPr lang="cs-CZ" dirty="0" smtClean="0"/>
              <a:t>V </a:t>
            </a:r>
            <a:r>
              <a:rPr lang="cs-CZ" dirty="0"/>
              <a:t>případě změny (vznik skutečnosti rozhodné pro zápis do v. rejstříku) vzniká zapsané osobě povinnost bez zbytečného odkladu od tohoto okamžiku podat návrh na zápis (změnu </a:t>
            </a:r>
            <a:r>
              <a:rPr lang="cs-CZ" dirty="0" smtClean="0"/>
              <a:t>zápisu)</a:t>
            </a:r>
          </a:p>
          <a:p>
            <a:r>
              <a:rPr lang="cs-CZ" b="1" dirty="0" smtClean="0"/>
              <a:t>Pokud </a:t>
            </a:r>
            <a:r>
              <a:rPr lang="cs-CZ" b="1" dirty="0"/>
              <a:t>tak do 15 dnů od vzniku povinnosti neučiní, může tak učinit i kdokoli jiný, doloží-li právní zájem na zápis </a:t>
            </a:r>
            <a:r>
              <a:rPr lang="cs-CZ" dirty="0"/>
              <a:t>a předloží-li listiny dokládající zapisované skutečnosti </a:t>
            </a:r>
            <a:r>
              <a:rPr lang="cs-CZ" dirty="0" smtClean="0"/>
              <a:t>– </a:t>
            </a:r>
          </a:p>
          <a:p>
            <a:r>
              <a:rPr lang="cs-CZ" dirty="0" smtClean="0"/>
              <a:t>Zapsaná </a:t>
            </a:r>
            <a:r>
              <a:rPr lang="cs-CZ" dirty="0"/>
              <a:t>osoba má dále povinnost předložit bez zbytečného odkladu všechny listiny, které jsou ze zákona zakládány do sbírky listin (např. výroční zprávy, účetní závěrky, rozhodnutí o zrušení právnické osoby, rozhodnutí o přeměně právnické osoby, …)</a:t>
            </a:r>
            <a:endParaRPr lang="cs-CZ" dirty="0" smtClean="0"/>
          </a:p>
        </p:txBody>
      </p:sp>
    </p:spTree>
    <p:extLst>
      <p:ext uri="{BB962C8B-B14F-4D97-AF65-F5344CB8AC3E}">
        <p14:creationId xmlns:p14="http://schemas.microsoft.com/office/powerpoint/2010/main" val="167307876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FF0000"/>
                </a:solidFill>
              </a:rPr>
              <a:t>Důsledky porušení povinnosti předložení listin k zápisu do OR</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cs-CZ" dirty="0" smtClean="0"/>
              <a:t>V </a:t>
            </a:r>
            <a:r>
              <a:rPr lang="cs-CZ" dirty="0"/>
              <a:t>případě, že rejstříkový soud zjistí nesoulad mezi zapsaným a faktickým stavem, je ze zákona povinen (a to i bez návrhu) zahájit řízení o zápisu do veřejného rejstříku </a:t>
            </a:r>
            <a:r>
              <a:rPr lang="cs-CZ" dirty="0" smtClean="0"/>
              <a:t>- cílem </a:t>
            </a:r>
            <a:r>
              <a:rPr lang="cs-CZ" dirty="0"/>
              <a:t>řízení je uvedení zapsaných skutečností do souladu s reálným stavem </a:t>
            </a:r>
          </a:p>
          <a:p>
            <a:r>
              <a:rPr lang="cs-CZ" b="1" dirty="0" smtClean="0"/>
              <a:t>Nejprve </a:t>
            </a:r>
            <a:r>
              <a:rPr lang="cs-CZ" b="1" dirty="0"/>
              <a:t>předseda senátu vyzve zapsanou osobu, aby svou povinnost v dodatečné lhůtě splnila </a:t>
            </a:r>
            <a:r>
              <a:rPr lang="cs-CZ" dirty="0"/>
              <a:t>– v případě neuposlechnutí lze uložit zapsané osobě </a:t>
            </a:r>
            <a:r>
              <a:rPr lang="cs-CZ" b="1" dirty="0"/>
              <a:t>pořádkovou pokutu až do výše 100 000 Kč</a:t>
            </a:r>
          </a:p>
        </p:txBody>
      </p:sp>
    </p:spTree>
    <p:extLst>
      <p:ext uri="{BB962C8B-B14F-4D97-AF65-F5344CB8AC3E}">
        <p14:creationId xmlns:p14="http://schemas.microsoft.com/office/powerpoint/2010/main" val="3415386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Identifikace podnikatele</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Zásada časové priority užívání obchodní firmy- </a:t>
            </a:r>
            <a:r>
              <a:rPr lang="cs-CZ" dirty="0"/>
              <a:t>práva k ní náleží tomu, kdo ji poprvé po právu použil (nikoli od formálního zápisu do obch. rejstříku), zároveň vyjadřuje zásadu relativní výlučnosti dané obch. firmy ve vztahu k firmám jiných podnikatelů v rámci hospodářské soutěže mezi jejich </a:t>
            </a:r>
            <a:r>
              <a:rPr lang="cs-CZ" dirty="0" smtClean="0"/>
              <a:t>nositeli-podnikateli</a:t>
            </a:r>
            <a:r>
              <a:rPr lang="cs-CZ" dirty="0"/>
              <a:t>, není to absolutní výlučnost, kdy by danou obch. firmu nemohl mít žádný jiný podnikatel, v praxi se mohou vyskytnout stejné obch. firmy, ovšem u podnikatelů, kteří nepůsobí ve vzájemné hospodářské soutěži </a:t>
            </a:r>
          </a:p>
        </p:txBody>
      </p:sp>
    </p:spTree>
    <p:extLst>
      <p:ext uri="{BB962C8B-B14F-4D97-AF65-F5344CB8AC3E}">
        <p14:creationId xmlns:p14="http://schemas.microsoft.com/office/powerpoint/2010/main" val="143812499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FF0000"/>
                </a:solidFill>
              </a:rPr>
              <a:t>Důsledky porušení povinnosti předložení listin k zápisu do OR</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r>
              <a:rPr lang="cs-CZ" dirty="0"/>
              <a:t>Ultimativní sankcí je pak </a:t>
            </a:r>
            <a:r>
              <a:rPr lang="cs-CZ" b="1" dirty="0"/>
              <a:t>možnost zrušení právnické osoby a nařízení likvidace </a:t>
            </a:r>
            <a:r>
              <a:rPr lang="cs-CZ" dirty="0" smtClean="0"/>
              <a:t>- </a:t>
            </a:r>
            <a:r>
              <a:rPr lang="cs-CZ" dirty="0"/>
              <a:t>Řízení lze zahájit i bez návrhu rejstříkový soud, pokud osoba zapsaná opakovaně neplní zákonné povinnosti nebo může-li mít takové neplnění závažné důsledky pro třetí osoby (např. nepředložení výroční zprávy a účetní závěrky), a to vždy za podmínky, že je na tom právní zájem </a:t>
            </a:r>
          </a:p>
          <a:p>
            <a:r>
              <a:rPr lang="cs-CZ" dirty="0" smtClean="0"/>
              <a:t>Obdobně </a:t>
            </a:r>
            <a:r>
              <a:rPr lang="cs-CZ" dirty="0"/>
              <a:t>se postupuje, jestliže obsah zápisu odporuje donucovacímu ustanovení zákona (např. u v.o.s. zůstane zapsaný pouze jediný společník) a není-li možné dosáhnout nápravy jinak.</a:t>
            </a:r>
            <a:endParaRPr lang="cs-CZ" b="1" dirty="0"/>
          </a:p>
        </p:txBody>
      </p:sp>
    </p:spTree>
    <p:extLst>
      <p:ext uri="{BB962C8B-B14F-4D97-AF65-F5344CB8AC3E}">
        <p14:creationId xmlns:p14="http://schemas.microsoft.com/office/powerpoint/2010/main" val="21560839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FF0000"/>
                </a:solidFill>
              </a:rPr>
              <a:t>Důsledky porušení povinnosti předložení listin k zápisu do OR</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85000" lnSpcReduction="20000"/>
          </a:bodyPr>
          <a:lstStyle/>
          <a:p>
            <a:r>
              <a:rPr lang="cs-CZ" dirty="0"/>
              <a:t>V některých případech může porušení povinností naplnit skutkovou podstatu trestného činu zkreslování údajů o stavu hospodaření a jmění (§ 254 odst. 2 TZ), </a:t>
            </a:r>
            <a:endParaRPr lang="cs-CZ" dirty="0" smtClean="0"/>
          </a:p>
          <a:p>
            <a:pPr lvl="1"/>
            <a:r>
              <a:rPr lang="cs-CZ" dirty="0" smtClean="0"/>
              <a:t>pachatelem </a:t>
            </a:r>
            <a:r>
              <a:rPr lang="cs-CZ" dirty="0"/>
              <a:t>může být FO i PO </a:t>
            </a:r>
          </a:p>
          <a:p>
            <a:pPr lvl="1"/>
            <a:r>
              <a:rPr lang="cs-CZ" dirty="0" smtClean="0"/>
              <a:t>FO </a:t>
            </a:r>
            <a:r>
              <a:rPr lang="cs-CZ" dirty="0"/>
              <a:t>hrozí trest odnětí svobody až na 2 roky či zákaz činnosti (1-5 let nebo peněžitý trest při škodě na cizím majetku 500 000+ Kč, anebo 2-8 let při škodě 5+ mil. Kč</a:t>
            </a:r>
            <a:r>
              <a:rPr lang="cs-CZ" dirty="0" smtClean="0"/>
              <a:t>)</a:t>
            </a:r>
          </a:p>
          <a:p>
            <a:pPr lvl="1"/>
            <a:r>
              <a:rPr lang="cs-CZ" dirty="0" smtClean="0"/>
              <a:t>PO </a:t>
            </a:r>
            <a:r>
              <a:rPr lang="cs-CZ" dirty="0"/>
              <a:t>hrozí trest či ochranné opatření podle § 15 Zákona o trestní odpovědnosti právnických osob (např. zrušení právnické osoby, propadnutí majetku, peněžitý trest, …) </a:t>
            </a:r>
            <a:endParaRPr lang="cs-CZ" dirty="0" smtClean="0"/>
          </a:p>
          <a:p>
            <a:pPr lvl="1"/>
            <a:r>
              <a:rPr lang="cs-CZ" dirty="0" smtClean="0"/>
              <a:t>FO </a:t>
            </a:r>
            <a:r>
              <a:rPr lang="cs-CZ" dirty="0"/>
              <a:t>hrozí také případná sankce v přestupkovém řízení (porušení povinnosti podat návrh na zápis, změnu nebo výmaz zápisu v obchodním rejstříku nebo uložit listinu do sbírky listiny je přestupkem podle Zákona o přestupcích), pokutu lze vyměřit až do výše 50 000 Kč, nebo lze uložit zákaz činnosti až na dobu jednoho </a:t>
            </a:r>
            <a:r>
              <a:rPr lang="cs-CZ" dirty="0" smtClean="0"/>
              <a:t>roku.</a:t>
            </a:r>
            <a:endParaRPr lang="cs-CZ" b="1" dirty="0"/>
          </a:p>
        </p:txBody>
      </p:sp>
    </p:spTree>
    <p:extLst>
      <p:ext uri="{BB962C8B-B14F-4D97-AF65-F5344CB8AC3E}">
        <p14:creationId xmlns:p14="http://schemas.microsoft.com/office/powerpoint/2010/main" val="7084288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721078"/>
            <a:ext cx="8126360" cy="1814052"/>
          </a:xfrm>
        </p:spPr>
        <p:txBody>
          <a:bodyPr lIns="0" tIns="0" rIns="0" bIns="0" anchor="t" anchorCtr="0">
            <a:normAutofit fontScale="90000"/>
          </a:bodyPr>
          <a:lstStyle/>
          <a:p>
            <a:r>
              <a:rPr lang="cs-CZ" sz="7300" b="1" cap="small" dirty="0" smtClean="0">
                <a:solidFill>
                  <a:srgbClr val="D10202"/>
                </a:solidFill>
                <a:latin typeface="+mn-lt"/>
                <a:cs typeface="Arial"/>
              </a:rPr>
              <a:t>Nekalá soutěž</a:t>
            </a:r>
            <a:r>
              <a:rPr lang="cs-CZ" sz="5400" b="1" dirty="0" smtClean="0">
                <a:solidFill>
                  <a:srgbClr val="D10202"/>
                </a:solidFill>
                <a:latin typeface="+mn-lt"/>
                <a:cs typeface="Arial"/>
              </a:rPr>
              <a:t/>
            </a:r>
            <a:br>
              <a:rPr lang="cs-CZ" sz="5400" b="1" dirty="0" smtClean="0">
                <a:solidFill>
                  <a:srgbClr val="D10202"/>
                </a:solidFill>
                <a:latin typeface="+mn-lt"/>
                <a:cs typeface="Arial"/>
              </a:rPr>
            </a:br>
            <a:r>
              <a:rPr lang="cs-CZ" sz="3000" b="1" dirty="0" smtClean="0">
                <a:solidFill>
                  <a:srgbClr val="D10202"/>
                </a:solidFill>
                <a:latin typeface="+mn-lt"/>
                <a:cs typeface="Arial"/>
              </a:rPr>
              <a:t/>
            </a:r>
            <a:br>
              <a:rPr lang="cs-CZ" sz="3000" b="1" dirty="0" smtClean="0">
                <a:solidFill>
                  <a:srgbClr val="D10202"/>
                </a:solidFill>
                <a:latin typeface="+mn-lt"/>
                <a:cs typeface="Arial"/>
              </a:rPr>
            </a:br>
            <a:endParaRPr lang="en-US" sz="3000" b="1" dirty="0">
              <a:solidFill>
                <a:srgbClr val="D10202"/>
              </a:solidFill>
              <a:latin typeface="+mn-lt"/>
              <a:cs typeface="Arial"/>
            </a:endParaRPr>
          </a:p>
        </p:txBody>
      </p:sp>
    </p:spTree>
    <p:extLst>
      <p:ext uri="{BB962C8B-B14F-4D97-AF65-F5344CB8AC3E}">
        <p14:creationId xmlns:p14="http://schemas.microsoft.com/office/powerpoint/2010/main" val="17745210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Nekalá soutěž</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a:bodyPr>
          <a:lstStyle/>
          <a:p>
            <a:pPr marL="914400" lvl="2" indent="0">
              <a:buNone/>
            </a:pPr>
            <a:endParaRPr lang="cs-CZ" sz="1600" dirty="0" smtClean="0">
              <a:solidFill>
                <a:schemeClr val="tx2"/>
              </a:solidFill>
            </a:endParaRPr>
          </a:p>
          <a:p>
            <a:pPr algn="just"/>
            <a:r>
              <a:rPr lang="cs-CZ" dirty="0"/>
              <a:t>Kdo se dostane v hospodářském styku do rozporu s dobrými mravy soutěže jednáním způsobilým přivodit újmu jiným soutěžitelům nebo zákazníkům, dopustí se nekalé soutěže. Nekalá soutěž se zakazuje.</a:t>
            </a:r>
          </a:p>
          <a:p>
            <a:pPr marL="0" indent="0">
              <a:buNone/>
            </a:pPr>
            <a:endParaRPr lang="cs-CZ" sz="2400" b="1" dirty="0">
              <a:solidFill>
                <a:schemeClr val="tx2"/>
              </a:solidFill>
              <a:ea typeface="+mn-ea"/>
              <a:cs typeface="+mn-cs"/>
            </a:endParaRP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10484455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Nekalá soutěž</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70000" lnSpcReduction="20000"/>
          </a:bodyPr>
          <a:lstStyle/>
          <a:p>
            <a:pPr marL="0" indent="0" algn="just">
              <a:buNone/>
            </a:pPr>
            <a:r>
              <a:rPr lang="cs-CZ" dirty="0" smtClean="0"/>
              <a:t>Nekalou </a:t>
            </a:r>
            <a:r>
              <a:rPr lang="cs-CZ" dirty="0"/>
              <a:t>soutěží </a:t>
            </a:r>
            <a:r>
              <a:rPr lang="cs-CZ" dirty="0" smtClean="0"/>
              <a:t>1 </a:t>
            </a:r>
            <a:r>
              <a:rPr lang="cs-CZ" dirty="0"/>
              <a:t>je </a:t>
            </a:r>
            <a:r>
              <a:rPr lang="cs-CZ" dirty="0" smtClean="0"/>
              <a:t>zejména:</a:t>
            </a:r>
            <a:endParaRPr lang="cs-CZ" dirty="0"/>
          </a:p>
          <a:p>
            <a:pPr marL="0" indent="0" algn="just">
              <a:buNone/>
            </a:pPr>
            <a:r>
              <a:rPr lang="cs-CZ" dirty="0"/>
              <a:t> </a:t>
            </a:r>
          </a:p>
          <a:p>
            <a:pPr marL="0" indent="0" algn="just">
              <a:buNone/>
            </a:pPr>
            <a:r>
              <a:rPr lang="cs-CZ" dirty="0"/>
              <a:t>a) klamavá reklama,</a:t>
            </a:r>
          </a:p>
          <a:p>
            <a:pPr marL="0" indent="0" algn="just">
              <a:buNone/>
            </a:pPr>
            <a:r>
              <a:rPr lang="cs-CZ" dirty="0" smtClean="0"/>
              <a:t>b</a:t>
            </a:r>
            <a:r>
              <a:rPr lang="cs-CZ" dirty="0"/>
              <a:t>) klamavé označování zboží a služeb,</a:t>
            </a:r>
          </a:p>
          <a:p>
            <a:pPr marL="0" indent="0" algn="just">
              <a:buNone/>
            </a:pPr>
            <a:r>
              <a:rPr lang="cs-CZ" dirty="0" smtClean="0"/>
              <a:t>c</a:t>
            </a:r>
            <a:r>
              <a:rPr lang="cs-CZ" dirty="0"/>
              <a:t>) vyvolání nebezpečí záměny,</a:t>
            </a:r>
          </a:p>
          <a:p>
            <a:pPr marL="0" indent="0" algn="just">
              <a:buNone/>
            </a:pPr>
            <a:r>
              <a:rPr lang="cs-CZ" dirty="0" smtClean="0"/>
              <a:t>d</a:t>
            </a:r>
            <a:r>
              <a:rPr lang="cs-CZ" dirty="0"/>
              <a:t>) parazitování na pověsti závodu, výrobku či služeb jiného soutěžitele,</a:t>
            </a:r>
          </a:p>
          <a:p>
            <a:pPr marL="0" indent="0" algn="just">
              <a:buNone/>
            </a:pPr>
            <a:r>
              <a:rPr lang="cs-CZ" dirty="0" smtClean="0"/>
              <a:t>e</a:t>
            </a:r>
            <a:r>
              <a:rPr lang="cs-CZ" dirty="0"/>
              <a:t>) podplácení,</a:t>
            </a:r>
          </a:p>
          <a:p>
            <a:pPr marL="0" indent="0" algn="just">
              <a:buNone/>
            </a:pPr>
            <a:r>
              <a:rPr lang="cs-CZ" dirty="0" smtClean="0"/>
              <a:t>f</a:t>
            </a:r>
            <a:r>
              <a:rPr lang="cs-CZ" dirty="0"/>
              <a:t>) zlehčování,</a:t>
            </a:r>
          </a:p>
          <a:p>
            <a:pPr marL="0" indent="0" algn="just">
              <a:buNone/>
            </a:pPr>
            <a:r>
              <a:rPr lang="cs-CZ" dirty="0" smtClean="0"/>
              <a:t>g</a:t>
            </a:r>
            <a:r>
              <a:rPr lang="cs-CZ" dirty="0"/>
              <a:t>) srovnávací reklama, pokud není dovolena jako přípustná,</a:t>
            </a:r>
          </a:p>
          <a:p>
            <a:pPr marL="0" indent="0" algn="just">
              <a:buNone/>
            </a:pPr>
            <a:r>
              <a:rPr lang="cs-CZ" dirty="0" smtClean="0"/>
              <a:t>h</a:t>
            </a:r>
            <a:r>
              <a:rPr lang="cs-CZ" dirty="0"/>
              <a:t>) porušení obchodního tajemství,</a:t>
            </a:r>
          </a:p>
          <a:p>
            <a:pPr marL="0" indent="0" algn="just">
              <a:buNone/>
            </a:pPr>
            <a:r>
              <a:rPr lang="cs-CZ" dirty="0" smtClean="0"/>
              <a:t>i</a:t>
            </a:r>
            <a:r>
              <a:rPr lang="cs-CZ" dirty="0"/>
              <a:t>) dotěrné obtěžování a</a:t>
            </a:r>
          </a:p>
          <a:p>
            <a:pPr marL="0" indent="0" algn="just">
              <a:buNone/>
            </a:pPr>
            <a:r>
              <a:rPr lang="cs-CZ" dirty="0" smtClean="0"/>
              <a:t>j</a:t>
            </a:r>
            <a:r>
              <a:rPr lang="cs-CZ" dirty="0"/>
              <a:t>) ohrožení zdraví a životního prostředí.</a:t>
            </a:r>
            <a:endParaRPr lang="cs-CZ" sz="2400" b="1" dirty="0">
              <a:solidFill>
                <a:schemeClr val="tx2"/>
              </a:solidFill>
              <a:ea typeface="+mn-ea"/>
              <a:cs typeface="+mn-cs"/>
            </a:endParaRP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339838630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Klamavá reklama</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47500" lnSpcReduction="20000"/>
          </a:bodyPr>
          <a:lstStyle/>
          <a:p>
            <a:pPr marL="914400" lvl="2" indent="0">
              <a:buNone/>
            </a:pPr>
            <a:endParaRPr lang="cs-CZ" sz="1600" dirty="0" smtClean="0">
              <a:solidFill>
                <a:schemeClr val="tx2"/>
              </a:solidFill>
            </a:endParaRPr>
          </a:p>
          <a:p>
            <a:pPr algn="just"/>
            <a:r>
              <a:rPr lang="cs-CZ" dirty="0" smtClean="0"/>
              <a:t>reklama</a:t>
            </a:r>
            <a:r>
              <a:rPr lang="cs-CZ" dirty="0"/>
              <a:t>, která souvisí s podnikáním nebo povoláním, sleduje podpořit odbyt movitých nebo nemovitých věcí nebo poskytování služeb, včetně práv a povinností, klame nebo je způsobilá klamat podáním nebo jakýmkoli jiným způsobem osoby, jimž je určena nebo k nimž dospěje, a tím i zřejmě způsobilá ovlivnit hospodářské chování takových osob.</a:t>
            </a:r>
          </a:p>
          <a:p>
            <a:pPr marL="0" indent="0" algn="just">
              <a:buNone/>
            </a:pPr>
            <a:r>
              <a:rPr lang="cs-CZ" dirty="0"/>
              <a:t> </a:t>
            </a:r>
          </a:p>
          <a:p>
            <a:pPr marL="0" indent="0" algn="just">
              <a:buNone/>
            </a:pPr>
            <a:r>
              <a:rPr lang="cs-CZ" dirty="0" smtClean="0"/>
              <a:t>Při </a:t>
            </a:r>
            <a:r>
              <a:rPr lang="cs-CZ" dirty="0"/>
              <a:t>posuzování, zda je reklama klamavá, se přihlédne ke všem jejím výrazným znakům. Zvláště se přihlédne k údajům, které reklama obsahuje ohledně</a:t>
            </a:r>
          </a:p>
          <a:p>
            <a:pPr marL="0" indent="0" algn="just">
              <a:buNone/>
            </a:pPr>
            <a:r>
              <a:rPr lang="cs-CZ" dirty="0"/>
              <a:t> </a:t>
            </a:r>
          </a:p>
          <a:p>
            <a:pPr marL="0" indent="0" algn="just">
              <a:buNone/>
            </a:pPr>
            <a:r>
              <a:rPr lang="cs-CZ" dirty="0"/>
              <a:t>a) dostupnosti, povahy, provedení, složení, výrobního postupu, data výroby nebo poskytnutí, způsobilosti k určenému účelu, použitelnosti, množství, zeměpisného či obchodního původu, jakož i podrobnějšího vytčení a dalších znaků zboží nebo služeb včetně předpokládaných výsledků použití nebo výsledků a podstatných znaků provedených zkoušek či prověrek,</a:t>
            </a:r>
          </a:p>
          <a:p>
            <a:pPr marL="0" indent="0" algn="just">
              <a:buNone/>
            </a:pPr>
            <a:r>
              <a:rPr lang="cs-CZ" dirty="0"/>
              <a:t> </a:t>
            </a:r>
          </a:p>
          <a:p>
            <a:pPr marL="0" indent="0" algn="just">
              <a:buNone/>
            </a:pPr>
            <a:r>
              <a:rPr lang="cs-CZ" dirty="0"/>
              <a:t>b) ceny nebo způsobu jejího určení,</a:t>
            </a:r>
          </a:p>
          <a:p>
            <a:pPr marL="0" indent="0" algn="just">
              <a:buNone/>
            </a:pPr>
            <a:r>
              <a:rPr lang="cs-CZ" dirty="0"/>
              <a:t> </a:t>
            </a:r>
          </a:p>
          <a:p>
            <a:pPr marL="0" indent="0" algn="just">
              <a:buNone/>
            </a:pPr>
            <a:r>
              <a:rPr lang="cs-CZ" dirty="0"/>
              <a:t>c) podmínek, za nichž se zboží dodává nebo služba poskytuje, a</a:t>
            </a:r>
          </a:p>
          <a:p>
            <a:pPr marL="0" indent="0" algn="just">
              <a:buNone/>
            </a:pPr>
            <a:r>
              <a:rPr lang="cs-CZ" dirty="0"/>
              <a:t> </a:t>
            </a:r>
          </a:p>
          <a:p>
            <a:pPr marL="0" indent="0" algn="just">
              <a:buNone/>
            </a:pPr>
            <a:r>
              <a:rPr lang="cs-CZ" dirty="0"/>
              <a:t>d) povahy, vlastností a práv zadavatele reklamy, jako jsou zejména jeho totožnost, majetek, odborná způsobilost, jeho práva duševního vlastnictví nebo jeho vyznamenání a pocty.</a:t>
            </a:r>
          </a:p>
          <a:p>
            <a:pPr marL="0" indent="0">
              <a:buNone/>
            </a:pPr>
            <a:endParaRPr lang="cs-CZ" sz="2400" b="1" dirty="0">
              <a:solidFill>
                <a:schemeClr val="tx2"/>
              </a:solidFill>
              <a:ea typeface="+mn-ea"/>
              <a:cs typeface="+mn-cs"/>
            </a:endParaRP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242080879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Klamavé označení zboží nebo služby</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70000" lnSpcReduction="20000"/>
          </a:bodyPr>
          <a:lstStyle/>
          <a:p>
            <a:pPr marL="914400" lvl="2" indent="0">
              <a:buNone/>
            </a:pPr>
            <a:endParaRPr lang="cs-CZ" sz="1600" dirty="0" smtClean="0">
              <a:solidFill>
                <a:schemeClr val="tx2"/>
              </a:solidFill>
            </a:endParaRPr>
          </a:p>
          <a:p>
            <a:pPr algn="just"/>
            <a:r>
              <a:rPr lang="cs-CZ" b="1" dirty="0" smtClean="0"/>
              <a:t>označení</a:t>
            </a:r>
            <a:r>
              <a:rPr lang="cs-CZ" dirty="0"/>
              <a:t>, které je </a:t>
            </a:r>
            <a:r>
              <a:rPr lang="cs-CZ" b="1" dirty="0"/>
              <a:t>způsobilé vyvolat </a:t>
            </a:r>
            <a:r>
              <a:rPr lang="cs-CZ" dirty="0"/>
              <a:t>v hospodářském styku </a:t>
            </a:r>
            <a:r>
              <a:rPr lang="cs-CZ" b="1" dirty="0"/>
              <a:t>mylnou domněnku</a:t>
            </a:r>
            <a:r>
              <a:rPr lang="cs-CZ" dirty="0"/>
              <a:t>, že jím označené zboží nebo služba pocházejí z určité oblasti či místa nebo od určitého výrobce, anebo že vykazují zvláštní charakteristický znak nebo zvláštní jakost. Nerozhodné je, zda označení bylo uvedeno bezprostředně na zboží, na obalu, obchodní písemnosti nebo jinde. Rovněž je nerozhodné, zda ke klamavému označení došlo přímo nebo nepřímo a jakým prostředkem se tak stalo.</a:t>
            </a:r>
          </a:p>
          <a:p>
            <a:pPr algn="just"/>
            <a:endParaRPr lang="cs-CZ" dirty="0"/>
          </a:p>
          <a:p>
            <a:pPr algn="just"/>
            <a:r>
              <a:rPr lang="cs-CZ" dirty="0" smtClean="0"/>
              <a:t>Klamavost </a:t>
            </a:r>
            <a:r>
              <a:rPr lang="cs-CZ" dirty="0"/>
              <a:t>působí i údaj všeobecně vžitý v hospodářském styku k označení druhu nebo jakosti, je-li k němu připojen dodatek způsobilý klamat, zejména s použitím výrazu „pravý“, „skutečný“ nebo „původní“.</a:t>
            </a:r>
          </a:p>
          <a:p>
            <a:pPr marL="0" indent="0" algn="just">
              <a:buNone/>
            </a:pPr>
            <a:endParaRPr lang="cs-CZ" dirty="0"/>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287623799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Srovnávací reklama</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62500" lnSpcReduction="20000"/>
          </a:bodyPr>
          <a:lstStyle/>
          <a:p>
            <a:pPr marL="914400" lvl="2" indent="0">
              <a:buNone/>
            </a:pPr>
            <a:endParaRPr lang="cs-CZ" sz="1600" dirty="0" smtClean="0">
              <a:solidFill>
                <a:schemeClr val="tx2"/>
              </a:solidFill>
            </a:endParaRPr>
          </a:p>
          <a:p>
            <a:pPr algn="just"/>
            <a:r>
              <a:rPr lang="cs-CZ" dirty="0" smtClean="0"/>
              <a:t>Srovnávací </a:t>
            </a:r>
            <a:r>
              <a:rPr lang="cs-CZ" dirty="0"/>
              <a:t>reklama přímo nebo nepřímo označuje jiného soutěžitele nebo jeho zboží či službu.</a:t>
            </a:r>
          </a:p>
          <a:p>
            <a:pPr marL="0" indent="0" algn="just">
              <a:buNone/>
            </a:pPr>
            <a:r>
              <a:rPr lang="cs-CZ" dirty="0"/>
              <a:t> </a:t>
            </a:r>
          </a:p>
          <a:p>
            <a:pPr marL="0" indent="0" algn="just">
              <a:buNone/>
            </a:pPr>
            <a:r>
              <a:rPr lang="cs-CZ" dirty="0" smtClean="0"/>
              <a:t>Srovnávací </a:t>
            </a:r>
            <a:r>
              <a:rPr lang="cs-CZ" dirty="0"/>
              <a:t>reklama je přípustná, pokud se srovnání týče,</a:t>
            </a:r>
          </a:p>
          <a:p>
            <a:pPr marL="0" indent="0" algn="just">
              <a:buNone/>
            </a:pPr>
            <a:endParaRPr lang="cs-CZ" dirty="0" smtClean="0"/>
          </a:p>
          <a:p>
            <a:pPr marL="0" indent="0" algn="just">
              <a:buNone/>
            </a:pPr>
            <a:r>
              <a:rPr lang="cs-CZ" dirty="0" smtClean="0"/>
              <a:t>a</a:t>
            </a:r>
            <a:r>
              <a:rPr lang="cs-CZ" dirty="0"/>
              <a:t>) není-li klamavá,</a:t>
            </a:r>
          </a:p>
          <a:p>
            <a:pPr marL="0" indent="0" algn="just">
              <a:buNone/>
            </a:pPr>
            <a:r>
              <a:rPr lang="cs-CZ" dirty="0" smtClean="0"/>
              <a:t>b</a:t>
            </a:r>
            <a:r>
              <a:rPr lang="cs-CZ" dirty="0"/>
              <a:t>) srovnává-li jen zboží a službu uspokojující stejnou potřebu nebo určené ke stejnému účelu,</a:t>
            </a:r>
          </a:p>
          <a:p>
            <a:pPr marL="0" indent="0" algn="just">
              <a:buNone/>
            </a:pPr>
            <a:r>
              <a:rPr lang="cs-CZ" dirty="0" smtClean="0"/>
              <a:t>c</a:t>
            </a:r>
            <a:r>
              <a:rPr lang="cs-CZ" dirty="0"/>
              <a:t>) srovnává-li objektivně jednu nebo více podstatných, důležitých, ověřitelných a příznačných vlastností zboží nebo služeb včetně ceny,</a:t>
            </a:r>
          </a:p>
          <a:p>
            <a:pPr marL="0" indent="0" algn="just">
              <a:buNone/>
            </a:pPr>
            <a:r>
              <a:rPr lang="cs-CZ" dirty="0" smtClean="0"/>
              <a:t>d</a:t>
            </a:r>
            <a:r>
              <a:rPr lang="cs-CZ" dirty="0"/>
              <a:t>) srovnává-li zboží s označením původu pouze se zbožím stejného označení,</a:t>
            </a:r>
          </a:p>
          <a:p>
            <a:pPr marL="0" indent="0" algn="just">
              <a:buNone/>
            </a:pPr>
            <a:r>
              <a:rPr lang="cs-CZ" dirty="0" smtClean="0"/>
              <a:t>e</a:t>
            </a:r>
            <a:r>
              <a:rPr lang="cs-CZ" dirty="0"/>
              <a:t>) nezlehčuje-li soutěžitele, jeho postavení, jeho činnost nebo její výsledky nebo jejich označení ani z nich nekalým způsobem netěží, a</a:t>
            </a:r>
          </a:p>
          <a:p>
            <a:pPr marL="0" indent="0" algn="just">
              <a:buNone/>
            </a:pPr>
            <a:r>
              <a:rPr lang="cs-CZ" dirty="0" smtClean="0"/>
              <a:t>f</a:t>
            </a:r>
            <a:r>
              <a:rPr lang="cs-CZ" dirty="0"/>
              <a:t>) nenabízí-li zboží nebo službu jako napodobení či reprodukci zboží nebo služby označovaných ochrannou známkou soutěžitele nebo jeho názvem.</a:t>
            </a:r>
            <a:endParaRPr lang="cs-CZ" sz="2400" b="1" dirty="0">
              <a:ea typeface="+mn-ea"/>
              <a:cs typeface="+mn-cs"/>
            </a:endParaRP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249935756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Vyvolání nebezpečí záměny</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62500" lnSpcReduction="20000"/>
          </a:bodyPr>
          <a:lstStyle/>
          <a:p>
            <a:pPr marL="914400" lvl="2" indent="0">
              <a:buNone/>
            </a:pPr>
            <a:endParaRPr lang="cs-CZ" sz="1600" dirty="0" smtClean="0">
              <a:solidFill>
                <a:schemeClr val="tx2"/>
              </a:solidFill>
            </a:endParaRPr>
          </a:p>
          <a:p>
            <a:pPr algn="just"/>
            <a:r>
              <a:rPr lang="cs-CZ" dirty="0" smtClean="0"/>
              <a:t>Kdo </a:t>
            </a:r>
            <a:r>
              <a:rPr lang="cs-CZ" dirty="0"/>
              <a:t>užije jména osoby nebo zvláštního označení závodu užívaného již po právu jiným soutěžitelem, vyvolá tím nebezpečí </a:t>
            </a:r>
            <a:r>
              <a:rPr lang="cs-CZ" dirty="0" smtClean="0"/>
              <a:t>záměny (</a:t>
            </a:r>
            <a:r>
              <a:rPr lang="cs-CZ" dirty="0" err="1" smtClean="0"/>
              <a:t>Apetito</a:t>
            </a:r>
            <a:r>
              <a:rPr lang="cs-CZ" dirty="0" smtClean="0"/>
              <a:t> x </a:t>
            </a:r>
            <a:r>
              <a:rPr lang="cs-CZ" dirty="0" err="1" smtClean="0"/>
              <a:t>Smetanito</a:t>
            </a:r>
            <a:r>
              <a:rPr lang="cs-CZ" dirty="0" smtClean="0"/>
              <a:t>)</a:t>
            </a:r>
            <a:endParaRPr lang="cs-CZ" dirty="0"/>
          </a:p>
          <a:p>
            <a:pPr marL="0" indent="0" algn="just">
              <a:buNone/>
            </a:pPr>
            <a:endParaRPr lang="cs-CZ" dirty="0"/>
          </a:p>
          <a:p>
            <a:pPr algn="just"/>
            <a:r>
              <a:rPr lang="cs-CZ" dirty="0" smtClean="0"/>
              <a:t>Nebezpečí </a:t>
            </a:r>
            <a:r>
              <a:rPr lang="cs-CZ" dirty="0"/>
              <a:t>záměny vyvolá i ten, kdo užije zvláštního označení závodu nebo zvláštního označení či úpravy výrobku, výkonu nebo obchodního materiálu závodu, které v zákaznických kruzích platí pro určitý závod za příznačné.</a:t>
            </a:r>
          </a:p>
          <a:p>
            <a:pPr algn="just"/>
            <a:endParaRPr lang="cs-CZ" dirty="0"/>
          </a:p>
          <a:p>
            <a:pPr algn="just"/>
            <a:r>
              <a:rPr lang="cs-CZ" dirty="0" smtClean="0"/>
              <a:t>Stejně </a:t>
            </a:r>
            <a:r>
              <a:rPr lang="cs-CZ" dirty="0"/>
              <a:t>tak vyvolá nebezpečí záměny, kdo napodobí cizí výrobek, jeho obal nebo výkon, ledaže se jedná o napodobení v prvcích, které jsou již z povahy výrobku funkčně, technicky nebo esteticky předurčeny, a napodobitel učinil veškerá opatření, která lze na něm požadovat, aby nebezpečí záměny vyloučil nebo alespoň podstatně omezil, pokud jsou tato jednání způsobilá vyvolat nebezpečí záměny nebo klamnou představu o spojení se soutěžitelem, jeho závodem, pojmenováním, zvláštním označením nebo s výrobkem či výkonem jiného soutěžitele.</a:t>
            </a:r>
            <a:endParaRPr lang="cs-CZ" dirty="0" smtClean="0"/>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35532902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Parazitování na pověsti</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a:bodyPr>
          <a:lstStyle/>
          <a:p>
            <a:pPr marL="914400" lvl="2" indent="0">
              <a:buNone/>
            </a:pPr>
            <a:endParaRPr lang="cs-CZ" sz="1600" dirty="0" smtClean="0">
              <a:solidFill>
                <a:schemeClr val="tx2"/>
              </a:solidFill>
            </a:endParaRPr>
          </a:p>
          <a:p>
            <a:pPr algn="just"/>
            <a:r>
              <a:rPr lang="cs-CZ" dirty="0"/>
              <a:t>Parazitováním je </a:t>
            </a:r>
            <a:r>
              <a:rPr lang="cs-CZ" b="1" dirty="0"/>
              <a:t>zneužití pověsti </a:t>
            </a:r>
            <a:r>
              <a:rPr lang="cs-CZ" dirty="0"/>
              <a:t>závodu, výrobku nebo služby jiného soutěžitele </a:t>
            </a:r>
            <a:r>
              <a:rPr lang="cs-CZ" b="1" dirty="0"/>
              <a:t>umožňující získat pro výsledky vlastního nebo cizího podnikání prospěch, jehož by soutěžitel jinak nedosáhl</a:t>
            </a:r>
            <a:r>
              <a:rPr lang="cs-CZ" dirty="0"/>
              <a:t>.</a:t>
            </a:r>
            <a:endParaRPr lang="cs-CZ" i="1" dirty="0"/>
          </a:p>
          <a:p>
            <a:pPr marL="0" indent="0">
              <a:buNone/>
            </a:pPr>
            <a:endParaRPr lang="cs-CZ" sz="2400" b="1" dirty="0">
              <a:solidFill>
                <a:schemeClr val="tx2"/>
              </a:solidFill>
              <a:ea typeface="+mn-ea"/>
              <a:cs typeface="+mn-cs"/>
            </a:endParaRP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2094233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Identifikace podnikatele</a:t>
            </a:r>
            <a:endParaRPr lang="cs-CZ" dirty="0">
              <a:solidFill>
                <a:srgbClr val="FF0000"/>
              </a:solidFill>
            </a:endParaRPr>
          </a:p>
        </p:txBody>
      </p:sp>
      <p:sp>
        <p:nvSpPr>
          <p:cNvPr id="3" name="Zástupný symbol pro obsah 2"/>
          <p:cNvSpPr>
            <a:spLocks noGrp="1"/>
          </p:cNvSpPr>
          <p:nvPr>
            <p:ph idx="1"/>
          </p:nvPr>
        </p:nvSpPr>
        <p:spPr/>
        <p:txBody>
          <a:bodyPr/>
          <a:lstStyle/>
          <a:p>
            <a:r>
              <a:rPr lang="cs-CZ" b="1" dirty="0">
                <a:solidFill>
                  <a:srgbClr val="FF0000"/>
                </a:solidFill>
              </a:rPr>
              <a:t>Obch. firmu lze zapsat do obch. rejstříku ještě před zápisem samotného podnikatele- </a:t>
            </a:r>
            <a:r>
              <a:rPr lang="cs-CZ" dirty="0"/>
              <a:t>obch. korporace (po jejím řádném založení a návrhu všech zakladatelů, </a:t>
            </a:r>
            <a:r>
              <a:rPr lang="cs-CZ" b="1" dirty="0"/>
              <a:t>do 1 měsíce od zápisu obch. firmy musí být podán návrh na zapsání obch. korporace, jinak výmaz</a:t>
            </a:r>
            <a:r>
              <a:rPr lang="cs-CZ" dirty="0"/>
              <a:t>)- předběžné zajištění zápisu daného označení (aby si ji nezapsal někdo jiný)</a:t>
            </a:r>
          </a:p>
        </p:txBody>
      </p:sp>
    </p:spTree>
    <p:extLst>
      <p:ext uri="{BB962C8B-B14F-4D97-AF65-F5344CB8AC3E}">
        <p14:creationId xmlns:p14="http://schemas.microsoft.com/office/powerpoint/2010/main" val="8080717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Podplácení</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77500" lnSpcReduction="20000"/>
          </a:bodyPr>
          <a:lstStyle/>
          <a:p>
            <a:pPr marL="0" indent="0" algn="just">
              <a:buNone/>
            </a:pPr>
            <a:endParaRPr lang="cs-CZ" sz="1600" dirty="0">
              <a:solidFill>
                <a:schemeClr val="tx2"/>
              </a:solidFill>
            </a:endParaRPr>
          </a:p>
          <a:p>
            <a:pPr marL="0" indent="0" algn="just">
              <a:buNone/>
            </a:pPr>
            <a:r>
              <a:rPr lang="cs-CZ" dirty="0" smtClean="0"/>
              <a:t>Podplácením </a:t>
            </a:r>
            <a:r>
              <a:rPr lang="cs-CZ" dirty="0"/>
              <a:t>ve smyslu tohoto zákona je jednání, jímž</a:t>
            </a:r>
          </a:p>
          <a:p>
            <a:pPr marL="0" indent="0" algn="just">
              <a:buNone/>
            </a:pPr>
            <a:endParaRPr lang="cs-CZ" dirty="0"/>
          </a:p>
          <a:p>
            <a:pPr marL="0" indent="0" algn="just">
              <a:buNone/>
            </a:pPr>
            <a:r>
              <a:rPr lang="cs-CZ" dirty="0"/>
              <a:t>a) soutěžitel osobě, která je členem statutárního nebo jiného orgánu jiného soutěžitele nebo je v pracovním poměru k jinému soutěžiteli, přímo nebo nepřímo nabídne, slíbí či poskytne jakýkoliv prospěch za tím účelem, aby jejím nekalým postupem docílil na úkor jiných soutěžitelů pro sebe nebo jiného soutěžitele přednost nebo jinou neoprávněnou výhodu v soutěži, anebo</a:t>
            </a:r>
          </a:p>
          <a:p>
            <a:pPr marL="0" indent="0" algn="just">
              <a:buNone/>
            </a:pPr>
            <a:endParaRPr lang="cs-CZ" dirty="0"/>
          </a:p>
          <a:p>
            <a:pPr marL="0" indent="0" algn="just">
              <a:buNone/>
            </a:pPr>
            <a:r>
              <a:rPr lang="cs-CZ" dirty="0"/>
              <a:t>b) osoba uvedená v písmenu a) přímo či nepřímo žádá, dá si slíbit nebo přijme za stejným účelem jakýkoliv prospěch.</a:t>
            </a:r>
            <a:endParaRPr lang="cs-CZ" sz="2400" b="1" dirty="0"/>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352458755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Zlehčování</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85000" lnSpcReduction="20000"/>
          </a:bodyPr>
          <a:lstStyle/>
          <a:p>
            <a:pPr marL="914400" lvl="2" indent="0">
              <a:buNone/>
            </a:pPr>
            <a:endParaRPr lang="cs-CZ" sz="1600" dirty="0" smtClean="0">
              <a:solidFill>
                <a:schemeClr val="tx2"/>
              </a:solidFill>
            </a:endParaRPr>
          </a:p>
          <a:p>
            <a:pPr algn="just"/>
            <a:r>
              <a:rPr lang="cs-CZ" dirty="0" smtClean="0"/>
              <a:t>Zlehčováním </a:t>
            </a:r>
            <a:r>
              <a:rPr lang="cs-CZ" dirty="0"/>
              <a:t>je jednání, jímž soutěžitel uvede nebo rozšiřuje o poměrech, výkonech nebo výrobku jiného soutěžitele </a:t>
            </a:r>
            <a:r>
              <a:rPr lang="cs-CZ" b="1" dirty="0"/>
              <a:t>nepravdivý údaj způsobilý tomuto soutěžiteli přivodit újmu</a:t>
            </a:r>
            <a:r>
              <a:rPr lang="cs-CZ" dirty="0"/>
              <a:t>.</a:t>
            </a:r>
          </a:p>
          <a:p>
            <a:pPr algn="just"/>
            <a:endParaRPr lang="cs-CZ" dirty="0"/>
          </a:p>
          <a:p>
            <a:pPr algn="just"/>
            <a:r>
              <a:rPr lang="cs-CZ" dirty="0" smtClean="0"/>
              <a:t>Zlehčováním </a:t>
            </a:r>
            <a:r>
              <a:rPr lang="cs-CZ" dirty="0"/>
              <a:t>je </a:t>
            </a:r>
            <a:r>
              <a:rPr lang="cs-CZ" b="1" dirty="0"/>
              <a:t>i uvedení a rozšiřování pravdivého údaje o poměrech, výkonech nebo výrobku jiného soutěžitele, pokud jsou způsobilé tomuto soutěžiteli přivodit újmu</a:t>
            </a:r>
            <a:r>
              <a:rPr lang="cs-CZ" dirty="0"/>
              <a:t>. Nekalou soutěží však není, byl-li soutěžitel k takovému jednání okolnostmi donucen (oprávněná obrana).</a:t>
            </a:r>
            <a:endParaRPr lang="cs-CZ" sz="2400" b="1" dirty="0">
              <a:solidFill>
                <a:schemeClr val="tx2"/>
              </a:solidFill>
              <a:ea typeface="+mn-ea"/>
              <a:cs typeface="+mn-cs"/>
            </a:endParaRP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29757756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Porušení obchodního tajemství</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77500" lnSpcReduction="20000"/>
          </a:bodyPr>
          <a:lstStyle/>
          <a:p>
            <a:pPr marL="914400" lvl="2" indent="0">
              <a:buNone/>
            </a:pPr>
            <a:endParaRPr lang="cs-CZ" sz="1600" dirty="0" smtClean="0">
              <a:solidFill>
                <a:schemeClr val="tx2"/>
              </a:solidFill>
            </a:endParaRPr>
          </a:p>
          <a:p>
            <a:pPr algn="just"/>
            <a:r>
              <a:rPr lang="cs-CZ" dirty="0"/>
              <a:t>Porušením obchodního tajemství je jednání, jímž jednající jiné osobě neoprávněně sdělí, zpřístupní, pro sebe nebo pro jiného využije obchodní tajemství, které může být využito v soutěži a o němž se </a:t>
            </a:r>
            <a:r>
              <a:rPr lang="cs-CZ" dirty="0" smtClean="0"/>
              <a:t>dověděl:</a:t>
            </a:r>
            <a:endParaRPr lang="cs-CZ" dirty="0"/>
          </a:p>
          <a:p>
            <a:pPr marL="0" indent="0" algn="just">
              <a:buNone/>
            </a:pPr>
            <a:endParaRPr lang="cs-CZ" dirty="0"/>
          </a:p>
          <a:p>
            <a:pPr marL="0" indent="0" algn="just">
              <a:buNone/>
            </a:pPr>
            <a:r>
              <a:rPr lang="cs-CZ" dirty="0"/>
              <a:t>a) tím, že mu tajemství bylo svěřeno nebo jinak se stalo přístupným na základě jeho pracovního poměru k soutěžiteli nebo na základě jiného vztahu k němu, popřípadě v rámci výkonu funkce, k níž byl soudem nebo jiným orgánem povolán, nebo</a:t>
            </a:r>
          </a:p>
          <a:p>
            <a:pPr marL="0" indent="0" algn="just">
              <a:buNone/>
            </a:pPr>
            <a:endParaRPr lang="cs-CZ" dirty="0"/>
          </a:p>
          <a:p>
            <a:pPr marL="0" indent="0" algn="just">
              <a:buNone/>
            </a:pPr>
            <a:r>
              <a:rPr lang="cs-CZ" dirty="0"/>
              <a:t>b) vlastním nebo cizím jednáním příčícím se zákonu.</a:t>
            </a: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170619585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Dotěrné obtěžování</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55000" lnSpcReduction="20000"/>
          </a:bodyPr>
          <a:lstStyle/>
          <a:p>
            <a:pPr marL="914400" lvl="2" indent="0">
              <a:buNone/>
            </a:pPr>
            <a:endParaRPr lang="cs-CZ" sz="1600" dirty="0" smtClean="0"/>
          </a:p>
          <a:p>
            <a:pPr algn="just"/>
            <a:r>
              <a:rPr lang="cs-CZ" sz="4000" dirty="0" smtClean="0"/>
              <a:t>Dotěrné </a:t>
            </a:r>
            <a:r>
              <a:rPr lang="cs-CZ" sz="4000" dirty="0"/>
              <a:t>obtěžování je sdělování údajů o soutěžiteli, zboží nebo službách, jakož i nabídka zboží nebo služeb s využitím telefonu, faxového přístroje, elektronické pošty nebo podobných prostředků, ačkoli si takovou činnost příjemce zjevně nepřeje, nebo sdělování reklamy, při kterém její původce utají nebo zastře údaje, podle nichž ho lze zjistit, a neuvede, kde příjemce může bez zvláštních nákladů přikázat ukončení reklamy.</a:t>
            </a:r>
          </a:p>
          <a:p>
            <a:pPr algn="just"/>
            <a:endParaRPr lang="cs-CZ" sz="4000" dirty="0"/>
          </a:p>
          <a:p>
            <a:pPr algn="just"/>
            <a:r>
              <a:rPr lang="cs-CZ" sz="4000" dirty="0"/>
              <a:t>	</a:t>
            </a:r>
            <a:r>
              <a:rPr lang="cs-CZ" sz="4000" dirty="0" smtClean="0"/>
              <a:t>Rozesílá-li </a:t>
            </a:r>
            <a:r>
              <a:rPr lang="cs-CZ" sz="4000" dirty="0"/>
              <a:t>se reklama na elektronickou adresu, kterou podnikatel získal v souvislosti s prodejem zboží nebo poskytnutím služby, nejde o dotěrné obtěžování, pokud podnikatel tuto adresu používá k přímé reklamě pro vlastní zboží nebo služby a druhá strana reklamu nezakázala, ačkoli ji podnikatel při získání adresy i při každém jejím použití k reklamě zřetelně upozornil na právo přikázat bez zvláštních nákladů ukončení reklamy.</a:t>
            </a: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167208927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fontScale="90000"/>
          </a:bodyPr>
          <a:lstStyle/>
          <a:p>
            <a:r>
              <a:rPr lang="cs-CZ" sz="4000" b="1" dirty="0" smtClean="0">
                <a:solidFill>
                  <a:srgbClr val="D10202"/>
                </a:solidFill>
                <a:latin typeface="+mn-lt"/>
                <a:cs typeface="Arial"/>
              </a:rPr>
              <a:t>Ohrožení zdraví nebo životního prostředí</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fontScale="92500" lnSpcReduction="10000"/>
          </a:bodyPr>
          <a:lstStyle/>
          <a:p>
            <a:pPr marL="0" indent="0" fontAlgn="auto">
              <a:spcBef>
                <a:spcPts val="0"/>
              </a:spcBef>
              <a:spcAft>
                <a:spcPts val="0"/>
              </a:spcAft>
              <a:buNone/>
              <a:defRPr/>
            </a:pPr>
            <a:endParaRPr lang="cs-CZ" sz="1800" dirty="0" smtClean="0">
              <a:solidFill>
                <a:schemeClr val="tx2"/>
              </a:solidFill>
            </a:endParaRPr>
          </a:p>
          <a:p>
            <a:pPr algn="just">
              <a:spcBef>
                <a:spcPts val="0"/>
              </a:spcBef>
              <a:defRPr/>
            </a:pPr>
            <a:r>
              <a:rPr lang="cs-CZ" sz="3600" dirty="0"/>
              <a:t>Ohrožení zdraví nebo životního prostředí je jednání, jímž soutěžitel zkresluje podmínky hospodářské soutěže tím, že provozuje výrobu, uvádí na trh výrobek nebo provádí výkon ohrožující zájem na ochraně zdraví nebo životního prostředí chráněný zákonem, aby tak získal pro sebe nebo pro jiného prospěch na úkor jiného soutěžitele nebo zákazníků.</a:t>
            </a:r>
            <a:endParaRPr lang="cs-CZ" sz="3600" dirty="0" smtClean="0"/>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368208717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Ochrana proti nekalé soutěži</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a:bodyPr>
          <a:lstStyle/>
          <a:p>
            <a:pPr algn="just">
              <a:spcBef>
                <a:spcPts val="0"/>
              </a:spcBef>
              <a:defRPr/>
            </a:pPr>
            <a:r>
              <a:rPr lang="cs-CZ" sz="2000" dirty="0"/>
              <a:t>Osoba, jejíž právo bylo nekalou soutěží ohroženo nebo porušeno, může proti rušiteli požadovat, aby se nekalé soutěže zdržel nebo aby odstranil závadný stav. Dále může požadovat přiměřené zadostiučinění, náhradu škody a vydání bezdůvodného obohacení.</a:t>
            </a:r>
          </a:p>
          <a:p>
            <a:pPr marL="0" indent="0" algn="just" fontAlgn="auto">
              <a:spcBef>
                <a:spcPts val="0"/>
              </a:spcBef>
              <a:spcAft>
                <a:spcPts val="0"/>
              </a:spcAft>
              <a:buNone/>
              <a:defRPr/>
            </a:pPr>
            <a:r>
              <a:rPr lang="cs-CZ" sz="2000" dirty="0"/>
              <a:t> </a:t>
            </a:r>
          </a:p>
          <a:p>
            <a:pPr algn="just">
              <a:spcBef>
                <a:spcPts val="0"/>
              </a:spcBef>
              <a:defRPr/>
            </a:pPr>
            <a:r>
              <a:rPr lang="cs-CZ" sz="2000" dirty="0" smtClean="0"/>
              <a:t>Právo</a:t>
            </a:r>
            <a:r>
              <a:rPr lang="cs-CZ" sz="2000" dirty="0"/>
              <a:t>, aby se rušitel nekalé soutěže zdržel nebo aby odstranil závadný stav, může mimo případy uvedené v § 2982 až 2985 uplatnit též právnická osoba oprávněná hájit zájmy soutěžitelů nebo zákazníků.</a:t>
            </a:r>
          </a:p>
          <a:p>
            <a:pPr marL="0" indent="0" algn="just" fontAlgn="auto">
              <a:spcBef>
                <a:spcPts val="0"/>
              </a:spcBef>
              <a:spcAft>
                <a:spcPts val="0"/>
              </a:spcAft>
              <a:buNone/>
              <a:defRPr/>
            </a:pPr>
            <a:r>
              <a:rPr lang="cs-CZ" sz="2000" dirty="0"/>
              <a:t> </a:t>
            </a:r>
          </a:p>
          <a:p>
            <a:pPr algn="just">
              <a:spcBef>
                <a:spcPts val="0"/>
              </a:spcBef>
              <a:defRPr/>
            </a:pPr>
            <a:r>
              <a:rPr lang="cs-CZ" sz="2000" dirty="0" smtClean="0"/>
              <a:t>Uplatní-li </a:t>
            </a:r>
            <a:r>
              <a:rPr lang="cs-CZ" sz="2000" dirty="0"/>
              <a:t>spotřebitel právo, aby se rušitel zdržel nekalé soutěže nebo aby odstranil závadný stav a jde-li o některý případ stanovený v § 2976 až 2981 nebo v § 2987, musí rušitel prokázat, že se nekalé soutěže nedopustil. Uplatní-li spotřebitel právo na náhradu škody, musí rušitel prokázat, že škoda nebyla způsobena nekalou soutěží.</a:t>
            </a:r>
            <a:endParaRPr lang="cs-CZ" sz="2800" b="1" dirty="0" smtClean="0"/>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135636295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2"/>
          <p:cNvSpPr>
            <a:spLocks noGrp="1"/>
          </p:cNvSpPr>
          <p:nvPr>
            <p:ph idx="1"/>
          </p:nvPr>
        </p:nvSpPr>
        <p:spPr/>
        <p:txBody>
          <a:bodyPr>
            <a:normAutofit/>
          </a:bodyPr>
          <a:lstStyle/>
          <a:p>
            <a:pPr marL="0" indent="0" algn="ctr">
              <a:spcBef>
                <a:spcPct val="0"/>
              </a:spcBef>
              <a:buNone/>
            </a:pPr>
            <a:endParaRPr lang="cs-CZ" sz="6000" b="1" dirty="0" smtClean="0">
              <a:solidFill>
                <a:srgbClr val="D10202"/>
              </a:solidFill>
              <a:ea typeface="+mj-ea"/>
              <a:cs typeface="Arial"/>
            </a:endParaRPr>
          </a:p>
          <a:p>
            <a:pPr marL="0" indent="0" algn="ctr">
              <a:spcBef>
                <a:spcPct val="0"/>
              </a:spcBef>
              <a:buNone/>
            </a:pPr>
            <a:r>
              <a:rPr lang="cs-CZ" sz="6000" b="1" dirty="0" smtClean="0">
                <a:solidFill>
                  <a:srgbClr val="D10202"/>
                </a:solidFill>
                <a:ea typeface="+mj-ea"/>
                <a:cs typeface="Arial"/>
              </a:rPr>
              <a:t>Děkuji </a:t>
            </a:r>
            <a:r>
              <a:rPr lang="cs-CZ" sz="6000" b="1" dirty="0">
                <a:solidFill>
                  <a:srgbClr val="D10202"/>
                </a:solidFill>
                <a:ea typeface="+mj-ea"/>
                <a:cs typeface="Arial"/>
              </a:rPr>
              <a:t>za pozornost!</a:t>
            </a:r>
          </a:p>
          <a:p>
            <a:endParaRPr lang="cs-CZ" sz="2800" b="1" dirty="0" smtClean="0"/>
          </a:p>
          <a:p>
            <a:endParaRPr lang="cs-CZ" sz="2800" b="1" dirty="0" smtClean="0"/>
          </a:p>
          <a:p>
            <a:pPr algn="ctr" fontAlgn="auto">
              <a:spcBef>
                <a:spcPts val="0"/>
              </a:spcBef>
              <a:spcAft>
                <a:spcPts val="0"/>
              </a:spcAft>
              <a:buClr>
                <a:schemeClr val="bg1">
                  <a:lumMod val="50000"/>
                </a:schemeClr>
              </a:buClr>
              <a:buSzPct val="50000"/>
              <a:defRPr/>
            </a:pPr>
            <a:endParaRPr lang="cs-CZ" sz="2000" dirty="0">
              <a:solidFill>
                <a:schemeClr val="tx2"/>
              </a:solidFill>
            </a:endParaRPr>
          </a:p>
          <a:p>
            <a:pPr marL="0" indent="0" fontAlgn="auto">
              <a:spcBef>
                <a:spcPts val="0"/>
              </a:spcBef>
              <a:spcAft>
                <a:spcPts val="0"/>
              </a:spcAft>
              <a:buClr>
                <a:schemeClr val="bg1">
                  <a:lumMod val="50000"/>
                </a:schemeClr>
              </a:buClr>
              <a:buSzPct val="50000"/>
              <a:buNone/>
              <a:defRPr/>
            </a:pPr>
            <a:endParaRPr lang="cs-CZ" sz="2400" dirty="0">
              <a:solidFill>
                <a:schemeClr val="tx2"/>
              </a:solidFill>
            </a:endParaRPr>
          </a:p>
          <a:p>
            <a:pPr marL="0" indent="0" fontAlgn="auto">
              <a:spcBef>
                <a:spcPts val="0"/>
              </a:spcBef>
              <a:spcAft>
                <a:spcPts val="0"/>
              </a:spcAft>
              <a:buClr>
                <a:schemeClr val="bg1">
                  <a:lumMod val="50000"/>
                </a:schemeClr>
              </a:buClr>
              <a:buSzPct val="50000"/>
              <a:buNone/>
              <a:defRPr/>
            </a:pPr>
            <a:endParaRPr lang="cs-CZ" sz="2400" dirty="0">
              <a:solidFill>
                <a:schemeClr val="tx2"/>
              </a:solidFill>
            </a:endParaRPr>
          </a:p>
          <a:p>
            <a:pPr algn="ctr" fontAlgn="auto">
              <a:spcBef>
                <a:spcPts val="0"/>
              </a:spcBef>
              <a:spcAft>
                <a:spcPts val="0"/>
              </a:spcAft>
              <a:buClr>
                <a:schemeClr val="bg1">
                  <a:lumMod val="50000"/>
                </a:schemeClr>
              </a:buClr>
              <a:buSzPct val="50000"/>
              <a:defRPr/>
            </a:pPr>
            <a:endParaRPr lang="cs-CZ" sz="2400" dirty="0">
              <a:solidFill>
                <a:schemeClr val="tx2"/>
              </a:solidFill>
            </a:endParaRPr>
          </a:p>
          <a:p>
            <a:pPr algn="ctr" fontAlgn="auto">
              <a:spcBef>
                <a:spcPts val="0"/>
              </a:spcBef>
              <a:spcAft>
                <a:spcPts val="0"/>
              </a:spcAft>
              <a:defRPr/>
            </a:pPr>
            <a:endParaRPr lang="cs-CZ" sz="2400" dirty="0">
              <a:solidFill>
                <a:schemeClr val="tx2"/>
              </a:solidFill>
            </a:endParaRPr>
          </a:p>
          <a:p>
            <a:pPr marL="0" indent="0">
              <a:buNone/>
              <a:defRPr/>
            </a:pPr>
            <a:endParaRPr lang="cs-CZ" sz="2400" b="1" dirty="0">
              <a:solidFill>
                <a:schemeClr val="tx2"/>
              </a:solidFill>
              <a:ea typeface="+mn-ea"/>
              <a:cs typeface="+mn-cs"/>
            </a:endParaRPr>
          </a:p>
        </p:txBody>
      </p:sp>
      <p:sp>
        <p:nvSpPr>
          <p:cNvPr id="4" name="Zástupný symbol pro zápatí 3"/>
          <p:cNvSpPr>
            <a:spLocks noGrp="1"/>
          </p:cNvSpPr>
          <p:nvPr>
            <p:ph type="ftr" sz="quarter" idx="11"/>
          </p:nvPr>
        </p:nvSpPr>
        <p:spPr/>
        <p:txBody>
          <a:bodyPr/>
          <a:lstStyle/>
          <a:p>
            <a:pPr>
              <a:defRPr/>
            </a:pPr>
            <a:endParaRPr lang="cs-CZ" dirty="0">
              <a:solidFill>
                <a:schemeClr val="bg1">
                  <a:lumMod val="50000"/>
                </a:schemeClr>
              </a:solidFill>
            </a:endParaRPr>
          </a:p>
        </p:txBody>
      </p:sp>
    </p:spTree>
    <p:extLst>
      <p:ext uri="{BB962C8B-B14F-4D97-AF65-F5344CB8AC3E}">
        <p14:creationId xmlns:p14="http://schemas.microsoft.com/office/powerpoint/2010/main" val="393632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Identifikace podnikatele</a:t>
            </a:r>
            <a:endParaRPr lang="cs-CZ"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cs-CZ" b="1" dirty="0"/>
              <a:t>Obch. firma má trojí </a:t>
            </a:r>
            <a:r>
              <a:rPr lang="cs-CZ" b="1" dirty="0" smtClean="0"/>
              <a:t>význam</a:t>
            </a:r>
          </a:p>
          <a:p>
            <a:r>
              <a:rPr lang="cs-CZ" b="1" dirty="0" smtClean="0"/>
              <a:t>prvek </a:t>
            </a:r>
            <a:r>
              <a:rPr lang="cs-CZ" b="1" dirty="0"/>
              <a:t>identity </a:t>
            </a:r>
            <a:r>
              <a:rPr lang="cs-CZ" dirty="0"/>
              <a:t>podnikatele (není to atribut jeho právní </a:t>
            </a:r>
            <a:r>
              <a:rPr lang="cs-CZ" dirty="0" smtClean="0"/>
              <a:t>osobnosti)</a:t>
            </a:r>
          </a:p>
          <a:p>
            <a:r>
              <a:rPr lang="cs-CZ" b="1" dirty="0" smtClean="0"/>
              <a:t>ochranné </a:t>
            </a:r>
            <a:r>
              <a:rPr lang="cs-CZ" b="1" dirty="0"/>
              <a:t>označení</a:t>
            </a:r>
            <a:r>
              <a:rPr lang="cs-CZ" dirty="0"/>
              <a:t>, jež je jako nehmotný statek předmětem průmyslového vlastnictví (význam pro propagaci, reklamu, součást goodwillu) </a:t>
            </a:r>
          </a:p>
          <a:p>
            <a:r>
              <a:rPr lang="cs-CZ" dirty="0" smtClean="0"/>
              <a:t>zvláštní </a:t>
            </a:r>
            <a:r>
              <a:rPr lang="cs-CZ" b="1" dirty="0"/>
              <a:t>typ nehmotného statku vyznačující osobnost podnikatele </a:t>
            </a:r>
            <a:r>
              <a:rPr lang="cs-CZ" dirty="0" smtClean="0"/>
              <a:t>- Kdo </a:t>
            </a:r>
            <a:r>
              <a:rPr lang="cs-CZ" dirty="0"/>
              <a:t>byl dotčen ve svém právu k obch. firmě, má stejná práva jako při ochraně před nekalou </a:t>
            </a:r>
            <a:r>
              <a:rPr lang="cs-CZ" dirty="0" smtClean="0"/>
              <a:t>soutěží - zápověď </a:t>
            </a:r>
            <a:r>
              <a:rPr lang="cs-CZ" dirty="0"/>
              <a:t>rušebních činů, odstranění závadného stavu, náhrada hmotné újmy i nehmotné újmy na pověsti, vydání bezdůvodného obohacení</a:t>
            </a:r>
          </a:p>
        </p:txBody>
      </p:sp>
    </p:spTree>
    <p:extLst>
      <p:ext uri="{BB962C8B-B14F-4D97-AF65-F5344CB8AC3E}">
        <p14:creationId xmlns:p14="http://schemas.microsoft.com/office/powerpoint/2010/main" val="3191382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96862"/>
            <a:ext cx="8229600" cy="1143000"/>
          </a:xfrm>
        </p:spPr>
        <p:txBody>
          <a:bodyPr/>
          <a:lstStyle/>
          <a:p>
            <a:r>
              <a:rPr lang="cs-CZ" dirty="0" smtClean="0">
                <a:solidFill>
                  <a:srgbClr val="FF0000"/>
                </a:solidFill>
              </a:rPr>
              <a:t>Identifikace podnikatele</a:t>
            </a:r>
            <a:endParaRPr lang="cs-CZ" dirty="0">
              <a:solidFill>
                <a:srgbClr val="FF0000"/>
              </a:solidFill>
            </a:endParaRPr>
          </a:p>
        </p:txBody>
      </p:sp>
      <p:sp>
        <p:nvSpPr>
          <p:cNvPr id="3" name="Zástupný symbol pro obsah 2"/>
          <p:cNvSpPr>
            <a:spLocks noGrp="1"/>
          </p:cNvSpPr>
          <p:nvPr>
            <p:ph idx="1"/>
          </p:nvPr>
        </p:nvSpPr>
        <p:spPr>
          <a:xfrm>
            <a:off x="457200" y="662940"/>
            <a:ext cx="8229600" cy="6400800"/>
          </a:xfrm>
        </p:spPr>
        <p:txBody>
          <a:bodyPr>
            <a:normAutofit fontScale="70000" lnSpcReduction="20000"/>
          </a:bodyPr>
          <a:lstStyle/>
          <a:p>
            <a:r>
              <a:rPr lang="cs-CZ" b="1" dirty="0">
                <a:solidFill>
                  <a:srgbClr val="FF0000"/>
                </a:solidFill>
              </a:rPr>
              <a:t>Sídlo podnikatele- </a:t>
            </a:r>
            <a:r>
              <a:rPr lang="cs-CZ" dirty="0"/>
              <a:t>určeno </a:t>
            </a:r>
            <a:r>
              <a:rPr lang="cs-CZ" b="1" dirty="0"/>
              <a:t>adresou zapsanou ve veřejném rejstříku</a:t>
            </a:r>
            <a:r>
              <a:rPr lang="cs-CZ" dirty="0"/>
              <a:t>, zejména v OR, </a:t>
            </a:r>
            <a:r>
              <a:rPr lang="cs-CZ" b="1" dirty="0"/>
              <a:t>nezapisuje-li se </a:t>
            </a:r>
            <a:r>
              <a:rPr lang="cs-CZ" dirty="0"/>
              <a:t>osoba jako podnikatel do veřejného rejstříku (VR), je jejím sídlem </a:t>
            </a:r>
            <a:r>
              <a:rPr lang="cs-CZ" b="1" dirty="0"/>
              <a:t>místo, kde má hlavní obchodní závod</a:t>
            </a:r>
            <a:r>
              <a:rPr lang="cs-CZ" dirty="0"/>
              <a:t>, popřípadě kde má bydliště </a:t>
            </a:r>
            <a:endParaRPr lang="cs-CZ" dirty="0" smtClean="0"/>
          </a:p>
          <a:p>
            <a:r>
              <a:rPr lang="cs-CZ" b="1" dirty="0" smtClean="0">
                <a:solidFill>
                  <a:srgbClr val="FF0000"/>
                </a:solidFill>
              </a:rPr>
              <a:t>Podnikatel </a:t>
            </a:r>
            <a:r>
              <a:rPr lang="cs-CZ" b="1" dirty="0">
                <a:solidFill>
                  <a:srgbClr val="FF0000"/>
                </a:solidFill>
              </a:rPr>
              <a:t>nemusí uvést ve VR své skutečné sídlo, ale uvádí-li jiné, než skutečné sídlo, může se každý dovolávat i jeho skutečného sídla</a:t>
            </a:r>
            <a:r>
              <a:rPr lang="cs-CZ" dirty="0"/>
              <a:t>, kdo se dovolává zapsaného sídla, na něj podnikatel nemůže namítat, že má sídlo jinde </a:t>
            </a:r>
            <a:endParaRPr lang="cs-CZ" dirty="0" smtClean="0"/>
          </a:p>
          <a:p>
            <a:r>
              <a:rPr lang="cs-CZ" dirty="0" smtClean="0"/>
              <a:t>Sídlo </a:t>
            </a:r>
            <a:r>
              <a:rPr lang="cs-CZ" dirty="0"/>
              <a:t>se určí vždy při ustavení PO, může být i v bytě (pokud to nenaruší klid a pořádek v domě) </a:t>
            </a:r>
            <a:endParaRPr lang="cs-CZ" dirty="0" smtClean="0"/>
          </a:p>
          <a:p>
            <a:pPr lvl="1"/>
            <a:r>
              <a:rPr lang="cs-CZ" dirty="0" smtClean="0"/>
              <a:t>Při </a:t>
            </a:r>
            <a:r>
              <a:rPr lang="cs-CZ" dirty="0"/>
              <a:t>podání návrhu na zápis podnikatele do OR (i jiného VR) musí navrhovatel doložit právní důvod užívání prostor, do nichž je umístěno sídlo osoby, které se zápis týká (pokud není zjistitelný z </a:t>
            </a:r>
            <a:r>
              <a:rPr lang="cs-CZ" dirty="0" err="1"/>
              <a:t>inf</a:t>
            </a:r>
            <a:r>
              <a:rPr lang="cs-CZ" dirty="0"/>
              <a:t>. systému veřejné správy</a:t>
            </a:r>
            <a:r>
              <a:rPr lang="cs-CZ" dirty="0" smtClean="0"/>
              <a:t>)</a:t>
            </a:r>
          </a:p>
          <a:p>
            <a:pPr lvl="1"/>
            <a:r>
              <a:rPr lang="cs-CZ" dirty="0"/>
              <a:t>K doložení právního důvodu postačí písemné prohlášení vlastníka nemovitosti nebo jednotky, kde jsou prostory umístěny, případně prohlášení osoby oprávněné s nemovitostí, bytem nebo nebytovým prostorem nakládat, že s umístěním souhlasí (ne starší 3 měsíců, podpisy úředně ověřeny) </a:t>
            </a:r>
            <a:endParaRPr lang="cs-CZ" dirty="0" smtClean="0"/>
          </a:p>
          <a:p>
            <a:pPr lvl="1"/>
            <a:r>
              <a:rPr lang="cs-CZ" dirty="0" smtClean="0"/>
              <a:t>Sídlo </a:t>
            </a:r>
            <a:r>
              <a:rPr lang="cs-CZ" dirty="0"/>
              <a:t>podnikatele zakládá příslušnost soudu, správce daně či jiného správního úřadu, může být místem plnění smlouvy. Dříve se „sídlo“ vztahovalo pouze k PO, u FO se používal výraz „místo podnikání“ (to muselo být skutečné) </a:t>
            </a:r>
          </a:p>
        </p:txBody>
      </p:sp>
    </p:spTree>
    <p:extLst>
      <p:ext uri="{BB962C8B-B14F-4D97-AF65-F5344CB8AC3E}">
        <p14:creationId xmlns:p14="http://schemas.microsoft.com/office/powerpoint/2010/main" val="639736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pedeutický seminář 2013_f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Propedeutický seminář 2013_fin</Template>
  <TotalTime>3504</TotalTime>
  <Words>6004</Words>
  <Application>Microsoft Office PowerPoint</Application>
  <PresentationFormat>Předvádění na obrazovce (4:3)</PresentationFormat>
  <Paragraphs>448</Paragraphs>
  <Slides>76</Slides>
  <Notes>6</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76</vt:i4>
      </vt:variant>
    </vt:vector>
  </HeadingPairs>
  <TitlesOfParts>
    <vt:vector size="79" baseType="lpstr">
      <vt:lpstr>Arial</vt:lpstr>
      <vt:lpstr>Calibri</vt:lpstr>
      <vt:lpstr>Propedeutický seminář 2013_fin</vt:lpstr>
      <vt:lpstr>Označení a identifikace podnikatele, jednání podnikatele, Živnostenské podnikání </vt:lpstr>
      <vt:lpstr>Osnova přednášky</vt:lpstr>
      <vt:lpstr>Identifikace podnikatele</vt:lpstr>
      <vt:lpstr>Identifikace podnikatele</vt:lpstr>
      <vt:lpstr>Identifikace podnikatele</vt:lpstr>
      <vt:lpstr>Identifikace podnikatele</vt:lpstr>
      <vt:lpstr>Identifikace podnikatele</vt:lpstr>
      <vt:lpstr>Identifikace podnikatele</vt:lpstr>
      <vt:lpstr>Identifikace podnikatele</vt:lpstr>
      <vt:lpstr>Právní jednání podnikatele</vt:lpstr>
      <vt:lpstr>Jednání podnikatele</vt:lpstr>
      <vt:lpstr>Jednání podnikatele</vt:lpstr>
      <vt:lpstr>Jednání podnikatele</vt:lpstr>
      <vt:lpstr>Podmínky živnostenského podnikání</vt:lpstr>
      <vt:lpstr>Živnostenské podnikání</vt:lpstr>
      <vt:lpstr>Živnostenské podnikání</vt:lpstr>
      <vt:lpstr>Živností není:</vt:lpstr>
      <vt:lpstr>Živností není činnost fyzických osob:  </vt:lpstr>
      <vt:lpstr>Živností dále není: </vt:lpstr>
      <vt:lpstr>Živností dále není: </vt:lpstr>
      <vt:lpstr>Živnostenské podnikání</vt:lpstr>
      <vt:lpstr>Živnostenské podnikání</vt:lpstr>
      <vt:lpstr>Živnostenské podnikání</vt:lpstr>
      <vt:lpstr>Živnostenské podnikání</vt:lpstr>
      <vt:lpstr>Živnostenské podnikání</vt:lpstr>
      <vt:lpstr>Živnostenské podnikání</vt:lpstr>
      <vt:lpstr>Živnostenské podnikání</vt:lpstr>
      <vt:lpstr>Živnostenské oprávnění</vt:lpstr>
      <vt:lpstr>Provozovna</vt:lpstr>
      <vt:lpstr>Provozovna</vt:lpstr>
      <vt:lpstr>Provozovna</vt:lpstr>
      <vt:lpstr>Provozovna:</vt:lpstr>
      <vt:lpstr>Provozovna:</vt:lpstr>
      <vt:lpstr>Dělení živností</vt:lpstr>
      <vt:lpstr>Živnosti ohlašovací</vt:lpstr>
      <vt:lpstr>Živnosti ohlašovací</vt:lpstr>
      <vt:lpstr>Živnosti ohlašovací</vt:lpstr>
      <vt:lpstr>Živnosti ohlašovací</vt:lpstr>
      <vt:lpstr>Živnosti koncesované</vt:lpstr>
      <vt:lpstr>JEDNOTNÝ REGISTRAČNÍ FORMULÁŘ</vt:lpstr>
      <vt:lpstr>JEDNOTNÝ REGISTRAČNÍ FORMULÁŘ - PŘÍLOHY</vt:lpstr>
      <vt:lpstr>SPRÁVNÍ POPLATKY</vt:lpstr>
      <vt:lpstr>OHLÁŠENÍ ŽIVNOSTI</vt:lpstr>
      <vt:lpstr>ŽIVNOSTENSKÝ REJSTŘÍK</vt:lpstr>
      <vt:lpstr>UŽITEČNÉ ODKAZY</vt:lpstr>
      <vt:lpstr>Obchodní rejstřík </vt:lpstr>
      <vt:lpstr>Veřejné rejstříky</vt:lpstr>
      <vt:lpstr>Veřejný rejstřík</vt:lpstr>
      <vt:lpstr>Veřejný rejstřík</vt:lpstr>
      <vt:lpstr>Veřejný rejstřík</vt:lpstr>
      <vt:lpstr>Veřejný rejstřík – obchodní rejstřík</vt:lpstr>
      <vt:lpstr>Veřejný rejstřík – obchodní rejstřík</vt:lpstr>
      <vt:lpstr>Řízení ve věcech obchodního rejstříku</vt:lpstr>
      <vt:lpstr>Řízení o zápisu do veřejného rejstříku</vt:lpstr>
      <vt:lpstr>Veřejné rejstříky</vt:lpstr>
      <vt:lpstr>Veřejný rejstřík - zápis</vt:lpstr>
      <vt:lpstr>Veřejný rejstřík - zápis</vt:lpstr>
      <vt:lpstr>Povinnosti podnikatelů ve vztahu k obchodnímu rejstříku</vt:lpstr>
      <vt:lpstr>Důsledky porušení povinnosti předložení listin k zápisu do OR</vt:lpstr>
      <vt:lpstr>Důsledky porušení povinnosti předložení listin k zápisu do OR</vt:lpstr>
      <vt:lpstr>Důsledky porušení povinnosti předložení listin k zápisu do OR</vt:lpstr>
      <vt:lpstr>Nekalá soutěž  </vt:lpstr>
      <vt:lpstr>Nekalá soutěž</vt:lpstr>
      <vt:lpstr>Nekalá soutěž</vt:lpstr>
      <vt:lpstr>Klamavá reklama</vt:lpstr>
      <vt:lpstr>Klamavé označení zboží nebo služby</vt:lpstr>
      <vt:lpstr>Srovnávací reklama</vt:lpstr>
      <vt:lpstr>Vyvolání nebezpečí záměny</vt:lpstr>
      <vt:lpstr>Parazitování na pověsti</vt:lpstr>
      <vt:lpstr>Podplácení</vt:lpstr>
      <vt:lpstr>Zlehčování</vt:lpstr>
      <vt:lpstr>Porušení obchodního tajemství</vt:lpstr>
      <vt:lpstr>Dotěrné obtěžování</vt:lpstr>
      <vt:lpstr>Ohrožení zdraví nebo životního prostředí</vt:lpstr>
      <vt:lpstr>Ochrana proti nekalé soutěži</vt:lpstr>
      <vt:lpstr>Prezentace aplikace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PROPEDEUTICKÝ SEMINÁŘ  Odborná praxe 1: Kabinet profesní přípravy</dc:title>
  <dc:creator>martin fink</dc:creator>
  <cp:lastModifiedBy>Blanka Vítová</cp:lastModifiedBy>
  <cp:revision>238</cp:revision>
  <cp:lastPrinted>2013-09-13T08:26:54Z</cp:lastPrinted>
  <dcterms:created xsi:type="dcterms:W3CDTF">2013-09-15T17:50:48Z</dcterms:created>
  <dcterms:modified xsi:type="dcterms:W3CDTF">2021-11-25T15:26:08Z</dcterms:modified>
</cp:coreProperties>
</file>