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6"/>
  </p:notesMasterIdLst>
  <p:sldIdLst>
    <p:sldId id="256" r:id="rId2"/>
    <p:sldId id="650" r:id="rId3"/>
    <p:sldId id="651" r:id="rId4"/>
    <p:sldId id="675" r:id="rId5"/>
    <p:sldId id="699" r:id="rId6"/>
    <p:sldId id="676" r:id="rId7"/>
    <p:sldId id="677" r:id="rId8"/>
    <p:sldId id="678" r:id="rId9"/>
    <p:sldId id="679" r:id="rId10"/>
    <p:sldId id="619" r:id="rId11"/>
    <p:sldId id="680" r:id="rId12"/>
    <p:sldId id="685" r:id="rId13"/>
    <p:sldId id="622" r:id="rId14"/>
    <p:sldId id="623" r:id="rId15"/>
    <p:sldId id="652" r:id="rId16"/>
    <p:sldId id="624" r:id="rId17"/>
    <p:sldId id="672" r:id="rId18"/>
    <p:sldId id="620" r:id="rId19"/>
    <p:sldId id="625" r:id="rId20"/>
    <p:sldId id="681" r:id="rId21"/>
    <p:sldId id="670" r:id="rId22"/>
    <p:sldId id="682" r:id="rId23"/>
    <p:sldId id="683" r:id="rId24"/>
    <p:sldId id="684" r:id="rId25"/>
    <p:sldId id="653" r:id="rId26"/>
    <p:sldId id="654" r:id="rId27"/>
    <p:sldId id="668" r:id="rId28"/>
    <p:sldId id="669" r:id="rId29"/>
    <p:sldId id="655" r:id="rId30"/>
    <p:sldId id="656" r:id="rId31"/>
    <p:sldId id="658" r:id="rId32"/>
    <p:sldId id="659" r:id="rId33"/>
    <p:sldId id="660" r:id="rId34"/>
    <p:sldId id="661" r:id="rId35"/>
    <p:sldId id="633" r:id="rId36"/>
    <p:sldId id="635" r:id="rId37"/>
    <p:sldId id="686" r:id="rId38"/>
    <p:sldId id="687" r:id="rId39"/>
    <p:sldId id="700" r:id="rId40"/>
    <p:sldId id="701" r:id="rId41"/>
    <p:sldId id="662" r:id="rId42"/>
    <p:sldId id="673" r:id="rId43"/>
    <p:sldId id="693" r:id="rId44"/>
    <p:sldId id="688" r:id="rId45"/>
    <p:sldId id="690" r:id="rId46"/>
    <p:sldId id="629" r:id="rId47"/>
    <p:sldId id="630" r:id="rId48"/>
    <p:sldId id="665" r:id="rId49"/>
    <p:sldId id="667" r:id="rId50"/>
    <p:sldId id="692" r:id="rId51"/>
    <p:sldId id="694" r:id="rId52"/>
    <p:sldId id="695" r:id="rId53"/>
    <p:sldId id="696" r:id="rId54"/>
    <p:sldId id="698"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0202"/>
    <a:srgbClr val="D1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674" autoAdjust="0"/>
  </p:normalViewPr>
  <p:slideViewPr>
    <p:cSldViewPr snapToGrid="0" snapToObjects="1">
      <p:cViewPr varScale="1">
        <p:scale>
          <a:sx n="71" d="100"/>
          <a:sy n="71" d="100"/>
        </p:scale>
        <p:origin x="1584"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1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6F3F0-7A13-4C4C-979E-BFE2397BEC54}" type="datetimeFigureOut">
              <a:rPr lang="cs-CZ" smtClean="0"/>
              <a:pPr/>
              <a:t>14.12.2021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FD5F38-733D-4687-9032-821AED1C8C0C}" type="slidenum">
              <a:rPr lang="cs-CZ" smtClean="0"/>
              <a:pPr/>
              <a:t>‹#›</a:t>
            </a:fld>
            <a:endParaRPr lang="cs-CZ"/>
          </a:p>
        </p:txBody>
      </p:sp>
    </p:spTree>
    <p:extLst>
      <p:ext uri="{BB962C8B-B14F-4D97-AF65-F5344CB8AC3E}">
        <p14:creationId xmlns:p14="http://schemas.microsoft.com/office/powerpoint/2010/main" val="3812820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2977152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0466"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0467"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dirty="0"/>
          </a:p>
        </p:txBody>
      </p:sp>
    </p:spTree>
    <p:extLst>
      <p:ext uri="{BB962C8B-B14F-4D97-AF65-F5344CB8AC3E}">
        <p14:creationId xmlns:p14="http://schemas.microsoft.com/office/powerpoint/2010/main" val="2894487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2514"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2515"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extLst>
      <p:ext uri="{BB962C8B-B14F-4D97-AF65-F5344CB8AC3E}">
        <p14:creationId xmlns:p14="http://schemas.microsoft.com/office/powerpoint/2010/main" val="461887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6610"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96611"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extLst>
      <p:ext uri="{BB962C8B-B14F-4D97-AF65-F5344CB8AC3E}">
        <p14:creationId xmlns:p14="http://schemas.microsoft.com/office/powerpoint/2010/main" val="6534353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7" name="Zástupný symbol pro záhlaví 6"/>
          <p:cNvSpPr>
            <a:spLocks noGrp="1"/>
          </p:cNvSpPr>
          <p:nvPr>
            <p:ph type="hdr" sz="quarter" idx="13"/>
          </p:nvPr>
        </p:nvSpPr>
        <p:spPr/>
        <p:txBody>
          <a:bodyPr/>
          <a:lstStyle/>
          <a:p>
            <a:r>
              <a:rPr lang="cs-CZ"/>
              <a:t>Ing. Lucie Meixnerová, Ph.D.</a:t>
            </a:r>
          </a:p>
        </p:txBody>
      </p:sp>
    </p:spTree>
    <p:extLst>
      <p:ext uri="{BB962C8B-B14F-4D97-AF65-F5344CB8AC3E}">
        <p14:creationId xmlns:p14="http://schemas.microsoft.com/office/powerpoint/2010/main" val="3355543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ltLang="cs-CZ" dirty="0"/>
          </a:p>
        </p:txBody>
      </p:sp>
      <p:sp>
        <p:nvSpPr>
          <p:cNvPr id="15364" name="Zástupný symbol pro číslo snímku 3"/>
          <p:cNvSpPr>
            <a:spLocks noGrp="1"/>
          </p:cNvSpPr>
          <p:nvPr>
            <p:ph type="sldNum" sz="quarter" idx="5"/>
          </p:nvPr>
        </p:nvSpPr>
        <p:spPr bwMode="auto">
          <a:noFill/>
          <a:ln>
            <a:miter lim="800000"/>
            <a:headEnd/>
            <a:tailEnd/>
          </a:ln>
        </p:spPr>
        <p:txBody>
          <a:bodyPr/>
          <a:lstStyle/>
          <a:p>
            <a:fld id="{580B1896-8339-4312-8108-ED07FAB18366}" type="slidenum">
              <a:rPr lang="cs-CZ" altLang="cs-CZ"/>
              <a:pPr/>
              <a:t>29</a:t>
            </a:fld>
            <a:endParaRPr lang="cs-CZ" altLang="cs-CZ"/>
          </a:p>
        </p:txBody>
      </p:sp>
    </p:spTree>
    <p:extLst>
      <p:ext uri="{BB962C8B-B14F-4D97-AF65-F5344CB8AC3E}">
        <p14:creationId xmlns:p14="http://schemas.microsoft.com/office/powerpoint/2010/main" val="3046634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3426946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3424790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4136707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53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altLang="cs-CZ" dirty="0"/>
          </a:p>
        </p:txBody>
      </p:sp>
      <p:sp>
        <p:nvSpPr>
          <p:cNvPr id="15364" name="Zástupný symbol pro číslo snímku 3"/>
          <p:cNvSpPr>
            <a:spLocks noGrp="1"/>
          </p:cNvSpPr>
          <p:nvPr>
            <p:ph type="sldNum" sz="quarter" idx="5"/>
          </p:nvPr>
        </p:nvSpPr>
        <p:spPr bwMode="auto">
          <a:noFill/>
          <a:ln>
            <a:miter lim="800000"/>
            <a:headEnd/>
            <a:tailEnd/>
          </a:ln>
        </p:spPr>
        <p:txBody>
          <a:bodyPr/>
          <a:lstStyle/>
          <a:p>
            <a:fld id="{580B1896-8339-4312-8108-ED07FAB18366}" type="slidenum">
              <a:rPr lang="cs-CZ" altLang="cs-CZ"/>
              <a:pPr/>
              <a:t>33</a:t>
            </a:fld>
            <a:endParaRPr lang="cs-CZ" altLang="cs-CZ"/>
          </a:p>
        </p:txBody>
      </p:sp>
    </p:spTree>
    <p:extLst>
      <p:ext uri="{BB962C8B-B14F-4D97-AF65-F5344CB8AC3E}">
        <p14:creationId xmlns:p14="http://schemas.microsoft.com/office/powerpoint/2010/main" val="25412685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1329349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37285731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2570621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37622171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obrázek snímku 1"/>
          <p:cNvSpPr>
            <a:spLocks noGrp="1" noRot="1" noChangeAspect="1" noTextEdit="1"/>
          </p:cNvSpPr>
          <p:nvPr>
            <p:ph type="sldImg"/>
          </p:nvPr>
        </p:nvSpPr>
        <p:spPr>
          <a:ln/>
        </p:spPr>
      </p:sp>
      <p:sp>
        <p:nvSpPr>
          <p:cNvPr id="675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
        <p:nvSpPr>
          <p:cNvPr id="6758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5F595B22-D9C1-4441-9214-FD86694A24A9}" type="slidenum">
              <a:rPr lang="cs-CZ" b="0">
                <a:latin typeface="Arial" pitchFamily="34" charset="0"/>
              </a:rPr>
              <a:pPr eaLnBrk="1" hangingPunct="1"/>
              <a:t>37</a:t>
            </a:fld>
            <a:endParaRPr lang="cs-CZ" b="0">
              <a:latin typeface="Arial" pitchFamily="34" charset="0"/>
            </a:endParaRPr>
          </a:p>
        </p:txBody>
      </p:sp>
    </p:spTree>
    <p:extLst>
      <p:ext uri="{BB962C8B-B14F-4D97-AF65-F5344CB8AC3E}">
        <p14:creationId xmlns:p14="http://schemas.microsoft.com/office/powerpoint/2010/main" val="25375437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obrázek snímku 1"/>
          <p:cNvSpPr>
            <a:spLocks noGrp="1" noRot="1" noChangeAspect="1" noTextEdit="1"/>
          </p:cNvSpPr>
          <p:nvPr>
            <p:ph type="sldImg"/>
          </p:nvPr>
        </p:nvSpPr>
        <p:spPr>
          <a:ln/>
        </p:spPr>
      </p:sp>
      <p:sp>
        <p:nvSpPr>
          <p:cNvPr id="6861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
        <p:nvSpPr>
          <p:cNvPr id="6861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CCFDF87F-A9E4-403B-B700-67DF6565A8B4}" type="slidenum">
              <a:rPr lang="cs-CZ" b="0">
                <a:latin typeface="Arial" pitchFamily="34" charset="0"/>
              </a:rPr>
              <a:pPr eaLnBrk="1" hangingPunct="1"/>
              <a:t>38</a:t>
            </a:fld>
            <a:endParaRPr lang="cs-CZ" b="0">
              <a:latin typeface="Arial" pitchFamily="34" charset="0"/>
            </a:endParaRPr>
          </a:p>
        </p:txBody>
      </p:sp>
    </p:spTree>
    <p:extLst>
      <p:ext uri="{BB962C8B-B14F-4D97-AF65-F5344CB8AC3E}">
        <p14:creationId xmlns:p14="http://schemas.microsoft.com/office/powerpoint/2010/main" val="4008383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266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26628" name="Zástupný symbol pro číslo snímku 3"/>
          <p:cNvSpPr>
            <a:spLocks noGrp="1"/>
          </p:cNvSpPr>
          <p:nvPr>
            <p:ph type="sldNum" sz="quarter" idx="5"/>
          </p:nvPr>
        </p:nvSpPr>
        <p:spPr bwMode="auto">
          <a:noFill/>
          <a:ln>
            <a:miter lim="800000"/>
            <a:headEnd/>
            <a:tailEnd/>
          </a:ln>
        </p:spPr>
        <p:txBody>
          <a:bodyPr/>
          <a:lstStyle/>
          <a:p>
            <a:fld id="{981C6E69-5A13-4FEF-8F55-50372022774E}" type="slidenum">
              <a:rPr lang="cs-CZ" altLang="cs-CZ"/>
              <a:pPr/>
              <a:t>41</a:t>
            </a:fld>
            <a:endParaRPr lang="cs-CZ" altLang="cs-CZ"/>
          </a:p>
        </p:txBody>
      </p:sp>
    </p:spTree>
    <p:extLst>
      <p:ext uri="{BB962C8B-B14F-4D97-AF65-F5344CB8AC3E}">
        <p14:creationId xmlns:p14="http://schemas.microsoft.com/office/powerpoint/2010/main" val="20522663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35333602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rázek snímku 1"/>
          <p:cNvSpPr>
            <a:spLocks noGrp="1" noRot="1" noChangeAspect="1" noTextEdit="1"/>
          </p:cNvSpPr>
          <p:nvPr>
            <p:ph type="sldImg"/>
          </p:nvPr>
        </p:nvSpPr>
        <p:spPr>
          <a:ln/>
        </p:spPr>
      </p:sp>
      <p:sp>
        <p:nvSpPr>
          <p:cNvPr id="7168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
        <p:nvSpPr>
          <p:cNvPr id="7168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8AF8934C-5148-4AF9-97F7-4A7C2E37EEB5}" type="slidenum">
              <a:rPr lang="cs-CZ" b="0">
                <a:latin typeface="Arial" pitchFamily="34" charset="0"/>
              </a:rPr>
              <a:pPr eaLnBrk="1" hangingPunct="1"/>
              <a:t>45</a:t>
            </a:fld>
            <a:endParaRPr lang="cs-CZ" b="0">
              <a:latin typeface="Arial" pitchFamily="34" charset="0"/>
            </a:endParaRPr>
          </a:p>
        </p:txBody>
      </p:sp>
    </p:spTree>
    <p:extLst>
      <p:ext uri="{BB962C8B-B14F-4D97-AF65-F5344CB8AC3E}">
        <p14:creationId xmlns:p14="http://schemas.microsoft.com/office/powerpoint/2010/main" val="22037087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19602886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21794365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2887990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a:xfrm>
            <a:off x="914401"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26029606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záhlaví 3"/>
          <p:cNvSpPr>
            <a:spLocks noGrp="1"/>
          </p:cNvSpPr>
          <p:nvPr>
            <p:ph type="hdr" sz="quarter" idx="10"/>
          </p:nvPr>
        </p:nvSpPr>
        <p:spPr/>
        <p:txBody>
          <a:bodyPr/>
          <a:lstStyle/>
          <a:p>
            <a:r>
              <a:rPr lang="cs-CZ"/>
              <a:t>Ing. Lucie Meixnerová, Ph.D.</a:t>
            </a:r>
          </a:p>
        </p:txBody>
      </p:sp>
    </p:spTree>
    <p:extLst>
      <p:ext uri="{BB962C8B-B14F-4D97-AF65-F5344CB8AC3E}">
        <p14:creationId xmlns:p14="http://schemas.microsoft.com/office/powerpoint/2010/main" val="19421847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rázek snímku 1"/>
          <p:cNvSpPr>
            <a:spLocks noGrp="1" noRot="1" noChangeAspect="1" noTextEdit="1"/>
          </p:cNvSpPr>
          <p:nvPr>
            <p:ph type="sldImg"/>
          </p:nvPr>
        </p:nvSpPr>
        <p:spPr>
          <a:ln/>
        </p:spPr>
      </p:sp>
      <p:sp>
        <p:nvSpPr>
          <p:cNvPr id="7373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
        <p:nvSpPr>
          <p:cNvPr id="7373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6F331899-46F9-44C0-A616-721479D58889}" type="slidenum">
              <a:rPr lang="cs-CZ" b="0">
                <a:latin typeface="Arial" pitchFamily="34" charset="0"/>
              </a:rPr>
              <a:pPr eaLnBrk="1" hangingPunct="1"/>
              <a:t>50</a:t>
            </a:fld>
            <a:endParaRPr lang="cs-CZ" b="0">
              <a:latin typeface="Arial" pitchFamily="34" charset="0"/>
            </a:endParaRPr>
          </a:p>
        </p:txBody>
      </p:sp>
    </p:spTree>
    <p:extLst>
      <p:ext uri="{BB962C8B-B14F-4D97-AF65-F5344CB8AC3E}">
        <p14:creationId xmlns:p14="http://schemas.microsoft.com/office/powerpoint/2010/main" val="20077076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a:ln/>
        </p:spPr>
      </p:sp>
      <p:sp>
        <p:nvSpPr>
          <p:cNvPr id="7782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
        <p:nvSpPr>
          <p:cNvPr id="7782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85EF35E8-9CC7-4BA5-A40D-C024E2D87CCA}" type="slidenum">
              <a:rPr lang="cs-CZ" b="0" smtClean="0">
                <a:latin typeface="Arial" pitchFamily="34" charset="0"/>
              </a:rPr>
              <a:pPr eaLnBrk="1" hangingPunct="1"/>
              <a:t>53</a:t>
            </a:fld>
            <a:endParaRPr lang="cs-CZ" b="0">
              <a:latin typeface="Arial" pitchFamily="34" charset="0"/>
            </a:endParaRPr>
          </a:p>
        </p:txBody>
      </p:sp>
    </p:spTree>
    <p:extLst>
      <p:ext uri="{BB962C8B-B14F-4D97-AF65-F5344CB8AC3E}">
        <p14:creationId xmlns:p14="http://schemas.microsoft.com/office/powerpoint/2010/main" val="9854512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a:ln/>
        </p:spPr>
      </p:sp>
      <p:sp>
        <p:nvSpPr>
          <p:cNvPr id="8397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
        <p:nvSpPr>
          <p:cNvPr id="8397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AC336AE5-18E9-4D55-8272-3BE6445B01D7}" type="slidenum">
              <a:rPr lang="cs-CZ" b="0">
                <a:latin typeface="Arial" pitchFamily="34" charset="0"/>
              </a:rPr>
              <a:pPr eaLnBrk="1" hangingPunct="1"/>
              <a:t>54</a:t>
            </a:fld>
            <a:endParaRPr lang="cs-CZ" b="0">
              <a:latin typeface="Arial" pitchFamily="34" charset="0"/>
            </a:endParaRPr>
          </a:p>
        </p:txBody>
      </p:sp>
    </p:spTree>
    <p:extLst>
      <p:ext uri="{BB962C8B-B14F-4D97-AF65-F5344CB8AC3E}">
        <p14:creationId xmlns:p14="http://schemas.microsoft.com/office/powerpoint/2010/main" val="3488067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6914"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66915"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extLst>
      <p:ext uri="{BB962C8B-B14F-4D97-AF65-F5344CB8AC3E}">
        <p14:creationId xmlns:p14="http://schemas.microsoft.com/office/powerpoint/2010/main" val="820207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71011"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extLst>
      <p:ext uri="{BB962C8B-B14F-4D97-AF65-F5344CB8AC3E}">
        <p14:creationId xmlns:p14="http://schemas.microsoft.com/office/powerpoint/2010/main" val="2253160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9202"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79203"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extLst>
      <p:ext uri="{BB962C8B-B14F-4D97-AF65-F5344CB8AC3E}">
        <p14:creationId xmlns:p14="http://schemas.microsoft.com/office/powerpoint/2010/main" val="915098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1250"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1251"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extLst>
      <p:ext uri="{BB962C8B-B14F-4D97-AF65-F5344CB8AC3E}">
        <p14:creationId xmlns:p14="http://schemas.microsoft.com/office/powerpoint/2010/main" val="3445770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a:ln/>
        </p:spPr>
      </p:sp>
      <p:sp>
        <p:nvSpPr>
          <p:cNvPr id="5837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p>
        </p:txBody>
      </p:sp>
      <p:sp>
        <p:nvSpPr>
          <p:cNvPr id="5837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fld id="{CC4C0B08-1653-47DA-BBF0-5767193BC86C}" type="slidenum">
              <a:rPr lang="cs-CZ" b="0">
                <a:latin typeface="Arial" pitchFamily="34" charset="0"/>
              </a:rPr>
              <a:pPr eaLnBrk="1" hangingPunct="1"/>
              <a:t>12</a:t>
            </a:fld>
            <a:endParaRPr lang="cs-CZ" b="0">
              <a:latin typeface="Arial" pitchFamily="34" charset="0"/>
            </a:endParaRPr>
          </a:p>
        </p:txBody>
      </p:sp>
    </p:spTree>
    <p:extLst>
      <p:ext uri="{BB962C8B-B14F-4D97-AF65-F5344CB8AC3E}">
        <p14:creationId xmlns:p14="http://schemas.microsoft.com/office/powerpoint/2010/main" val="2107756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8418" name="Text Box 2"/>
          <p:cNvSpPr txBox="1">
            <a:spLocks noChangeArrowheads="1"/>
          </p:cNvSpPr>
          <p:nvPr/>
        </p:nvSpPr>
        <p:spPr bwMode="auto">
          <a:xfrm>
            <a:off x="1143001"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88419" name="Rectangle 3"/>
          <p:cNvSpPr txBox="1">
            <a:spLocks noGrp="1" noChangeArrowheads="1"/>
          </p:cNvSpPr>
          <p:nvPr>
            <p:ph type="body"/>
          </p:nvPr>
        </p:nvSpPr>
        <p:spPr>
          <a:xfrm>
            <a:off x="685800" y="4343400"/>
            <a:ext cx="548481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Tree>
    <p:extLst>
      <p:ext uri="{BB962C8B-B14F-4D97-AF65-F5344CB8AC3E}">
        <p14:creationId xmlns:p14="http://schemas.microsoft.com/office/powerpoint/2010/main" val="3812842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68313" y="115888"/>
            <a:ext cx="8424862" cy="5588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981075"/>
            <a:ext cx="4141788"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51388" y="981075"/>
            <a:ext cx="4141787" cy="514985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179388" y="6632575"/>
            <a:ext cx="2133600" cy="180975"/>
          </a:xfrm>
        </p:spPr>
        <p:txBody>
          <a:bodyPr/>
          <a:lstStyle>
            <a:lvl1pPr>
              <a:defRPr/>
            </a:lvl1pPr>
          </a:lstStyle>
          <a:p>
            <a:r>
              <a:rPr lang="en-US"/>
              <a:t>©</a:t>
            </a:r>
            <a:r>
              <a:rPr lang="cs-CZ"/>
              <a:t> Petr NOVÁK</a:t>
            </a:r>
          </a:p>
        </p:txBody>
      </p:sp>
      <p:sp>
        <p:nvSpPr>
          <p:cNvPr id="6" name="Zástupný symbol pro zápatí 5"/>
          <p:cNvSpPr>
            <a:spLocks noGrp="1"/>
          </p:cNvSpPr>
          <p:nvPr>
            <p:ph type="ftr" sz="quarter" idx="11"/>
          </p:nvPr>
        </p:nvSpPr>
        <p:spPr>
          <a:xfrm>
            <a:off x="3124200" y="6524625"/>
            <a:ext cx="2895600" cy="180975"/>
          </a:xfrm>
        </p:spPr>
        <p:txBody>
          <a:bodyPr/>
          <a:lstStyle>
            <a:lvl1pPr>
              <a:defRPr/>
            </a:lvl1pPr>
          </a:lstStyle>
          <a:p>
            <a:endParaRPr lang="cs-CZ"/>
          </a:p>
        </p:txBody>
      </p:sp>
      <p:sp>
        <p:nvSpPr>
          <p:cNvPr id="7" name="Zástupný symbol pro číslo snímku 6"/>
          <p:cNvSpPr>
            <a:spLocks noGrp="1"/>
          </p:cNvSpPr>
          <p:nvPr>
            <p:ph type="sldNum" sz="quarter" idx="12"/>
          </p:nvPr>
        </p:nvSpPr>
        <p:spPr>
          <a:xfrm>
            <a:off x="6948488" y="6597650"/>
            <a:ext cx="2133600" cy="180975"/>
          </a:xfrm>
        </p:spPr>
        <p:txBody>
          <a:bodyPr/>
          <a:lstStyle>
            <a:lvl1pPr>
              <a:defRPr/>
            </a:lvl1pPr>
          </a:lstStyle>
          <a:p>
            <a:fld id="{36D1A520-8094-4957-9999-73257F774E95}"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pPr/>
              <a:t>12/14/2021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001131"/>
            <a:ext cx="7858124" cy="1917726"/>
          </a:xfrm>
        </p:spPr>
        <p:txBody>
          <a:bodyPr lIns="0" tIns="0" rIns="0" bIns="0" anchor="t" anchorCtr="0">
            <a:normAutofit/>
          </a:bodyPr>
          <a:lstStyle/>
          <a:p>
            <a:r>
              <a:rPr lang="cs-CZ" sz="3600" b="1" dirty="0">
                <a:solidFill>
                  <a:srgbClr val="FF0000"/>
                </a:solidFill>
              </a:rPr>
              <a:t>Kalkulace</a:t>
            </a:r>
            <a:br>
              <a:rPr lang="cs-CZ" sz="3200" b="1" dirty="0">
                <a:solidFill>
                  <a:srgbClr val="FF0000"/>
                </a:solidFill>
              </a:rPr>
            </a:br>
            <a:endParaRPr lang="cs-CZ" sz="3200" dirty="0">
              <a:solidFill>
                <a:srgbClr val="FF0000"/>
              </a:solidFill>
            </a:endParaRPr>
          </a:p>
        </p:txBody>
      </p:sp>
      <p:sp>
        <p:nvSpPr>
          <p:cNvPr id="4" name="Title 1"/>
          <p:cNvSpPr txBox="1">
            <a:spLocks/>
          </p:cNvSpPr>
          <p:nvPr/>
        </p:nvSpPr>
        <p:spPr>
          <a:xfrm>
            <a:off x="685801" y="3959994"/>
            <a:ext cx="7572374" cy="207885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cs-CZ" sz="1900" b="1" cap="all" dirty="0">
              <a:latin typeface="Arial" pitchFamily="34" charset="0"/>
              <a:cs typeface="Arial" pitchFamily="34" charset="0"/>
            </a:endParaRPr>
          </a:p>
          <a:p>
            <a:pPr algn="l"/>
            <a:endParaRPr lang="cs-CZ" sz="1800" b="1" cap="all" dirty="0">
              <a:latin typeface="Arial" pitchFamily="34" charset="0"/>
              <a:cs typeface="Arial" pitchFamily="34" charset="0"/>
            </a:endParaRPr>
          </a:p>
          <a:p>
            <a:pPr algn="l"/>
            <a:endParaRPr lang="en-US" sz="18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8680"/>
            <a:ext cx="8229600" cy="1143000"/>
          </a:xfrm>
        </p:spPr>
        <p:txBody>
          <a:bodyPr>
            <a:normAutofit/>
          </a:bodyPr>
          <a:lstStyle/>
          <a:p>
            <a:r>
              <a:rPr lang="cs-CZ" sz="3200" b="1" dirty="0">
                <a:latin typeface="Arial" pitchFamily="34" charset="0"/>
                <a:cs typeface="Arial" pitchFamily="34" charset="0"/>
              </a:rPr>
              <a:t>Alokace přímých a nepřímých </a:t>
            </a:r>
            <a:r>
              <a:rPr lang="cs-CZ" sz="3200" b="1" dirty="0" err="1">
                <a:latin typeface="Arial" pitchFamily="34" charset="0"/>
                <a:cs typeface="Arial" pitchFamily="34" charset="0"/>
              </a:rPr>
              <a:t>nákadů</a:t>
            </a:r>
            <a:endParaRPr lang="cs-CZ" sz="3200" dirty="0">
              <a:latin typeface="Arial" pitchFamily="34" charset="0"/>
              <a:cs typeface="Arial" pitchFamily="34" charset="0"/>
            </a:endParaRPr>
          </a:p>
        </p:txBody>
      </p:sp>
      <p:pic>
        <p:nvPicPr>
          <p:cNvPr id="5122" name="Picture 2" descr="C:\Users\L9087\Desktop\MVSO_přednášky\Přednášky, PE1\Přednášky_ZS_2014\Obrázky\frc2011-06-14_1.jpg"/>
          <p:cNvPicPr>
            <a:picLocks noGrp="1" noChangeAspect="1" noChangeArrowheads="1"/>
          </p:cNvPicPr>
          <p:nvPr>
            <p:ph idx="1"/>
          </p:nvPr>
        </p:nvPicPr>
        <p:blipFill>
          <a:blip r:embed="rId2" cstate="print"/>
          <a:srcRect/>
          <a:stretch>
            <a:fillRect/>
          </a:stretch>
        </p:blipFill>
        <p:spPr bwMode="auto">
          <a:xfrm>
            <a:off x="1331640" y="2074011"/>
            <a:ext cx="6153110" cy="3727153"/>
          </a:xfrm>
          <a:prstGeom prst="rect">
            <a:avLst/>
          </a:prstGeom>
          <a:noFill/>
        </p:spPr>
      </p:pic>
    </p:spTree>
    <p:extLst>
      <p:ext uri="{BB962C8B-B14F-4D97-AF65-F5344CB8AC3E}">
        <p14:creationId xmlns:p14="http://schemas.microsoft.com/office/powerpoint/2010/main" val="757507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8680"/>
            <a:ext cx="8229600" cy="1143000"/>
          </a:xfrm>
        </p:spPr>
        <p:txBody>
          <a:bodyPr>
            <a:normAutofit/>
          </a:bodyPr>
          <a:lstStyle/>
          <a:p>
            <a:r>
              <a:rPr lang="cs-CZ" sz="3200" b="1" dirty="0">
                <a:latin typeface="Arial" pitchFamily="34" charset="0"/>
                <a:cs typeface="Arial" pitchFamily="34" charset="0"/>
              </a:rPr>
              <a:t>Alokace přímých a nepřímých </a:t>
            </a:r>
            <a:r>
              <a:rPr lang="cs-CZ" sz="3200" b="1" dirty="0" err="1">
                <a:latin typeface="Arial" pitchFamily="34" charset="0"/>
                <a:cs typeface="Arial" pitchFamily="34" charset="0"/>
              </a:rPr>
              <a:t>nákadů</a:t>
            </a:r>
            <a:endParaRPr lang="cs-CZ" sz="3200" dirty="0">
              <a:latin typeface="Arial" pitchFamily="34" charset="0"/>
              <a:cs typeface="Arial" pitchFamily="34" charset="0"/>
            </a:endParaRPr>
          </a:p>
        </p:txBody>
      </p:sp>
      <p:sp>
        <p:nvSpPr>
          <p:cNvPr id="5" name="Rectangle 3"/>
          <p:cNvSpPr txBox="1">
            <a:spLocks noChangeArrowheads="1"/>
          </p:cNvSpPr>
          <p:nvPr/>
        </p:nvSpPr>
        <p:spPr>
          <a:xfrm>
            <a:off x="224187" y="1930979"/>
            <a:ext cx="8572297" cy="242088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buFont typeface="Wingdings" pitchFamily="2" charset="2"/>
              <a:buNone/>
            </a:pPr>
            <a:r>
              <a:rPr lang="cs-CZ" sz="2800" b="1" dirty="0">
                <a:latin typeface="Times New Roman" pitchFamily="18" charset="0"/>
              </a:rPr>
              <a:t>Principy alokace</a:t>
            </a:r>
            <a:r>
              <a:rPr lang="cs-CZ" sz="2800" dirty="0">
                <a:latin typeface="Times New Roman" pitchFamily="18" charset="0"/>
              </a:rPr>
              <a:t> </a:t>
            </a:r>
          </a:p>
          <a:p>
            <a:pPr algn="just"/>
            <a:r>
              <a:rPr lang="cs-CZ" sz="2800" dirty="0">
                <a:latin typeface="Times New Roman" pitchFamily="18" charset="0"/>
              </a:rPr>
              <a:t>princip </a:t>
            </a:r>
            <a:r>
              <a:rPr lang="cs-CZ" sz="2800" b="1" dirty="0">
                <a:latin typeface="Times New Roman" pitchFamily="18" charset="0"/>
              </a:rPr>
              <a:t>příčinné souvislosti</a:t>
            </a:r>
            <a:r>
              <a:rPr lang="cs-CZ" sz="2800" dirty="0">
                <a:latin typeface="Times New Roman" pitchFamily="18" charset="0"/>
              </a:rPr>
              <a:t> - každý výkon má být zatížen pouze takovými náklady, které příčinně vyvolal.</a:t>
            </a:r>
          </a:p>
          <a:p>
            <a:pPr algn="just"/>
            <a:r>
              <a:rPr lang="cs-CZ" sz="2800" dirty="0">
                <a:latin typeface="Times New Roman" pitchFamily="18" charset="0"/>
              </a:rPr>
              <a:t>princip </a:t>
            </a:r>
            <a:r>
              <a:rPr lang="cs-CZ" sz="2800" b="1" dirty="0">
                <a:latin typeface="Times New Roman" pitchFamily="18" charset="0"/>
              </a:rPr>
              <a:t>únosnosti nákladů</a:t>
            </a:r>
            <a:r>
              <a:rPr lang="cs-CZ" sz="2800" dirty="0">
                <a:latin typeface="Times New Roman" pitchFamily="18" charset="0"/>
              </a:rPr>
              <a:t> - nezjišťuje, jaké náklady objekt alokace vyvolal, ale </a:t>
            </a:r>
            <a:r>
              <a:rPr lang="cs-CZ" sz="2800" b="1" dirty="0">
                <a:latin typeface="Times New Roman" pitchFamily="18" charset="0"/>
              </a:rPr>
              <a:t>jakou výši nákladů je schopen „unést“ např. v prodejní ceně.</a:t>
            </a:r>
          </a:p>
          <a:p>
            <a:pPr algn="just"/>
            <a:r>
              <a:rPr lang="cs-CZ" sz="2800" dirty="0">
                <a:latin typeface="Times New Roman" pitchFamily="18" charset="0"/>
              </a:rPr>
              <a:t>princip </a:t>
            </a:r>
            <a:r>
              <a:rPr lang="cs-CZ" sz="2800" b="1" dirty="0">
                <a:latin typeface="Times New Roman" pitchFamily="18" charset="0"/>
              </a:rPr>
              <a:t>průměrování</a:t>
            </a:r>
            <a:r>
              <a:rPr lang="cs-CZ" sz="2800" dirty="0">
                <a:latin typeface="Times New Roman" pitchFamily="18" charset="0"/>
              </a:rPr>
              <a:t> - „Jaké náklady v průměru připadají na určitý výrobek?“</a:t>
            </a:r>
          </a:p>
        </p:txBody>
      </p:sp>
    </p:spTree>
    <p:extLst>
      <p:ext uri="{BB962C8B-B14F-4D97-AF65-F5344CB8AC3E}">
        <p14:creationId xmlns:p14="http://schemas.microsoft.com/office/powerpoint/2010/main" val="1064399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lstStyle/>
          <a:p>
            <a:pPr eaLnBrk="1" hangingPunct="1"/>
            <a:r>
              <a:rPr lang="cs-CZ" sz="3200"/>
              <a:t>Kalkulační systém</a:t>
            </a:r>
          </a:p>
        </p:txBody>
      </p:sp>
      <p:pic>
        <p:nvPicPr>
          <p:cNvPr id="615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582738"/>
            <a:ext cx="8893175" cy="315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8862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latin typeface="Arial" pitchFamily="34" charset="0"/>
                <a:cs typeface="Arial" pitchFamily="34" charset="0"/>
              </a:rPr>
              <a:t>Základní typy nákladových funkcí</a:t>
            </a:r>
            <a:endParaRPr lang="cs-CZ" sz="3200" dirty="0">
              <a:latin typeface="Arial" pitchFamily="34" charset="0"/>
              <a:cs typeface="Arial" pitchFamily="34" charset="0"/>
            </a:endParaRPr>
          </a:p>
        </p:txBody>
      </p:sp>
      <p:pic>
        <p:nvPicPr>
          <p:cNvPr id="1026" name="Picture 2" descr="C:\Users\L9087\Desktop\MVSO_přednášky\Přednášky, PE1\Přednášky_ZS_2014\Obrázky\frc2011-06-14_2.jpg"/>
          <p:cNvPicPr>
            <a:picLocks noGrp="1" noChangeAspect="1" noChangeArrowheads="1"/>
          </p:cNvPicPr>
          <p:nvPr>
            <p:ph idx="1"/>
          </p:nvPr>
        </p:nvPicPr>
        <p:blipFill>
          <a:blip r:embed="rId2" cstate="print"/>
          <a:srcRect/>
          <a:stretch>
            <a:fillRect/>
          </a:stretch>
        </p:blipFill>
        <p:spPr bwMode="auto">
          <a:xfrm>
            <a:off x="1043608" y="1844824"/>
            <a:ext cx="6511644" cy="3168352"/>
          </a:xfrm>
          <a:prstGeom prst="rect">
            <a:avLst/>
          </a:prstGeom>
          <a:noFill/>
        </p:spPr>
      </p:pic>
    </p:spTree>
    <p:extLst>
      <p:ext uri="{BB962C8B-B14F-4D97-AF65-F5344CB8AC3E}">
        <p14:creationId xmlns:p14="http://schemas.microsoft.com/office/powerpoint/2010/main" val="757507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latin typeface="Arial" pitchFamily="34" charset="0"/>
                <a:cs typeface="Arial" pitchFamily="34" charset="0"/>
              </a:rPr>
              <a:t>Kalkulační členění</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755576" y="1484784"/>
            <a:ext cx="6552728" cy="4104456"/>
          </a:xfrm>
        </p:spPr>
        <p:txBody>
          <a:bodyPr>
            <a:noAutofit/>
          </a:bodyPr>
          <a:lstStyle/>
          <a:p>
            <a:pPr marL="536575" indent="-536575" algn="just">
              <a:buNone/>
            </a:pPr>
            <a:r>
              <a:rPr lang="cs-CZ" sz="2400" i="1" dirty="0">
                <a:latin typeface="Arial" pitchFamily="34" charset="0"/>
                <a:cs typeface="Arial" pitchFamily="34" charset="0"/>
              </a:rPr>
              <a:t>→ 	</a:t>
            </a:r>
            <a:r>
              <a:rPr lang="cs-CZ" sz="2400" dirty="0">
                <a:latin typeface="Arial" pitchFamily="34" charset="0"/>
                <a:cs typeface="Arial" pitchFamily="34" charset="0"/>
              </a:rPr>
              <a:t>s úplnými náklady (přímé, nepřímé):</a:t>
            </a:r>
          </a:p>
          <a:p>
            <a:pPr marL="536575" indent="-536575" algn="just">
              <a:buNone/>
            </a:pPr>
            <a:r>
              <a:rPr lang="cs-CZ" sz="2400" dirty="0">
                <a:latin typeface="Arial" pitchFamily="34" charset="0"/>
                <a:cs typeface="Arial" pitchFamily="34" charset="0"/>
              </a:rPr>
              <a:t>	- kalkulace dělením,</a:t>
            </a:r>
          </a:p>
          <a:p>
            <a:pPr marL="536575" indent="-536575" algn="just">
              <a:buNone/>
            </a:pPr>
            <a:r>
              <a:rPr lang="cs-CZ" sz="2400" dirty="0">
                <a:latin typeface="Arial" pitchFamily="34" charset="0"/>
                <a:cs typeface="Arial" pitchFamily="34" charset="0"/>
              </a:rPr>
              <a:t>	- kalkulace přirážková,</a:t>
            </a:r>
          </a:p>
          <a:p>
            <a:pPr marL="536575" indent="-536575" algn="just">
              <a:buNone/>
            </a:pPr>
            <a:r>
              <a:rPr lang="cs-CZ" sz="2400" dirty="0">
                <a:latin typeface="Arial" pitchFamily="34" charset="0"/>
                <a:cs typeface="Arial" pitchFamily="34" charset="0"/>
              </a:rPr>
              <a:t>	- kalkulace ve sdružené výrobě,</a:t>
            </a:r>
          </a:p>
          <a:p>
            <a:pPr marL="536575" indent="-536575" algn="just">
              <a:buNone/>
            </a:pPr>
            <a:r>
              <a:rPr lang="cs-CZ" sz="2400" dirty="0">
                <a:latin typeface="Arial" pitchFamily="34" charset="0"/>
                <a:cs typeface="Arial" pitchFamily="34" charset="0"/>
              </a:rPr>
              <a:t>	- kalkulace rozdílové,</a:t>
            </a:r>
          </a:p>
          <a:p>
            <a:pPr marL="536575" indent="-536575" algn="just">
              <a:buNone/>
            </a:pPr>
            <a:r>
              <a:rPr lang="cs-CZ" sz="2400" dirty="0">
                <a:latin typeface="Arial" pitchFamily="34" charset="0"/>
                <a:cs typeface="Arial" pitchFamily="34" charset="0"/>
              </a:rPr>
              <a:t>	- kalkulace nákladů podle procesů (ABC),</a:t>
            </a:r>
          </a:p>
          <a:p>
            <a:pPr marL="536575" indent="-536575" algn="just">
              <a:buNone/>
            </a:pPr>
            <a:endParaRPr lang="cs-CZ" sz="2400" dirty="0">
              <a:latin typeface="Arial" pitchFamily="34" charset="0"/>
              <a:cs typeface="Arial" pitchFamily="34" charset="0"/>
            </a:endParaRPr>
          </a:p>
          <a:p>
            <a:pPr marL="536575" indent="-536575" algn="just">
              <a:buNone/>
            </a:pPr>
            <a:r>
              <a:rPr lang="cs-CZ" sz="2400" dirty="0">
                <a:latin typeface="Arial" pitchFamily="34" charset="0"/>
                <a:cs typeface="Arial" pitchFamily="34" charset="0"/>
              </a:rPr>
              <a:t> </a:t>
            </a:r>
            <a:r>
              <a:rPr lang="cs-CZ" sz="2400" i="1" dirty="0">
                <a:latin typeface="Arial" pitchFamily="34" charset="0"/>
                <a:cs typeface="Arial" pitchFamily="34" charset="0"/>
              </a:rPr>
              <a:t>→ 	</a:t>
            </a:r>
            <a:r>
              <a:rPr lang="cs-CZ" sz="2400" dirty="0">
                <a:latin typeface="Arial" pitchFamily="34" charset="0"/>
                <a:cs typeface="Arial" pitchFamily="34" charset="0"/>
              </a:rPr>
              <a:t> s neúplnými náklady.</a:t>
            </a:r>
          </a:p>
        </p:txBody>
      </p:sp>
    </p:spTree>
    <p:extLst>
      <p:ext uri="{BB962C8B-B14F-4D97-AF65-F5344CB8AC3E}">
        <p14:creationId xmlns:p14="http://schemas.microsoft.com/office/powerpoint/2010/main" val="757507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normAutofit/>
          </a:bodyPr>
          <a:lstStyle/>
          <a:p>
            <a:pPr eaLnBrk="1" hangingPunct="1"/>
            <a:r>
              <a:rPr lang="cs-CZ" altLang="cs-CZ" sz="3200" b="1" dirty="0">
                <a:latin typeface="Arial" pitchFamily="34" charset="0"/>
                <a:cs typeface="Arial" pitchFamily="34" charset="0"/>
              </a:rPr>
              <a:t>Metody kalkulace</a:t>
            </a:r>
          </a:p>
        </p:txBody>
      </p:sp>
      <p:sp>
        <p:nvSpPr>
          <p:cNvPr id="13315" name="Zástupný symbol pro obsah 2"/>
          <p:cNvSpPr>
            <a:spLocks noGrp="1"/>
          </p:cNvSpPr>
          <p:nvPr>
            <p:ph idx="1"/>
          </p:nvPr>
        </p:nvSpPr>
        <p:spPr/>
        <p:txBody>
          <a:bodyPr>
            <a:normAutofit/>
          </a:bodyPr>
          <a:lstStyle/>
          <a:p>
            <a:pPr eaLnBrk="1" hangingPunct="1"/>
            <a:r>
              <a:rPr lang="cs-CZ" altLang="cs-CZ" sz="2400" dirty="0">
                <a:latin typeface="Arial" pitchFamily="34" charset="0"/>
                <a:cs typeface="Arial" pitchFamily="34" charset="0"/>
              </a:rPr>
              <a:t>kalkulace dělením,</a:t>
            </a:r>
          </a:p>
          <a:p>
            <a:pPr lvl="1" eaLnBrk="1" hangingPunct="1"/>
            <a:r>
              <a:rPr lang="cs-CZ" altLang="cs-CZ" sz="2400" dirty="0">
                <a:latin typeface="Arial" pitchFamily="34" charset="0"/>
                <a:cs typeface="Arial" pitchFamily="34" charset="0"/>
              </a:rPr>
              <a:t>prostá,</a:t>
            </a:r>
          </a:p>
          <a:p>
            <a:pPr lvl="1" eaLnBrk="1" hangingPunct="1"/>
            <a:r>
              <a:rPr lang="cs-CZ" altLang="cs-CZ" sz="2400" dirty="0">
                <a:latin typeface="Arial" pitchFamily="34" charset="0"/>
                <a:cs typeface="Arial" pitchFamily="34" charset="0"/>
              </a:rPr>
              <a:t>stupňovitá, </a:t>
            </a:r>
          </a:p>
          <a:p>
            <a:pPr lvl="1" eaLnBrk="1" hangingPunct="1"/>
            <a:r>
              <a:rPr lang="cs-CZ" altLang="cs-CZ" sz="2400" dirty="0">
                <a:latin typeface="Arial" pitchFamily="34" charset="0"/>
                <a:cs typeface="Arial" pitchFamily="34" charset="0"/>
              </a:rPr>
              <a:t>s poměrovými čísly,</a:t>
            </a:r>
          </a:p>
          <a:p>
            <a:pPr eaLnBrk="1" hangingPunct="1"/>
            <a:r>
              <a:rPr lang="cs-CZ" altLang="cs-CZ" sz="2400" dirty="0">
                <a:latin typeface="Arial" pitchFamily="34" charset="0"/>
                <a:cs typeface="Arial" pitchFamily="34" charset="0"/>
              </a:rPr>
              <a:t>kalkulace přirážková,</a:t>
            </a:r>
          </a:p>
          <a:p>
            <a:pPr eaLnBrk="1" hangingPunct="1"/>
            <a:r>
              <a:rPr lang="cs-CZ" altLang="cs-CZ" sz="2400" dirty="0">
                <a:latin typeface="Arial" pitchFamily="34" charset="0"/>
                <a:cs typeface="Arial" pitchFamily="34" charset="0"/>
              </a:rPr>
              <a:t>kalkulace ve sdružené výrobě,</a:t>
            </a:r>
          </a:p>
          <a:p>
            <a:pPr lvl="1" eaLnBrk="1" hangingPunct="1"/>
            <a:r>
              <a:rPr lang="cs-CZ" altLang="cs-CZ" sz="2400" dirty="0">
                <a:latin typeface="Arial" pitchFamily="34" charset="0"/>
                <a:cs typeface="Arial" pitchFamily="34" charset="0"/>
              </a:rPr>
              <a:t>zůstatková (odečítací),</a:t>
            </a:r>
          </a:p>
          <a:p>
            <a:pPr lvl="1" eaLnBrk="1" hangingPunct="1"/>
            <a:r>
              <a:rPr lang="cs-CZ" altLang="cs-CZ" sz="2400" dirty="0" err="1">
                <a:latin typeface="Arial" pitchFamily="34" charset="0"/>
                <a:cs typeface="Arial" pitchFamily="34" charset="0"/>
              </a:rPr>
              <a:t>rozčítací</a:t>
            </a:r>
            <a:r>
              <a:rPr lang="cs-CZ" altLang="cs-CZ" sz="2400" dirty="0">
                <a:latin typeface="Arial" pitchFamily="34" charset="0"/>
                <a:cs typeface="Arial" pitchFamily="34" charset="0"/>
              </a:rPr>
              <a:t>,</a:t>
            </a:r>
          </a:p>
          <a:p>
            <a:pPr eaLnBrk="1" hangingPunct="1"/>
            <a:r>
              <a:rPr lang="cs-CZ" altLang="cs-CZ" sz="2400" dirty="0">
                <a:latin typeface="Arial" pitchFamily="34" charset="0"/>
                <a:cs typeface="Arial" pitchFamily="34" charset="0"/>
              </a:rPr>
              <a:t>kalkulace rozdílové,</a:t>
            </a:r>
          </a:p>
          <a:p>
            <a:pPr eaLnBrk="1" hangingPunct="1"/>
            <a:r>
              <a:rPr lang="cs-CZ" altLang="cs-CZ" sz="2400" dirty="0">
                <a:latin typeface="Arial" pitchFamily="34" charset="0"/>
                <a:cs typeface="Arial" pitchFamily="34" charset="0"/>
              </a:rPr>
              <a:t>kalkulace neúplných nákladů.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latin typeface="Arial" pitchFamily="34" charset="0"/>
                <a:cs typeface="Arial" pitchFamily="34" charset="0"/>
              </a:rPr>
              <a:t>Kalkulace neúplných nákladů</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827584" y="2060848"/>
            <a:ext cx="6552728" cy="2232248"/>
          </a:xfrm>
        </p:spPr>
        <p:txBody>
          <a:bodyPr>
            <a:noAutofit/>
          </a:bodyPr>
          <a:lstStyle/>
          <a:p>
            <a:pPr marL="536575" indent="-536575" algn="just">
              <a:buNone/>
            </a:pPr>
            <a:r>
              <a:rPr lang="cs-CZ" sz="2400" i="1" dirty="0">
                <a:latin typeface="Arial" pitchFamily="34" charset="0"/>
                <a:cs typeface="Arial" pitchFamily="34" charset="0"/>
              </a:rPr>
              <a:t>→ 	</a:t>
            </a:r>
            <a:r>
              <a:rPr lang="cs-CZ" sz="2400" dirty="0">
                <a:latin typeface="Arial" pitchFamily="34" charset="0"/>
                <a:cs typeface="Arial" pitchFamily="34" charset="0"/>
              </a:rPr>
              <a:t>kalkulace příspěvku na úhradu fixních nákladů,</a:t>
            </a:r>
          </a:p>
          <a:p>
            <a:pPr marL="536575" indent="-536575" algn="just">
              <a:buNone/>
            </a:pPr>
            <a:endParaRPr lang="cs-CZ" sz="2400" dirty="0">
              <a:latin typeface="Arial" pitchFamily="34" charset="0"/>
              <a:cs typeface="Arial" pitchFamily="34" charset="0"/>
            </a:endParaRPr>
          </a:p>
          <a:p>
            <a:pPr marL="536575" indent="-536575" algn="just">
              <a:buNone/>
            </a:pPr>
            <a:r>
              <a:rPr lang="cs-CZ" sz="2400" dirty="0">
                <a:latin typeface="Arial" pitchFamily="34" charset="0"/>
                <a:cs typeface="Arial" pitchFamily="34" charset="0"/>
              </a:rPr>
              <a:t> </a:t>
            </a:r>
            <a:r>
              <a:rPr lang="cs-CZ" sz="2400" i="1" dirty="0">
                <a:latin typeface="Arial" pitchFamily="34" charset="0"/>
                <a:cs typeface="Arial" pitchFamily="34" charset="0"/>
              </a:rPr>
              <a:t>→ 	</a:t>
            </a:r>
            <a:r>
              <a:rPr lang="cs-CZ" sz="2400" dirty="0">
                <a:latin typeface="Arial" pitchFamily="34" charset="0"/>
                <a:cs typeface="Arial" pitchFamily="34" charset="0"/>
              </a:rPr>
              <a:t> kalkulace hrubého rozpětí.</a:t>
            </a:r>
          </a:p>
        </p:txBody>
      </p:sp>
    </p:spTree>
    <p:extLst>
      <p:ext uri="{BB962C8B-B14F-4D97-AF65-F5344CB8AC3E}">
        <p14:creationId xmlns:p14="http://schemas.microsoft.com/office/powerpoint/2010/main" val="757507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332656"/>
            <a:ext cx="8229600" cy="1143000"/>
          </a:xfrm>
        </p:spPr>
        <p:txBody>
          <a:bodyPr>
            <a:normAutofit/>
          </a:bodyPr>
          <a:lstStyle/>
          <a:p>
            <a:r>
              <a:rPr lang="cs-CZ" sz="3200" b="1" dirty="0">
                <a:latin typeface="Arial" pitchFamily="34" charset="0"/>
                <a:cs typeface="Arial" pitchFamily="34" charset="0"/>
              </a:rPr>
              <a:t>Metoda kalkulace</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650162" y="1269242"/>
            <a:ext cx="8043461" cy="4546403"/>
          </a:xfrm>
        </p:spPr>
        <p:txBody>
          <a:bodyPr>
            <a:noAutofit/>
          </a:bodyPr>
          <a:lstStyle/>
          <a:p>
            <a:pPr lvl="0" algn="just"/>
            <a:r>
              <a:rPr lang="cs-CZ" sz="2400" dirty="0">
                <a:latin typeface="Arial" pitchFamily="34" charset="0"/>
                <a:cs typeface="Arial" pitchFamily="34" charset="0"/>
              </a:rPr>
              <a:t>předmětu kalkulace (co se kalkuluje),</a:t>
            </a:r>
          </a:p>
          <a:p>
            <a:pPr lvl="0" algn="just"/>
            <a:r>
              <a:rPr lang="cs-CZ" sz="2400" dirty="0">
                <a:latin typeface="Arial" pitchFamily="34" charset="0"/>
                <a:cs typeface="Arial" pitchFamily="34" charset="0"/>
              </a:rPr>
              <a:t>na způsobu přičítání nákladů výkonům (jak se přiřazují náklady na kalkulační jednici),</a:t>
            </a:r>
          </a:p>
          <a:p>
            <a:pPr lvl="0" algn="just"/>
            <a:r>
              <a:rPr lang="cs-CZ" sz="2400" dirty="0">
                <a:latin typeface="Arial" pitchFamily="34" charset="0"/>
                <a:cs typeface="Arial" pitchFamily="34" charset="0"/>
              </a:rPr>
              <a:t>na požadavcích kladených na strukturu a podrobnost členění nákladů (kalkulace úplných nákladů a kalkulace neúplných nákladů),</a:t>
            </a:r>
          </a:p>
          <a:p>
            <a:pPr lvl="0" algn="just"/>
            <a:r>
              <a:rPr lang="cs-CZ" sz="2400" dirty="0">
                <a:latin typeface="Arial" pitchFamily="34" charset="0"/>
                <a:cs typeface="Arial" pitchFamily="34" charset="0"/>
              </a:rPr>
              <a:t>subjektivním názoru osoby zabývající se daným problémem,</a:t>
            </a:r>
          </a:p>
          <a:p>
            <a:pPr lvl="0" algn="just"/>
            <a:r>
              <a:rPr lang="cs-CZ" sz="2400" dirty="0">
                <a:latin typeface="Arial" pitchFamily="34" charset="0"/>
                <a:cs typeface="Arial" pitchFamily="34" charset="0"/>
              </a:rPr>
              <a:t>relevantních podmínkách a situacích,</a:t>
            </a:r>
          </a:p>
          <a:p>
            <a:pPr lvl="0" algn="just"/>
            <a:r>
              <a:rPr lang="cs-CZ" sz="2400" dirty="0">
                <a:latin typeface="Arial" pitchFamily="34" charset="0"/>
                <a:cs typeface="Arial" pitchFamily="34" charset="0"/>
              </a:rPr>
              <a:t>návaznosti na manažerský informační systém,</a:t>
            </a:r>
          </a:p>
          <a:p>
            <a:pPr lvl="0" algn="just"/>
            <a:r>
              <a:rPr lang="cs-CZ" sz="2400" dirty="0">
                <a:latin typeface="Arial" pitchFamily="34" charset="0"/>
                <a:cs typeface="Arial" pitchFamily="34" charset="0"/>
              </a:rPr>
              <a:t>konkrétním odvětví.</a:t>
            </a:r>
          </a:p>
          <a:p>
            <a:pPr marL="536575" indent="-536575" algn="just">
              <a:buNone/>
            </a:pPr>
            <a:endParaRPr lang="cs-CZ" sz="2400" dirty="0">
              <a:latin typeface="Arial" pitchFamily="34" charset="0"/>
              <a:cs typeface="Arial" pitchFamily="34" charset="0"/>
            </a:endParaRPr>
          </a:p>
        </p:txBody>
      </p:sp>
    </p:spTree>
    <p:extLst>
      <p:ext uri="{BB962C8B-B14F-4D97-AF65-F5344CB8AC3E}">
        <p14:creationId xmlns:p14="http://schemas.microsoft.com/office/powerpoint/2010/main" val="757507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latin typeface="Arial" pitchFamily="34" charset="0"/>
                <a:cs typeface="Arial" pitchFamily="34" charset="0"/>
              </a:rPr>
              <a:t>Kalkulační pojmy</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827584" y="1475656"/>
            <a:ext cx="7156356" cy="4420177"/>
          </a:xfrm>
        </p:spPr>
        <p:txBody>
          <a:bodyPr>
            <a:noAutofit/>
          </a:bodyPr>
          <a:lstStyle/>
          <a:p>
            <a:pPr marL="536575" indent="-536575" algn="just">
              <a:buNone/>
            </a:pPr>
            <a:r>
              <a:rPr lang="cs-CZ" sz="2400" i="1" dirty="0">
                <a:latin typeface="Arial" pitchFamily="34" charset="0"/>
                <a:cs typeface="Arial" pitchFamily="34" charset="0"/>
              </a:rPr>
              <a:t>→ 	</a:t>
            </a:r>
            <a:r>
              <a:rPr lang="cs-CZ" sz="2400" dirty="0">
                <a:latin typeface="Arial" pitchFamily="34" charset="0"/>
                <a:cs typeface="Arial" pitchFamily="34" charset="0"/>
              </a:rPr>
              <a:t>předmět kalkulace,</a:t>
            </a:r>
          </a:p>
          <a:p>
            <a:pPr marL="536575" indent="-536575" algn="just">
              <a:buNone/>
            </a:pPr>
            <a:endParaRPr lang="cs-CZ" sz="2400" dirty="0">
              <a:latin typeface="Arial" pitchFamily="34" charset="0"/>
              <a:cs typeface="Arial" pitchFamily="34" charset="0"/>
            </a:endParaRPr>
          </a:p>
          <a:p>
            <a:pPr marL="536575" indent="-536575" algn="just">
              <a:buNone/>
            </a:pPr>
            <a:r>
              <a:rPr lang="cs-CZ" sz="2400" i="1" dirty="0">
                <a:latin typeface="Arial" pitchFamily="34" charset="0"/>
                <a:cs typeface="Arial" pitchFamily="34" charset="0"/>
              </a:rPr>
              <a:t>→ 	</a:t>
            </a:r>
            <a:r>
              <a:rPr lang="cs-CZ" sz="2400" dirty="0">
                <a:latin typeface="Arial" pitchFamily="34" charset="0"/>
                <a:cs typeface="Arial" pitchFamily="34" charset="0"/>
              </a:rPr>
              <a:t>proces přiřazování nákladů (kalkulační jednice a kalkulované množství),</a:t>
            </a:r>
          </a:p>
          <a:p>
            <a:pPr marL="536575" indent="-536575" algn="just">
              <a:buNone/>
            </a:pPr>
            <a:endParaRPr lang="cs-CZ" sz="2400" dirty="0">
              <a:latin typeface="Arial" pitchFamily="34" charset="0"/>
              <a:cs typeface="Arial" pitchFamily="34" charset="0"/>
            </a:endParaRPr>
          </a:p>
          <a:p>
            <a:pPr marL="536575" indent="-536575" algn="just">
              <a:buNone/>
            </a:pPr>
            <a:r>
              <a:rPr lang="cs-CZ" sz="2400" dirty="0">
                <a:latin typeface="Arial" pitchFamily="34" charset="0"/>
                <a:cs typeface="Arial" pitchFamily="34" charset="0"/>
              </a:rPr>
              <a:t> </a:t>
            </a:r>
            <a:r>
              <a:rPr lang="cs-CZ" sz="2400" i="1" dirty="0">
                <a:latin typeface="Arial" pitchFamily="34" charset="0"/>
                <a:cs typeface="Arial" pitchFamily="34" charset="0"/>
              </a:rPr>
              <a:t>→ 	</a:t>
            </a:r>
            <a:r>
              <a:rPr lang="cs-CZ" sz="2400" dirty="0">
                <a:latin typeface="Arial" pitchFamily="34" charset="0"/>
                <a:cs typeface="Arial" pitchFamily="34" charset="0"/>
              </a:rPr>
              <a:t> struktura nákladů - kalkulační jednice,</a:t>
            </a:r>
          </a:p>
          <a:p>
            <a:pPr marL="536575" indent="-536575" algn="just">
              <a:buNone/>
            </a:pPr>
            <a:endParaRPr lang="cs-CZ" sz="2400" dirty="0">
              <a:latin typeface="Arial" pitchFamily="34" charset="0"/>
              <a:cs typeface="Arial" pitchFamily="34" charset="0"/>
            </a:endParaRPr>
          </a:p>
          <a:p>
            <a:pPr marL="536575" indent="-536575" algn="just">
              <a:buNone/>
            </a:pPr>
            <a:r>
              <a:rPr lang="cs-CZ" sz="2400" i="1" dirty="0">
                <a:latin typeface="Arial" pitchFamily="34" charset="0"/>
                <a:cs typeface="Arial" pitchFamily="34" charset="0"/>
              </a:rPr>
              <a:t>→ 	</a:t>
            </a:r>
            <a:r>
              <a:rPr lang="cs-CZ" sz="2400" dirty="0">
                <a:latin typeface="Arial" pitchFamily="34" charset="0"/>
                <a:cs typeface="Arial" pitchFamily="34" charset="0"/>
              </a:rPr>
              <a:t>nákladová funkce,</a:t>
            </a:r>
          </a:p>
          <a:p>
            <a:pPr marL="536575" indent="-536575" algn="just">
              <a:buNone/>
            </a:pPr>
            <a:endParaRPr lang="cs-CZ" sz="2400" dirty="0">
              <a:latin typeface="Arial" pitchFamily="34" charset="0"/>
              <a:cs typeface="Arial" pitchFamily="34" charset="0"/>
            </a:endParaRPr>
          </a:p>
          <a:p>
            <a:pPr marL="536575" indent="-536575" algn="just">
              <a:buNone/>
            </a:pPr>
            <a:r>
              <a:rPr lang="cs-CZ" sz="2400" dirty="0">
                <a:latin typeface="Arial" pitchFamily="34" charset="0"/>
                <a:cs typeface="Arial" pitchFamily="34" charset="0"/>
              </a:rPr>
              <a:t> </a:t>
            </a:r>
            <a:r>
              <a:rPr lang="cs-CZ" sz="2400" i="1" dirty="0">
                <a:latin typeface="Arial" pitchFamily="34" charset="0"/>
                <a:cs typeface="Arial" pitchFamily="34" charset="0"/>
              </a:rPr>
              <a:t>→ 	</a:t>
            </a:r>
            <a:r>
              <a:rPr lang="cs-CZ" sz="2400" dirty="0">
                <a:latin typeface="Arial" pitchFamily="34" charset="0"/>
                <a:cs typeface="Arial" pitchFamily="34" charset="0"/>
              </a:rPr>
              <a:t> struktura nákladů v kalkulaci.</a:t>
            </a:r>
          </a:p>
          <a:p>
            <a:pPr marL="536575" indent="-536575" algn="just">
              <a:buNone/>
            </a:pPr>
            <a:r>
              <a:rPr lang="cs-CZ" sz="2400" dirty="0">
                <a:latin typeface="Arial" pitchFamily="34" charset="0"/>
                <a:cs typeface="Arial" pitchFamily="34" charset="0"/>
              </a:rPr>
              <a:t>.</a:t>
            </a:r>
          </a:p>
        </p:txBody>
      </p:sp>
    </p:spTree>
    <p:extLst>
      <p:ext uri="{BB962C8B-B14F-4D97-AF65-F5344CB8AC3E}">
        <p14:creationId xmlns:p14="http://schemas.microsoft.com/office/powerpoint/2010/main" val="757507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latin typeface="Arial" pitchFamily="34" charset="0"/>
                <a:cs typeface="Arial" pitchFamily="34" charset="0"/>
              </a:rPr>
              <a:t>Kalkulační vzorec I.</a:t>
            </a:r>
            <a:endParaRPr lang="cs-CZ" sz="3200" dirty="0">
              <a:latin typeface="Arial" pitchFamily="34" charset="0"/>
              <a:cs typeface="Arial" pitchFamily="34" charset="0"/>
            </a:endParaRPr>
          </a:p>
        </p:txBody>
      </p:sp>
      <p:pic>
        <p:nvPicPr>
          <p:cNvPr id="2050" name="Picture 2" descr="C:\Users\L9087\Desktop\MVSO_přednášky\Přednášky, PE1\Přednášky_ZS_2014\Obrázky\kalkulacni_vzorec.png"/>
          <p:cNvPicPr>
            <a:picLocks noGrp="1" noChangeAspect="1" noChangeArrowheads="1"/>
          </p:cNvPicPr>
          <p:nvPr>
            <p:ph idx="1"/>
          </p:nvPr>
        </p:nvPicPr>
        <p:blipFill>
          <a:blip r:embed="rId2" cstate="print"/>
          <a:srcRect/>
          <a:stretch>
            <a:fillRect/>
          </a:stretch>
        </p:blipFill>
        <p:spPr bwMode="auto">
          <a:xfrm>
            <a:off x="2123727" y="1700808"/>
            <a:ext cx="4883547" cy="4395192"/>
          </a:xfrm>
          <a:prstGeom prst="rect">
            <a:avLst/>
          </a:prstGeom>
          <a:noFill/>
        </p:spPr>
      </p:pic>
    </p:spTree>
    <p:extLst>
      <p:ext uri="{BB962C8B-B14F-4D97-AF65-F5344CB8AC3E}">
        <p14:creationId xmlns:p14="http://schemas.microsoft.com/office/powerpoint/2010/main" val="757507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5000" y="-30323"/>
            <a:ext cx="8229600" cy="936104"/>
          </a:xfrm>
        </p:spPr>
        <p:txBody>
          <a:bodyPr>
            <a:normAutofit/>
          </a:bodyPr>
          <a:lstStyle/>
          <a:p>
            <a:r>
              <a:rPr lang="cs-CZ" sz="3200" b="1" dirty="0">
                <a:latin typeface="Arial" pitchFamily="34" charset="0"/>
                <a:cs typeface="Arial" pitchFamily="34" charset="0"/>
              </a:rPr>
              <a:t>Kalkulace</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sp>
        <p:nvSpPr>
          <p:cNvPr id="6" name="Zástupný symbol pro obsah 2"/>
          <p:cNvSpPr>
            <a:spLocks noGrp="1"/>
          </p:cNvSpPr>
          <p:nvPr>
            <p:ph idx="1"/>
          </p:nvPr>
        </p:nvSpPr>
        <p:spPr>
          <a:xfrm>
            <a:off x="199905" y="1072316"/>
            <a:ext cx="8744189" cy="5085444"/>
          </a:xfrm>
        </p:spPr>
        <p:txBody>
          <a:bodyPr>
            <a:noAutofit/>
          </a:bodyPr>
          <a:lstStyle/>
          <a:p>
            <a:pPr algn="just"/>
            <a:r>
              <a:rPr lang="cs-CZ" sz="2200" dirty="0">
                <a:latin typeface="Arial" pitchFamily="34" charset="0"/>
                <a:cs typeface="Arial" pitchFamily="34" charset="0"/>
              </a:rPr>
              <a:t>Kalkulace jsou v podnikání nezbytným předpokladem sledovaní a řízení nákladů, bez ohledu na oblast podnikání.</a:t>
            </a:r>
          </a:p>
          <a:p>
            <a:pPr>
              <a:lnSpc>
                <a:spcPct val="90000"/>
              </a:lnSpc>
            </a:pPr>
            <a:r>
              <a:rPr lang="cs-CZ" sz="2200" dirty="0"/>
              <a:t>nezbytné je sledování nákladů i z hlediska věcného, tj. podle výkonů (výrobků a služeb) → </a:t>
            </a:r>
            <a:r>
              <a:rPr lang="cs-CZ" sz="2200" b="1" dirty="0"/>
              <a:t>kalkulace vlastních nákladů</a:t>
            </a:r>
            <a:r>
              <a:rPr lang="cs-CZ" sz="2200" dirty="0"/>
              <a:t> </a:t>
            </a:r>
          </a:p>
          <a:p>
            <a:pPr>
              <a:lnSpc>
                <a:spcPct val="90000"/>
              </a:lnSpc>
            </a:pPr>
            <a:endParaRPr lang="cs-CZ" sz="2200" dirty="0"/>
          </a:p>
          <a:p>
            <a:pPr>
              <a:lnSpc>
                <a:spcPct val="90000"/>
              </a:lnSpc>
            </a:pPr>
            <a:r>
              <a:rPr lang="cs-CZ" sz="2200" dirty="0"/>
              <a:t>Slouží ke: </a:t>
            </a:r>
          </a:p>
          <a:p>
            <a:pPr lvl="1">
              <a:lnSpc>
                <a:spcPct val="90000"/>
              </a:lnSpc>
            </a:pPr>
            <a:r>
              <a:rPr lang="cs-CZ" sz="2200" dirty="0"/>
              <a:t>stanovení prodejních cen – nákladová cena, dolní hranice ceny, </a:t>
            </a:r>
          </a:p>
          <a:p>
            <a:pPr lvl="1">
              <a:lnSpc>
                <a:spcPct val="90000"/>
              </a:lnSpc>
            </a:pPr>
            <a:r>
              <a:rPr lang="cs-CZ" sz="2200" dirty="0"/>
              <a:t>vnitropodnikových cen výkonů,  </a:t>
            </a:r>
          </a:p>
          <a:p>
            <a:pPr lvl="1">
              <a:lnSpc>
                <a:spcPct val="90000"/>
              </a:lnSpc>
            </a:pPr>
            <a:r>
              <a:rPr lang="cs-CZ" sz="2200" dirty="0"/>
              <a:t>sestavování rozpočtů, </a:t>
            </a:r>
          </a:p>
          <a:p>
            <a:pPr lvl="1">
              <a:lnSpc>
                <a:spcPct val="90000"/>
              </a:lnSpc>
            </a:pPr>
            <a:r>
              <a:rPr lang="cs-CZ" sz="2200" dirty="0"/>
              <a:t>kontrole a rozboru hospodárnosti výroby a rentability výkonů, </a:t>
            </a:r>
          </a:p>
          <a:p>
            <a:pPr lvl="1">
              <a:lnSpc>
                <a:spcPct val="90000"/>
              </a:lnSpc>
            </a:pPr>
            <a:r>
              <a:rPr lang="cs-CZ" sz="2200" dirty="0"/>
              <a:t>limitování nákladů apod.</a:t>
            </a:r>
          </a:p>
          <a:p>
            <a:pPr>
              <a:lnSpc>
                <a:spcPct val="90000"/>
              </a:lnSpc>
            </a:pPr>
            <a:endParaRPr lang="cs-CZ" sz="2200" dirty="0"/>
          </a:p>
          <a:p>
            <a:pPr algn="just"/>
            <a:endParaRPr lang="cs-CZ" sz="2200" dirty="0">
              <a:latin typeface="Arial" pitchFamily="34" charset="0"/>
              <a:cs typeface="Arial" pitchFamily="34" charset="0"/>
            </a:endParaRPr>
          </a:p>
          <a:p>
            <a:pPr algn="just">
              <a:buNone/>
            </a:pPr>
            <a:r>
              <a:rPr lang="cs-CZ" sz="2200" dirty="0">
                <a:latin typeface="Arial" pitchFamily="34" charset="0"/>
                <a:cs typeface="Arial"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noFill/>
          <a:ln/>
        </p:spPr>
        <p:txBody>
          <a:bodyPr/>
          <a:lstStyle/>
          <a:p>
            <a:r>
              <a:rPr lang="cs-CZ"/>
              <a:t>Kalkulační vzorce</a:t>
            </a:r>
          </a:p>
        </p:txBody>
      </p:sp>
      <p:sp>
        <p:nvSpPr>
          <p:cNvPr id="187395" name="Rectangle 3"/>
          <p:cNvSpPr>
            <a:spLocks noGrp="1" noChangeArrowheads="1"/>
          </p:cNvSpPr>
          <p:nvPr>
            <p:ph type="body" idx="1"/>
          </p:nvPr>
        </p:nvSpPr>
        <p:spPr>
          <a:xfrm>
            <a:off x="457200" y="981075"/>
            <a:ext cx="8147050" cy="719138"/>
          </a:xfrm>
          <a:ln/>
        </p:spPr>
        <p:txBody>
          <a:bodyPr/>
          <a:lstStyle/>
          <a:p>
            <a:pPr marL="609600" indent="-609600">
              <a:buFont typeface="Wingdings" pitchFamily="2" charset="2"/>
              <a:buNone/>
            </a:pPr>
            <a:r>
              <a:rPr lang="cs-CZ" sz="2000" b="1"/>
              <a:t>Všeobecný (typový) kalkulační vzorec</a:t>
            </a:r>
          </a:p>
        </p:txBody>
      </p:sp>
      <p:pic>
        <p:nvPicPr>
          <p:cNvPr id="1873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1813" y="1597025"/>
            <a:ext cx="6370637" cy="421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97707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nvGraphicFramePr>
        <p:xfrm>
          <a:off x="764276" y="641447"/>
          <a:ext cx="7860860" cy="5540988"/>
        </p:xfrm>
        <a:graphic>
          <a:graphicData uri="http://schemas.openxmlformats.org/drawingml/2006/table">
            <a:tbl>
              <a:tblPr/>
              <a:tblGrid>
                <a:gridCol w="1500669">
                  <a:extLst>
                    <a:ext uri="{9D8B030D-6E8A-4147-A177-3AD203B41FA5}">
                      <a16:colId xmlns:a16="http://schemas.microsoft.com/office/drawing/2014/main" val="20000"/>
                    </a:ext>
                  </a:extLst>
                </a:gridCol>
                <a:gridCol w="6360191">
                  <a:extLst>
                    <a:ext uri="{9D8B030D-6E8A-4147-A177-3AD203B41FA5}">
                      <a16:colId xmlns:a16="http://schemas.microsoft.com/office/drawing/2014/main" val="20001"/>
                    </a:ext>
                  </a:extLst>
                </a:gridCol>
              </a:tblGrid>
              <a:tr h="503726">
                <a:tc>
                  <a:txBody>
                    <a:bodyPr/>
                    <a:lstStyle/>
                    <a:p>
                      <a:pPr>
                        <a:spcAft>
                          <a:spcPts val="0"/>
                        </a:spcAft>
                      </a:pPr>
                      <a:r>
                        <a:rPr lang="cs-CZ" sz="1600" dirty="0">
                          <a:latin typeface="Arial" pitchFamily="34" charset="0"/>
                          <a:ea typeface="MS Mincho"/>
                          <a:cs typeface="Arial" pitchFamily="34" charset="0"/>
                        </a:rPr>
                        <a:t>1.</a:t>
                      </a:r>
                      <a:endParaRPr lang="cs-CZ" sz="1600" dirty="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i="1" dirty="0">
                          <a:latin typeface="Arial" pitchFamily="34" charset="0"/>
                          <a:ea typeface="MS Mincho"/>
                          <a:cs typeface="Arial" pitchFamily="34" charset="0"/>
                        </a:rPr>
                        <a:t>Přímý materiál </a:t>
                      </a:r>
                      <a:endParaRPr lang="cs-CZ" sz="1600" dirty="0">
                        <a:latin typeface="Arial" pitchFamily="34" charset="0"/>
                        <a:ea typeface="Times New Roman"/>
                        <a:cs typeface="Arial" pitchFamily="34" charset="0"/>
                      </a:endParaRPr>
                    </a:p>
                    <a:p>
                      <a:pPr>
                        <a:spcAft>
                          <a:spcPts val="0"/>
                        </a:spcAft>
                      </a:pPr>
                      <a:r>
                        <a:rPr lang="cs-CZ" sz="1600" dirty="0">
                          <a:latin typeface="Arial" pitchFamily="34" charset="0"/>
                          <a:ea typeface="MS Mincho"/>
                          <a:cs typeface="Arial" pitchFamily="34" charset="0"/>
                        </a:rPr>
                        <a:t>(suroviny, materiál, polotovary, nakupované výrobky)</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03726">
                <a:tc>
                  <a:txBody>
                    <a:bodyPr/>
                    <a:lstStyle/>
                    <a:p>
                      <a:pPr>
                        <a:spcAft>
                          <a:spcPts val="0"/>
                        </a:spcAft>
                      </a:pPr>
                      <a:r>
                        <a:rPr lang="cs-CZ" sz="1600" dirty="0">
                          <a:latin typeface="Arial" pitchFamily="34" charset="0"/>
                          <a:ea typeface="MS Mincho"/>
                          <a:cs typeface="Arial" pitchFamily="34" charset="0"/>
                        </a:rPr>
                        <a:t>2.</a:t>
                      </a:r>
                      <a:endParaRPr lang="cs-CZ" sz="1600" dirty="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i="1" dirty="0">
                          <a:latin typeface="Arial" pitchFamily="34" charset="0"/>
                          <a:ea typeface="MS Mincho"/>
                          <a:cs typeface="Arial" pitchFamily="34" charset="0"/>
                        </a:rPr>
                        <a:t>Přímé mzdy </a:t>
                      </a:r>
                      <a:endParaRPr lang="cs-CZ" sz="1600" dirty="0">
                        <a:latin typeface="Arial" pitchFamily="34" charset="0"/>
                        <a:ea typeface="Times New Roman"/>
                        <a:cs typeface="Arial" pitchFamily="34" charset="0"/>
                      </a:endParaRPr>
                    </a:p>
                    <a:p>
                      <a:pPr>
                        <a:spcAft>
                          <a:spcPts val="0"/>
                        </a:spcAft>
                      </a:pPr>
                      <a:r>
                        <a:rPr lang="cs-CZ" sz="1600" dirty="0">
                          <a:latin typeface="Arial" pitchFamily="34" charset="0"/>
                          <a:ea typeface="MS Mincho"/>
                          <a:cs typeface="Arial" pitchFamily="34" charset="0"/>
                        </a:rPr>
                        <a:t>(mzdy provozních dělníků, prémie, odměny, příplatky, doplatky)</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55590">
                <a:tc>
                  <a:txBody>
                    <a:bodyPr/>
                    <a:lstStyle/>
                    <a:p>
                      <a:pPr>
                        <a:spcAft>
                          <a:spcPts val="0"/>
                        </a:spcAft>
                      </a:pPr>
                      <a:r>
                        <a:rPr lang="cs-CZ" sz="1600">
                          <a:latin typeface="Arial" pitchFamily="34" charset="0"/>
                          <a:ea typeface="MS Mincho"/>
                          <a:cs typeface="Arial" pitchFamily="34" charset="0"/>
                        </a:rPr>
                        <a:t>3.</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i="1" dirty="0">
                          <a:latin typeface="Arial" pitchFamily="34" charset="0"/>
                          <a:ea typeface="MS Mincho"/>
                          <a:cs typeface="Arial" pitchFamily="34" charset="0"/>
                        </a:rPr>
                        <a:t>Ostatní přímé náklady </a:t>
                      </a:r>
                      <a:endParaRPr lang="cs-CZ" sz="1600" dirty="0">
                        <a:latin typeface="Arial" pitchFamily="34" charset="0"/>
                        <a:ea typeface="Times New Roman"/>
                        <a:cs typeface="Arial" pitchFamily="34" charset="0"/>
                      </a:endParaRPr>
                    </a:p>
                    <a:p>
                      <a:pPr>
                        <a:spcAft>
                          <a:spcPts val="0"/>
                        </a:spcAft>
                      </a:pPr>
                      <a:r>
                        <a:rPr lang="cs-CZ" sz="1600" dirty="0">
                          <a:latin typeface="Arial" pitchFamily="34" charset="0"/>
                          <a:ea typeface="MS Mincho"/>
                          <a:cs typeface="Arial" pitchFamily="34" charset="0"/>
                        </a:rPr>
                        <a:t>(technologická paliva a energie, odpisy, přepravné, opravy, náklady na technický rozvoj atd.)</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55590">
                <a:tc>
                  <a:txBody>
                    <a:bodyPr/>
                    <a:lstStyle/>
                    <a:p>
                      <a:pPr>
                        <a:spcAft>
                          <a:spcPts val="0"/>
                        </a:spcAft>
                      </a:pPr>
                      <a:r>
                        <a:rPr lang="cs-CZ" sz="1600">
                          <a:latin typeface="Arial" pitchFamily="34" charset="0"/>
                          <a:ea typeface="MS Mincho"/>
                          <a:cs typeface="Arial" pitchFamily="34" charset="0"/>
                        </a:rPr>
                        <a:t>4.</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i="1" dirty="0">
                          <a:latin typeface="Arial" pitchFamily="34" charset="0"/>
                          <a:ea typeface="MS Mincho"/>
                          <a:cs typeface="Arial" pitchFamily="34" charset="0"/>
                        </a:rPr>
                        <a:t>Výrobní režie (technologická a všeobecná)</a:t>
                      </a:r>
                      <a:endParaRPr lang="cs-CZ" sz="1600" dirty="0">
                        <a:latin typeface="Arial" pitchFamily="34" charset="0"/>
                        <a:ea typeface="Times New Roman"/>
                        <a:cs typeface="Arial" pitchFamily="34" charset="0"/>
                      </a:endParaRPr>
                    </a:p>
                    <a:p>
                      <a:pPr>
                        <a:spcAft>
                          <a:spcPts val="0"/>
                        </a:spcAft>
                      </a:pPr>
                      <a:r>
                        <a:rPr lang="cs-CZ" sz="1600" dirty="0">
                          <a:latin typeface="Arial" pitchFamily="34" charset="0"/>
                          <a:ea typeface="MS Mincho"/>
                          <a:cs typeface="Arial" pitchFamily="34" charset="0"/>
                        </a:rPr>
                        <a:t>(náklady související s řízením výrobních činností, s obsluhou procesu)</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1863">
                <a:tc>
                  <a:txBody>
                    <a:bodyPr/>
                    <a:lstStyle/>
                    <a:p>
                      <a:pPr>
                        <a:spcAft>
                          <a:spcPts val="0"/>
                        </a:spcAft>
                      </a:pPr>
                      <a:r>
                        <a:rPr lang="cs-CZ" sz="1600">
                          <a:latin typeface="Arial" pitchFamily="34" charset="0"/>
                          <a:ea typeface="MS Mincho"/>
                          <a:cs typeface="Arial" pitchFamily="34" charset="0"/>
                        </a:rPr>
                        <a:t>Σ (1.-4.)</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dirty="0">
                          <a:latin typeface="Arial" pitchFamily="34" charset="0"/>
                          <a:ea typeface="MS Mincho"/>
                          <a:cs typeface="Arial" pitchFamily="34" charset="0"/>
                        </a:rPr>
                        <a:t>Vlastní náklady výroby</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1863">
                <a:tc>
                  <a:txBody>
                    <a:bodyPr/>
                    <a:lstStyle/>
                    <a:p>
                      <a:pPr>
                        <a:spcAft>
                          <a:spcPts val="0"/>
                        </a:spcAft>
                      </a:pPr>
                      <a:endParaRPr lang="cs-CZ" sz="1600">
                        <a:latin typeface="Arial" pitchFamily="34" charset="0"/>
                        <a:ea typeface="MS Mincho"/>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03726">
                <a:tc>
                  <a:txBody>
                    <a:bodyPr/>
                    <a:lstStyle/>
                    <a:p>
                      <a:pPr>
                        <a:spcAft>
                          <a:spcPts val="0"/>
                        </a:spcAft>
                      </a:pPr>
                      <a:r>
                        <a:rPr lang="cs-CZ" sz="1600">
                          <a:latin typeface="Arial" pitchFamily="34" charset="0"/>
                          <a:ea typeface="MS Mincho"/>
                          <a:cs typeface="Arial" pitchFamily="34" charset="0"/>
                        </a:rPr>
                        <a:t>5.</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i="1" dirty="0">
                          <a:latin typeface="Arial" pitchFamily="34" charset="0"/>
                          <a:ea typeface="MS Mincho"/>
                          <a:cs typeface="Arial" pitchFamily="34" charset="0"/>
                        </a:rPr>
                        <a:t>Správní režie </a:t>
                      </a:r>
                      <a:r>
                        <a:rPr lang="cs-CZ" sz="1600" dirty="0">
                          <a:latin typeface="Arial" pitchFamily="34" charset="0"/>
                          <a:ea typeface="MS Mincho"/>
                          <a:cs typeface="Arial" pitchFamily="34" charset="0"/>
                        </a:rPr>
                        <a:t>(může obsahovat zásobovací režii)</a:t>
                      </a:r>
                      <a:endParaRPr lang="cs-CZ" sz="1600" dirty="0">
                        <a:latin typeface="Arial" pitchFamily="34" charset="0"/>
                        <a:ea typeface="Times New Roman"/>
                        <a:cs typeface="Arial" pitchFamily="34" charset="0"/>
                      </a:endParaRPr>
                    </a:p>
                    <a:p>
                      <a:pPr>
                        <a:spcAft>
                          <a:spcPts val="0"/>
                        </a:spcAft>
                      </a:pPr>
                      <a:r>
                        <a:rPr lang="cs-CZ" sz="1600" dirty="0">
                          <a:latin typeface="Arial" pitchFamily="34" charset="0"/>
                          <a:ea typeface="MS Mincho"/>
                          <a:cs typeface="Arial" pitchFamily="34" charset="0"/>
                        </a:rPr>
                        <a:t>(související s řízením a správou organizace)</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1863">
                <a:tc>
                  <a:txBody>
                    <a:bodyPr/>
                    <a:lstStyle/>
                    <a:p>
                      <a:pPr>
                        <a:spcAft>
                          <a:spcPts val="0"/>
                        </a:spcAft>
                      </a:pPr>
                      <a:r>
                        <a:rPr lang="cs-CZ" sz="1600">
                          <a:latin typeface="Arial" pitchFamily="34" charset="0"/>
                          <a:ea typeface="MS Mincho"/>
                          <a:cs typeface="Arial" pitchFamily="34" charset="0"/>
                        </a:rPr>
                        <a:t>Σ (1.-5.)</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dirty="0">
                          <a:latin typeface="Arial" pitchFamily="34" charset="0"/>
                          <a:ea typeface="MS Mincho"/>
                          <a:cs typeface="Arial" pitchFamily="34" charset="0"/>
                        </a:rPr>
                        <a:t>Vlastní náklady výkonu</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1863">
                <a:tc>
                  <a:txBody>
                    <a:bodyPr/>
                    <a:lstStyle/>
                    <a:p>
                      <a:pPr>
                        <a:spcAft>
                          <a:spcPts val="0"/>
                        </a:spcAft>
                      </a:pPr>
                      <a:endParaRPr lang="cs-CZ" sz="1600">
                        <a:latin typeface="Arial" pitchFamily="34" charset="0"/>
                        <a:ea typeface="MS Mincho"/>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1600"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03726">
                <a:tc>
                  <a:txBody>
                    <a:bodyPr/>
                    <a:lstStyle/>
                    <a:p>
                      <a:pPr>
                        <a:spcAft>
                          <a:spcPts val="0"/>
                        </a:spcAft>
                      </a:pPr>
                      <a:r>
                        <a:rPr lang="cs-CZ" sz="1600">
                          <a:latin typeface="Arial" pitchFamily="34" charset="0"/>
                          <a:ea typeface="MS Mincho"/>
                          <a:cs typeface="Arial" pitchFamily="34" charset="0"/>
                        </a:rPr>
                        <a:t>6.</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i="1" dirty="0">
                          <a:latin typeface="Arial" pitchFamily="34" charset="0"/>
                          <a:ea typeface="MS Mincho"/>
                          <a:cs typeface="Arial" pitchFamily="34" charset="0"/>
                        </a:rPr>
                        <a:t>Odbytové náklady </a:t>
                      </a:r>
                      <a:r>
                        <a:rPr lang="cs-CZ" sz="1600" dirty="0">
                          <a:latin typeface="Arial" pitchFamily="34" charset="0"/>
                          <a:ea typeface="MS Mincho"/>
                          <a:cs typeface="Arial" pitchFamily="34" charset="0"/>
                        </a:rPr>
                        <a:t>(může být součástí správní režie)</a:t>
                      </a:r>
                      <a:endParaRPr lang="cs-CZ" sz="1600" dirty="0">
                        <a:latin typeface="Arial" pitchFamily="34" charset="0"/>
                        <a:ea typeface="Times New Roman"/>
                        <a:cs typeface="Arial" pitchFamily="34" charset="0"/>
                      </a:endParaRPr>
                    </a:p>
                    <a:p>
                      <a:pPr>
                        <a:spcAft>
                          <a:spcPts val="0"/>
                        </a:spcAft>
                      </a:pPr>
                      <a:r>
                        <a:rPr lang="cs-CZ" sz="1600" dirty="0">
                          <a:latin typeface="Arial" pitchFamily="34" charset="0"/>
                          <a:ea typeface="MS Mincho"/>
                          <a:cs typeface="Arial" pitchFamily="34" charset="0"/>
                        </a:rPr>
                        <a:t>(expedice, reklama, propagace, odbyt)</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51863">
                <a:tc>
                  <a:txBody>
                    <a:bodyPr/>
                    <a:lstStyle/>
                    <a:p>
                      <a:pPr>
                        <a:spcAft>
                          <a:spcPts val="0"/>
                        </a:spcAft>
                      </a:pPr>
                      <a:r>
                        <a:rPr lang="cs-CZ" sz="1600">
                          <a:latin typeface="Arial" pitchFamily="34" charset="0"/>
                          <a:ea typeface="MS Mincho"/>
                          <a:cs typeface="Arial" pitchFamily="34" charset="0"/>
                        </a:rPr>
                        <a:t>Σ (1.-6.)</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b="1" dirty="0">
                          <a:latin typeface="Arial" pitchFamily="34" charset="0"/>
                          <a:ea typeface="MS Mincho"/>
                          <a:cs typeface="Arial" pitchFamily="34" charset="0"/>
                        </a:rPr>
                        <a:t>Úplné vlastní náklady výkonu</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1863">
                <a:tc>
                  <a:txBody>
                    <a:bodyPr/>
                    <a:lstStyle/>
                    <a:p>
                      <a:pPr>
                        <a:spcAft>
                          <a:spcPts val="0"/>
                        </a:spcAft>
                      </a:pPr>
                      <a:endParaRPr lang="cs-CZ" sz="1600">
                        <a:latin typeface="Arial" pitchFamily="34" charset="0"/>
                        <a:ea typeface="MS Mincho"/>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1600"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51863">
                <a:tc>
                  <a:txBody>
                    <a:bodyPr/>
                    <a:lstStyle/>
                    <a:p>
                      <a:pPr>
                        <a:spcAft>
                          <a:spcPts val="0"/>
                        </a:spcAft>
                      </a:pPr>
                      <a:r>
                        <a:rPr lang="cs-CZ" sz="1600">
                          <a:latin typeface="Arial" pitchFamily="34" charset="0"/>
                          <a:ea typeface="MS Mincho"/>
                          <a:cs typeface="Arial" pitchFamily="34" charset="0"/>
                        </a:rPr>
                        <a:t>7.</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cs-CZ" sz="1600" dirty="0">
                          <a:latin typeface="Arial" pitchFamily="34" charset="0"/>
                          <a:ea typeface="MS Mincho"/>
                          <a:cs typeface="Arial" pitchFamily="34" charset="0"/>
                        </a:rPr>
                        <a:t>Výsledek hospodaření – zisk/ztráta</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51863">
                <a:tc>
                  <a:txBody>
                    <a:bodyPr/>
                    <a:lstStyle/>
                    <a:p>
                      <a:pPr>
                        <a:spcAft>
                          <a:spcPts val="0"/>
                        </a:spcAft>
                      </a:pPr>
                      <a:r>
                        <a:rPr lang="cs-CZ" sz="1600">
                          <a:latin typeface="Arial" pitchFamily="34" charset="0"/>
                          <a:ea typeface="MS Mincho"/>
                          <a:cs typeface="Arial" pitchFamily="34" charset="0"/>
                        </a:rPr>
                        <a:t>Σ (1.-7.)</a:t>
                      </a:r>
                      <a:endParaRPr lang="cs-CZ" sz="1600">
                        <a:latin typeface="Arial" pitchFamily="34" charset="0"/>
                        <a:ea typeface="Times New Roman"/>
                        <a:cs typeface="Arial" pitchFamily="34"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cs-CZ" sz="1600" b="1" dirty="0">
                          <a:latin typeface="Arial" pitchFamily="34" charset="0"/>
                          <a:ea typeface="MS Mincho"/>
                          <a:cs typeface="Arial" pitchFamily="34" charset="0"/>
                        </a:rPr>
                        <a:t>Cena (výrobní)</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757507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noFill/>
          <a:ln/>
        </p:spPr>
        <p:txBody>
          <a:bodyPr/>
          <a:lstStyle/>
          <a:p>
            <a:r>
              <a:rPr lang="cs-CZ"/>
              <a:t>Kalkulační vzorce</a:t>
            </a:r>
          </a:p>
        </p:txBody>
      </p:sp>
      <p:sp>
        <p:nvSpPr>
          <p:cNvPr id="189443" name="Rectangle 3"/>
          <p:cNvSpPr>
            <a:spLocks noGrp="1" noChangeArrowheads="1"/>
          </p:cNvSpPr>
          <p:nvPr>
            <p:ph type="body" idx="1"/>
          </p:nvPr>
        </p:nvSpPr>
        <p:spPr>
          <a:xfrm>
            <a:off x="251520" y="1124744"/>
            <a:ext cx="8640960" cy="5184576"/>
          </a:xfrm>
          <a:ln/>
        </p:spPr>
        <p:txBody>
          <a:bodyPr/>
          <a:lstStyle/>
          <a:p>
            <a:pPr marL="363538" indent="-363538" algn="just">
              <a:buFont typeface="Wingdings" pitchFamily="2" charset="2"/>
              <a:buNone/>
            </a:pPr>
            <a:r>
              <a:rPr lang="cs-CZ" sz="2400" b="1" dirty="0">
                <a:latin typeface="Times New Roman" pitchFamily="18" charset="0"/>
              </a:rPr>
              <a:t>Všeobecný (typový) kalkulační vzorec</a:t>
            </a:r>
          </a:p>
          <a:p>
            <a:pPr marL="363538" indent="-363538" algn="just">
              <a:buFont typeface="Wingdings" pitchFamily="2" charset="2"/>
              <a:buNone/>
            </a:pPr>
            <a:r>
              <a:rPr lang="cs-CZ" sz="2400" dirty="0">
                <a:latin typeface="Times New Roman" pitchFamily="18" charset="0"/>
              </a:rPr>
              <a:t>Položky kalkulačního vzorce se tedy rozdělují na dvě skupiny:</a:t>
            </a:r>
          </a:p>
          <a:p>
            <a:pPr marL="363538" indent="-363538" algn="just">
              <a:buFont typeface="Wingdings" pitchFamily="2" charset="2"/>
              <a:buNone/>
            </a:pPr>
            <a:endParaRPr lang="cs-CZ" sz="2400" dirty="0">
              <a:latin typeface="Times New Roman" pitchFamily="18" charset="0"/>
            </a:endParaRPr>
          </a:p>
          <a:p>
            <a:pPr marL="363538" indent="-363538" algn="just"/>
            <a:r>
              <a:rPr lang="cs-CZ" sz="2400" dirty="0">
                <a:latin typeface="Times New Roman" pitchFamily="18" charset="0"/>
              </a:rPr>
              <a:t>přímé (jednicové) náklady (přímo souvisí s příslušným výkonem), na kalkulační jednici se určují přímo na základě norem nebo přesným zjištěním jejich skutečné výšky (první 3 položky kalkulačního vzorce),</a:t>
            </a:r>
          </a:p>
          <a:p>
            <a:pPr marL="363538" indent="-363538" algn="just">
              <a:buFont typeface="Wingdings" pitchFamily="2" charset="2"/>
              <a:buNone/>
            </a:pPr>
            <a:endParaRPr lang="cs-CZ" sz="2400" dirty="0">
              <a:latin typeface="Times New Roman" pitchFamily="18" charset="0"/>
            </a:endParaRPr>
          </a:p>
          <a:p>
            <a:pPr marL="363538" indent="-363538" algn="just"/>
            <a:r>
              <a:rPr lang="cs-CZ" sz="2400" dirty="0">
                <a:latin typeface="Times New Roman" pitchFamily="18" charset="0"/>
              </a:rPr>
              <a:t>nepřímé (režijní) náklady, které se týkají vícerých výkonů, jsou společné pro všechny vyráběné výrobky. Na kalkulační jednici se vypočítají jen určitým rozvrhnutím (dělením, rozpočítáním, přirážkou, odčítáním apod.). </a:t>
            </a:r>
          </a:p>
          <a:p>
            <a:pPr marL="363538" indent="-363538" algn="just">
              <a:buFont typeface="Wingdings" pitchFamily="2" charset="2"/>
              <a:buNone/>
            </a:pPr>
            <a:endParaRPr lang="cs-CZ" sz="2400" dirty="0">
              <a:latin typeface="Times New Roman" pitchFamily="18" charset="0"/>
            </a:endParaRPr>
          </a:p>
          <a:p>
            <a:pPr marL="363538" indent="-363538" algn="just">
              <a:buFont typeface="Wingdings" pitchFamily="2" charset="2"/>
              <a:buNone/>
            </a:pPr>
            <a:endParaRPr lang="cs-CZ" sz="2400" dirty="0">
              <a:latin typeface="Times New Roman" pitchFamily="18" charset="0"/>
            </a:endParaRPr>
          </a:p>
          <a:p>
            <a:pPr marL="363538" indent="-363538" algn="just">
              <a:buFont typeface="Wingdings" pitchFamily="2" charset="2"/>
              <a:buNone/>
            </a:pPr>
            <a:endParaRPr lang="cs-CZ" sz="2400" dirty="0">
              <a:latin typeface="Times New Roman" pitchFamily="18" charset="0"/>
            </a:endParaRPr>
          </a:p>
        </p:txBody>
      </p:sp>
    </p:spTree>
    <p:extLst>
      <p:ext uri="{BB962C8B-B14F-4D97-AF65-F5344CB8AC3E}">
        <p14:creationId xmlns:p14="http://schemas.microsoft.com/office/powerpoint/2010/main" val="30529573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575048" y="0"/>
            <a:ext cx="8568952" cy="980728"/>
          </a:xfrm>
          <a:noFill/>
          <a:ln/>
        </p:spPr>
        <p:txBody>
          <a:bodyPr/>
          <a:lstStyle/>
          <a:p>
            <a:r>
              <a:rPr lang="cs-CZ"/>
              <a:t>Kalkulační vzorce</a:t>
            </a:r>
          </a:p>
        </p:txBody>
      </p:sp>
      <p:sp>
        <p:nvSpPr>
          <p:cNvPr id="191491" name="Rectangle 3"/>
          <p:cNvSpPr>
            <a:spLocks noGrp="1" noChangeArrowheads="1"/>
          </p:cNvSpPr>
          <p:nvPr>
            <p:ph type="body" idx="1"/>
          </p:nvPr>
        </p:nvSpPr>
        <p:spPr>
          <a:xfrm>
            <a:off x="107504" y="1196975"/>
            <a:ext cx="8785671" cy="5661025"/>
          </a:xfrm>
          <a:noFill/>
          <a:ln/>
        </p:spPr>
        <p:txBody>
          <a:bodyPr/>
          <a:lstStyle/>
          <a:p>
            <a:pPr marL="363538" indent="-363538" algn="just">
              <a:buFont typeface="Wingdings" pitchFamily="2" charset="2"/>
              <a:buNone/>
            </a:pPr>
            <a:r>
              <a:rPr lang="cs-CZ" sz="2000" b="1" dirty="0">
                <a:latin typeface="Times New Roman" pitchFamily="18" charset="0"/>
              </a:rPr>
              <a:t>Způsob stanovení vlastních nákladů na kalkulační jednici</a:t>
            </a: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endParaRPr lang="cs-CZ" sz="2000" dirty="0">
              <a:latin typeface="Times New Roman" pitchFamily="18" charset="0"/>
            </a:endParaRPr>
          </a:p>
          <a:p>
            <a:pPr marL="363538" indent="-363538" algn="just">
              <a:buFont typeface="Wingdings" pitchFamily="2" charset="2"/>
              <a:buNone/>
            </a:pPr>
            <a:r>
              <a:rPr lang="cs-CZ" sz="2000" b="1" dirty="0">
                <a:latin typeface="Times New Roman" pitchFamily="18" charset="0"/>
              </a:rPr>
              <a:t>Základna pro rozvrhování režijních nákladů (rozvrhová základna):</a:t>
            </a:r>
          </a:p>
          <a:p>
            <a:pPr marL="363538" indent="-363538" algn="just"/>
            <a:r>
              <a:rPr lang="cs-CZ" sz="2000" dirty="0">
                <a:latin typeface="Times New Roman" pitchFamily="18" charset="0"/>
              </a:rPr>
              <a:t>veličiny peněžní, naturální</a:t>
            </a:r>
          </a:p>
          <a:p>
            <a:pPr marL="363538" indent="-363538" algn="just">
              <a:buFont typeface="Wingdings" pitchFamily="2" charset="2"/>
              <a:buNone/>
            </a:pPr>
            <a:endParaRPr lang="cs-CZ" sz="2000" dirty="0">
              <a:latin typeface="Times New Roman" pitchFamily="18" charset="0"/>
            </a:endParaRPr>
          </a:p>
        </p:txBody>
      </p:sp>
      <p:pic>
        <p:nvPicPr>
          <p:cNvPr id="191493" name="Picture 5" descr="neuromax"/>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3140720"/>
            <a:ext cx="989013" cy="1079500"/>
          </a:xfrm>
          <a:prstGeom prst="rect">
            <a:avLst/>
          </a:prstGeom>
          <a:noFill/>
          <a:extLst>
            <a:ext uri="{909E8E84-426E-40DD-AFC4-6F175D3DCCD1}">
              <a14:hiddenFill xmlns:a14="http://schemas.microsoft.com/office/drawing/2010/main">
                <a:solidFill>
                  <a:srgbClr val="FFFFFF"/>
                </a:solidFill>
              </a14:hiddenFill>
            </a:ext>
          </a:extLst>
        </p:spPr>
      </p:pic>
      <p:pic>
        <p:nvPicPr>
          <p:cNvPr id="191494" name="Picture 6" descr="optitabs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8038" y="1988195"/>
            <a:ext cx="727075" cy="1081087"/>
          </a:xfrm>
          <a:prstGeom prst="rect">
            <a:avLst/>
          </a:prstGeom>
          <a:noFill/>
          <a:extLst>
            <a:ext uri="{909E8E84-426E-40DD-AFC4-6F175D3DCCD1}">
              <a14:hiddenFill xmlns:a14="http://schemas.microsoft.com/office/drawing/2010/main">
                <a:solidFill>
                  <a:srgbClr val="FFFFFF"/>
                </a:solidFill>
              </a14:hiddenFill>
            </a:ext>
          </a:extLst>
        </p:spPr>
      </p:pic>
      <p:sp>
        <p:nvSpPr>
          <p:cNvPr id="191495" name="Line 7"/>
          <p:cNvSpPr>
            <a:spLocks noChangeShapeType="1"/>
          </p:cNvSpPr>
          <p:nvPr/>
        </p:nvSpPr>
        <p:spPr bwMode="auto">
          <a:xfrm flipV="1">
            <a:off x="1835150" y="2708920"/>
            <a:ext cx="1296988" cy="0"/>
          </a:xfrm>
          <a:prstGeom prst="line">
            <a:avLst/>
          </a:prstGeom>
          <a:noFill/>
          <a:ln w="7620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91496" name="Line 8"/>
          <p:cNvSpPr>
            <a:spLocks noChangeShapeType="1"/>
          </p:cNvSpPr>
          <p:nvPr/>
        </p:nvSpPr>
        <p:spPr bwMode="auto">
          <a:xfrm flipV="1">
            <a:off x="1835150" y="3645545"/>
            <a:ext cx="1368425" cy="0"/>
          </a:xfrm>
          <a:prstGeom prst="line">
            <a:avLst/>
          </a:prstGeom>
          <a:noFill/>
          <a:ln w="7620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91497" name="Text Box 9"/>
          <p:cNvSpPr txBox="1">
            <a:spLocks noChangeArrowheads="1"/>
          </p:cNvSpPr>
          <p:nvPr/>
        </p:nvSpPr>
        <p:spPr bwMode="auto">
          <a:xfrm>
            <a:off x="250825" y="3318520"/>
            <a:ext cx="1509713" cy="701675"/>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sz="2000">
                <a:effectLst>
                  <a:outerShdw blurRad="38100" dist="38100" dir="2700000" algn="tl">
                    <a:srgbClr val="FFFFFF"/>
                  </a:outerShdw>
                </a:effectLst>
                <a:latin typeface="Arial" pitchFamily="34" charset="0"/>
                <a:cs typeface="Arial" pitchFamily="34" charset="0"/>
              </a:rPr>
              <a:t>PŘÍMÉ NÁKLADY</a:t>
            </a:r>
          </a:p>
        </p:txBody>
      </p:sp>
      <p:sp>
        <p:nvSpPr>
          <p:cNvPr id="191498" name="Text Box 10"/>
          <p:cNvSpPr txBox="1">
            <a:spLocks noChangeArrowheads="1"/>
          </p:cNvSpPr>
          <p:nvPr/>
        </p:nvSpPr>
        <p:spPr bwMode="auto">
          <a:xfrm>
            <a:off x="250825" y="2348557"/>
            <a:ext cx="1509713" cy="701675"/>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sz="2000" dirty="0">
                <a:effectLst>
                  <a:outerShdw blurRad="38100" dist="38100" dir="2700000" algn="tl">
                    <a:srgbClr val="FFFFFF"/>
                  </a:outerShdw>
                </a:effectLst>
                <a:latin typeface="Arial" pitchFamily="34" charset="0"/>
                <a:cs typeface="Arial" pitchFamily="34" charset="0"/>
              </a:rPr>
              <a:t>PŘÍMÉ NÁKLADY</a:t>
            </a:r>
          </a:p>
        </p:txBody>
      </p:sp>
      <p:grpSp>
        <p:nvGrpSpPr>
          <p:cNvPr id="191499" name="Group 11"/>
          <p:cNvGrpSpPr>
            <a:grpSpLocks/>
          </p:cNvGrpSpPr>
          <p:nvPr/>
        </p:nvGrpSpPr>
        <p:grpSpPr bwMode="auto">
          <a:xfrm>
            <a:off x="4932363" y="1700857"/>
            <a:ext cx="4086225" cy="2520950"/>
            <a:chOff x="295" y="1026"/>
            <a:chExt cx="2574" cy="1588"/>
          </a:xfrm>
        </p:grpSpPr>
        <p:pic>
          <p:nvPicPr>
            <p:cNvPr id="191500" name="Picture 12" descr="neuromax"/>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45" y="1933"/>
              <a:ext cx="624" cy="681"/>
            </a:xfrm>
            <a:prstGeom prst="rect">
              <a:avLst/>
            </a:prstGeom>
            <a:noFill/>
            <a:extLst>
              <a:ext uri="{909E8E84-426E-40DD-AFC4-6F175D3DCCD1}">
                <a14:hiddenFill xmlns:a14="http://schemas.microsoft.com/office/drawing/2010/main">
                  <a:solidFill>
                    <a:srgbClr val="FFFFFF"/>
                  </a:solidFill>
                </a14:hiddenFill>
              </a:ext>
            </a:extLst>
          </p:spPr>
        </p:pic>
        <p:pic>
          <p:nvPicPr>
            <p:cNvPr id="191501" name="Picture 13" descr="optitabsx"/>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0" y="1026"/>
              <a:ext cx="427" cy="635"/>
            </a:xfrm>
            <a:prstGeom prst="rect">
              <a:avLst/>
            </a:prstGeom>
            <a:noFill/>
            <a:extLst>
              <a:ext uri="{909E8E84-426E-40DD-AFC4-6F175D3DCCD1}">
                <a14:hiddenFill xmlns:a14="http://schemas.microsoft.com/office/drawing/2010/main">
                  <a:solidFill>
                    <a:srgbClr val="FFFFFF"/>
                  </a:solidFill>
                </a14:hiddenFill>
              </a:ext>
            </a:extLst>
          </p:spPr>
        </p:pic>
        <p:sp>
          <p:nvSpPr>
            <p:cNvPr id="191502" name="Text Box 14"/>
            <p:cNvSpPr txBox="1">
              <a:spLocks noChangeArrowheads="1"/>
            </p:cNvSpPr>
            <p:nvPr/>
          </p:nvSpPr>
          <p:spPr bwMode="auto">
            <a:xfrm>
              <a:off x="295" y="1706"/>
              <a:ext cx="952" cy="44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sz="2000">
                  <a:effectLst>
                    <a:outerShdw blurRad="38100" dist="38100" dir="2700000" algn="tl">
                      <a:srgbClr val="FFFFFF"/>
                    </a:outerShdw>
                  </a:effectLst>
                  <a:latin typeface="Arial" pitchFamily="34" charset="0"/>
                  <a:cs typeface="Arial" pitchFamily="34" charset="0"/>
                </a:rPr>
                <a:t>NEPŘÍMÉ NÁKLADY</a:t>
              </a:r>
            </a:p>
          </p:txBody>
        </p:sp>
        <p:sp>
          <p:nvSpPr>
            <p:cNvPr id="191503" name="Line 15"/>
            <p:cNvSpPr>
              <a:spLocks noChangeShapeType="1"/>
            </p:cNvSpPr>
            <p:nvPr/>
          </p:nvSpPr>
          <p:spPr bwMode="auto">
            <a:xfrm flipV="1">
              <a:off x="1202" y="1389"/>
              <a:ext cx="998" cy="544"/>
            </a:xfrm>
            <a:prstGeom prst="line">
              <a:avLst/>
            </a:prstGeom>
            <a:noFill/>
            <a:ln w="7620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91504" name="Line 16"/>
            <p:cNvSpPr>
              <a:spLocks noChangeShapeType="1"/>
            </p:cNvSpPr>
            <p:nvPr/>
          </p:nvSpPr>
          <p:spPr bwMode="auto">
            <a:xfrm>
              <a:off x="1202" y="1888"/>
              <a:ext cx="952" cy="363"/>
            </a:xfrm>
            <a:prstGeom prst="line">
              <a:avLst/>
            </a:prstGeom>
            <a:noFill/>
            <a:ln w="7620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91505" name="Text Box 17"/>
            <p:cNvSpPr txBox="1">
              <a:spLocks noChangeArrowheads="1"/>
            </p:cNvSpPr>
            <p:nvPr/>
          </p:nvSpPr>
          <p:spPr bwMode="auto">
            <a:xfrm>
              <a:off x="1474" y="1752"/>
              <a:ext cx="81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sz="2000" b="0" i="1">
                  <a:latin typeface="Arial" pitchFamily="34" charset="0"/>
                  <a:cs typeface="Arial" pitchFamily="34" charset="0"/>
                </a:rPr>
                <a:t>alokace</a:t>
              </a:r>
            </a:p>
          </p:txBody>
        </p:sp>
      </p:grpSp>
    </p:spTree>
    <p:extLst>
      <p:ext uri="{BB962C8B-B14F-4D97-AF65-F5344CB8AC3E}">
        <p14:creationId xmlns:p14="http://schemas.microsoft.com/office/powerpoint/2010/main" val="2537019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noFill/>
          <a:ln/>
        </p:spPr>
        <p:txBody>
          <a:bodyPr/>
          <a:lstStyle/>
          <a:p>
            <a:r>
              <a:rPr lang="cs-CZ"/>
              <a:t>Kalkulační vzorce</a:t>
            </a:r>
          </a:p>
        </p:txBody>
      </p:sp>
      <p:sp>
        <p:nvSpPr>
          <p:cNvPr id="195587" name="Rectangle 3"/>
          <p:cNvSpPr>
            <a:spLocks noGrp="1" noChangeArrowheads="1"/>
          </p:cNvSpPr>
          <p:nvPr>
            <p:ph type="body" idx="1"/>
          </p:nvPr>
        </p:nvSpPr>
        <p:spPr>
          <a:xfrm>
            <a:off x="-27383" y="1052736"/>
            <a:ext cx="8147050" cy="719138"/>
          </a:xfrm>
          <a:ln/>
        </p:spPr>
        <p:txBody>
          <a:bodyPr/>
          <a:lstStyle/>
          <a:p>
            <a:pPr marL="609600" indent="-609600" algn="ctr">
              <a:buFont typeface="Wingdings" pitchFamily="2" charset="2"/>
              <a:buNone/>
            </a:pPr>
            <a:r>
              <a:rPr lang="cs-CZ" sz="2400" b="1" dirty="0">
                <a:solidFill>
                  <a:srgbClr val="C00000"/>
                </a:solidFill>
              </a:rPr>
              <a:t>Retrográdní kalkulační vzorec</a:t>
            </a:r>
          </a:p>
        </p:txBody>
      </p:sp>
      <p:pic>
        <p:nvPicPr>
          <p:cNvPr id="195590" name="Picture 6" descr="Ceny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609725"/>
            <a:ext cx="4140200"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5591" name="Rectangle 3"/>
          <p:cNvSpPr>
            <a:spLocks noChangeArrowheads="1"/>
          </p:cNvSpPr>
          <p:nvPr/>
        </p:nvSpPr>
        <p:spPr bwMode="auto">
          <a:xfrm>
            <a:off x="250825" y="1916113"/>
            <a:ext cx="4897438"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eaLnBrk="0" hangingPunct="0">
              <a:spcBef>
                <a:spcPct val="20000"/>
              </a:spcBef>
              <a:buClr>
                <a:schemeClr val="bg2"/>
              </a:buClr>
              <a:buSzPct val="75000"/>
              <a:buFont typeface="Wingdings" pitchFamily="2" charset="2"/>
              <a:buNone/>
            </a:pPr>
            <a:r>
              <a:rPr lang="cs-CZ" i="1">
                <a:solidFill>
                  <a:srgbClr val="000000"/>
                </a:solidFill>
                <a:latin typeface="Times New Roman" pitchFamily="18" charset="0"/>
                <a:cs typeface="Times New Roman" pitchFamily="18" charset="0"/>
              </a:rPr>
              <a:t>Základní cena výkonu</a:t>
            </a:r>
          </a:p>
          <a:p>
            <a:pPr marL="609600" indent="-609600" eaLnBrk="0" hangingPunct="0">
              <a:spcBef>
                <a:spcPct val="20000"/>
              </a:spcBef>
              <a:buClr>
                <a:schemeClr val="bg2"/>
              </a:buClr>
              <a:buSzPct val="75000"/>
              <a:buFont typeface="Wingdings" pitchFamily="2" charset="2"/>
              <a:buNone/>
            </a:pPr>
            <a:r>
              <a:rPr lang="cs-CZ">
                <a:solidFill>
                  <a:srgbClr val="000000"/>
                </a:solidFill>
                <a:latin typeface="Times New Roman" pitchFamily="18" charset="0"/>
                <a:cs typeface="Times New Roman" pitchFamily="18" charset="0"/>
              </a:rPr>
              <a:t>------------------------------------</a:t>
            </a:r>
          </a:p>
          <a:p>
            <a:pPr marL="742950" lvl="1" indent="-285750" eaLnBrk="0" hangingPunct="0">
              <a:spcBef>
                <a:spcPct val="20000"/>
              </a:spcBef>
              <a:buClr>
                <a:schemeClr val="tx2"/>
              </a:buClr>
              <a:buSzPct val="75000"/>
              <a:buFont typeface="Times New Roman" pitchFamily="18" charset="0"/>
              <a:buChar char="-"/>
            </a:pPr>
            <a:r>
              <a:rPr lang="cs-CZ" b="0">
                <a:solidFill>
                  <a:srgbClr val="000000"/>
                </a:solidFill>
                <a:latin typeface="Times New Roman" pitchFamily="18" charset="0"/>
                <a:cs typeface="Times New Roman" pitchFamily="18" charset="0"/>
              </a:rPr>
              <a:t>Dočasná cenová zvýhodnění</a:t>
            </a:r>
          </a:p>
          <a:p>
            <a:pPr marL="742950" lvl="1" indent="-285750" eaLnBrk="0" hangingPunct="0">
              <a:spcBef>
                <a:spcPct val="20000"/>
              </a:spcBef>
              <a:buClr>
                <a:schemeClr val="tx2"/>
              </a:buClr>
              <a:buSzPct val="75000"/>
              <a:buFont typeface="Times New Roman" pitchFamily="18" charset="0"/>
              <a:buChar char="-"/>
            </a:pPr>
            <a:r>
              <a:rPr lang="cs-CZ" b="0">
                <a:solidFill>
                  <a:srgbClr val="000000"/>
                </a:solidFill>
                <a:latin typeface="Times New Roman" pitchFamily="18" charset="0"/>
                <a:cs typeface="Times New Roman" pitchFamily="18" charset="0"/>
              </a:rPr>
              <a:t>Slevy zákazníkům ( množstevní, sezónní …)</a:t>
            </a:r>
          </a:p>
          <a:p>
            <a:pPr marL="609600" indent="-609600" eaLnBrk="0" hangingPunct="0">
              <a:spcBef>
                <a:spcPct val="20000"/>
              </a:spcBef>
              <a:buClr>
                <a:schemeClr val="bg2"/>
              </a:buClr>
              <a:buSzPct val="75000"/>
              <a:buFont typeface="Wingdings" pitchFamily="2" charset="2"/>
              <a:buNone/>
            </a:pPr>
            <a:r>
              <a:rPr lang="cs-CZ" b="0">
                <a:solidFill>
                  <a:srgbClr val="000000"/>
                </a:solidFill>
                <a:latin typeface="Times New Roman" pitchFamily="18" charset="0"/>
                <a:cs typeface="Times New Roman" pitchFamily="18" charset="0"/>
              </a:rPr>
              <a:t>---------------------------------------------------- </a:t>
            </a:r>
          </a:p>
          <a:p>
            <a:pPr marL="609600" indent="-609600" eaLnBrk="0" hangingPunct="0">
              <a:spcBef>
                <a:spcPct val="20000"/>
              </a:spcBef>
              <a:buClr>
                <a:schemeClr val="bg2"/>
              </a:buClr>
              <a:buSzPct val="75000"/>
              <a:buFont typeface="Wingdings" pitchFamily="2" charset="2"/>
              <a:buNone/>
            </a:pPr>
            <a:r>
              <a:rPr lang="cs-CZ" b="0" i="1">
                <a:solidFill>
                  <a:srgbClr val="000000"/>
                </a:solidFill>
                <a:latin typeface="Times New Roman" pitchFamily="18" charset="0"/>
                <a:cs typeface="Times New Roman" pitchFamily="18" charset="0"/>
              </a:rPr>
              <a:t>=   </a:t>
            </a:r>
            <a:r>
              <a:rPr lang="cs-CZ" i="1">
                <a:solidFill>
                  <a:srgbClr val="000000"/>
                </a:solidFill>
                <a:latin typeface="Times New Roman" pitchFamily="18" charset="0"/>
                <a:cs typeface="Times New Roman" pitchFamily="18" charset="0"/>
              </a:rPr>
              <a:t>Cena po úpravách</a:t>
            </a:r>
            <a:endParaRPr lang="cs-CZ" i="1">
              <a:solidFill>
                <a:srgbClr val="000000"/>
              </a:solidFill>
              <a:latin typeface="Times New Roman" pitchFamily="18" charset="0"/>
            </a:endParaRPr>
          </a:p>
          <a:p>
            <a:pPr marL="609600" indent="-609600" eaLnBrk="0" hangingPunct="0">
              <a:spcBef>
                <a:spcPct val="20000"/>
              </a:spcBef>
              <a:buClr>
                <a:schemeClr val="bg2"/>
              </a:buClr>
              <a:buSzPct val="75000"/>
              <a:buFont typeface="Wingdings" pitchFamily="2" charset="2"/>
              <a:buNone/>
            </a:pPr>
            <a:r>
              <a:rPr lang="cs-CZ">
                <a:solidFill>
                  <a:srgbClr val="000000"/>
                </a:solidFill>
                <a:latin typeface="Times New Roman" pitchFamily="18" charset="0"/>
                <a:cs typeface="Times New Roman" pitchFamily="18" charset="0"/>
              </a:rPr>
              <a:t>-----------------------------------------------------</a:t>
            </a:r>
          </a:p>
          <a:p>
            <a:pPr marL="1143000" lvl="2" indent="-228600" eaLnBrk="0" hangingPunct="0">
              <a:spcBef>
                <a:spcPct val="20000"/>
              </a:spcBef>
              <a:buClr>
                <a:schemeClr val="accent1"/>
              </a:buClr>
              <a:buSzPct val="65000"/>
              <a:buFont typeface="Times New Roman" pitchFamily="18" charset="0"/>
              <a:buChar char="-"/>
            </a:pPr>
            <a:r>
              <a:rPr lang="cs-CZ" b="0">
                <a:solidFill>
                  <a:srgbClr val="000000"/>
                </a:solidFill>
                <a:latin typeface="Times New Roman" pitchFamily="18" charset="0"/>
                <a:cs typeface="Times New Roman" pitchFamily="18" charset="0"/>
              </a:rPr>
              <a:t>Náklady</a:t>
            </a:r>
          </a:p>
          <a:p>
            <a:pPr marL="609600" indent="-609600" eaLnBrk="0" hangingPunct="0">
              <a:spcBef>
                <a:spcPct val="20000"/>
              </a:spcBef>
              <a:buClr>
                <a:schemeClr val="bg2"/>
              </a:buClr>
              <a:buSzPct val="75000"/>
              <a:buFont typeface="Wingdings" pitchFamily="2" charset="2"/>
              <a:buNone/>
            </a:pPr>
            <a:r>
              <a:rPr lang="cs-CZ">
                <a:solidFill>
                  <a:srgbClr val="000000"/>
                </a:solidFill>
                <a:latin typeface="Times New Roman" pitchFamily="18" charset="0"/>
                <a:cs typeface="Times New Roman" pitchFamily="18" charset="0"/>
              </a:rPr>
              <a:t> ------------------------------------------------------</a:t>
            </a:r>
          </a:p>
          <a:p>
            <a:pPr marL="609600" indent="-609600" eaLnBrk="0" hangingPunct="0">
              <a:spcBef>
                <a:spcPct val="20000"/>
              </a:spcBef>
              <a:buClr>
                <a:schemeClr val="bg2"/>
              </a:buClr>
              <a:buSzPct val="75000"/>
              <a:buFont typeface="Wingdings" pitchFamily="2" charset="2"/>
              <a:buNone/>
            </a:pPr>
            <a:r>
              <a:rPr lang="cs-CZ" i="1">
                <a:solidFill>
                  <a:srgbClr val="000000"/>
                </a:solidFill>
                <a:latin typeface="Times New Roman" pitchFamily="18" charset="0"/>
                <a:cs typeface="Times New Roman" pitchFamily="18" charset="0"/>
              </a:rPr>
              <a:t> =	 Zisk ( jinak vyjádřený přínos)</a:t>
            </a:r>
          </a:p>
        </p:txBody>
      </p:sp>
    </p:spTree>
    <p:extLst>
      <p:ext uri="{BB962C8B-B14F-4D97-AF65-F5344CB8AC3E}">
        <p14:creationId xmlns:p14="http://schemas.microsoft.com/office/powerpoint/2010/main" val="21818460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4716" y="332656"/>
            <a:ext cx="8420420" cy="1143000"/>
          </a:xfrm>
        </p:spPr>
        <p:txBody>
          <a:bodyPr>
            <a:normAutofit/>
          </a:bodyPr>
          <a:lstStyle/>
          <a:p>
            <a:r>
              <a:rPr lang="cs-CZ" altLang="cs-CZ" sz="3200" b="1" dirty="0">
                <a:solidFill>
                  <a:srgbClr val="FF0000"/>
                </a:solidFill>
                <a:latin typeface="Arial" pitchFamily="34" charset="0"/>
                <a:cs typeface="Arial" pitchFamily="34" charset="0"/>
              </a:rPr>
              <a:t>Příklad č. 3  </a:t>
            </a:r>
            <a:r>
              <a:rPr lang="cs-CZ" sz="3200" b="1" dirty="0">
                <a:latin typeface="Arial" pitchFamily="34" charset="0"/>
                <a:cs typeface="Arial" pitchFamily="34" charset="0"/>
              </a:rPr>
              <a:t>ROZPOČET  x  KALKULACE</a:t>
            </a:r>
            <a:endParaRPr lang="cs-CZ" sz="3200" dirty="0">
              <a:latin typeface="Arial" pitchFamily="34" charset="0"/>
              <a:cs typeface="Arial" pitchFamily="34" charset="0"/>
            </a:endParaRPr>
          </a:p>
        </p:txBody>
      </p:sp>
      <p:graphicFrame>
        <p:nvGraphicFramePr>
          <p:cNvPr id="4" name="Tabulka 3"/>
          <p:cNvGraphicFramePr>
            <a:graphicFrameLocks noGrp="1"/>
          </p:cNvGraphicFramePr>
          <p:nvPr/>
        </p:nvGraphicFramePr>
        <p:xfrm>
          <a:off x="539552" y="1772816"/>
          <a:ext cx="8208912" cy="3600401"/>
        </p:xfrm>
        <a:graphic>
          <a:graphicData uri="http://schemas.openxmlformats.org/drawingml/2006/table">
            <a:tbl>
              <a:tblPr/>
              <a:tblGrid>
                <a:gridCol w="4104456">
                  <a:extLst>
                    <a:ext uri="{9D8B030D-6E8A-4147-A177-3AD203B41FA5}">
                      <a16:colId xmlns:a16="http://schemas.microsoft.com/office/drawing/2014/main" val="20000"/>
                    </a:ext>
                  </a:extLst>
                </a:gridCol>
                <a:gridCol w="4104456">
                  <a:extLst>
                    <a:ext uri="{9D8B030D-6E8A-4147-A177-3AD203B41FA5}">
                      <a16:colId xmlns:a16="http://schemas.microsoft.com/office/drawing/2014/main" val="20001"/>
                    </a:ext>
                  </a:extLst>
                </a:gridCol>
              </a:tblGrid>
              <a:tr h="514343">
                <a:tc>
                  <a:txBody>
                    <a:bodyPr/>
                    <a:lstStyle/>
                    <a:p>
                      <a:pPr algn="just">
                        <a:spcAft>
                          <a:spcPts val="0"/>
                        </a:spcAft>
                      </a:pPr>
                      <a:r>
                        <a:rPr lang="cs-CZ" sz="2000" i="1" dirty="0">
                          <a:latin typeface="Arial" pitchFamily="34" charset="0"/>
                          <a:ea typeface="MS Mincho"/>
                          <a:cs typeface="Arial" pitchFamily="34" charset="0"/>
                        </a:rPr>
                        <a:t>Rozpočet </a:t>
                      </a: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i="1">
                          <a:latin typeface="Arial" pitchFamily="34" charset="0"/>
                          <a:ea typeface="MS Mincho"/>
                          <a:cs typeface="Arial" pitchFamily="34" charset="0"/>
                        </a:rPr>
                        <a:t>Kalkulace </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14343">
                <a:tc>
                  <a:txBody>
                    <a:bodyPr/>
                    <a:lstStyle/>
                    <a:p>
                      <a:pPr algn="just">
                        <a:spcAft>
                          <a:spcPts val="0"/>
                        </a:spcAft>
                      </a:pPr>
                      <a:r>
                        <a:rPr lang="cs-CZ" sz="2000">
                          <a:latin typeface="Arial" pitchFamily="34" charset="0"/>
                          <a:ea typeface="MS Mincho"/>
                          <a:cs typeface="Arial" pitchFamily="34" charset="0"/>
                        </a:rPr>
                        <a:t>vypočítává se pro určité období</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4343">
                <a:tc>
                  <a:txBody>
                    <a:bodyPr/>
                    <a:lstStyle/>
                    <a:p>
                      <a:pPr algn="just">
                        <a:spcAft>
                          <a:spcPts val="0"/>
                        </a:spcAft>
                      </a:pPr>
                      <a:r>
                        <a:rPr lang="cs-CZ" sz="2000" dirty="0">
                          <a:latin typeface="Arial" pitchFamily="34" charset="0"/>
                          <a:ea typeface="MS Mincho"/>
                          <a:cs typeface="Arial" pitchFamily="34" charset="0"/>
                        </a:rPr>
                        <a:t>zaměření na náklady a výnosy</a:t>
                      </a: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28686">
                <a:tc>
                  <a:txBody>
                    <a:bodyPr/>
                    <a:lstStyle/>
                    <a:p>
                      <a:pPr algn="just">
                        <a:spcAft>
                          <a:spcPts val="0"/>
                        </a:spcAft>
                      </a:pPr>
                      <a:r>
                        <a:rPr lang="cs-CZ" sz="2000">
                          <a:latin typeface="Arial" pitchFamily="34" charset="0"/>
                          <a:ea typeface="MS Mincho"/>
                          <a:cs typeface="Arial" pitchFamily="34" charset="0"/>
                        </a:rPr>
                        <a:t>prvořadé hledisko odpovědnosti, tj. hledisko organizačně místní</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4343">
                <a:tc>
                  <a:txBody>
                    <a:bodyPr/>
                    <a:lstStyle/>
                    <a:p>
                      <a:pPr algn="just">
                        <a:spcAft>
                          <a:spcPts val="0"/>
                        </a:spcAft>
                      </a:pPr>
                      <a:r>
                        <a:rPr lang="cs-CZ" sz="2000">
                          <a:latin typeface="Arial" pitchFamily="34" charset="0"/>
                          <a:ea typeface="MS Mincho"/>
                          <a:cs typeface="Arial" pitchFamily="34" charset="0"/>
                        </a:rPr>
                        <a:t>týká se vnitropodnikového útvaru</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14343">
                <a:tc>
                  <a:txBody>
                    <a:bodyPr/>
                    <a:lstStyle/>
                    <a:p>
                      <a:pPr algn="just">
                        <a:spcAft>
                          <a:spcPts val="0"/>
                        </a:spcAft>
                      </a:pPr>
                      <a:r>
                        <a:rPr lang="cs-CZ" sz="2000" dirty="0">
                          <a:latin typeface="Arial" pitchFamily="34" charset="0"/>
                          <a:ea typeface="MS Mincho"/>
                          <a:cs typeface="Arial" pitchFamily="34" charset="0"/>
                        </a:rPr>
                        <a:t>podrobnější v režijních nákladech</a:t>
                      </a: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57507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latin typeface="Arial" pitchFamily="34" charset="0"/>
                <a:cs typeface="Arial" pitchFamily="34" charset="0"/>
              </a:rPr>
              <a:t>ROZPOČET    x   KALKULACE</a:t>
            </a:r>
            <a:endParaRPr lang="cs-CZ" sz="3200" dirty="0">
              <a:latin typeface="Arial" pitchFamily="34" charset="0"/>
              <a:cs typeface="Arial" pitchFamily="34" charset="0"/>
            </a:endParaRPr>
          </a:p>
        </p:txBody>
      </p:sp>
      <p:graphicFrame>
        <p:nvGraphicFramePr>
          <p:cNvPr id="4" name="Tabulka 3"/>
          <p:cNvGraphicFramePr>
            <a:graphicFrameLocks noGrp="1"/>
          </p:cNvGraphicFramePr>
          <p:nvPr/>
        </p:nvGraphicFramePr>
        <p:xfrm>
          <a:off x="539552" y="1772816"/>
          <a:ext cx="8208912" cy="3790915"/>
        </p:xfrm>
        <a:graphic>
          <a:graphicData uri="http://schemas.openxmlformats.org/drawingml/2006/table">
            <a:tbl>
              <a:tblPr/>
              <a:tblGrid>
                <a:gridCol w="4104456">
                  <a:extLst>
                    <a:ext uri="{9D8B030D-6E8A-4147-A177-3AD203B41FA5}">
                      <a16:colId xmlns:a16="http://schemas.microsoft.com/office/drawing/2014/main" val="20000"/>
                    </a:ext>
                  </a:extLst>
                </a:gridCol>
                <a:gridCol w="4104456">
                  <a:extLst>
                    <a:ext uri="{9D8B030D-6E8A-4147-A177-3AD203B41FA5}">
                      <a16:colId xmlns:a16="http://schemas.microsoft.com/office/drawing/2014/main" val="20001"/>
                    </a:ext>
                  </a:extLst>
                </a:gridCol>
              </a:tblGrid>
              <a:tr h="514343">
                <a:tc>
                  <a:txBody>
                    <a:bodyPr/>
                    <a:lstStyle/>
                    <a:p>
                      <a:pPr algn="just">
                        <a:spcAft>
                          <a:spcPts val="0"/>
                        </a:spcAft>
                      </a:pPr>
                      <a:r>
                        <a:rPr lang="cs-CZ" sz="2000" i="1" dirty="0">
                          <a:latin typeface="Arial" pitchFamily="34" charset="0"/>
                          <a:ea typeface="MS Mincho"/>
                          <a:cs typeface="Arial" pitchFamily="34" charset="0"/>
                        </a:rPr>
                        <a:t>Rozpočet </a:t>
                      </a: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i="1">
                          <a:latin typeface="Arial" pitchFamily="34" charset="0"/>
                          <a:ea typeface="MS Mincho"/>
                          <a:cs typeface="Arial" pitchFamily="34" charset="0"/>
                        </a:rPr>
                        <a:t>Kalkulace </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14343">
                <a:tc>
                  <a:txBody>
                    <a:bodyPr/>
                    <a:lstStyle/>
                    <a:p>
                      <a:pPr algn="just">
                        <a:spcAft>
                          <a:spcPts val="0"/>
                        </a:spcAft>
                      </a:pPr>
                      <a:r>
                        <a:rPr lang="cs-CZ" sz="2000">
                          <a:latin typeface="Arial" pitchFamily="34" charset="0"/>
                          <a:ea typeface="MS Mincho"/>
                          <a:cs typeface="Arial" pitchFamily="34" charset="0"/>
                        </a:rPr>
                        <a:t>vypočítává se pro určité období</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a:latin typeface="Arial" pitchFamily="34" charset="0"/>
                          <a:ea typeface="MS Mincho"/>
                          <a:cs typeface="Arial" pitchFamily="34" charset="0"/>
                        </a:rPr>
                        <a:t>vypočítává se pro určitý počet výrobků</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4343">
                <a:tc>
                  <a:txBody>
                    <a:bodyPr/>
                    <a:lstStyle/>
                    <a:p>
                      <a:pPr algn="just">
                        <a:spcAft>
                          <a:spcPts val="0"/>
                        </a:spcAft>
                      </a:pPr>
                      <a:r>
                        <a:rPr lang="cs-CZ" sz="2000" dirty="0">
                          <a:latin typeface="Arial" pitchFamily="34" charset="0"/>
                          <a:ea typeface="MS Mincho"/>
                          <a:cs typeface="Arial" pitchFamily="34" charset="0"/>
                        </a:rPr>
                        <a:t>zaměření na náklady a výnosy</a:t>
                      </a: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a:latin typeface="Arial" pitchFamily="34" charset="0"/>
                          <a:ea typeface="MS Mincho"/>
                          <a:cs typeface="Arial" pitchFamily="34" charset="0"/>
                        </a:rPr>
                        <a:t>zaměření na náklady</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28686">
                <a:tc>
                  <a:txBody>
                    <a:bodyPr/>
                    <a:lstStyle/>
                    <a:p>
                      <a:pPr algn="just">
                        <a:spcAft>
                          <a:spcPts val="0"/>
                        </a:spcAft>
                      </a:pPr>
                      <a:r>
                        <a:rPr lang="cs-CZ" sz="2000">
                          <a:latin typeface="Arial" pitchFamily="34" charset="0"/>
                          <a:ea typeface="MS Mincho"/>
                          <a:cs typeface="Arial" pitchFamily="34" charset="0"/>
                        </a:rPr>
                        <a:t>prvořadé hledisko odpovědnosti, tj. hledisko organizačně místní</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a:latin typeface="Arial" pitchFamily="34" charset="0"/>
                          <a:ea typeface="MS Mincho"/>
                          <a:cs typeface="Arial" pitchFamily="34" charset="0"/>
                        </a:rPr>
                        <a:t>prvořadé hledisko účelu vynaložení a místa vzniku nákladů</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14343">
                <a:tc>
                  <a:txBody>
                    <a:bodyPr/>
                    <a:lstStyle/>
                    <a:p>
                      <a:pPr algn="just">
                        <a:spcAft>
                          <a:spcPts val="0"/>
                        </a:spcAft>
                      </a:pPr>
                      <a:r>
                        <a:rPr lang="cs-CZ" sz="2000">
                          <a:latin typeface="Arial" pitchFamily="34" charset="0"/>
                          <a:ea typeface="MS Mincho"/>
                          <a:cs typeface="Arial" pitchFamily="34" charset="0"/>
                        </a:rPr>
                        <a:t>týká se vnitropodnikového útvaru</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a:latin typeface="Arial" pitchFamily="34" charset="0"/>
                          <a:ea typeface="MS Mincho"/>
                          <a:cs typeface="Arial" pitchFamily="34" charset="0"/>
                        </a:rPr>
                        <a:t>týká se výkonů</a:t>
                      </a:r>
                      <a:endParaRPr lang="cs-CZ" sz="20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14343">
                <a:tc>
                  <a:txBody>
                    <a:bodyPr/>
                    <a:lstStyle/>
                    <a:p>
                      <a:pPr algn="just">
                        <a:spcAft>
                          <a:spcPts val="0"/>
                        </a:spcAft>
                      </a:pPr>
                      <a:r>
                        <a:rPr lang="cs-CZ" sz="2000" dirty="0">
                          <a:latin typeface="Arial" pitchFamily="34" charset="0"/>
                          <a:ea typeface="MS Mincho"/>
                          <a:cs typeface="Arial" pitchFamily="34" charset="0"/>
                        </a:rPr>
                        <a:t>podrobnější v režijních nákladech</a:t>
                      </a: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cs-CZ" sz="2000" dirty="0">
                          <a:latin typeface="Arial" pitchFamily="34" charset="0"/>
                          <a:ea typeface="MS Mincho"/>
                          <a:cs typeface="Arial" pitchFamily="34" charset="0"/>
                        </a:rPr>
                        <a:t>režijní náklady shrnuje do globálních položek</a:t>
                      </a:r>
                      <a:endParaRPr lang="cs-CZ" sz="20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57507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2132856"/>
            <a:ext cx="7772400" cy="1872208"/>
          </a:xfrm>
        </p:spPr>
        <p:txBody>
          <a:bodyPr>
            <a:normAutofit fontScale="90000"/>
          </a:bodyPr>
          <a:lstStyle/>
          <a:p>
            <a:r>
              <a:rPr lang="cs-CZ" sz="4900" b="1" dirty="0">
                <a:cs typeface="Arial" pitchFamily="34" charset="0"/>
              </a:rPr>
              <a:t>Kalkulace dělením</a:t>
            </a:r>
            <a:br>
              <a:rPr lang="cs-CZ" b="1" dirty="0">
                <a:cs typeface="Arial" pitchFamily="34" charset="0"/>
              </a:rPr>
            </a:br>
            <a:br>
              <a:rPr lang="cs-CZ" b="1" dirty="0">
                <a:cs typeface="Arial" pitchFamily="34" charset="0"/>
              </a:rPr>
            </a:br>
            <a:endParaRPr lang="cs-CZ" b="1" dirty="0">
              <a:cs typeface="Arial" pitchFamily="34" charset="0"/>
            </a:endParaRPr>
          </a:p>
        </p:txBody>
      </p:sp>
    </p:spTree>
    <p:extLst>
      <p:ext uri="{BB962C8B-B14F-4D97-AF65-F5344CB8AC3E}">
        <p14:creationId xmlns:p14="http://schemas.microsoft.com/office/powerpoint/2010/main" val="1058370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75851" y="27856"/>
            <a:ext cx="8229600" cy="1143000"/>
          </a:xfrm>
        </p:spPr>
        <p:txBody>
          <a:bodyPr>
            <a:normAutofit/>
          </a:bodyPr>
          <a:lstStyle/>
          <a:p>
            <a:r>
              <a:rPr lang="cs-CZ" sz="3200" b="1" dirty="0">
                <a:latin typeface="Arial" pitchFamily="34" charset="0"/>
                <a:cs typeface="Arial" pitchFamily="34" charset="0"/>
              </a:rPr>
              <a:t>Kalkulace dělením</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86816" y="999068"/>
            <a:ext cx="9057184" cy="5069314"/>
          </a:xfrm>
        </p:spPr>
        <p:txBody>
          <a:bodyPr>
            <a:noAutofit/>
          </a:bodyPr>
          <a:lstStyle/>
          <a:p>
            <a:pPr algn="just"/>
            <a:r>
              <a:rPr lang="cs-CZ" sz="2400" dirty="0">
                <a:latin typeface="Arial" panose="020B0604020202020204" pitchFamily="34" charset="0"/>
                <a:cs typeface="Arial" panose="020B0604020202020204" pitchFamily="34" charset="0"/>
              </a:rPr>
              <a:t>Jedná se o </a:t>
            </a:r>
            <a:r>
              <a:rPr lang="cs-CZ" sz="2400" b="1" dirty="0">
                <a:latin typeface="Arial" panose="020B0604020202020204" pitchFamily="34" charset="0"/>
                <a:cs typeface="Arial" panose="020B0604020202020204" pitchFamily="34" charset="0"/>
              </a:rPr>
              <a:t>nejjednodušší kalkulační metodu</a:t>
            </a:r>
            <a:r>
              <a:rPr lang="cs-CZ" sz="2400" dirty="0">
                <a:latin typeface="Arial" panose="020B0604020202020204" pitchFamily="34" charset="0"/>
                <a:cs typeface="Arial" panose="020B0604020202020204" pitchFamily="34" charset="0"/>
              </a:rPr>
              <a:t>. Tato kalkulace přiřazuje náklady výkonům na základě podílu společných nákladů (N) k množství vyprodukovaných výkonů (q). Náklady na </a:t>
            </a:r>
            <a:r>
              <a:rPr lang="cs-CZ" sz="2400" u="sng" dirty="0">
                <a:latin typeface="Arial" pitchFamily="34" charset="0"/>
                <a:cs typeface="Arial" pitchFamily="34" charset="0"/>
              </a:rPr>
              <a:t>kalkulační jednici </a:t>
            </a:r>
            <a:r>
              <a:rPr lang="cs-CZ" sz="2400" i="1" u="sng" dirty="0">
                <a:latin typeface="Arial" pitchFamily="34" charset="0"/>
                <a:cs typeface="Arial" pitchFamily="34" charset="0"/>
              </a:rPr>
              <a:t>n </a:t>
            </a:r>
            <a:r>
              <a:rPr lang="cs-CZ" sz="2400" dirty="0">
                <a:latin typeface="Arial" pitchFamily="34" charset="0"/>
                <a:cs typeface="Arial" pitchFamily="34" charset="0"/>
              </a:rPr>
              <a:t>se zjišťují podle položek kalkulačního vzorce dělením úhrnných </a:t>
            </a:r>
            <a:r>
              <a:rPr lang="cs-CZ" sz="2400" u="sng" dirty="0">
                <a:latin typeface="Arial" pitchFamily="34" charset="0"/>
                <a:cs typeface="Arial" pitchFamily="34" charset="0"/>
              </a:rPr>
              <a:t>nákladů </a:t>
            </a:r>
            <a:r>
              <a:rPr lang="cs-CZ" sz="2400" i="1" u="sng" dirty="0">
                <a:latin typeface="Arial" pitchFamily="34" charset="0"/>
                <a:cs typeface="Arial" pitchFamily="34" charset="0"/>
              </a:rPr>
              <a:t>N</a:t>
            </a:r>
            <a:r>
              <a:rPr lang="cs-CZ" sz="2400" u="sng" dirty="0">
                <a:latin typeface="Arial" pitchFamily="34" charset="0"/>
                <a:cs typeface="Arial" pitchFamily="34" charset="0"/>
              </a:rPr>
              <a:t> počtem kalkulačních jednic </a:t>
            </a:r>
            <a:r>
              <a:rPr lang="cs-CZ" sz="2400" i="1" u="sng" dirty="0">
                <a:latin typeface="Arial" pitchFamily="34" charset="0"/>
                <a:cs typeface="Arial" pitchFamily="34" charset="0"/>
              </a:rPr>
              <a:t>Q </a:t>
            </a:r>
            <a:r>
              <a:rPr lang="cs-CZ" sz="2400" u="sng" dirty="0">
                <a:latin typeface="Arial" pitchFamily="34" charset="0"/>
                <a:cs typeface="Arial" pitchFamily="34" charset="0"/>
              </a:rPr>
              <a:t>vyrobených ve sledovaném období.</a:t>
            </a:r>
          </a:p>
          <a:p>
            <a:pPr marL="0" indent="0" algn="ctr">
              <a:buNone/>
            </a:pPr>
            <a:endParaRPr lang="cs-CZ" sz="2400" b="1" dirty="0">
              <a:latin typeface="Arial" pitchFamily="34" charset="0"/>
              <a:cs typeface="Arial" pitchFamily="34" charset="0"/>
            </a:endParaRPr>
          </a:p>
          <a:p>
            <a:pPr marL="0" indent="0" algn="ctr">
              <a:buNone/>
            </a:pPr>
            <a:r>
              <a:rPr lang="cs-CZ" sz="2400" b="1" dirty="0">
                <a:latin typeface="Arial" pitchFamily="34" charset="0"/>
                <a:cs typeface="Arial" pitchFamily="34" charset="0"/>
              </a:rPr>
              <a:t>n = N/q</a:t>
            </a:r>
          </a:p>
        </p:txBody>
      </p:sp>
      <p:sp>
        <p:nvSpPr>
          <p:cNvPr id="4" name="TextovéPole 3"/>
          <p:cNvSpPr txBox="1">
            <a:spLocks noChangeArrowheads="1"/>
          </p:cNvSpPr>
          <p:nvPr/>
        </p:nvSpPr>
        <p:spPr bwMode="auto">
          <a:xfrm>
            <a:off x="714231" y="4532944"/>
            <a:ext cx="8143165" cy="1283428"/>
          </a:xfrm>
          <a:prstGeom prst="rect">
            <a:avLst/>
          </a:prstGeom>
          <a:noFill/>
          <a:ln w="9525">
            <a:solidFill>
              <a:srgbClr val="C00000"/>
            </a:solidFill>
            <a:miter lim="800000"/>
            <a:headEnd/>
            <a:tailEnd/>
          </a:ln>
        </p:spPr>
        <p:txBody>
          <a:bodyPr wrap="square">
            <a:spAutoFit/>
          </a:bodyPr>
          <a:lstStyle/>
          <a:p>
            <a:pPr algn="just" eaLnBrk="1" hangingPunct="1">
              <a:lnSpc>
                <a:spcPct val="90000"/>
              </a:lnSpc>
            </a:pPr>
            <a:r>
              <a:rPr lang="cs-CZ" altLang="cs-CZ" sz="2200" dirty="0">
                <a:solidFill>
                  <a:srgbClr val="000000"/>
                </a:solidFill>
                <a:latin typeface="Arial" pitchFamily="34" charset="0"/>
                <a:cs typeface="Arial" pitchFamily="34" charset="0"/>
              </a:rPr>
              <a:t>Hlavní použití: v hromadné výrobě (těžba uhlí, výroba piva, limonád apod.), nebo např. ve strojírenství, ale jen při omezeném výrobním sortimentu (výroba turbín, motorů apod.)</a:t>
            </a:r>
            <a:endParaRPr lang="cs-CZ" altLang="cs-CZ" sz="2200" dirty="0">
              <a:latin typeface="Arial" pitchFamily="34" charset="0"/>
              <a:cs typeface="Arial" pitchFamily="34" charset="0"/>
            </a:endParaRPr>
          </a:p>
          <a:p>
            <a:pPr eaLnBrk="1" hangingPunct="1"/>
            <a:endParaRPr lang="cs-CZ" altLang="cs-CZ" dirty="0"/>
          </a:p>
        </p:txBody>
      </p:sp>
    </p:spTree>
    <p:extLst>
      <p:ext uri="{BB962C8B-B14F-4D97-AF65-F5344CB8AC3E}">
        <p14:creationId xmlns:p14="http://schemas.microsoft.com/office/powerpoint/2010/main" val="7575079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normAutofit/>
          </a:bodyPr>
          <a:lstStyle/>
          <a:p>
            <a:r>
              <a:rPr lang="cs-CZ" altLang="cs-CZ" sz="3200" b="1" dirty="0">
                <a:solidFill>
                  <a:srgbClr val="FF0000"/>
                </a:solidFill>
                <a:latin typeface="Arial" pitchFamily="34" charset="0"/>
                <a:cs typeface="Arial" pitchFamily="34" charset="0"/>
              </a:rPr>
              <a:t>Příklad č. 4 </a:t>
            </a:r>
            <a:r>
              <a:rPr lang="cs-CZ" altLang="cs-CZ" sz="3200" b="1" dirty="0">
                <a:latin typeface="Arial" pitchFamily="34" charset="0"/>
                <a:cs typeface="Arial" pitchFamily="34" charset="0"/>
              </a:rPr>
              <a:t>Prostá kalkulace dělením</a:t>
            </a:r>
          </a:p>
        </p:txBody>
      </p:sp>
      <p:sp>
        <p:nvSpPr>
          <p:cNvPr id="14339" name="Zástupný symbol pro obsah 2"/>
          <p:cNvSpPr>
            <a:spLocks noGrp="1"/>
          </p:cNvSpPr>
          <p:nvPr>
            <p:ph idx="1"/>
          </p:nvPr>
        </p:nvSpPr>
        <p:spPr>
          <a:xfrm>
            <a:off x="457200" y="1417638"/>
            <a:ext cx="8229600" cy="3969817"/>
          </a:xfrm>
        </p:spPr>
        <p:txBody>
          <a:bodyPr/>
          <a:lstStyle/>
          <a:p>
            <a:endParaRPr lang="cs-CZ" altLang="cs-CZ" sz="2400" dirty="0">
              <a:latin typeface="Arial" pitchFamily="34" charset="0"/>
              <a:cs typeface="Arial" pitchFamily="34" charset="0"/>
            </a:endParaRPr>
          </a:p>
          <a:p>
            <a:r>
              <a:rPr lang="cs-CZ" altLang="cs-CZ" sz="2400" dirty="0">
                <a:latin typeface="Arial" pitchFamily="34" charset="0"/>
                <a:cs typeface="Arial" pitchFamily="34" charset="0"/>
              </a:rPr>
              <a:t>Ve firmě vyrábějící antibakteriální gely byly zúčtovány tyto náklady za měsíc:</a:t>
            </a:r>
          </a:p>
          <a:p>
            <a:endParaRPr lang="cs-CZ" altLang="cs-CZ" sz="2400" dirty="0">
              <a:latin typeface="Arial" pitchFamily="34" charset="0"/>
              <a:cs typeface="Arial" pitchFamily="34" charset="0"/>
            </a:endParaRPr>
          </a:p>
          <a:p>
            <a:pPr>
              <a:buFont typeface="Wingdings" pitchFamily="2" charset="2"/>
              <a:buChar char="§"/>
            </a:pPr>
            <a:r>
              <a:rPr lang="cs-CZ" altLang="cs-CZ" sz="2400" dirty="0">
                <a:latin typeface="Arial" pitchFamily="34" charset="0"/>
                <a:cs typeface="Arial" pitchFamily="34" charset="0"/>
              </a:rPr>
              <a:t>Spotřeba materiálu			4 560 000 Kč</a:t>
            </a:r>
          </a:p>
          <a:p>
            <a:pPr>
              <a:buFont typeface="Wingdings" pitchFamily="2" charset="2"/>
              <a:buChar char="§"/>
            </a:pPr>
            <a:r>
              <a:rPr lang="cs-CZ" altLang="cs-CZ" sz="2400" dirty="0">
                <a:latin typeface="Arial" pitchFamily="34" charset="0"/>
                <a:cs typeface="Arial" pitchFamily="34" charset="0"/>
              </a:rPr>
              <a:t>Mzdy výrobních dělníků		  400 000 Kč</a:t>
            </a:r>
          </a:p>
          <a:p>
            <a:pPr>
              <a:buFont typeface="Wingdings" pitchFamily="2" charset="2"/>
              <a:buChar char="§"/>
            </a:pPr>
            <a:r>
              <a:rPr lang="cs-CZ" altLang="cs-CZ" sz="2400" dirty="0">
                <a:latin typeface="Arial" pitchFamily="34" charset="0"/>
                <a:cs typeface="Arial" pitchFamily="34" charset="0"/>
              </a:rPr>
              <a:t>Režijní náklady 			   	 320 000 Kč</a:t>
            </a:r>
          </a:p>
          <a:p>
            <a:r>
              <a:rPr lang="cs-CZ" altLang="cs-CZ" sz="2400" dirty="0">
                <a:latin typeface="Arial" pitchFamily="34" charset="0"/>
                <a:cs typeface="Arial" pitchFamily="34" charset="0"/>
              </a:rPr>
              <a:t>Celkem bylo vyrobeno 40 000 litrů gelu. Určete celkové náklady na 1 tubu výrobku o obsahu 0,2 litru.</a:t>
            </a:r>
          </a:p>
          <a:p>
            <a:pPr>
              <a:buFont typeface="Wingdings" pitchFamily="2" charset="2"/>
              <a:buNone/>
            </a:pPr>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936104"/>
          </a:xfrm>
        </p:spPr>
        <p:txBody>
          <a:bodyPr>
            <a:normAutofit/>
          </a:bodyPr>
          <a:lstStyle/>
          <a:p>
            <a:r>
              <a:rPr lang="cs-CZ" sz="3200" b="1" dirty="0">
                <a:latin typeface="Arial" pitchFamily="34" charset="0"/>
                <a:cs typeface="Arial" pitchFamily="34" charset="0"/>
              </a:rPr>
              <a:t>Kalkulace</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sp>
        <p:nvSpPr>
          <p:cNvPr id="6" name="Zástupný symbol pro obsah 2"/>
          <p:cNvSpPr>
            <a:spLocks noGrp="1"/>
          </p:cNvSpPr>
          <p:nvPr>
            <p:ph idx="1"/>
          </p:nvPr>
        </p:nvSpPr>
        <p:spPr>
          <a:xfrm>
            <a:off x="251520" y="1196752"/>
            <a:ext cx="8229600" cy="4968552"/>
          </a:xfrm>
        </p:spPr>
        <p:txBody>
          <a:bodyPr>
            <a:noAutofit/>
          </a:bodyPr>
          <a:lstStyle/>
          <a:p>
            <a:pPr algn="just">
              <a:buNone/>
            </a:pPr>
            <a:r>
              <a:rPr lang="cs-CZ" sz="2400" b="1" dirty="0">
                <a:latin typeface="Arial" pitchFamily="34" charset="0"/>
                <a:cs typeface="Arial" pitchFamily="34" charset="0"/>
              </a:rPr>
              <a:t>V oblasti hospodárnosti slouží jako:</a:t>
            </a:r>
          </a:p>
          <a:p>
            <a:pPr algn="just">
              <a:buNone/>
            </a:pPr>
            <a:endParaRPr lang="cs-CZ" sz="2400" b="1" dirty="0">
              <a:latin typeface="Arial" pitchFamily="34" charset="0"/>
              <a:cs typeface="Arial" pitchFamily="34" charset="0"/>
            </a:endParaRPr>
          </a:p>
          <a:p>
            <a:pPr algn="just"/>
            <a:r>
              <a:rPr lang="cs-CZ" sz="2400" dirty="0">
                <a:latin typeface="Arial" pitchFamily="34" charset="0"/>
                <a:cs typeface="Arial" pitchFamily="34" charset="0"/>
              </a:rPr>
              <a:t> nástroj řízení jednicových nákladů (popř. variabilní režie) – na základě norem (normativů) spotřeby,</a:t>
            </a:r>
          </a:p>
          <a:p>
            <a:pPr algn="just"/>
            <a:endParaRPr lang="cs-CZ" sz="2400" dirty="0">
              <a:latin typeface="Arial" pitchFamily="34" charset="0"/>
              <a:cs typeface="Arial" pitchFamily="34" charset="0"/>
            </a:endParaRPr>
          </a:p>
          <a:p>
            <a:pPr algn="just"/>
            <a:r>
              <a:rPr lang="pl-PL" sz="2400" dirty="0">
                <a:latin typeface="Arial" pitchFamily="34" charset="0"/>
                <a:cs typeface="Arial" pitchFamily="34" charset="0"/>
              </a:rPr>
              <a:t>porovnání skutečných a předem stanovených nákladů – kontrola,</a:t>
            </a:r>
          </a:p>
          <a:p>
            <a:pPr algn="just"/>
            <a:endParaRPr lang="pl-PL" sz="2400" dirty="0">
              <a:latin typeface="Arial" pitchFamily="34" charset="0"/>
              <a:cs typeface="Arial" pitchFamily="34" charset="0"/>
            </a:endParaRPr>
          </a:p>
          <a:p>
            <a:pPr algn="just"/>
            <a:r>
              <a:rPr lang="cs-CZ" sz="2400" dirty="0">
                <a:latin typeface="Arial" pitchFamily="34" charset="0"/>
                <a:cs typeface="Arial" pitchFamily="34" charset="0"/>
              </a:rPr>
              <a:t>ocenění aktiv vytvořených vlastní činností,</a:t>
            </a:r>
          </a:p>
          <a:p>
            <a:pPr algn="just"/>
            <a:endParaRPr lang="cs-CZ" sz="2400" dirty="0">
              <a:latin typeface="Arial" pitchFamily="34" charset="0"/>
              <a:cs typeface="Arial" pitchFamily="34" charset="0"/>
            </a:endParaRPr>
          </a:p>
          <a:p>
            <a:pPr algn="just"/>
            <a:r>
              <a:rPr lang="cs-CZ" sz="2400" dirty="0">
                <a:latin typeface="Arial" pitchFamily="34" charset="0"/>
                <a:cs typeface="Arial" pitchFamily="34" charset="0"/>
              </a:rPr>
              <a:t>stanovení vnitropodnikových cen.</a:t>
            </a:r>
          </a:p>
          <a:p>
            <a:pPr marL="536575" indent="-536575" algn="just">
              <a:buNone/>
            </a:pPr>
            <a:endParaRPr lang="cs-CZ" sz="2400" dirty="0">
              <a:latin typeface="Arial" pitchFamily="34" charset="0"/>
              <a:cs typeface="Arial" pitchFamily="34" charset="0"/>
            </a:endParaRPr>
          </a:p>
          <a:p>
            <a:pPr>
              <a:buNone/>
            </a:pPr>
            <a:r>
              <a:rPr lang="cs-CZ" sz="2400" dirty="0">
                <a:latin typeface="Arial" pitchFamily="34" charset="0"/>
                <a:cs typeface="Arial" pitchFamily="34"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9003"/>
            <a:ext cx="8229600" cy="936104"/>
          </a:xfrm>
        </p:spPr>
        <p:txBody>
          <a:bodyPr>
            <a:normAutofit/>
          </a:bodyPr>
          <a:lstStyle/>
          <a:p>
            <a:r>
              <a:rPr lang="cs-CZ" sz="3200" b="1" dirty="0">
                <a:solidFill>
                  <a:srgbClr val="FF0000"/>
                </a:solidFill>
                <a:latin typeface="Arial" pitchFamily="34" charset="0"/>
                <a:cs typeface="Arial" pitchFamily="34" charset="0"/>
              </a:rPr>
              <a:t>Řešení č. 4</a:t>
            </a:r>
            <a:r>
              <a:rPr lang="cs-CZ" altLang="cs-CZ" sz="3200" b="1" dirty="0">
                <a:solidFill>
                  <a:srgbClr val="FF0000"/>
                </a:solidFill>
                <a:latin typeface="Arial" pitchFamily="34" charset="0"/>
                <a:cs typeface="Arial" pitchFamily="34" charset="0"/>
              </a:rPr>
              <a:t> </a:t>
            </a:r>
            <a:r>
              <a:rPr lang="cs-CZ" altLang="cs-CZ" sz="3200" b="1" dirty="0">
                <a:latin typeface="Arial" pitchFamily="34" charset="0"/>
                <a:cs typeface="Arial" pitchFamily="34" charset="0"/>
              </a:rPr>
              <a:t>Prostá kalkulace dělením</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936104"/>
          </a:xfrm>
        </p:spPr>
        <p:txBody>
          <a:bodyPr>
            <a:normAutofit/>
          </a:bodyPr>
          <a:lstStyle/>
          <a:p>
            <a:r>
              <a:rPr lang="cs-CZ" altLang="cs-CZ" sz="3200" b="1" dirty="0">
                <a:solidFill>
                  <a:srgbClr val="FF0000"/>
                </a:solidFill>
                <a:latin typeface="Arial" pitchFamily="34" charset="0"/>
                <a:cs typeface="Arial" pitchFamily="34" charset="0"/>
              </a:rPr>
              <a:t>Příklad č. 5 </a:t>
            </a:r>
            <a:r>
              <a:rPr lang="cs-CZ" sz="3200" b="1" dirty="0">
                <a:latin typeface="Arial" pitchFamily="34" charset="0"/>
                <a:cs typeface="Arial" pitchFamily="34" charset="0"/>
              </a:rPr>
              <a:t>Prostá kalkulace dělením</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sp>
        <p:nvSpPr>
          <p:cNvPr id="6" name="Zástupný symbol pro obsah 2"/>
          <p:cNvSpPr>
            <a:spLocks noGrp="1"/>
          </p:cNvSpPr>
          <p:nvPr>
            <p:ph idx="1"/>
          </p:nvPr>
        </p:nvSpPr>
        <p:spPr>
          <a:xfrm>
            <a:off x="323528" y="1052736"/>
            <a:ext cx="8229600" cy="5400600"/>
          </a:xfrm>
        </p:spPr>
        <p:txBody>
          <a:bodyPr>
            <a:noAutofit/>
          </a:bodyPr>
          <a:lstStyle/>
          <a:p>
            <a:pPr algn="just"/>
            <a:r>
              <a:rPr lang="cs-CZ" sz="2000" dirty="0">
                <a:latin typeface="Arial" pitchFamily="34" charset="0"/>
                <a:cs typeface="Arial" pitchFamily="34" charset="0"/>
              </a:rPr>
              <a:t>Firma „Zahradní keramika s. r. o.“ vyrábí dvířka ke krbům. Za sledované období vykazuje následující nákladové položky:</a:t>
            </a:r>
          </a:p>
          <a:p>
            <a:pPr algn="just"/>
            <a:endParaRPr lang="cs-CZ" sz="2000" dirty="0">
              <a:latin typeface="Arial" pitchFamily="34" charset="0"/>
              <a:cs typeface="Arial" pitchFamily="34" charset="0"/>
            </a:endParaRPr>
          </a:p>
          <a:p>
            <a:pPr algn="just"/>
            <a:r>
              <a:rPr lang="cs-CZ" sz="2000" dirty="0">
                <a:latin typeface="Arial" pitchFamily="34" charset="0"/>
                <a:cs typeface="Arial" pitchFamily="34" charset="0"/>
              </a:rPr>
              <a:t>Přímé mzdy				  450 000	Kč</a:t>
            </a:r>
          </a:p>
          <a:p>
            <a:pPr algn="just"/>
            <a:r>
              <a:rPr lang="cs-CZ" sz="2000" dirty="0">
                <a:latin typeface="Arial" pitchFamily="34" charset="0"/>
                <a:cs typeface="Arial" pitchFamily="34" charset="0"/>
              </a:rPr>
              <a:t>Ostatní přímé náklady	  150 000	Kč</a:t>
            </a:r>
          </a:p>
          <a:p>
            <a:pPr algn="just"/>
            <a:r>
              <a:rPr lang="cs-CZ" sz="2000" dirty="0">
                <a:latin typeface="Arial" pitchFamily="34" charset="0"/>
                <a:cs typeface="Arial" pitchFamily="34" charset="0"/>
              </a:rPr>
              <a:t>Přímý materiál			1 500 000	Kč</a:t>
            </a:r>
          </a:p>
          <a:p>
            <a:pPr algn="just"/>
            <a:r>
              <a:rPr lang="cs-CZ" sz="2000" dirty="0">
                <a:latin typeface="Arial" pitchFamily="34" charset="0"/>
                <a:cs typeface="Arial" pitchFamily="34" charset="0"/>
              </a:rPr>
              <a:t>Výrobní režie			  300 000	Kč</a:t>
            </a:r>
          </a:p>
          <a:p>
            <a:pPr algn="just"/>
            <a:r>
              <a:rPr lang="cs-CZ" sz="2000" dirty="0">
                <a:latin typeface="Arial" pitchFamily="34" charset="0"/>
                <a:cs typeface="Arial" pitchFamily="34" charset="0"/>
              </a:rPr>
              <a:t>Správní režie			    45 000	Kč</a:t>
            </a:r>
          </a:p>
          <a:p>
            <a:pPr algn="just"/>
            <a:r>
              <a:rPr lang="cs-CZ" sz="2000" dirty="0">
                <a:latin typeface="Arial" pitchFamily="34" charset="0"/>
                <a:cs typeface="Arial" pitchFamily="34" charset="0"/>
              </a:rPr>
              <a:t>Odbytová režie			  150 000	Kč</a:t>
            </a:r>
          </a:p>
          <a:p>
            <a:pPr algn="just"/>
            <a:endParaRPr lang="cs-CZ" sz="2000" dirty="0">
              <a:latin typeface="Arial" pitchFamily="34" charset="0"/>
              <a:cs typeface="Arial" pitchFamily="34" charset="0"/>
            </a:endParaRPr>
          </a:p>
          <a:p>
            <a:pPr algn="just"/>
            <a:r>
              <a:rPr lang="cs-CZ" sz="2000" dirty="0">
                <a:latin typeface="Arial" pitchFamily="34" charset="0"/>
                <a:cs typeface="Arial" pitchFamily="34" charset="0"/>
              </a:rPr>
              <a:t>Výše uvedené náklady jsou podkladem pro stanovení výrobkové kalkulace. Zisk se kalkuluje ve výši 15 % z</a:t>
            </a:r>
            <a:r>
              <a:rPr lang="cs-CZ" sz="2000" b="1" dirty="0">
                <a:latin typeface="Arial" pitchFamily="34" charset="0"/>
                <a:cs typeface="Arial" pitchFamily="34" charset="0"/>
              </a:rPr>
              <a:t> vlastních nákladů výkonu</a:t>
            </a:r>
            <a:r>
              <a:rPr lang="cs-CZ" sz="2000" dirty="0">
                <a:latin typeface="Arial" pitchFamily="34" charset="0"/>
                <a:cs typeface="Arial" pitchFamily="34" charset="0"/>
              </a:rPr>
              <a:t>. Očekává se výroba v objemu 15 000 ks krbových dvířek.</a:t>
            </a:r>
          </a:p>
          <a:p>
            <a:pPr algn="just"/>
            <a:r>
              <a:rPr lang="cs-CZ" sz="2000" b="1" i="1" dirty="0">
                <a:latin typeface="Arial" pitchFamily="34" charset="0"/>
                <a:cs typeface="Arial" pitchFamily="34" charset="0"/>
              </a:rPr>
              <a:t>Sestavte kalkulaci na jednici produkce dle všeobecného kalkulačního vzorce. </a:t>
            </a:r>
            <a:endParaRPr lang="cs-CZ" sz="2000" b="1" dirty="0">
              <a:latin typeface="Arial" pitchFamily="34" charset="0"/>
              <a:cs typeface="Arial" pitchFamily="34" charset="0"/>
            </a:endParaRPr>
          </a:p>
          <a:p>
            <a:pPr>
              <a:buNone/>
            </a:pPr>
            <a:r>
              <a:rPr lang="cs-CZ" sz="2000" dirty="0">
                <a:latin typeface="Arial" pitchFamily="34" charset="0"/>
                <a:cs typeface="Arial" pitchFamily="34" charset="0"/>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Podniková ekonomika  2</a:t>
            </a:r>
          </a:p>
        </p:txBody>
      </p:sp>
      <p:graphicFrame>
        <p:nvGraphicFramePr>
          <p:cNvPr id="7" name="Tabulka 6"/>
          <p:cNvGraphicFramePr>
            <a:graphicFrameLocks noGrp="1"/>
          </p:cNvGraphicFramePr>
          <p:nvPr>
            <p:extLst>
              <p:ext uri="{D42A27DB-BD31-4B8C-83A1-F6EECF244321}">
                <p14:modId xmlns:p14="http://schemas.microsoft.com/office/powerpoint/2010/main" val="381038812"/>
              </p:ext>
            </p:extLst>
          </p:nvPr>
        </p:nvGraphicFramePr>
        <p:xfrm>
          <a:off x="683568" y="476678"/>
          <a:ext cx="7992889" cy="6048670"/>
        </p:xfrm>
        <a:graphic>
          <a:graphicData uri="http://schemas.openxmlformats.org/drawingml/2006/table">
            <a:tbl>
              <a:tblPr/>
              <a:tblGrid>
                <a:gridCol w="1525875">
                  <a:extLst>
                    <a:ext uri="{9D8B030D-6E8A-4147-A177-3AD203B41FA5}">
                      <a16:colId xmlns:a16="http://schemas.microsoft.com/office/drawing/2014/main" val="20000"/>
                    </a:ext>
                  </a:extLst>
                </a:gridCol>
                <a:gridCol w="3870101">
                  <a:extLst>
                    <a:ext uri="{9D8B030D-6E8A-4147-A177-3AD203B41FA5}">
                      <a16:colId xmlns:a16="http://schemas.microsoft.com/office/drawing/2014/main" val="20001"/>
                    </a:ext>
                  </a:extLst>
                </a:gridCol>
                <a:gridCol w="2596913">
                  <a:extLst>
                    <a:ext uri="{9D8B030D-6E8A-4147-A177-3AD203B41FA5}">
                      <a16:colId xmlns:a16="http://schemas.microsoft.com/office/drawing/2014/main" val="20002"/>
                    </a:ext>
                  </a:extLst>
                </a:gridCol>
              </a:tblGrid>
              <a:tr h="894698">
                <a:tc>
                  <a:txBody>
                    <a:bodyPr/>
                    <a:lstStyle/>
                    <a:p>
                      <a:pPr>
                        <a:spcAft>
                          <a:spcPts val="0"/>
                        </a:spcAft>
                      </a:pPr>
                      <a:r>
                        <a:rPr lang="cs-CZ" sz="2000" dirty="0">
                          <a:solidFill>
                            <a:schemeClr val="tx1"/>
                          </a:solidFill>
                          <a:latin typeface="Times New Roman"/>
                          <a:ea typeface="MS Mincho"/>
                          <a:cs typeface="Times New Roman"/>
                        </a:rPr>
                        <a:t> </a:t>
                      </a: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Bef>
                          <a:spcPts val="1200"/>
                        </a:spcBef>
                        <a:spcAft>
                          <a:spcPts val="0"/>
                        </a:spcAft>
                      </a:pPr>
                      <a:r>
                        <a:rPr lang="cs-CZ" sz="2000" b="1" dirty="0">
                          <a:solidFill>
                            <a:schemeClr val="tx1"/>
                          </a:solidFill>
                          <a:latin typeface="Times New Roman"/>
                          <a:ea typeface="MS Mincho"/>
                          <a:cs typeface="Times New Roman"/>
                        </a:rPr>
                        <a:t>Typový kalkulační vzorec</a:t>
                      </a:r>
                      <a:endParaRPr lang="cs-CZ" sz="2000" dirty="0">
                        <a:solidFill>
                          <a:schemeClr val="tx1"/>
                        </a:solidFill>
                        <a:latin typeface="Times New Roman"/>
                        <a:ea typeface="Times New Roman"/>
                        <a:cs typeface="Times New Roman"/>
                      </a:endParaRPr>
                    </a:p>
                    <a:p>
                      <a:pPr algn="ctr">
                        <a:spcBef>
                          <a:spcPts val="1200"/>
                        </a:spcBef>
                        <a:spcAft>
                          <a:spcPts val="0"/>
                        </a:spcAft>
                        <a:tabLst>
                          <a:tab pos="3611880" algn="ctr"/>
                        </a:tabLst>
                      </a:pPr>
                      <a:r>
                        <a:rPr lang="cs-CZ" sz="2000" i="1" dirty="0">
                          <a:solidFill>
                            <a:schemeClr val="tx1"/>
                          </a:solidFill>
                          <a:latin typeface="Times New Roman"/>
                          <a:ea typeface="MS Mincho"/>
                          <a:cs typeface="Times New Roman"/>
                        </a:rPr>
                        <a:t>[Kč/ks]</a:t>
                      </a:r>
                      <a:endParaRPr lang="cs-CZ" sz="20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345459">
                <a:tc>
                  <a:txBody>
                    <a:bodyPr/>
                    <a:lstStyle/>
                    <a:p>
                      <a:pPr>
                        <a:spcAft>
                          <a:spcPts val="0"/>
                        </a:spcAft>
                      </a:pPr>
                      <a:r>
                        <a:rPr lang="cs-CZ" sz="2000">
                          <a:solidFill>
                            <a:schemeClr val="tx1"/>
                          </a:solidFill>
                          <a:latin typeface="Times New Roman"/>
                          <a:ea typeface="MS Mincho"/>
                          <a:cs typeface="Times New Roman"/>
                        </a:rPr>
                        <a:t>1.</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5459">
                <a:tc>
                  <a:txBody>
                    <a:bodyPr/>
                    <a:lstStyle/>
                    <a:p>
                      <a:pPr>
                        <a:spcAft>
                          <a:spcPts val="0"/>
                        </a:spcAft>
                      </a:pPr>
                      <a:r>
                        <a:rPr lang="cs-CZ" sz="2000">
                          <a:solidFill>
                            <a:schemeClr val="tx1"/>
                          </a:solidFill>
                          <a:latin typeface="Times New Roman"/>
                          <a:ea typeface="MS Mincho"/>
                          <a:cs typeface="Times New Roman"/>
                        </a:rPr>
                        <a:t>2.</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5459">
                <a:tc>
                  <a:txBody>
                    <a:bodyPr/>
                    <a:lstStyle/>
                    <a:p>
                      <a:pPr>
                        <a:spcAft>
                          <a:spcPts val="0"/>
                        </a:spcAft>
                      </a:pPr>
                      <a:r>
                        <a:rPr lang="cs-CZ" sz="2000">
                          <a:solidFill>
                            <a:schemeClr val="tx1"/>
                          </a:solidFill>
                          <a:latin typeface="Times New Roman"/>
                          <a:ea typeface="MS Mincho"/>
                          <a:cs typeface="Times New Roman"/>
                        </a:rPr>
                        <a:t>3.</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5459">
                <a:tc>
                  <a:txBody>
                    <a:bodyPr/>
                    <a:lstStyle/>
                    <a:p>
                      <a:pPr>
                        <a:spcAft>
                          <a:spcPts val="0"/>
                        </a:spcAft>
                      </a:pPr>
                      <a:r>
                        <a:rPr lang="cs-CZ" sz="2000">
                          <a:solidFill>
                            <a:schemeClr val="tx1"/>
                          </a:solidFill>
                          <a:latin typeface="Times New Roman"/>
                          <a:ea typeface="MS Mincho"/>
                          <a:cs typeface="Times New Roman"/>
                        </a:rPr>
                        <a:t>4.</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5459">
                <a:tc>
                  <a:txBody>
                    <a:bodyPr/>
                    <a:lstStyle/>
                    <a:p>
                      <a:pPr>
                        <a:spcAft>
                          <a:spcPts val="0"/>
                        </a:spcAft>
                      </a:pPr>
                      <a:r>
                        <a:rPr lang="cs-CZ" sz="2000">
                          <a:solidFill>
                            <a:schemeClr val="tx1"/>
                          </a:solidFill>
                          <a:latin typeface="Times New Roman"/>
                          <a:ea typeface="MS Mincho"/>
                          <a:cs typeface="Times New Roman"/>
                        </a:rPr>
                        <a:t>Σ (1.-4.)</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5459">
                <a:tc>
                  <a:txBody>
                    <a:bodyPr/>
                    <a:lstStyle/>
                    <a:p>
                      <a:pPr>
                        <a:spcAft>
                          <a:spcPts val="0"/>
                        </a:spcAft>
                      </a:pPr>
                      <a:endParaRPr lang="cs-CZ" sz="2000">
                        <a:solidFill>
                          <a:schemeClr val="tx1"/>
                        </a:solidFill>
                        <a:latin typeface="Times New Roman"/>
                        <a:ea typeface="MS Mincho"/>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5459">
                <a:tc>
                  <a:txBody>
                    <a:bodyPr/>
                    <a:lstStyle/>
                    <a:p>
                      <a:pPr>
                        <a:spcAft>
                          <a:spcPts val="0"/>
                        </a:spcAft>
                      </a:pPr>
                      <a:r>
                        <a:rPr lang="cs-CZ" sz="2000">
                          <a:solidFill>
                            <a:schemeClr val="tx1"/>
                          </a:solidFill>
                          <a:latin typeface="Times New Roman"/>
                          <a:ea typeface="MS Mincho"/>
                          <a:cs typeface="Times New Roman"/>
                        </a:rPr>
                        <a:t>5.</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5459">
                <a:tc>
                  <a:txBody>
                    <a:bodyPr/>
                    <a:lstStyle/>
                    <a:p>
                      <a:pPr>
                        <a:spcAft>
                          <a:spcPts val="0"/>
                        </a:spcAft>
                      </a:pPr>
                      <a:r>
                        <a:rPr lang="cs-CZ" sz="2000">
                          <a:solidFill>
                            <a:schemeClr val="tx1"/>
                          </a:solidFill>
                          <a:latin typeface="Times New Roman"/>
                          <a:ea typeface="MS Mincho"/>
                          <a:cs typeface="Times New Roman"/>
                        </a:rPr>
                        <a:t>Σ (1.-5.)</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5459">
                <a:tc>
                  <a:txBody>
                    <a:bodyPr/>
                    <a:lstStyle/>
                    <a:p>
                      <a:pPr>
                        <a:spcAft>
                          <a:spcPts val="0"/>
                        </a:spcAft>
                      </a:pPr>
                      <a:endParaRPr lang="cs-CZ" sz="2000">
                        <a:solidFill>
                          <a:schemeClr val="tx1"/>
                        </a:solidFill>
                        <a:latin typeface="Times New Roman"/>
                        <a:ea typeface="MS Mincho"/>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MS Mincho"/>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5459">
                <a:tc>
                  <a:txBody>
                    <a:bodyPr/>
                    <a:lstStyle/>
                    <a:p>
                      <a:pPr>
                        <a:spcAft>
                          <a:spcPts val="0"/>
                        </a:spcAft>
                      </a:pPr>
                      <a:r>
                        <a:rPr lang="cs-CZ" sz="2000">
                          <a:solidFill>
                            <a:schemeClr val="tx1"/>
                          </a:solidFill>
                          <a:latin typeface="Times New Roman"/>
                          <a:ea typeface="MS Mincho"/>
                          <a:cs typeface="Times New Roman"/>
                        </a:rPr>
                        <a:t>6.</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90917">
                <a:tc>
                  <a:txBody>
                    <a:bodyPr/>
                    <a:lstStyle/>
                    <a:p>
                      <a:pPr>
                        <a:spcAft>
                          <a:spcPts val="0"/>
                        </a:spcAft>
                      </a:pPr>
                      <a:r>
                        <a:rPr lang="cs-CZ" sz="2000">
                          <a:solidFill>
                            <a:schemeClr val="tx1"/>
                          </a:solidFill>
                          <a:latin typeface="Times New Roman"/>
                          <a:ea typeface="MS Mincho"/>
                          <a:cs typeface="Times New Roman"/>
                        </a:rPr>
                        <a:t>Σ (1.-6.)</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801370" algn="l"/>
                        </a:tabLs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306830" algn="dec"/>
                        </a:tabLst>
                      </a:pPr>
                      <a:endParaRPr lang="cs-CZ" sz="2000" dirty="0">
                        <a:solidFill>
                          <a:schemeClr val="tx1"/>
                        </a:solidFill>
                        <a:latin typeface="Times New Roman"/>
                        <a:ea typeface="Times New Roman"/>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17547">
                <a:tc>
                  <a:txBody>
                    <a:bodyPr/>
                    <a:lstStyle/>
                    <a:p>
                      <a:pPr>
                        <a:spcAft>
                          <a:spcPts val="0"/>
                        </a:spcAft>
                      </a:pPr>
                      <a:endParaRPr lang="cs-CZ" sz="2000">
                        <a:solidFill>
                          <a:schemeClr val="tx1"/>
                        </a:solidFill>
                        <a:latin typeface="Times New Roman"/>
                        <a:ea typeface="MS Mincho"/>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dirty="0">
                        <a:solidFill>
                          <a:schemeClr val="tx1"/>
                        </a:solidFill>
                        <a:latin typeface="Times New Roman"/>
                        <a:ea typeface="MS Mincho"/>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45459">
                <a:tc>
                  <a:txBody>
                    <a:bodyPr/>
                    <a:lstStyle/>
                    <a:p>
                      <a:pPr>
                        <a:spcAft>
                          <a:spcPts val="0"/>
                        </a:spcAft>
                      </a:pPr>
                      <a:r>
                        <a:rPr lang="cs-CZ" sz="2000">
                          <a:solidFill>
                            <a:schemeClr val="tx1"/>
                          </a:solidFill>
                          <a:latin typeface="Times New Roman"/>
                          <a:ea typeface="MS Mincho"/>
                          <a:cs typeface="Times New Roman"/>
                        </a:rPr>
                        <a:t>7.</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cs-CZ" sz="2000" dirty="0">
                        <a:solidFill>
                          <a:schemeClr val="tx1"/>
                        </a:solidFill>
                        <a:latin typeface="Times New Roman"/>
                        <a:ea typeface="MS Mincho"/>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45459">
                <a:tc>
                  <a:txBody>
                    <a:bodyPr/>
                    <a:lstStyle/>
                    <a:p>
                      <a:pPr>
                        <a:spcAft>
                          <a:spcPts val="0"/>
                        </a:spcAft>
                      </a:pPr>
                      <a:r>
                        <a:rPr lang="cs-CZ" sz="2000">
                          <a:solidFill>
                            <a:schemeClr val="tx1"/>
                          </a:solidFill>
                          <a:latin typeface="Times New Roman"/>
                          <a:ea typeface="MS Mincho"/>
                          <a:cs typeface="Times New Roman"/>
                        </a:rPr>
                        <a:t>Σ (1.-7.)</a:t>
                      </a:r>
                      <a:endParaRPr lang="cs-CZ" sz="200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cs-CZ" sz="2000" dirty="0">
                        <a:solidFill>
                          <a:schemeClr val="tx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tabLst>
                          <a:tab pos="1270000" algn="dec"/>
                        </a:tabLst>
                      </a:pPr>
                      <a:endParaRPr lang="cs-CZ" sz="2000" dirty="0">
                        <a:solidFill>
                          <a:schemeClr val="tx1"/>
                        </a:solidFill>
                        <a:latin typeface="Times New Roman"/>
                        <a:ea typeface="Times New Roman"/>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normAutofit/>
          </a:bodyPr>
          <a:lstStyle/>
          <a:p>
            <a:r>
              <a:rPr lang="cs-CZ" altLang="cs-CZ" sz="3200" b="1" dirty="0">
                <a:solidFill>
                  <a:srgbClr val="FF0000"/>
                </a:solidFill>
                <a:latin typeface="Arial" pitchFamily="34" charset="0"/>
                <a:cs typeface="Arial" pitchFamily="34" charset="0"/>
              </a:rPr>
              <a:t>Příklad č. 6 </a:t>
            </a:r>
            <a:r>
              <a:rPr lang="cs-CZ" altLang="cs-CZ" sz="3200" b="1" dirty="0">
                <a:latin typeface="Arial" pitchFamily="34" charset="0"/>
                <a:cs typeface="Arial" pitchFamily="34" charset="0"/>
              </a:rPr>
              <a:t>Stupňovitá kalkulace dělením</a:t>
            </a:r>
          </a:p>
        </p:txBody>
      </p:sp>
      <p:sp>
        <p:nvSpPr>
          <p:cNvPr id="14339" name="Zástupný symbol pro obsah 2"/>
          <p:cNvSpPr>
            <a:spLocks noGrp="1"/>
          </p:cNvSpPr>
          <p:nvPr>
            <p:ph idx="1"/>
          </p:nvPr>
        </p:nvSpPr>
        <p:spPr/>
        <p:txBody>
          <a:bodyPr/>
          <a:lstStyle/>
          <a:p>
            <a:pPr>
              <a:buFont typeface="Wingdings" pitchFamily="2" charset="2"/>
              <a:buNone/>
            </a:pPr>
            <a:endParaRPr lang="cs-CZ" altLang="cs-CZ" sz="2400" dirty="0">
              <a:latin typeface="Arial" pitchFamily="34" charset="0"/>
              <a:cs typeface="Arial" pitchFamily="34" charset="0"/>
            </a:endParaRPr>
          </a:p>
          <a:p>
            <a:endParaRPr lang="cs-CZ" altLang="cs-CZ" sz="2400" dirty="0">
              <a:latin typeface="Arial" pitchFamily="34" charset="0"/>
              <a:cs typeface="Arial" pitchFamily="34" charset="0"/>
            </a:endParaRPr>
          </a:p>
          <a:p>
            <a:endParaRPr lang="cs-CZ" altLang="cs-CZ" sz="2400" dirty="0">
              <a:latin typeface="Arial" pitchFamily="34" charset="0"/>
              <a:cs typeface="Arial" pitchFamily="34" charset="0"/>
            </a:endParaRPr>
          </a:p>
          <a:p>
            <a:pPr>
              <a:buNone/>
            </a:pPr>
            <a:r>
              <a:rPr lang="cs-CZ" altLang="cs-CZ" sz="2400" u="sng" dirty="0">
                <a:latin typeface="Arial" pitchFamily="34" charset="0"/>
                <a:cs typeface="Arial" pitchFamily="34" charset="0"/>
              </a:rPr>
              <a:t>Vypočítejte nabídkovou cenu výrobku, jestliže znáte:</a:t>
            </a:r>
            <a:endParaRPr lang="cs-CZ" altLang="cs-CZ" sz="2400" dirty="0">
              <a:latin typeface="Arial" pitchFamily="34" charset="0"/>
              <a:cs typeface="Arial" pitchFamily="34" charset="0"/>
            </a:endParaRPr>
          </a:p>
          <a:p>
            <a:r>
              <a:rPr lang="cs-CZ" altLang="cs-CZ" sz="2400" dirty="0">
                <a:latin typeface="Arial" pitchFamily="34" charset="0"/>
                <a:cs typeface="Arial" pitchFamily="34" charset="0"/>
              </a:rPr>
              <a:t>výrobní náklady 					100 000 Kč,</a:t>
            </a:r>
          </a:p>
          <a:p>
            <a:r>
              <a:rPr lang="cs-CZ" altLang="cs-CZ" sz="2400" dirty="0">
                <a:latin typeface="Arial" pitchFamily="34" charset="0"/>
                <a:cs typeface="Arial" pitchFamily="34" charset="0"/>
              </a:rPr>
              <a:t>počet vyrobených výrobků 		1 000 ks,</a:t>
            </a:r>
          </a:p>
          <a:p>
            <a:r>
              <a:rPr lang="cs-CZ" altLang="cs-CZ" sz="2400" dirty="0">
                <a:latin typeface="Arial" pitchFamily="34" charset="0"/>
                <a:cs typeface="Arial" pitchFamily="34" charset="0"/>
              </a:rPr>
              <a:t>správní a odbytové náklady 	20 000 Kč,</a:t>
            </a:r>
          </a:p>
          <a:p>
            <a:r>
              <a:rPr lang="cs-CZ" altLang="cs-CZ" sz="2400" dirty="0">
                <a:latin typeface="Arial" pitchFamily="34" charset="0"/>
                <a:cs typeface="Arial" pitchFamily="34" charset="0"/>
              </a:rPr>
              <a:t>počet prodaných výrobků 		800 ks,</a:t>
            </a:r>
          </a:p>
          <a:p>
            <a:r>
              <a:rPr lang="cs-CZ" altLang="cs-CZ" sz="2400" dirty="0">
                <a:latin typeface="Arial" pitchFamily="34" charset="0"/>
                <a:cs typeface="Arial" pitchFamily="34" charset="0"/>
              </a:rPr>
              <a:t>zisková přirážka 22 % z nákladů.</a:t>
            </a:r>
          </a:p>
          <a:p>
            <a:pPr>
              <a:buFont typeface="Wingdings" pitchFamily="2" charset="2"/>
              <a:buNone/>
            </a:pPr>
            <a:endParaRPr lang="cs-CZ" altLang="cs-CZ" dirty="0"/>
          </a:p>
        </p:txBody>
      </p:sp>
      <p:sp>
        <p:nvSpPr>
          <p:cNvPr id="14340" name="TextovéPole 3"/>
          <p:cNvSpPr txBox="1">
            <a:spLocks noChangeArrowheads="1"/>
          </p:cNvSpPr>
          <p:nvPr/>
        </p:nvSpPr>
        <p:spPr bwMode="auto">
          <a:xfrm>
            <a:off x="539552" y="1268760"/>
            <a:ext cx="7924800" cy="1477328"/>
          </a:xfrm>
          <a:prstGeom prst="rect">
            <a:avLst/>
          </a:prstGeom>
          <a:noFill/>
          <a:ln w="9525">
            <a:solidFill>
              <a:srgbClr val="C00000"/>
            </a:solidFill>
            <a:miter lim="800000"/>
            <a:headEnd/>
            <a:tailEnd/>
          </a:ln>
        </p:spPr>
        <p:txBody>
          <a:bodyPr>
            <a:spAutoFit/>
          </a:bodyPr>
          <a:lstStyle/>
          <a:p>
            <a:pPr algn="just"/>
            <a:r>
              <a:rPr lang="cs-CZ" altLang="cs-CZ" b="1" dirty="0">
                <a:latin typeface="Arial" pitchFamily="34" charset="0"/>
                <a:cs typeface="Arial" pitchFamily="34" charset="0"/>
              </a:rPr>
              <a:t>Hlavní použití: pokud se vyrábí polotovar, který se později stane součástí několika výrobků nebo pokud chceme oddělit výrobní, správní a odbytové náklady (aby výrobky, které v daném období nebyly prodány nebyly zatěžovány těmito náklady).</a:t>
            </a:r>
          </a:p>
          <a:p>
            <a:pPr eaLnBrk="1" hangingPunct="1"/>
            <a:endParaRPr lang="cs-CZ" alt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9003"/>
            <a:ext cx="8229600" cy="936104"/>
          </a:xfrm>
        </p:spPr>
        <p:txBody>
          <a:bodyPr>
            <a:normAutofit/>
          </a:bodyPr>
          <a:lstStyle/>
          <a:p>
            <a:r>
              <a:rPr lang="cs-CZ" sz="3200" b="1" dirty="0">
                <a:solidFill>
                  <a:srgbClr val="FF0000"/>
                </a:solidFill>
                <a:latin typeface="Arial" pitchFamily="34" charset="0"/>
                <a:cs typeface="Arial" pitchFamily="34" charset="0"/>
              </a:rPr>
              <a:t>Řešení č. 6</a:t>
            </a:r>
            <a:r>
              <a:rPr lang="cs-CZ" altLang="cs-CZ" sz="3200" b="1" dirty="0">
                <a:solidFill>
                  <a:srgbClr val="FF0000"/>
                </a:solidFill>
                <a:latin typeface="Arial" pitchFamily="34" charset="0"/>
                <a:cs typeface="Arial" pitchFamily="34" charset="0"/>
              </a:rPr>
              <a:t> </a:t>
            </a:r>
            <a:r>
              <a:rPr lang="cs-CZ" altLang="cs-CZ" sz="3200" b="1" dirty="0">
                <a:latin typeface="Arial" pitchFamily="34" charset="0"/>
                <a:cs typeface="Arial" pitchFamily="34" charset="0"/>
              </a:rPr>
              <a:t>Stupňovitá kalkulace dělením</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sp>
        <p:nvSpPr>
          <p:cNvPr id="3" name="Zástupný symbol pro obsah 2"/>
          <p:cNvSpPr>
            <a:spLocks noGrp="1"/>
          </p:cNvSpPr>
          <p:nvPr>
            <p:ph idx="1"/>
          </p:nvPr>
        </p:nvSpPr>
        <p:spPr/>
        <p:txBody>
          <a:bodyPr/>
          <a:lstStyle/>
          <a:p>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altLang="cs-CZ" sz="3200" b="1" dirty="0">
                <a:solidFill>
                  <a:srgbClr val="FF0000"/>
                </a:solidFill>
                <a:latin typeface="Arial" pitchFamily="34" charset="0"/>
                <a:cs typeface="Arial" pitchFamily="34" charset="0"/>
              </a:rPr>
              <a:t>Příklad č. 7</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395536" y="1774209"/>
            <a:ext cx="8407270" cy="3122210"/>
          </a:xfrm>
        </p:spPr>
        <p:txBody>
          <a:bodyPr>
            <a:noAutofit/>
          </a:bodyPr>
          <a:lstStyle/>
          <a:p>
            <a:pPr marL="457200" indent="-457200" algn="just">
              <a:buNone/>
            </a:pPr>
            <a:r>
              <a:rPr lang="cs-CZ" sz="2400" dirty="0">
                <a:latin typeface="Arial" pitchFamily="34" charset="0"/>
                <a:cs typeface="Arial" pitchFamily="34" charset="0"/>
              </a:rPr>
              <a:t>Sestavte kalkulaci a stanovte cenu výrobku, zisková přirážka je 25%.</a:t>
            </a:r>
          </a:p>
          <a:p>
            <a:pPr algn="just"/>
            <a:r>
              <a:rPr lang="cs-CZ" sz="2400" dirty="0">
                <a:latin typeface="Arial" pitchFamily="34" charset="0"/>
                <a:cs typeface="Arial" pitchFamily="34" charset="0"/>
              </a:rPr>
              <a:t>Přímý materiál 45 000 Kč, přímé mzdy 60 000 Kč, výrobní režie 55 000 Kč, odbytová režie 35 000 Kč. </a:t>
            </a:r>
          </a:p>
          <a:p>
            <a:pPr algn="just"/>
            <a:endParaRPr lang="cs-CZ" sz="2400" dirty="0">
              <a:latin typeface="Arial" pitchFamily="34" charset="0"/>
              <a:cs typeface="Arial" pitchFamily="34" charset="0"/>
            </a:endParaRPr>
          </a:p>
          <a:p>
            <a:pPr algn="just"/>
            <a:r>
              <a:rPr lang="cs-CZ" sz="2400" dirty="0">
                <a:latin typeface="Arial" pitchFamily="34" charset="0"/>
                <a:cs typeface="Arial" pitchFamily="34" charset="0"/>
              </a:rPr>
              <a:t>Podnik vyrábí 1 000 Ks výrobků A. </a:t>
            </a:r>
          </a:p>
        </p:txBody>
      </p:sp>
    </p:spTree>
    <p:extLst>
      <p:ext uri="{BB962C8B-B14F-4D97-AF65-F5344CB8AC3E}">
        <p14:creationId xmlns:p14="http://schemas.microsoft.com/office/powerpoint/2010/main" val="757507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solidFill>
                  <a:srgbClr val="FF0000"/>
                </a:solidFill>
                <a:latin typeface="Arial" pitchFamily="34" charset="0"/>
                <a:cs typeface="Arial" pitchFamily="34" charset="0"/>
              </a:rPr>
              <a:t>Příklad č. 7 </a:t>
            </a:r>
            <a:r>
              <a:rPr lang="cs-CZ" sz="3200" b="1" dirty="0">
                <a:latin typeface="Arial" pitchFamily="34" charset="0"/>
                <a:cs typeface="Arial" pitchFamily="34" charset="0"/>
              </a:rPr>
              <a:t>Pro každý druh výrobků</a:t>
            </a:r>
            <a:endParaRPr lang="cs-CZ" sz="3200" dirty="0">
              <a:latin typeface="Arial" pitchFamily="34" charset="0"/>
              <a:cs typeface="Arial" pitchFamily="34"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470800637"/>
              </p:ext>
            </p:extLst>
          </p:nvPr>
        </p:nvGraphicFramePr>
        <p:xfrm>
          <a:off x="683568" y="2232774"/>
          <a:ext cx="7848872" cy="2926080"/>
        </p:xfrm>
        <a:graphic>
          <a:graphicData uri="http://schemas.openxmlformats.org/drawingml/2006/table">
            <a:tbl>
              <a:tblPr firstRow="1" bandRow="1">
                <a:tableStyleId>{5C22544A-7EE6-4342-B048-85BDC9FD1C3A}</a:tableStyleId>
              </a:tblPr>
              <a:tblGrid>
                <a:gridCol w="3924436">
                  <a:extLst>
                    <a:ext uri="{9D8B030D-6E8A-4147-A177-3AD203B41FA5}">
                      <a16:colId xmlns:a16="http://schemas.microsoft.com/office/drawing/2014/main" val="20000"/>
                    </a:ext>
                  </a:extLst>
                </a:gridCol>
                <a:gridCol w="3924436">
                  <a:extLst>
                    <a:ext uri="{9D8B030D-6E8A-4147-A177-3AD203B41FA5}">
                      <a16:colId xmlns:a16="http://schemas.microsoft.com/office/drawing/2014/main" val="20001"/>
                    </a:ext>
                  </a:extLst>
                </a:gridCol>
              </a:tblGrid>
              <a:tr h="256028">
                <a:tc>
                  <a:txBody>
                    <a:bodyPr/>
                    <a:lstStyle/>
                    <a:p>
                      <a:r>
                        <a:rPr lang="cs-CZ" dirty="0"/>
                        <a:t>Nákladová</a:t>
                      </a:r>
                      <a:r>
                        <a:rPr lang="cs-CZ" baseline="0" dirty="0"/>
                        <a:t> položka</a:t>
                      </a:r>
                      <a:endParaRPr lang="cs-CZ" dirty="0"/>
                    </a:p>
                  </a:txBody>
                  <a:tcPr/>
                </a:tc>
                <a:tc>
                  <a:txBody>
                    <a:bodyPr/>
                    <a:lstStyle/>
                    <a:p>
                      <a:r>
                        <a:rPr lang="cs-CZ" dirty="0"/>
                        <a:t>Náklady</a:t>
                      </a:r>
                      <a:r>
                        <a:rPr lang="cs-CZ" baseline="0" dirty="0"/>
                        <a:t> na 1 kus v Kč</a:t>
                      </a:r>
                      <a:endParaRPr lang="cs-CZ" dirty="0"/>
                    </a:p>
                  </a:txBody>
                  <a:tcPr/>
                </a:tc>
                <a:extLst>
                  <a:ext uri="{0D108BD9-81ED-4DB2-BD59-A6C34878D82A}">
                    <a16:rowId xmlns:a16="http://schemas.microsoft.com/office/drawing/2014/main" val="10000"/>
                  </a:ext>
                </a:extLst>
              </a:tr>
              <a:tr h="256028">
                <a:tc>
                  <a:txBody>
                    <a:bodyPr/>
                    <a:lstStyle/>
                    <a:p>
                      <a:endParaRPr lang="cs-CZ" dirty="0"/>
                    </a:p>
                  </a:txBody>
                  <a:tcPr/>
                </a:tc>
                <a:tc>
                  <a:txBody>
                    <a:bodyPr/>
                    <a:lstStyle/>
                    <a:p>
                      <a:pPr algn="ctr"/>
                      <a:endParaRPr lang="cs-CZ" dirty="0"/>
                    </a:p>
                  </a:txBody>
                  <a:tcPr/>
                </a:tc>
                <a:extLst>
                  <a:ext uri="{0D108BD9-81ED-4DB2-BD59-A6C34878D82A}">
                    <a16:rowId xmlns:a16="http://schemas.microsoft.com/office/drawing/2014/main" val="10001"/>
                  </a:ext>
                </a:extLst>
              </a:tr>
              <a:tr h="256028">
                <a:tc>
                  <a:txBody>
                    <a:bodyPr/>
                    <a:lstStyle/>
                    <a:p>
                      <a:endParaRPr lang="cs-CZ" dirty="0"/>
                    </a:p>
                  </a:txBody>
                  <a:tcPr/>
                </a:tc>
                <a:tc>
                  <a:txBody>
                    <a:bodyPr/>
                    <a:lstStyle/>
                    <a:p>
                      <a:pPr algn="ctr"/>
                      <a:endParaRPr lang="cs-CZ" dirty="0"/>
                    </a:p>
                  </a:txBody>
                  <a:tcPr/>
                </a:tc>
                <a:extLst>
                  <a:ext uri="{0D108BD9-81ED-4DB2-BD59-A6C34878D82A}">
                    <a16:rowId xmlns:a16="http://schemas.microsoft.com/office/drawing/2014/main" val="10002"/>
                  </a:ext>
                </a:extLst>
              </a:tr>
              <a:tr h="256028">
                <a:tc>
                  <a:txBody>
                    <a:bodyPr/>
                    <a:lstStyle/>
                    <a:p>
                      <a:endParaRPr lang="cs-CZ" dirty="0"/>
                    </a:p>
                  </a:txBody>
                  <a:tcPr/>
                </a:tc>
                <a:tc>
                  <a:txBody>
                    <a:bodyPr/>
                    <a:lstStyle/>
                    <a:p>
                      <a:pPr algn="ctr"/>
                      <a:endParaRPr lang="cs-CZ" dirty="0"/>
                    </a:p>
                  </a:txBody>
                  <a:tcPr/>
                </a:tc>
                <a:extLst>
                  <a:ext uri="{0D108BD9-81ED-4DB2-BD59-A6C34878D82A}">
                    <a16:rowId xmlns:a16="http://schemas.microsoft.com/office/drawing/2014/main" val="10003"/>
                  </a:ext>
                </a:extLst>
              </a:tr>
              <a:tr h="256028">
                <a:tc>
                  <a:txBody>
                    <a:bodyPr/>
                    <a:lstStyle/>
                    <a:p>
                      <a:endParaRPr lang="cs-CZ" dirty="0"/>
                    </a:p>
                  </a:txBody>
                  <a:tcPr/>
                </a:tc>
                <a:tc>
                  <a:txBody>
                    <a:bodyPr/>
                    <a:lstStyle/>
                    <a:p>
                      <a:pPr algn="ctr"/>
                      <a:endParaRPr lang="cs-CZ" dirty="0"/>
                    </a:p>
                  </a:txBody>
                  <a:tcPr/>
                </a:tc>
                <a:extLst>
                  <a:ext uri="{0D108BD9-81ED-4DB2-BD59-A6C34878D82A}">
                    <a16:rowId xmlns:a16="http://schemas.microsoft.com/office/drawing/2014/main" val="10004"/>
                  </a:ext>
                </a:extLst>
              </a:tr>
              <a:tr h="256028">
                <a:tc>
                  <a:txBody>
                    <a:bodyPr/>
                    <a:lstStyle/>
                    <a:p>
                      <a:endParaRPr lang="cs-CZ" dirty="0"/>
                    </a:p>
                  </a:txBody>
                  <a:tcPr/>
                </a:tc>
                <a:tc>
                  <a:txBody>
                    <a:bodyPr/>
                    <a:lstStyle/>
                    <a:p>
                      <a:pPr algn="ctr"/>
                      <a:endParaRPr lang="cs-CZ" dirty="0"/>
                    </a:p>
                  </a:txBody>
                  <a:tcPr/>
                </a:tc>
                <a:extLst>
                  <a:ext uri="{0D108BD9-81ED-4DB2-BD59-A6C34878D82A}">
                    <a16:rowId xmlns:a16="http://schemas.microsoft.com/office/drawing/2014/main" val="10005"/>
                  </a:ext>
                </a:extLst>
              </a:tr>
              <a:tr h="256028">
                <a:tc>
                  <a:txBody>
                    <a:bodyPr/>
                    <a:lstStyle/>
                    <a:p>
                      <a:endParaRPr lang="cs-CZ" dirty="0"/>
                    </a:p>
                  </a:txBody>
                  <a:tcPr/>
                </a:tc>
                <a:tc>
                  <a:txBody>
                    <a:bodyPr/>
                    <a:lstStyle/>
                    <a:p>
                      <a:pPr algn="ctr"/>
                      <a:endParaRPr lang="cs-CZ" dirty="0"/>
                    </a:p>
                  </a:txBody>
                  <a:tcPr/>
                </a:tc>
                <a:extLst>
                  <a:ext uri="{0D108BD9-81ED-4DB2-BD59-A6C34878D82A}">
                    <a16:rowId xmlns:a16="http://schemas.microsoft.com/office/drawing/2014/main" val="10006"/>
                  </a:ext>
                </a:extLst>
              </a:tr>
              <a:tr h="256028">
                <a:tc>
                  <a:txBody>
                    <a:bodyPr/>
                    <a:lstStyle/>
                    <a:p>
                      <a:endParaRPr lang="cs-CZ" dirty="0"/>
                    </a:p>
                  </a:txBody>
                  <a:tcPr/>
                </a:tc>
                <a:tc>
                  <a:txBody>
                    <a:bodyPr/>
                    <a:lstStyle/>
                    <a:p>
                      <a:pPr algn="ctr"/>
                      <a:endParaRPr lang="cs-CZ"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757507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xfrm>
            <a:off x="179513" y="728133"/>
            <a:ext cx="8644448" cy="6129866"/>
          </a:xfrm>
        </p:spPr>
        <p:txBody>
          <a:bodyPr>
            <a:normAutofit/>
          </a:bodyPr>
          <a:lstStyle/>
          <a:p>
            <a:pPr algn="ctr" eaLnBrk="1" hangingPunct="1">
              <a:lnSpc>
                <a:spcPct val="90000"/>
              </a:lnSpc>
              <a:buFont typeface="Wingdings" pitchFamily="2" charset="2"/>
              <a:buNone/>
            </a:pPr>
            <a:r>
              <a:rPr lang="cs-CZ" sz="2400" b="1" i="1" dirty="0">
                <a:solidFill>
                  <a:srgbClr val="000000"/>
                </a:solidFill>
              </a:rPr>
              <a:t>Kalkulace dělením s poměrovými (ekvivalenčními) čísly</a:t>
            </a:r>
          </a:p>
          <a:p>
            <a:pPr algn="just" eaLnBrk="1" hangingPunct="1">
              <a:lnSpc>
                <a:spcPct val="90000"/>
              </a:lnSpc>
            </a:pPr>
            <a:endParaRPr lang="cs-CZ" sz="2400" dirty="0">
              <a:solidFill>
                <a:srgbClr val="000000"/>
              </a:solidFill>
            </a:endParaRPr>
          </a:p>
          <a:p>
            <a:pPr algn="just" eaLnBrk="1" hangingPunct="1">
              <a:lnSpc>
                <a:spcPct val="90000"/>
              </a:lnSpc>
            </a:pPr>
            <a:r>
              <a:rPr lang="cs-CZ" sz="2400" dirty="0">
                <a:solidFill>
                  <a:srgbClr val="000000"/>
                </a:solidFill>
              </a:rPr>
              <a:t>Metoda přiřazuje společné náklady výkonům na základě jejich vztahu k tzv. </a:t>
            </a:r>
            <a:r>
              <a:rPr lang="cs-CZ" sz="2400" b="1" dirty="0">
                <a:solidFill>
                  <a:srgbClr val="000000"/>
                </a:solidFill>
              </a:rPr>
              <a:t>přepočtené jednici</a:t>
            </a:r>
            <a:r>
              <a:rPr lang="cs-CZ" sz="2400" dirty="0">
                <a:solidFill>
                  <a:srgbClr val="000000"/>
                </a:solidFill>
              </a:rPr>
              <a:t>, která vyjadřuje rozdílnou nákladovou náročnost konkrétních výkonů na společné nepřímé náklady.</a:t>
            </a:r>
          </a:p>
          <a:p>
            <a:pPr algn="just" eaLnBrk="1" hangingPunct="1">
              <a:lnSpc>
                <a:spcPct val="90000"/>
              </a:lnSpc>
            </a:pPr>
            <a:r>
              <a:rPr lang="cs-CZ" sz="2400" b="1" dirty="0">
                <a:solidFill>
                  <a:srgbClr val="000000"/>
                </a:solidFill>
              </a:rPr>
              <a:t>Hlavní použití: </a:t>
            </a:r>
            <a:r>
              <a:rPr lang="cs-CZ" sz="2400" dirty="0">
                <a:solidFill>
                  <a:srgbClr val="000000"/>
                </a:solidFill>
              </a:rPr>
              <a:t>výrobky lišící se pouze velikostí, tvarem, hmotností, jakostí apod. (např. hutnické, cihlářské, textilní, obuvnické a další výrobky)</a:t>
            </a:r>
          </a:p>
          <a:p>
            <a:pPr algn="just" eaLnBrk="1" hangingPunct="1">
              <a:lnSpc>
                <a:spcPct val="90000"/>
              </a:lnSpc>
            </a:pPr>
            <a:r>
              <a:rPr lang="cs-CZ" sz="2400" i="1" dirty="0">
                <a:solidFill>
                  <a:srgbClr val="000000"/>
                </a:solidFill>
              </a:rPr>
              <a:t>Postup: </a:t>
            </a:r>
            <a:r>
              <a:rPr lang="cs-CZ" sz="2400" dirty="0"/>
              <a:t>odlišnosti se vyjadřují pomocí </a:t>
            </a:r>
            <a:r>
              <a:rPr lang="cs-CZ" sz="2400" i="1" dirty="0"/>
              <a:t>poměrových čísel</a:t>
            </a:r>
            <a:r>
              <a:rPr lang="cs-CZ" sz="2400" dirty="0"/>
              <a:t>, které určují </a:t>
            </a:r>
            <a:r>
              <a:rPr lang="cs-CZ" sz="2400" i="1" dirty="0"/>
              <a:t>vzájemný poměr výše nákladů</a:t>
            </a:r>
            <a:r>
              <a:rPr lang="cs-CZ" sz="2400" dirty="0"/>
              <a:t> mezi jednotlivými kalkulačními jednicemi. Základem pro stanovení poměrových čísel jsou různé, objektivně zjistitelné (měřitelné) konstanty (spotřeba přímého materiálu, hmotnost nebo rozměr výrobku cena apod.). </a:t>
            </a:r>
            <a:endParaRPr lang="cs-CZ" sz="2400" i="1" dirty="0">
              <a:solidFill>
                <a:srgbClr val="000000"/>
              </a:solidFill>
            </a:endParaRPr>
          </a:p>
          <a:p>
            <a:pPr algn="just" eaLnBrk="1" hangingPunct="1">
              <a:lnSpc>
                <a:spcPct val="90000"/>
              </a:lnSpc>
              <a:buFont typeface="Wingdings" pitchFamily="2" charset="2"/>
              <a:buNone/>
            </a:pPr>
            <a:endParaRPr lang="cs-CZ" sz="2400" dirty="0">
              <a:solidFill>
                <a:srgbClr val="000000"/>
              </a:solidFill>
            </a:endParaRPr>
          </a:p>
        </p:txBody>
      </p:sp>
    </p:spTree>
    <p:extLst>
      <p:ext uri="{BB962C8B-B14F-4D97-AF65-F5344CB8AC3E}">
        <p14:creationId xmlns:p14="http://schemas.microsoft.com/office/powerpoint/2010/main" val="31641608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6802">
                                            <p:txEl>
                                              <p:pRg st="3" end="3"/>
                                            </p:txEl>
                                          </p:spTgt>
                                        </p:tgtEl>
                                        <p:attrNameLst>
                                          <p:attrName>style.visibility</p:attrName>
                                        </p:attrNameLst>
                                      </p:cBhvr>
                                      <p:to>
                                        <p:strVal val="visible"/>
                                      </p:to>
                                    </p:set>
                                    <p:animEffect transition="in" filter="checkerboard(across)">
                                      <p:cBhvr>
                                        <p:cTn id="7" dur="500"/>
                                        <p:tgtEl>
                                          <p:spTgt spid="76802">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76802">
                                            <p:txEl>
                                              <p:pRg st="4" end="4"/>
                                            </p:txEl>
                                          </p:spTgt>
                                        </p:tgtEl>
                                        <p:attrNameLst>
                                          <p:attrName>style.visibility</p:attrName>
                                        </p:attrNameLst>
                                      </p:cBhvr>
                                      <p:to>
                                        <p:strVal val="visible"/>
                                      </p:to>
                                    </p:set>
                                    <p:animEffect transition="in" filter="checkerboard(across)">
                                      <p:cBhvr>
                                        <p:cTn id="12" dur="500"/>
                                        <p:tgtEl>
                                          <p:spTgt spid="7680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body" idx="4294967295"/>
          </p:nvPr>
        </p:nvSpPr>
        <p:spPr>
          <a:xfrm>
            <a:off x="0" y="0"/>
            <a:ext cx="9144000" cy="6736079"/>
          </a:xfrm>
          <a:solidFill>
            <a:schemeClr val="bg1"/>
          </a:solidFill>
        </p:spPr>
        <p:txBody>
          <a:bodyPr>
            <a:noAutofit/>
          </a:bodyPr>
          <a:lstStyle/>
          <a:p>
            <a:pPr marL="0" indent="0" algn="just">
              <a:lnSpc>
                <a:spcPct val="90000"/>
              </a:lnSpc>
              <a:buNone/>
            </a:pPr>
            <a:r>
              <a:rPr lang="cs-CZ" sz="2200" b="1" dirty="0">
                <a:solidFill>
                  <a:srgbClr val="000000"/>
                </a:solidFill>
              </a:rPr>
              <a:t>Příklad </a:t>
            </a:r>
            <a:r>
              <a:rPr lang="cs-CZ" sz="2200" dirty="0">
                <a:solidFill>
                  <a:srgbClr val="000000"/>
                </a:solidFill>
              </a:rPr>
              <a:t>Vyrábějí se tři velikosti výrobku. Normy spotřeby strojového času jsou 1,5 min, 1,8 min, 3 min na 1 kus. Plánovaná výroba v měsíci je 200 000 ks 1. velikosti, 80 000 ks 2. velikosti a 50 000 ks 3. velikosti, celkové náklady jsou 18 458 tis. Kč. </a:t>
            </a:r>
          </a:p>
          <a:p>
            <a:pPr algn="just">
              <a:lnSpc>
                <a:spcPct val="90000"/>
              </a:lnSpc>
            </a:pPr>
            <a:r>
              <a:rPr lang="cs-CZ" sz="2200" b="1" dirty="0">
                <a:solidFill>
                  <a:srgbClr val="000000"/>
                </a:solidFill>
              </a:rPr>
              <a:t>	Určete náklady na jednotku jednotlivých výrobků.</a:t>
            </a:r>
          </a:p>
          <a:p>
            <a:pPr marL="609600" indent="-609600" eaLnBrk="1" hangingPunct="1">
              <a:lnSpc>
                <a:spcPct val="90000"/>
              </a:lnSpc>
              <a:buFont typeface="Wingdings" pitchFamily="2" charset="2"/>
              <a:buNone/>
            </a:pPr>
            <a:endParaRPr lang="cs-CZ" sz="2000" b="1" dirty="0"/>
          </a:p>
          <a:p>
            <a:pPr marL="609600" indent="-609600" eaLnBrk="1" hangingPunct="1">
              <a:lnSpc>
                <a:spcPct val="90000"/>
              </a:lnSpc>
              <a:spcBef>
                <a:spcPct val="5000"/>
              </a:spcBef>
              <a:buFont typeface="Wingdings" pitchFamily="2" charset="2"/>
              <a:buAutoNum type="arabicPeriod"/>
            </a:pPr>
            <a:endParaRPr lang="cs-CZ" sz="2000" dirty="0"/>
          </a:p>
        </p:txBody>
      </p:sp>
    </p:spTree>
    <p:extLst>
      <p:ext uri="{BB962C8B-B14F-4D97-AF65-F5344CB8AC3E}">
        <p14:creationId xmlns:p14="http://schemas.microsoft.com/office/powerpoint/2010/main" val="29130743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pPr eaLnBrk="1" hangingPunct="1"/>
            <a:r>
              <a:rPr lang="cs-CZ" altLang="cs-CZ" sz="3100" dirty="0"/>
              <a:t>Příklad – kalkulace dělením s poměrovými čísly</a:t>
            </a:r>
          </a:p>
        </p:txBody>
      </p:sp>
      <p:sp>
        <p:nvSpPr>
          <p:cNvPr id="23555" name="Zástupný symbol pro obsah 2"/>
          <p:cNvSpPr>
            <a:spLocks noGrp="1"/>
          </p:cNvSpPr>
          <p:nvPr>
            <p:ph idx="1"/>
          </p:nvPr>
        </p:nvSpPr>
        <p:spPr>
          <a:xfrm>
            <a:off x="457200" y="1257458"/>
            <a:ext cx="8229600" cy="3908902"/>
          </a:xfrm>
        </p:spPr>
        <p:txBody>
          <a:bodyPr>
            <a:noAutofit/>
          </a:bodyPr>
          <a:lstStyle/>
          <a:p>
            <a:pPr eaLnBrk="1" hangingPunct="1"/>
            <a:endParaRPr lang="cs-CZ" altLang="cs-CZ" sz="2400" dirty="0"/>
          </a:p>
          <a:p>
            <a:pPr eaLnBrk="1" hangingPunct="1"/>
            <a:r>
              <a:rPr lang="cs-CZ" altLang="cs-CZ" sz="2400" dirty="0"/>
              <a:t>V podniku se vyrábějí čtyři velikosti výrobků – A, B, C, D. Objemy výroby jsou u výrobku A 100 000 ks/měsíc, u B 75 000 ks, u C 60 000 ks a u D 25 000 ks. Výrobky se od sebe liší svou hmotností: A váží 1,5 kg, B 2 kg, C 2,5 kg a D 3 kg. Celkové </a:t>
            </a:r>
            <a:r>
              <a:rPr lang="cs-CZ" altLang="cs-CZ" sz="2400" dirty="0" err="1"/>
              <a:t>Ná</a:t>
            </a:r>
            <a:r>
              <a:rPr lang="cs-CZ" altLang="cs-CZ" sz="2400" dirty="0"/>
              <a:t> na výrobu jsou 2 100 000 Kč. </a:t>
            </a:r>
          </a:p>
          <a:p>
            <a:pPr eaLnBrk="1" hangingPunct="1"/>
            <a:r>
              <a:rPr lang="cs-CZ" altLang="cs-CZ" sz="2400" dirty="0"/>
              <a:t>Určete jednotkové </a:t>
            </a:r>
            <a:r>
              <a:rPr lang="cs-CZ" altLang="cs-CZ" sz="2400" dirty="0" err="1"/>
              <a:t>Ná</a:t>
            </a:r>
            <a:r>
              <a:rPr lang="cs-CZ" altLang="cs-CZ" sz="2400" dirty="0"/>
              <a:t> na výrobu výrobků A, B, C, D a celkové </a:t>
            </a:r>
            <a:r>
              <a:rPr lang="cs-CZ" altLang="cs-CZ" sz="2400" dirty="0" err="1"/>
              <a:t>Ná</a:t>
            </a:r>
            <a:r>
              <a:rPr lang="cs-CZ" altLang="cs-CZ" sz="2400" dirty="0"/>
              <a:t> na produkci všech čtyřech výrobků. Poměrová čísla volte podle hmotnosti.</a:t>
            </a:r>
          </a:p>
        </p:txBody>
      </p:sp>
    </p:spTree>
    <p:extLst>
      <p:ext uri="{BB962C8B-B14F-4D97-AF65-F5344CB8AC3E}">
        <p14:creationId xmlns:p14="http://schemas.microsoft.com/office/powerpoint/2010/main" val="148250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1569720" y="0"/>
            <a:ext cx="8229600" cy="1143000"/>
          </a:xfrm>
        </p:spPr>
        <p:txBody>
          <a:bodyPr/>
          <a:lstStyle/>
          <a:p>
            <a:r>
              <a:rPr lang="cs-CZ" sz="2800" b="1" dirty="0"/>
              <a:t>KALKULACE NÁKLADŮ</a:t>
            </a:r>
          </a:p>
        </p:txBody>
      </p:sp>
      <p:sp>
        <p:nvSpPr>
          <p:cNvPr id="163843" name="Rectangle 3"/>
          <p:cNvSpPr>
            <a:spLocks noGrp="1" noChangeArrowheads="1"/>
          </p:cNvSpPr>
          <p:nvPr>
            <p:ph type="body" idx="1"/>
          </p:nvPr>
        </p:nvSpPr>
        <p:spPr>
          <a:xfrm>
            <a:off x="107504" y="1143000"/>
            <a:ext cx="9036496" cy="5545361"/>
          </a:xfrm>
        </p:spPr>
        <p:txBody>
          <a:bodyPr/>
          <a:lstStyle/>
          <a:p>
            <a:pPr algn="ctr">
              <a:lnSpc>
                <a:spcPct val="80000"/>
              </a:lnSpc>
              <a:buFont typeface="Wingdings" pitchFamily="2" charset="2"/>
              <a:buNone/>
            </a:pPr>
            <a:r>
              <a:rPr lang="cs-CZ" sz="1900" b="1" dirty="0"/>
              <a:t>Co si představit pod pojmem kalkulace nákladů?</a:t>
            </a:r>
            <a:r>
              <a:rPr lang="cs-CZ" sz="1900" dirty="0"/>
              <a:t>  </a:t>
            </a:r>
          </a:p>
          <a:p>
            <a:pPr>
              <a:lnSpc>
                <a:spcPct val="80000"/>
              </a:lnSpc>
            </a:pPr>
            <a:r>
              <a:rPr lang="cs-CZ" sz="1900" dirty="0"/>
              <a:t>V praxi se název kalkulace používá při označeni třech pojmů</a:t>
            </a:r>
            <a:endParaRPr lang="cs-CZ" sz="1900" b="1" dirty="0"/>
          </a:p>
          <a:p>
            <a:pPr lvl="1">
              <a:lnSpc>
                <a:spcPct val="80000"/>
              </a:lnSpc>
            </a:pPr>
            <a:r>
              <a:rPr lang="cs-CZ" sz="1900" b="1" dirty="0"/>
              <a:t>činnost</a:t>
            </a:r>
            <a:r>
              <a:rPr lang="cs-CZ" sz="1900" dirty="0"/>
              <a:t>, v níž se stanovuji (předběžné kalkulace) nebo zjišťují (výsledné kalkulace) náklady na přesně specifikovanou jednotku výkonů, </a:t>
            </a:r>
            <a:endParaRPr lang="cs-CZ" sz="1900" b="1" dirty="0"/>
          </a:p>
          <a:p>
            <a:pPr lvl="1">
              <a:lnSpc>
                <a:spcPct val="80000"/>
              </a:lnSpc>
            </a:pPr>
            <a:r>
              <a:rPr lang="cs-CZ" sz="1900" b="1" dirty="0"/>
              <a:t>výsledek této činnosti</a:t>
            </a:r>
            <a:r>
              <a:rPr lang="cs-CZ" sz="1900" dirty="0"/>
              <a:t>, sestaveny či zjištěny na příslušnou jednotku výkonů v podnikem stanovených kalkulačních položkách, včetně úhrnu těchto položek,</a:t>
            </a:r>
            <a:endParaRPr lang="cs-CZ" sz="1900" b="1" dirty="0"/>
          </a:p>
          <a:p>
            <a:pPr lvl="1">
              <a:lnSpc>
                <a:spcPct val="80000"/>
              </a:lnSpc>
            </a:pPr>
            <a:r>
              <a:rPr lang="cs-CZ" sz="1900" b="1" dirty="0"/>
              <a:t>část informačního systému</a:t>
            </a:r>
            <a:r>
              <a:rPr lang="cs-CZ" sz="1900" dirty="0"/>
              <a:t> podniku čerpající potřebná data zejména z rozpočetnictví a nákladového účetnictví. </a:t>
            </a:r>
          </a:p>
          <a:p>
            <a:pPr>
              <a:lnSpc>
                <a:spcPct val="80000"/>
              </a:lnSpc>
            </a:pPr>
            <a:endParaRPr lang="cs-CZ" sz="1900" dirty="0"/>
          </a:p>
          <a:p>
            <a:pPr>
              <a:lnSpc>
                <a:spcPct val="80000"/>
              </a:lnSpc>
            </a:pPr>
            <a:r>
              <a:rPr lang="cs-CZ" sz="1900" dirty="0"/>
              <a:t>Chápejme však především jako </a:t>
            </a:r>
            <a:r>
              <a:rPr lang="cs-CZ" sz="1900" b="1" dirty="0"/>
              <a:t>přehled jednotlivých složek nákladů a jejich úhrn na kalkulační jednici</a:t>
            </a:r>
            <a:r>
              <a:rPr lang="cs-CZ" sz="1900" dirty="0"/>
              <a:t>.</a:t>
            </a:r>
          </a:p>
          <a:p>
            <a:pPr>
              <a:lnSpc>
                <a:spcPct val="80000"/>
              </a:lnSpc>
            </a:pPr>
            <a:r>
              <a:rPr lang="cs-CZ" sz="1900" i="1" dirty="0"/>
              <a:t>„… v hospodářské praxi znamená kalkulace výpočet zaměřený speciálně na postižení nákladů, které je třeba vynaložit na vznikající výkon.“</a:t>
            </a:r>
          </a:p>
          <a:p>
            <a:pPr>
              <a:lnSpc>
                <a:spcPct val="80000"/>
              </a:lnSpc>
            </a:pPr>
            <a:endParaRPr lang="cs-CZ" sz="1900" dirty="0"/>
          </a:p>
          <a:p>
            <a:pPr>
              <a:lnSpc>
                <a:spcPct val="80000"/>
              </a:lnSpc>
            </a:pPr>
            <a:r>
              <a:rPr lang="cs-CZ" sz="1900" dirty="0"/>
              <a:t>Předmětem kalkulace je </a:t>
            </a:r>
            <a:r>
              <a:rPr lang="cs-CZ" sz="1900" b="1" i="1" dirty="0"/>
              <a:t>kalkulační jednice</a:t>
            </a:r>
            <a:r>
              <a:rPr lang="cs-CZ" sz="1900" dirty="0"/>
              <a:t> (konkrétní výrobek, např. jeden ponorný senzor) a </a:t>
            </a:r>
            <a:r>
              <a:rPr lang="cs-CZ" sz="1900" b="1" i="1" dirty="0"/>
              <a:t>kalkulované množství</a:t>
            </a:r>
            <a:r>
              <a:rPr lang="cs-CZ" sz="1900" dirty="0"/>
              <a:t> dané určitým počtem kalkulačních jednic, pro které se určují celkové náklady (např. konkrétní množství šroubků, neboť jen velmi těžko bychom s dostatečnou přesností vyčíslovali náklady na jeden šroubek) .</a:t>
            </a:r>
          </a:p>
          <a:p>
            <a:pPr>
              <a:lnSpc>
                <a:spcPct val="80000"/>
              </a:lnSpc>
            </a:pPr>
            <a:endParaRPr lang="cs-CZ" sz="1900" dirty="0"/>
          </a:p>
        </p:txBody>
      </p:sp>
    </p:spTree>
    <p:extLst>
      <p:ext uri="{BB962C8B-B14F-4D97-AF65-F5344CB8AC3E}">
        <p14:creationId xmlns:p14="http://schemas.microsoft.com/office/powerpoint/2010/main" val="3751651309"/>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571500" y="846138"/>
            <a:ext cx="8229600" cy="1143000"/>
          </a:xfrm>
        </p:spPr>
        <p:txBody>
          <a:bodyPr>
            <a:normAutofit fontScale="90000"/>
          </a:bodyPr>
          <a:lstStyle/>
          <a:p>
            <a:pPr eaLnBrk="1" hangingPunct="1"/>
            <a:r>
              <a:rPr lang="cs-CZ" altLang="cs-CZ" dirty="0"/>
              <a:t>Příklad –kalkulace dělením s poměrovými čísly</a:t>
            </a:r>
          </a:p>
        </p:txBody>
      </p:sp>
      <p:graphicFrame>
        <p:nvGraphicFramePr>
          <p:cNvPr id="4" name="Tabulka 3"/>
          <p:cNvGraphicFramePr>
            <a:graphicFrameLocks noGrp="1"/>
          </p:cNvGraphicFramePr>
          <p:nvPr>
            <p:extLst>
              <p:ext uri="{D42A27DB-BD31-4B8C-83A1-F6EECF244321}">
                <p14:modId xmlns:p14="http://schemas.microsoft.com/office/powerpoint/2010/main" val="3960069687"/>
              </p:ext>
            </p:extLst>
          </p:nvPr>
        </p:nvGraphicFramePr>
        <p:xfrm>
          <a:off x="304800" y="2895600"/>
          <a:ext cx="8763000" cy="2768600"/>
        </p:xfrm>
        <a:graphic>
          <a:graphicData uri="http://schemas.openxmlformats.org/drawingml/2006/table">
            <a:tbl>
              <a:tblPr firstRow="1" bandRow="1">
                <a:tableStyleId>{5C22544A-7EE6-4342-B048-85BDC9FD1C3A}</a:tableStyleId>
              </a:tblPr>
              <a:tblGrid>
                <a:gridCol w="1460500">
                  <a:extLst>
                    <a:ext uri="{9D8B030D-6E8A-4147-A177-3AD203B41FA5}">
                      <a16:colId xmlns:a16="http://schemas.microsoft.com/office/drawing/2014/main" val="20000"/>
                    </a:ext>
                  </a:extLst>
                </a:gridCol>
                <a:gridCol w="1460500">
                  <a:extLst>
                    <a:ext uri="{9D8B030D-6E8A-4147-A177-3AD203B41FA5}">
                      <a16:colId xmlns:a16="http://schemas.microsoft.com/office/drawing/2014/main" val="20001"/>
                    </a:ext>
                  </a:extLst>
                </a:gridCol>
                <a:gridCol w="1460500">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460500">
                  <a:extLst>
                    <a:ext uri="{9D8B030D-6E8A-4147-A177-3AD203B41FA5}">
                      <a16:colId xmlns:a16="http://schemas.microsoft.com/office/drawing/2014/main" val="20004"/>
                    </a:ext>
                  </a:extLst>
                </a:gridCol>
                <a:gridCol w="1460500">
                  <a:extLst>
                    <a:ext uri="{9D8B030D-6E8A-4147-A177-3AD203B41FA5}">
                      <a16:colId xmlns:a16="http://schemas.microsoft.com/office/drawing/2014/main" val="20005"/>
                    </a:ext>
                  </a:extLst>
                </a:gridCol>
              </a:tblGrid>
              <a:tr h="370840">
                <a:tc>
                  <a:txBody>
                    <a:bodyPr/>
                    <a:lstStyle/>
                    <a:p>
                      <a:pPr algn="ctr"/>
                      <a:r>
                        <a:rPr lang="cs-CZ" dirty="0"/>
                        <a:t>Objem produkce</a:t>
                      </a:r>
                    </a:p>
                  </a:txBody>
                  <a:tcPr/>
                </a:tc>
                <a:tc>
                  <a:txBody>
                    <a:bodyPr/>
                    <a:lstStyle/>
                    <a:p>
                      <a:pPr algn="ctr"/>
                      <a:r>
                        <a:rPr lang="cs-CZ" dirty="0"/>
                        <a:t>Hmotnost </a:t>
                      </a:r>
                    </a:p>
                    <a:p>
                      <a:pPr algn="ctr"/>
                      <a:r>
                        <a:rPr lang="cs-CZ" dirty="0"/>
                        <a:t>v kg</a:t>
                      </a:r>
                    </a:p>
                  </a:txBody>
                  <a:tcPr/>
                </a:tc>
                <a:tc>
                  <a:txBody>
                    <a:bodyPr/>
                    <a:lstStyle/>
                    <a:p>
                      <a:pPr algn="ctr"/>
                      <a:r>
                        <a:rPr lang="cs-CZ" dirty="0"/>
                        <a:t>Poměrové číslo</a:t>
                      </a:r>
                    </a:p>
                  </a:txBody>
                  <a:tcPr/>
                </a:tc>
                <a:tc>
                  <a:txBody>
                    <a:bodyPr/>
                    <a:lstStyle/>
                    <a:p>
                      <a:pPr algn="ctr"/>
                      <a:r>
                        <a:rPr lang="cs-CZ" dirty="0"/>
                        <a:t>Ekvivalent výroby</a:t>
                      </a:r>
                    </a:p>
                  </a:txBody>
                  <a:tcPr/>
                </a:tc>
                <a:tc>
                  <a:txBody>
                    <a:bodyPr/>
                    <a:lstStyle/>
                    <a:p>
                      <a:pPr algn="ctr"/>
                      <a:r>
                        <a:rPr lang="cs-CZ" dirty="0"/>
                        <a:t>Jednotkové náklady </a:t>
                      </a:r>
                    </a:p>
                    <a:p>
                      <a:pPr algn="ctr"/>
                      <a:r>
                        <a:rPr lang="cs-CZ" dirty="0"/>
                        <a:t>v Kč</a:t>
                      </a:r>
                    </a:p>
                  </a:txBody>
                  <a:tcPr/>
                </a:tc>
                <a:tc>
                  <a:txBody>
                    <a:bodyPr/>
                    <a:lstStyle/>
                    <a:p>
                      <a:pPr algn="ctr"/>
                      <a:r>
                        <a:rPr lang="cs-CZ" dirty="0"/>
                        <a:t>Celkové náklady </a:t>
                      </a:r>
                    </a:p>
                    <a:p>
                      <a:pPr algn="ctr"/>
                      <a:r>
                        <a:rPr lang="cs-CZ" dirty="0"/>
                        <a:t>v Kč</a:t>
                      </a:r>
                    </a:p>
                  </a:txBody>
                  <a:tcPr/>
                </a:tc>
                <a:extLst>
                  <a:ext uri="{0D108BD9-81ED-4DB2-BD59-A6C34878D82A}">
                    <a16:rowId xmlns:a16="http://schemas.microsoft.com/office/drawing/2014/main" val="10000"/>
                  </a:ext>
                </a:extLst>
              </a:tr>
              <a:tr h="370840">
                <a:tc>
                  <a:txBody>
                    <a:bodyPr/>
                    <a:lstStyle/>
                    <a:p>
                      <a:pPr algn="r"/>
                      <a:endParaRPr lang="cs-CZ" dirty="0"/>
                    </a:p>
                  </a:txBody>
                  <a:tcPr/>
                </a:tc>
                <a:tc>
                  <a:txBody>
                    <a:bodyPr/>
                    <a:lstStyle/>
                    <a:p>
                      <a:pPr algn="r"/>
                      <a:endParaRPr lang="cs-CZ" dirty="0"/>
                    </a:p>
                  </a:txBody>
                  <a:tcPr/>
                </a:tc>
                <a:tc>
                  <a:txBody>
                    <a:bodyPr/>
                    <a:lstStyle/>
                    <a:p>
                      <a:pPr algn="r"/>
                      <a:endParaRPr lang="cs-CZ" dirty="0"/>
                    </a:p>
                  </a:txBody>
                  <a:tcPr/>
                </a:tc>
                <a:tc>
                  <a:txBody>
                    <a:bodyPr/>
                    <a:lstStyle/>
                    <a:p>
                      <a:pPr algn="r"/>
                      <a:endParaRPr lang="cs-CZ" dirty="0"/>
                    </a:p>
                  </a:txBody>
                  <a:tcPr/>
                </a:tc>
                <a:tc>
                  <a:txBody>
                    <a:bodyPr/>
                    <a:lstStyle/>
                    <a:p>
                      <a:pPr algn="r"/>
                      <a:endParaRPr lang="cs-CZ" dirty="0"/>
                    </a:p>
                  </a:txBody>
                  <a:tcPr/>
                </a:tc>
                <a:tc>
                  <a:txBody>
                    <a:bodyPr/>
                    <a:lstStyle/>
                    <a:p>
                      <a:pPr algn="r"/>
                      <a:endParaRPr lang="cs-CZ" dirty="0"/>
                    </a:p>
                  </a:txBody>
                  <a:tcPr/>
                </a:tc>
                <a:extLst>
                  <a:ext uri="{0D108BD9-81ED-4DB2-BD59-A6C34878D82A}">
                    <a16:rowId xmlns:a16="http://schemas.microsoft.com/office/drawing/2014/main" val="10001"/>
                  </a:ext>
                </a:extLst>
              </a:tr>
              <a:tr h="370840">
                <a:tc>
                  <a:txBody>
                    <a:bodyPr/>
                    <a:lstStyle/>
                    <a:p>
                      <a:pPr algn="r"/>
                      <a:endParaRPr lang="cs-CZ" dirty="0"/>
                    </a:p>
                  </a:txBody>
                  <a:tcPr/>
                </a:tc>
                <a:tc>
                  <a:txBody>
                    <a:bodyPr/>
                    <a:lstStyle/>
                    <a:p>
                      <a:pPr algn="r"/>
                      <a:endParaRPr lang="cs-CZ" dirty="0"/>
                    </a:p>
                  </a:txBody>
                  <a:tcPr/>
                </a:tc>
                <a:tc>
                  <a:txBody>
                    <a:bodyPr/>
                    <a:lstStyle/>
                    <a:p>
                      <a:pPr algn="r"/>
                      <a:endParaRPr lang="cs-CZ"/>
                    </a:p>
                  </a:txBody>
                  <a:tcPr/>
                </a:tc>
                <a:tc>
                  <a:txBody>
                    <a:bodyPr/>
                    <a:lstStyle/>
                    <a:p>
                      <a:pPr algn="r"/>
                      <a:endParaRPr lang="cs-CZ"/>
                    </a:p>
                  </a:txBody>
                  <a:tcPr/>
                </a:tc>
                <a:tc>
                  <a:txBody>
                    <a:bodyPr/>
                    <a:lstStyle/>
                    <a:p>
                      <a:pPr algn="r"/>
                      <a:endParaRPr lang="cs-CZ"/>
                    </a:p>
                  </a:txBody>
                  <a:tcPr/>
                </a:tc>
                <a:tc>
                  <a:txBody>
                    <a:bodyPr/>
                    <a:lstStyle/>
                    <a:p>
                      <a:pPr algn="r"/>
                      <a:endParaRPr lang="cs-CZ" dirty="0"/>
                    </a:p>
                  </a:txBody>
                  <a:tcPr/>
                </a:tc>
                <a:extLst>
                  <a:ext uri="{0D108BD9-81ED-4DB2-BD59-A6C34878D82A}">
                    <a16:rowId xmlns:a16="http://schemas.microsoft.com/office/drawing/2014/main" val="10002"/>
                  </a:ext>
                </a:extLst>
              </a:tr>
              <a:tr h="370840">
                <a:tc>
                  <a:txBody>
                    <a:bodyPr/>
                    <a:lstStyle/>
                    <a:p>
                      <a:pPr algn="r"/>
                      <a:endParaRPr lang="cs-CZ" dirty="0"/>
                    </a:p>
                  </a:txBody>
                  <a:tcPr/>
                </a:tc>
                <a:tc>
                  <a:txBody>
                    <a:bodyPr/>
                    <a:lstStyle/>
                    <a:p>
                      <a:pPr algn="r"/>
                      <a:endParaRPr lang="cs-CZ" dirty="0"/>
                    </a:p>
                  </a:txBody>
                  <a:tcPr/>
                </a:tc>
                <a:tc>
                  <a:txBody>
                    <a:bodyPr/>
                    <a:lstStyle/>
                    <a:p>
                      <a:pPr algn="r"/>
                      <a:endParaRPr lang="cs-CZ" dirty="0"/>
                    </a:p>
                  </a:txBody>
                  <a:tcPr/>
                </a:tc>
                <a:tc>
                  <a:txBody>
                    <a:bodyPr/>
                    <a:lstStyle/>
                    <a:p>
                      <a:pPr algn="r"/>
                      <a:endParaRPr lang="cs-CZ"/>
                    </a:p>
                  </a:txBody>
                  <a:tcPr/>
                </a:tc>
                <a:tc>
                  <a:txBody>
                    <a:bodyPr/>
                    <a:lstStyle/>
                    <a:p>
                      <a:pPr algn="r"/>
                      <a:endParaRPr lang="cs-CZ"/>
                    </a:p>
                  </a:txBody>
                  <a:tcPr/>
                </a:tc>
                <a:tc>
                  <a:txBody>
                    <a:bodyPr/>
                    <a:lstStyle/>
                    <a:p>
                      <a:pPr algn="r"/>
                      <a:endParaRPr lang="cs-CZ" dirty="0"/>
                    </a:p>
                  </a:txBody>
                  <a:tcPr/>
                </a:tc>
                <a:extLst>
                  <a:ext uri="{0D108BD9-81ED-4DB2-BD59-A6C34878D82A}">
                    <a16:rowId xmlns:a16="http://schemas.microsoft.com/office/drawing/2014/main" val="10003"/>
                  </a:ext>
                </a:extLst>
              </a:tr>
              <a:tr h="370840">
                <a:tc>
                  <a:txBody>
                    <a:bodyPr/>
                    <a:lstStyle/>
                    <a:p>
                      <a:pPr algn="r"/>
                      <a:endParaRPr lang="cs-CZ" dirty="0"/>
                    </a:p>
                  </a:txBody>
                  <a:tcPr/>
                </a:tc>
                <a:tc>
                  <a:txBody>
                    <a:bodyPr/>
                    <a:lstStyle/>
                    <a:p>
                      <a:pPr algn="r"/>
                      <a:endParaRPr lang="cs-CZ" dirty="0"/>
                    </a:p>
                  </a:txBody>
                  <a:tcPr/>
                </a:tc>
                <a:tc>
                  <a:txBody>
                    <a:bodyPr/>
                    <a:lstStyle/>
                    <a:p>
                      <a:pPr algn="r"/>
                      <a:endParaRPr lang="cs-CZ"/>
                    </a:p>
                  </a:txBody>
                  <a:tcPr/>
                </a:tc>
                <a:tc>
                  <a:txBody>
                    <a:bodyPr/>
                    <a:lstStyle/>
                    <a:p>
                      <a:pPr algn="r"/>
                      <a:endParaRPr lang="cs-CZ" dirty="0"/>
                    </a:p>
                  </a:txBody>
                  <a:tcPr/>
                </a:tc>
                <a:tc>
                  <a:txBody>
                    <a:bodyPr/>
                    <a:lstStyle/>
                    <a:p>
                      <a:pPr algn="r"/>
                      <a:endParaRPr lang="cs-CZ" dirty="0"/>
                    </a:p>
                  </a:txBody>
                  <a:tcPr/>
                </a:tc>
                <a:tc>
                  <a:txBody>
                    <a:bodyPr/>
                    <a:lstStyle/>
                    <a:p>
                      <a:pPr algn="r"/>
                      <a:endParaRPr lang="cs-CZ" dirty="0"/>
                    </a:p>
                  </a:txBody>
                  <a:tcPr/>
                </a:tc>
                <a:extLst>
                  <a:ext uri="{0D108BD9-81ED-4DB2-BD59-A6C34878D82A}">
                    <a16:rowId xmlns:a16="http://schemas.microsoft.com/office/drawing/2014/main" val="10004"/>
                  </a:ext>
                </a:extLst>
              </a:tr>
              <a:tr h="370840">
                <a:tc>
                  <a:txBody>
                    <a:bodyPr/>
                    <a:lstStyle/>
                    <a:p>
                      <a:pPr algn="r"/>
                      <a:endParaRPr lang="cs-CZ" dirty="0"/>
                    </a:p>
                  </a:txBody>
                  <a:tcPr/>
                </a:tc>
                <a:tc>
                  <a:txBody>
                    <a:bodyPr/>
                    <a:lstStyle/>
                    <a:p>
                      <a:pPr algn="r"/>
                      <a:endParaRPr lang="cs-CZ" dirty="0"/>
                    </a:p>
                  </a:txBody>
                  <a:tcPr/>
                </a:tc>
                <a:tc>
                  <a:txBody>
                    <a:bodyPr/>
                    <a:lstStyle/>
                    <a:p>
                      <a:pPr algn="r"/>
                      <a:endParaRPr lang="cs-CZ"/>
                    </a:p>
                  </a:txBody>
                  <a:tcPr/>
                </a:tc>
                <a:tc>
                  <a:txBody>
                    <a:bodyPr/>
                    <a:lstStyle/>
                    <a:p>
                      <a:pPr algn="r"/>
                      <a:endParaRPr lang="cs-CZ"/>
                    </a:p>
                  </a:txBody>
                  <a:tcPr/>
                </a:tc>
                <a:tc>
                  <a:txBody>
                    <a:bodyPr/>
                    <a:lstStyle/>
                    <a:p>
                      <a:pPr algn="r"/>
                      <a:endParaRPr lang="cs-CZ"/>
                    </a:p>
                  </a:txBody>
                  <a:tcPr/>
                </a:tc>
                <a:tc>
                  <a:txBody>
                    <a:bodyPr/>
                    <a:lstStyle/>
                    <a:p>
                      <a:pPr algn="r"/>
                      <a:endParaRPr lang="cs-CZ"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86278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9552" y="332656"/>
            <a:ext cx="8229600" cy="765175"/>
          </a:xfrm>
        </p:spPr>
        <p:txBody>
          <a:bodyPr>
            <a:normAutofit/>
          </a:bodyPr>
          <a:lstStyle/>
          <a:p>
            <a:pPr eaLnBrk="1" hangingPunct="1"/>
            <a:r>
              <a:rPr lang="cs-CZ" altLang="cs-CZ" sz="3200" b="1" dirty="0">
                <a:latin typeface="Arial" pitchFamily="34" charset="0"/>
                <a:cs typeface="Arial" pitchFamily="34" charset="0"/>
              </a:rPr>
              <a:t>Kalkulace přirážková</a:t>
            </a:r>
            <a:r>
              <a:rPr lang="cs-CZ" altLang="cs-CZ" sz="3200" dirty="0">
                <a:latin typeface="Arial" pitchFamily="34" charset="0"/>
                <a:cs typeface="Arial" pitchFamily="34" charset="0"/>
              </a:rPr>
              <a:t> </a:t>
            </a:r>
          </a:p>
        </p:txBody>
      </p:sp>
      <p:sp>
        <p:nvSpPr>
          <p:cNvPr id="25603" name="Rectangle 3"/>
          <p:cNvSpPr>
            <a:spLocks noGrp="1" noChangeArrowheads="1"/>
          </p:cNvSpPr>
          <p:nvPr>
            <p:ph type="body" sz="half" idx="1"/>
          </p:nvPr>
        </p:nvSpPr>
        <p:spPr>
          <a:xfrm>
            <a:off x="118533" y="914400"/>
            <a:ext cx="8783969" cy="4648027"/>
          </a:xfrm>
        </p:spPr>
        <p:txBody>
          <a:bodyPr>
            <a:noAutofit/>
          </a:bodyPr>
          <a:lstStyle/>
          <a:p>
            <a:pPr algn="just" eaLnBrk="1" hangingPunct="1">
              <a:spcBef>
                <a:spcPct val="0"/>
              </a:spcBef>
              <a:buFont typeface="Wingdings" pitchFamily="2" charset="2"/>
              <a:buNone/>
            </a:pPr>
            <a:r>
              <a:rPr lang="cs-CZ" altLang="cs-CZ" sz="2200" b="1" dirty="0">
                <a:solidFill>
                  <a:srgbClr val="000000"/>
                </a:solidFill>
                <a:latin typeface="Arial" pitchFamily="34" charset="0"/>
                <a:cs typeface="Arial" pitchFamily="34" charset="0"/>
              </a:rPr>
              <a:t>Hlavní využití: </a:t>
            </a:r>
          </a:p>
          <a:p>
            <a:pPr algn="just">
              <a:spcBef>
                <a:spcPct val="0"/>
              </a:spcBef>
            </a:pPr>
            <a:r>
              <a:rPr lang="cs-CZ" sz="2200" dirty="0">
                <a:solidFill>
                  <a:srgbClr val="000000"/>
                </a:solidFill>
                <a:latin typeface="Arial" panose="020B0604020202020204" pitchFamily="34" charset="0"/>
                <a:cs typeface="Arial" panose="020B0604020202020204" pitchFamily="34" charset="0"/>
              </a:rPr>
              <a:t>Její uplatnění je velice široké, od hromadné výroby přes sériovou až po zakázkovou výrobu. Používá se tedy i všude tam, kde výkony obsahují nejen různé druhy a různá množství matriálu a jsou různě pracné, ale především nestejnoměrně zatěžují různá výrobní zařízení.</a:t>
            </a:r>
          </a:p>
          <a:p>
            <a:pPr algn="just">
              <a:spcBef>
                <a:spcPct val="0"/>
              </a:spcBef>
            </a:pPr>
            <a:r>
              <a:rPr lang="cs-CZ" sz="2200" dirty="0">
                <a:latin typeface="Arial" pitchFamily="34" charset="0"/>
                <a:cs typeface="Arial" pitchFamily="34" charset="0"/>
              </a:rPr>
              <a:t>většinou v sériové výrobě</a:t>
            </a:r>
            <a:endParaRPr lang="cs-CZ" altLang="cs-CZ" sz="2200" b="1" dirty="0">
              <a:solidFill>
                <a:srgbClr val="000000"/>
              </a:solidFill>
              <a:latin typeface="Arial" pitchFamily="34" charset="0"/>
              <a:cs typeface="Arial" pitchFamily="34" charset="0"/>
            </a:endParaRPr>
          </a:p>
          <a:p>
            <a:pPr algn="just" eaLnBrk="1" hangingPunct="1">
              <a:spcBef>
                <a:spcPct val="0"/>
              </a:spcBef>
              <a:buFont typeface="Wingdings" pitchFamily="2" charset="2"/>
              <a:buNone/>
            </a:pPr>
            <a:endParaRPr lang="cs-CZ" altLang="cs-CZ" sz="2200" b="1" dirty="0">
              <a:solidFill>
                <a:srgbClr val="000000"/>
              </a:solidFill>
              <a:latin typeface="Arial" pitchFamily="34" charset="0"/>
              <a:cs typeface="Arial" pitchFamily="34" charset="0"/>
            </a:endParaRPr>
          </a:p>
          <a:p>
            <a:pPr algn="just">
              <a:lnSpc>
                <a:spcPct val="90000"/>
              </a:lnSpc>
              <a:spcBef>
                <a:spcPct val="0"/>
              </a:spcBef>
            </a:pPr>
            <a:r>
              <a:rPr lang="cs-CZ" sz="2200" dirty="0">
                <a:solidFill>
                  <a:srgbClr val="000000"/>
                </a:solidFill>
                <a:latin typeface="Arial" panose="020B0604020202020204" pitchFamily="34" charset="0"/>
                <a:cs typeface="Arial" panose="020B0604020202020204" pitchFamily="34" charset="0"/>
              </a:rPr>
              <a:t>Konstrukci této kalkulace lze rozdělit do dvou stupňů: </a:t>
            </a:r>
          </a:p>
          <a:p>
            <a:pPr lvl="1" algn="just">
              <a:lnSpc>
                <a:spcPct val="90000"/>
              </a:lnSpc>
              <a:spcBef>
                <a:spcPct val="0"/>
              </a:spcBef>
            </a:pPr>
            <a:r>
              <a:rPr lang="cs-CZ" sz="2200" dirty="0">
                <a:solidFill>
                  <a:srgbClr val="000000"/>
                </a:solidFill>
                <a:latin typeface="Arial" panose="020B0604020202020204" pitchFamily="34" charset="0"/>
                <a:cs typeface="Arial" panose="020B0604020202020204" pitchFamily="34" charset="0"/>
              </a:rPr>
              <a:t>určení (vykalkulování) </a:t>
            </a:r>
            <a:r>
              <a:rPr lang="cs-CZ" sz="2200" b="1" dirty="0">
                <a:solidFill>
                  <a:srgbClr val="000000"/>
                </a:solidFill>
                <a:latin typeface="Arial" panose="020B0604020202020204" pitchFamily="34" charset="0"/>
                <a:cs typeface="Arial" panose="020B0604020202020204" pitchFamily="34" charset="0"/>
              </a:rPr>
              <a:t>přímých nákladů</a:t>
            </a:r>
            <a:r>
              <a:rPr lang="cs-CZ" sz="2200" dirty="0">
                <a:solidFill>
                  <a:srgbClr val="000000"/>
                </a:solidFill>
                <a:latin typeface="Arial" panose="020B0604020202020204" pitchFamily="34" charset="0"/>
                <a:cs typeface="Arial" panose="020B0604020202020204" pitchFamily="34" charset="0"/>
              </a:rPr>
              <a:t> na kalkulační jednici </a:t>
            </a:r>
          </a:p>
          <a:p>
            <a:pPr lvl="1" algn="just">
              <a:lnSpc>
                <a:spcPct val="90000"/>
              </a:lnSpc>
              <a:spcBef>
                <a:spcPct val="0"/>
              </a:spcBef>
            </a:pPr>
            <a:r>
              <a:rPr lang="cs-CZ" sz="2200" dirty="0">
                <a:solidFill>
                  <a:srgbClr val="000000"/>
                </a:solidFill>
                <a:latin typeface="Arial" panose="020B0604020202020204" pitchFamily="34" charset="0"/>
                <a:cs typeface="Arial" panose="020B0604020202020204" pitchFamily="34" charset="0"/>
              </a:rPr>
              <a:t>přiřazení společných </a:t>
            </a:r>
            <a:r>
              <a:rPr lang="cs-CZ" sz="2200" b="1" dirty="0">
                <a:solidFill>
                  <a:srgbClr val="000000"/>
                </a:solidFill>
                <a:latin typeface="Arial" panose="020B0604020202020204" pitchFamily="34" charset="0"/>
                <a:cs typeface="Arial" panose="020B0604020202020204" pitchFamily="34" charset="0"/>
              </a:rPr>
              <a:t>nepřímých (režijních)</a:t>
            </a:r>
            <a:r>
              <a:rPr lang="cs-CZ" sz="2200" dirty="0">
                <a:solidFill>
                  <a:srgbClr val="000000"/>
                </a:solidFill>
                <a:latin typeface="Arial" panose="020B0604020202020204" pitchFamily="34" charset="0"/>
                <a:cs typeface="Arial" panose="020B0604020202020204" pitchFamily="34" charset="0"/>
              </a:rPr>
              <a:t> nákladů jednotlivým výkonům</a:t>
            </a:r>
          </a:p>
          <a:p>
            <a:pPr algn="just">
              <a:lnSpc>
                <a:spcPct val="90000"/>
              </a:lnSpc>
              <a:spcBef>
                <a:spcPct val="0"/>
              </a:spcBef>
            </a:pPr>
            <a:r>
              <a:rPr lang="cs-CZ" sz="2200" dirty="0">
                <a:solidFill>
                  <a:srgbClr val="000000"/>
                </a:solidFill>
                <a:latin typeface="Arial" panose="020B0604020202020204" pitchFamily="34" charset="0"/>
                <a:cs typeface="Arial" panose="020B0604020202020204" pitchFamily="34" charset="0"/>
              </a:rPr>
              <a:t>Tato metoda využívá pro přiřazování společných režijních resp. nepřímých nákladů výkonům </a:t>
            </a:r>
            <a:r>
              <a:rPr lang="cs-CZ" sz="2200" b="1" dirty="0">
                <a:solidFill>
                  <a:srgbClr val="000000"/>
                </a:solidFill>
                <a:latin typeface="Arial" panose="020B0604020202020204" pitchFamily="34" charset="0"/>
                <a:cs typeface="Arial" panose="020B0604020202020204" pitchFamily="34" charset="0"/>
              </a:rPr>
              <a:t>hodnotově nebo naturálně vyjádřené rozvrhové základny</a:t>
            </a:r>
            <a:r>
              <a:rPr lang="cs-CZ" sz="2200" dirty="0">
                <a:solidFill>
                  <a:srgbClr val="000000"/>
                </a:solidFill>
                <a:latin typeface="Arial" panose="020B0604020202020204" pitchFamily="34" charset="0"/>
                <a:cs typeface="Arial" panose="020B0604020202020204" pitchFamily="34" charset="0"/>
              </a:rPr>
              <a:t> (</a:t>
            </a:r>
            <a:r>
              <a:rPr lang="cs-CZ" sz="2200" dirty="0" err="1">
                <a:solidFill>
                  <a:srgbClr val="000000"/>
                </a:solidFill>
                <a:latin typeface="Arial" panose="020B0604020202020204" pitchFamily="34" charset="0"/>
                <a:cs typeface="Arial" panose="020B0604020202020204" pitchFamily="34" charset="0"/>
              </a:rPr>
              <a:t>allocation</a:t>
            </a:r>
            <a:r>
              <a:rPr lang="cs-CZ" sz="2200" dirty="0">
                <a:solidFill>
                  <a:srgbClr val="000000"/>
                </a:solidFill>
                <a:latin typeface="Arial" panose="020B0604020202020204" pitchFamily="34" charset="0"/>
                <a:cs typeface="Arial" panose="020B0604020202020204" pitchFamily="34" charset="0"/>
              </a:rPr>
              <a:t> base).</a:t>
            </a:r>
          </a:p>
          <a:p>
            <a:pPr lvl="1" algn="just">
              <a:lnSpc>
                <a:spcPct val="90000"/>
              </a:lnSpc>
              <a:spcBef>
                <a:spcPct val="0"/>
              </a:spcBef>
            </a:pPr>
            <a:r>
              <a:rPr lang="cs-CZ" sz="2200" dirty="0">
                <a:solidFill>
                  <a:srgbClr val="000000"/>
                </a:solidFill>
                <a:latin typeface="Arial" panose="020B0604020202020204" pitchFamily="34" charset="0"/>
                <a:cs typeface="Arial" panose="020B0604020202020204" pitchFamily="34" charset="0"/>
              </a:rPr>
              <a:t>Hodnotově – přímé náklady,  přímé mzdy, přímý materiál, variabilní náklady (vše v Kč) apod.</a:t>
            </a:r>
          </a:p>
          <a:p>
            <a:pPr lvl="1" algn="just">
              <a:lnSpc>
                <a:spcPct val="90000"/>
              </a:lnSpc>
              <a:spcBef>
                <a:spcPct val="0"/>
              </a:spcBef>
            </a:pPr>
            <a:r>
              <a:rPr lang="cs-CZ" sz="2200" dirty="0">
                <a:solidFill>
                  <a:srgbClr val="000000"/>
                </a:solidFill>
                <a:latin typeface="Arial" panose="020B0604020202020204" pitchFamily="34" charset="0"/>
                <a:cs typeface="Arial" panose="020B0604020202020204" pitchFamily="34" charset="0"/>
              </a:rPr>
              <a:t>Naturálně – např. hodiny strojové práce, počet vyřízených zakázek apod.</a:t>
            </a:r>
          </a:p>
          <a:p>
            <a:pPr algn="just" eaLnBrk="1" hangingPunct="1">
              <a:spcBef>
                <a:spcPct val="0"/>
              </a:spcBef>
              <a:buFont typeface="Wingdings" pitchFamily="2" charset="2"/>
              <a:buNone/>
            </a:pPr>
            <a:endParaRPr lang="cs-CZ" altLang="cs-CZ" sz="2200" b="1" dirty="0">
              <a:solidFill>
                <a:srgbClr val="000000"/>
              </a:solidFill>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332656"/>
            <a:ext cx="8229600" cy="1143000"/>
          </a:xfrm>
        </p:spPr>
        <p:txBody>
          <a:bodyPr>
            <a:normAutofit/>
          </a:bodyPr>
          <a:lstStyle/>
          <a:p>
            <a:r>
              <a:rPr lang="cs-CZ" altLang="cs-CZ" sz="3200" b="1" dirty="0">
                <a:latin typeface="Arial" pitchFamily="34" charset="0"/>
                <a:cs typeface="Arial" pitchFamily="34" charset="0"/>
              </a:rPr>
              <a:t>Kalkulace přirážková</a:t>
            </a:r>
            <a:r>
              <a:rPr lang="cs-CZ" altLang="cs-CZ" sz="3200" dirty="0">
                <a:latin typeface="Arial" pitchFamily="34" charset="0"/>
                <a:cs typeface="Arial" pitchFamily="34" charset="0"/>
              </a:rPr>
              <a:t> </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341193" y="1134534"/>
            <a:ext cx="8582673" cy="4967714"/>
          </a:xfrm>
        </p:spPr>
        <p:txBody>
          <a:bodyPr>
            <a:noAutofit/>
          </a:bodyPr>
          <a:lstStyle/>
          <a:p>
            <a:r>
              <a:rPr lang="cs-CZ" sz="2000" dirty="0">
                <a:latin typeface="Arial" pitchFamily="34" charset="0"/>
                <a:cs typeface="Arial" pitchFamily="34" charset="0"/>
              </a:rPr>
              <a:t>Přímé náklady se vypočítají přímo na kalkulační jednici. </a:t>
            </a:r>
          </a:p>
          <a:p>
            <a:r>
              <a:rPr lang="cs-CZ" sz="2000" dirty="0">
                <a:latin typeface="Arial" pitchFamily="34" charset="0"/>
                <a:cs typeface="Arial" pitchFamily="34" charset="0"/>
              </a:rPr>
              <a:t>Režijní náklady se zjišťují pomocí zvolené základny a zúčtovací přirážky (sazby) jako </a:t>
            </a:r>
            <a:r>
              <a:rPr lang="cs-CZ" sz="2000" b="1" dirty="0">
                <a:latin typeface="Arial" pitchFamily="34" charset="0"/>
                <a:cs typeface="Arial" pitchFamily="34" charset="0"/>
              </a:rPr>
              <a:t>přirážka</a:t>
            </a:r>
            <a:r>
              <a:rPr lang="cs-CZ" sz="2000" dirty="0">
                <a:latin typeface="Arial" pitchFamily="34" charset="0"/>
                <a:cs typeface="Arial" pitchFamily="34" charset="0"/>
              </a:rPr>
              <a:t> k přímým nákladům. </a:t>
            </a:r>
          </a:p>
          <a:p>
            <a:pPr algn="just">
              <a:spcBef>
                <a:spcPct val="0"/>
              </a:spcBef>
              <a:buNone/>
            </a:pPr>
            <a:r>
              <a:rPr lang="cs-CZ" altLang="cs-CZ" sz="2000" b="1" dirty="0">
                <a:solidFill>
                  <a:srgbClr val="000000"/>
                </a:solidFill>
                <a:latin typeface="Arial" pitchFamily="34" charset="0"/>
                <a:cs typeface="Arial" pitchFamily="34" charset="0"/>
              </a:rPr>
              <a:t>Stanovení přirážky: </a:t>
            </a:r>
          </a:p>
          <a:p>
            <a:pPr algn="just">
              <a:spcBef>
                <a:spcPct val="0"/>
              </a:spcBef>
            </a:pPr>
            <a:r>
              <a:rPr lang="cs-CZ" altLang="cs-CZ" sz="2000" b="1" dirty="0">
                <a:solidFill>
                  <a:srgbClr val="000000"/>
                </a:solidFill>
                <a:latin typeface="Arial" pitchFamily="34" charset="0"/>
                <a:cs typeface="Arial" pitchFamily="34" charset="0"/>
              </a:rPr>
              <a:t>procentem</a:t>
            </a:r>
            <a:r>
              <a:rPr lang="cs-CZ" altLang="cs-CZ" sz="2000" dirty="0">
                <a:solidFill>
                  <a:srgbClr val="000000"/>
                </a:solidFill>
                <a:latin typeface="Arial" pitchFamily="34" charset="0"/>
                <a:cs typeface="Arial" pitchFamily="34" charset="0"/>
              </a:rPr>
              <a:t> – podíl režijních nákladů na nákladový druh zvolený za rozvrhovou základnu</a:t>
            </a:r>
          </a:p>
          <a:p>
            <a:pPr algn="just">
              <a:spcBef>
                <a:spcPct val="0"/>
              </a:spcBef>
            </a:pPr>
            <a:r>
              <a:rPr lang="cs-CZ" altLang="cs-CZ" sz="2000" b="1" dirty="0">
                <a:solidFill>
                  <a:srgbClr val="000000"/>
                </a:solidFill>
                <a:latin typeface="Arial" pitchFamily="34" charset="0"/>
                <a:cs typeface="Arial" pitchFamily="34" charset="0"/>
              </a:rPr>
              <a:t>sazbou</a:t>
            </a:r>
            <a:r>
              <a:rPr lang="cs-CZ" altLang="cs-CZ" sz="2000" dirty="0">
                <a:solidFill>
                  <a:srgbClr val="000000"/>
                </a:solidFill>
                <a:latin typeface="Arial" pitchFamily="34" charset="0"/>
                <a:cs typeface="Arial" pitchFamily="34" charset="0"/>
              </a:rPr>
              <a:t> – podíl režijních nákladů na jednotku naturální rozvrhové základny (mechanizované, automatizované výroby)</a:t>
            </a:r>
          </a:p>
          <a:p>
            <a:pPr algn="just">
              <a:lnSpc>
                <a:spcPct val="90000"/>
              </a:lnSpc>
              <a:spcBef>
                <a:spcPct val="0"/>
              </a:spcBef>
            </a:pPr>
            <a:endParaRPr lang="cs-CZ" sz="2000" b="1" dirty="0">
              <a:solidFill>
                <a:srgbClr val="000000"/>
              </a:solidFill>
              <a:latin typeface="Arial" panose="020B0604020202020204" pitchFamily="34" charset="0"/>
              <a:cs typeface="Arial" panose="020B0604020202020204" pitchFamily="34" charset="0"/>
            </a:endParaRPr>
          </a:p>
          <a:p>
            <a:pPr algn="just">
              <a:lnSpc>
                <a:spcPct val="90000"/>
              </a:lnSpc>
              <a:spcBef>
                <a:spcPct val="0"/>
              </a:spcBef>
            </a:pPr>
            <a:endParaRPr lang="cs-CZ" sz="2000" b="1" dirty="0">
              <a:solidFill>
                <a:srgbClr val="000000"/>
              </a:solidFill>
              <a:latin typeface="Arial" panose="020B0604020202020204" pitchFamily="34" charset="0"/>
              <a:cs typeface="Arial" panose="020B0604020202020204" pitchFamily="34" charset="0"/>
            </a:endParaRPr>
          </a:p>
          <a:p>
            <a:pPr algn="just">
              <a:lnSpc>
                <a:spcPct val="90000"/>
              </a:lnSpc>
              <a:spcBef>
                <a:spcPct val="0"/>
              </a:spcBef>
            </a:pPr>
            <a:r>
              <a:rPr lang="cs-CZ" sz="2000" b="1" dirty="0">
                <a:solidFill>
                  <a:srgbClr val="000000"/>
                </a:solidFill>
                <a:latin typeface="Arial" panose="020B0604020202020204" pitchFamily="34" charset="0"/>
                <a:cs typeface="Arial" panose="020B0604020202020204" pitchFamily="34" charset="0"/>
              </a:rPr>
              <a:t>Režijní přirážka</a:t>
            </a:r>
            <a:r>
              <a:rPr lang="cs-CZ" sz="2000" dirty="0">
                <a:solidFill>
                  <a:srgbClr val="000000"/>
                </a:solidFill>
                <a:latin typeface="Arial" panose="020B0604020202020204" pitchFamily="34" charset="0"/>
                <a:cs typeface="Arial" panose="020B0604020202020204" pitchFamily="34" charset="0"/>
              </a:rPr>
              <a:t>  </a:t>
            </a:r>
            <a:r>
              <a:rPr lang="cs-CZ" sz="2000" b="1" dirty="0">
                <a:solidFill>
                  <a:srgbClr val="000000"/>
                </a:solidFill>
                <a:latin typeface="Arial" panose="020B0604020202020204" pitchFamily="34" charset="0"/>
                <a:cs typeface="Arial" panose="020B0604020202020204" pitchFamily="34" charset="0"/>
              </a:rPr>
              <a:t>(v %)</a:t>
            </a:r>
            <a:r>
              <a:rPr lang="cs-CZ" sz="2000" dirty="0">
                <a:solidFill>
                  <a:srgbClr val="000000"/>
                </a:solidFill>
                <a:latin typeface="Arial" panose="020B0604020202020204" pitchFamily="34" charset="0"/>
                <a:cs typeface="Arial" panose="020B0604020202020204" pitchFamily="34" charset="0"/>
              </a:rPr>
              <a:t> – podíl režijních nákladů na nákladový druh zvolený za rozvrhovou základnu (RP = ∑RN/rozvrhová základna v Kč)</a:t>
            </a:r>
          </a:p>
          <a:p>
            <a:pPr algn="just">
              <a:lnSpc>
                <a:spcPct val="90000"/>
              </a:lnSpc>
              <a:spcBef>
                <a:spcPct val="0"/>
              </a:spcBef>
            </a:pPr>
            <a:r>
              <a:rPr lang="cs-CZ" sz="2000" b="1" dirty="0">
                <a:solidFill>
                  <a:srgbClr val="000000"/>
                </a:solidFill>
                <a:latin typeface="Arial" panose="020B0604020202020204" pitchFamily="34" charset="0"/>
                <a:cs typeface="Arial" panose="020B0604020202020204" pitchFamily="34" charset="0"/>
              </a:rPr>
              <a:t>Režijní sazba (např. </a:t>
            </a:r>
            <a:r>
              <a:rPr lang="cs-CZ" sz="2000" b="1" dirty="0" err="1">
                <a:solidFill>
                  <a:srgbClr val="000000"/>
                </a:solidFill>
                <a:latin typeface="Arial" panose="020B0604020202020204" pitchFamily="34" charset="0"/>
                <a:cs typeface="Arial" panose="020B0604020202020204" pitchFamily="34" charset="0"/>
              </a:rPr>
              <a:t>nh</a:t>
            </a:r>
            <a:r>
              <a:rPr lang="cs-CZ" sz="2000" b="1" dirty="0">
                <a:solidFill>
                  <a:srgbClr val="000000"/>
                </a:solidFill>
                <a:latin typeface="Arial" panose="020B0604020202020204" pitchFamily="34" charset="0"/>
                <a:cs typeface="Arial" panose="020B0604020202020204" pitchFamily="34" charset="0"/>
              </a:rPr>
              <a:t>, </a:t>
            </a:r>
            <a:r>
              <a:rPr lang="cs-CZ" sz="2000" b="1" dirty="0" err="1">
                <a:solidFill>
                  <a:srgbClr val="000000"/>
                </a:solidFill>
                <a:latin typeface="Arial" panose="020B0604020202020204" pitchFamily="34" charset="0"/>
                <a:cs typeface="Arial" panose="020B0604020202020204" pitchFamily="34" charset="0"/>
              </a:rPr>
              <a:t>nmin</a:t>
            </a:r>
            <a:r>
              <a:rPr lang="cs-CZ" sz="2000" b="1" dirty="0">
                <a:solidFill>
                  <a:srgbClr val="000000"/>
                </a:solidFill>
                <a:latin typeface="Arial" panose="020B0604020202020204" pitchFamily="34" charset="0"/>
                <a:cs typeface="Arial" panose="020B0604020202020204" pitchFamily="34" charset="0"/>
              </a:rPr>
              <a:t>.)</a:t>
            </a:r>
            <a:r>
              <a:rPr lang="cs-CZ" sz="2000" dirty="0">
                <a:solidFill>
                  <a:srgbClr val="000000"/>
                </a:solidFill>
                <a:latin typeface="Arial" panose="020B0604020202020204" pitchFamily="34" charset="0"/>
                <a:cs typeface="Arial" panose="020B0604020202020204" pitchFamily="34" charset="0"/>
              </a:rPr>
              <a:t> – podíl režijních nákladů na jednotku naturální rozvrhové základny (mechanizované, automatizované výroby) </a:t>
            </a:r>
            <a:br>
              <a:rPr lang="cs-CZ" sz="2000" dirty="0">
                <a:solidFill>
                  <a:srgbClr val="000000"/>
                </a:solidFill>
                <a:latin typeface="Arial" panose="020B0604020202020204" pitchFamily="34" charset="0"/>
                <a:cs typeface="Arial" panose="020B0604020202020204" pitchFamily="34" charset="0"/>
              </a:rPr>
            </a:br>
            <a:r>
              <a:rPr lang="cs-CZ" sz="2000" dirty="0">
                <a:solidFill>
                  <a:srgbClr val="000000"/>
                </a:solidFill>
                <a:latin typeface="Arial" panose="020B0604020202020204" pitchFamily="34" charset="0"/>
                <a:cs typeface="Arial" panose="020B0604020202020204" pitchFamily="34" charset="0"/>
              </a:rPr>
              <a:t>(RP = ∑RN/rozvrhová základna v </a:t>
            </a:r>
            <a:r>
              <a:rPr lang="cs-CZ" sz="2000" dirty="0" err="1">
                <a:solidFill>
                  <a:srgbClr val="000000"/>
                </a:solidFill>
                <a:latin typeface="Arial" panose="020B0604020202020204" pitchFamily="34" charset="0"/>
                <a:cs typeface="Arial" panose="020B0604020202020204" pitchFamily="34" charset="0"/>
              </a:rPr>
              <a:t>nat.jednotkách</a:t>
            </a:r>
            <a:r>
              <a:rPr lang="cs-CZ" sz="2000" dirty="0">
                <a:solidFill>
                  <a:srgbClr val="000000"/>
                </a:solidFill>
                <a:latin typeface="Arial" panose="020B0604020202020204" pitchFamily="34" charset="0"/>
                <a:cs typeface="Arial" panose="020B0604020202020204" pitchFamily="34" charset="0"/>
              </a:rPr>
              <a:t>)</a:t>
            </a:r>
          </a:p>
          <a:p>
            <a:pPr algn="just">
              <a:spcBef>
                <a:spcPct val="0"/>
              </a:spcBef>
            </a:pPr>
            <a:endParaRPr lang="cs-CZ" altLang="cs-CZ" sz="2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575079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ChangeArrowheads="1"/>
          </p:cNvSpPr>
          <p:nvPr>
            <p:ph type="body" idx="1"/>
          </p:nvPr>
        </p:nvSpPr>
        <p:spPr>
          <a:xfrm>
            <a:off x="167640" y="1600200"/>
            <a:ext cx="8519160" cy="4525963"/>
          </a:xfrm>
        </p:spPr>
        <p:txBody>
          <a:bodyPr/>
          <a:lstStyle/>
          <a:p>
            <a:pPr>
              <a:lnSpc>
                <a:spcPct val="90000"/>
              </a:lnSpc>
            </a:pPr>
            <a:r>
              <a:rPr lang="cs-CZ" sz="2400" b="1" dirty="0"/>
              <a:t>Sumační metoda</a:t>
            </a:r>
            <a:r>
              <a:rPr lang="cs-CZ" sz="2400" dirty="0"/>
              <a:t> vychází z předpokladu, že veškeré nepřímé náklady se vyvíjejí úměrně jedné veličině, která je zvolena jako rozvrhová základna. Zvolením jedné rozvrhové základny ovšem může docházet k chybnému rozvržení nepřímých (režijních) nákladů. </a:t>
            </a:r>
          </a:p>
          <a:p>
            <a:pPr algn="just">
              <a:lnSpc>
                <a:spcPct val="90000"/>
              </a:lnSpc>
            </a:pPr>
            <a:r>
              <a:rPr lang="cs-CZ" sz="2400" b="1" dirty="0"/>
              <a:t>Diferencovaná přirážková kalkulace - </a:t>
            </a:r>
            <a:r>
              <a:rPr lang="cs-CZ" sz="2400" dirty="0"/>
              <a:t>použití více rozvrhových základen pro různé skupiny nepřímých nákladů. Právě zde je nezbytně nutné podrobně analyzovat příčinný vztah mezi společnými náklady a rozvrhovou základnou. Tato metoda nachází opět široké uplatnění, a to především tam, kde se vyskytuje složitější výrobní proces. Jako příklad můžeme uvést </a:t>
            </a:r>
            <a:r>
              <a:rPr lang="cs-CZ" sz="2400" dirty="0" err="1"/>
              <a:t>elektoprůmysl</a:t>
            </a:r>
            <a:r>
              <a:rPr lang="cs-CZ" sz="2400" dirty="0"/>
              <a:t>, výrobu strojů apod. </a:t>
            </a:r>
          </a:p>
        </p:txBody>
      </p:sp>
      <p:sp>
        <p:nvSpPr>
          <p:cNvPr id="217094" name="Rectangle 2"/>
          <p:cNvSpPr>
            <a:spLocks noGrp="1" noChangeArrowheads="1"/>
          </p:cNvSpPr>
          <p:nvPr>
            <p:ph type="title"/>
          </p:nvPr>
        </p:nvSpPr>
        <p:spPr>
          <a:ln/>
        </p:spPr>
        <p:txBody>
          <a:bodyPr/>
          <a:lstStyle/>
          <a:p>
            <a:pPr eaLnBrk="1" hangingPunct="1"/>
            <a:r>
              <a:rPr lang="cs-CZ" sz="3200" b="1" dirty="0"/>
              <a:t>Kalkulace přirážková</a:t>
            </a:r>
            <a:r>
              <a:rPr lang="cs-CZ" sz="3200" dirty="0"/>
              <a:t> </a:t>
            </a:r>
          </a:p>
        </p:txBody>
      </p:sp>
    </p:spTree>
    <p:extLst>
      <p:ext uri="{BB962C8B-B14F-4D97-AF65-F5344CB8AC3E}">
        <p14:creationId xmlns:p14="http://schemas.microsoft.com/office/powerpoint/2010/main" val="6997647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936104"/>
          </a:xfrm>
        </p:spPr>
        <p:txBody>
          <a:bodyPr>
            <a:normAutofit/>
          </a:bodyPr>
          <a:lstStyle/>
          <a:p>
            <a:r>
              <a:rPr lang="cs-CZ" sz="3200" b="1" dirty="0">
                <a:solidFill>
                  <a:srgbClr val="FF0000"/>
                </a:solidFill>
                <a:latin typeface="Arial" pitchFamily="34" charset="0"/>
                <a:cs typeface="Arial" pitchFamily="34" charset="0"/>
              </a:rPr>
              <a:t>Příklad č. 8</a:t>
            </a:r>
            <a:r>
              <a:rPr lang="cs-CZ" altLang="cs-CZ" sz="3200" b="1" dirty="0">
                <a:solidFill>
                  <a:srgbClr val="FF0000"/>
                </a:solidFill>
                <a:latin typeface="Arial" pitchFamily="34" charset="0"/>
                <a:cs typeface="Arial" pitchFamily="34" charset="0"/>
              </a:rPr>
              <a:t> </a:t>
            </a:r>
            <a:r>
              <a:rPr lang="cs-CZ" sz="3200" b="1" dirty="0">
                <a:latin typeface="Arial" pitchFamily="34" charset="0"/>
                <a:cs typeface="Arial" pitchFamily="34" charset="0"/>
              </a:rPr>
              <a:t>Přirážková kalkulace</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sp>
        <p:nvSpPr>
          <p:cNvPr id="7" name="Zástupný symbol pro obsah 6"/>
          <p:cNvSpPr>
            <a:spLocks noGrp="1"/>
          </p:cNvSpPr>
          <p:nvPr>
            <p:ph idx="1"/>
          </p:nvPr>
        </p:nvSpPr>
        <p:spPr>
          <a:xfrm>
            <a:off x="457200" y="1124744"/>
            <a:ext cx="8229600" cy="2520280"/>
          </a:xfrm>
        </p:spPr>
        <p:txBody>
          <a:bodyPr>
            <a:normAutofit fontScale="40000" lnSpcReduction="20000"/>
          </a:bodyPr>
          <a:lstStyle/>
          <a:p>
            <a:pPr marL="0" indent="0">
              <a:buNone/>
            </a:pPr>
            <a:endParaRPr lang="cs-CZ" altLang="cs-CZ" sz="6000" u="sng" dirty="0">
              <a:latin typeface="Arial" pitchFamily="34" charset="0"/>
              <a:cs typeface="Arial" pitchFamily="34" charset="0"/>
            </a:endParaRPr>
          </a:p>
          <a:p>
            <a:pPr marL="0" indent="0">
              <a:buNone/>
            </a:pPr>
            <a:r>
              <a:rPr lang="cs-CZ" altLang="cs-CZ" sz="6000" u="sng" dirty="0">
                <a:latin typeface="Arial" pitchFamily="34" charset="0"/>
                <a:cs typeface="Arial" pitchFamily="34" charset="0"/>
              </a:rPr>
              <a:t>Stanovte vlastní náklady výkonu výrobků A, B, C, když znáte tyto údaje:</a:t>
            </a:r>
          </a:p>
          <a:p>
            <a:r>
              <a:rPr lang="cs-CZ" altLang="cs-CZ" sz="6000" dirty="0">
                <a:latin typeface="Arial" pitchFamily="34" charset="0"/>
                <a:cs typeface="Arial" pitchFamily="34" charset="0"/>
              </a:rPr>
              <a:t>přímé mzdy za měsíc 	50 000 Kč</a:t>
            </a:r>
          </a:p>
          <a:p>
            <a:r>
              <a:rPr lang="cs-CZ" altLang="cs-CZ" sz="6000" dirty="0">
                <a:latin typeface="Arial" pitchFamily="34" charset="0"/>
                <a:cs typeface="Arial" pitchFamily="34" charset="0"/>
              </a:rPr>
              <a:t>režijní náklady 		150 000 Kč</a:t>
            </a:r>
          </a:p>
          <a:p>
            <a:endParaRPr lang="cs-CZ" altLang="cs-CZ" sz="6000" dirty="0">
              <a:latin typeface="Arial" pitchFamily="34" charset="0"/>
              <a:cs typeface="Arial" pitchFamily="34" charset="0"/>
            </a:endParaRPr>
          </a:p>
          <a:p>
            <a:r>
              <a:rPr lang="cs-CZ" altLang="cs-CZ" sz="6000" dirty="0">
                <a:latin typeface="Arial" pitchFamily="34" charset="0"/>
                <a:cs typeface="Arial" pitchFamily="34" charset="0"/>
              </a:rPr>
              <a:t>rozvrhovou základnou byly stanoveny přímé mzdy</a:t>
            </a:r>
          </a:p>
          <a:p>
            <a:endParaRPr lang="cs-CZ" altLang="cs-CZ" dirty="0"/>
          </a:p>
          <a:p>
            <a:endParaRPr lang="cs-CZ" dirty="0"/>
          </a:p>
        </p:txBody>
      </p:sp>
      <p:graphicFrame>
        <p:nvGraphicFramePr>
          <p:cNvPr id="6" name="Tabulka 5"/>
          <p:cNvGraphicFramePr>
            <a:graphicFrameLocks noGrp="1"/>
          </p:cNvGraphicFramePr>
          <p:nvPr/>
        </p:nvGraphicFramePr>
        <p:xfrm>
          <a:off x="467544" y="4077072"/>
          <a:ext cx="8064896" cy="1462880"/>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352679">
                <a:tc>
                  <a:txBody>
                    <a:bodyPr/>
                    <a:lstStyle/>
                    <a:p>
                      <a:r>
                        <a:rPr lang="cs-CZ" sz="1800" dirty="0"/>
                        <a:t>Položka</a:t>
                      </a:r>
                    </a:p>
                  </a:txBody>
                  <a:tcPr marT="45700" marB="45700"/>
                </a:tc>
                <a:tc>
                  <a:txBody>
                    <a:bodyPr/>
                    <a:lstStyle/>
                    <a:p>
                      <a:pPr algn="ctr"/>
                      <a:r>
                        <a:rPr lang="cs-CZ" sz="1800" dirty="0"/>
                        <a:t>A</a:t>
                      </a:r>
                    </a:p>
                  </a:txBody>
                  <a:tcPr marT="45700" marB="45700"/>
                </a:tc>
                <a:tc>
                  <a:txBody>
                    <a:bodyPr/>
                    <a:lstStyle/>
                    <a:p>
                      <a:pPr algn="ctr"/>
                      <a:r>
                        <a:rPr lang="cs-CZ" sz="1800" dirty="0"/>
                        <a:t>B</a:t>
                      </a:r>
                    </a:p>
                  </a:txBody>
                  <a:tcPr marT="45700" marB="45700"/>
                </a:tc>
                <a:tc>
                  <a:txBody>
                    <a:bodyPr/>
                    <a:lstStyle/>
                    <a:p>
                      <a:pPr algn="ctr"/>
                      <a:r>
                        <a:rPr lang="cs-CZ" sz="1800" dirty="0"/>
                        <a:t>C</a:t>
                      </a:r>
                    </a:p>
                  </a:txBody>
                  <a:tcPr marT="45700" marB="45700"/>
                </a:tc>
                <a:extLst>
                  <a:ext uri="{0D108BD9-81ED-4DB2-BD59-A6C34878D82A}">
                    <a16:rowId xmlns:a16="http://schemas.microsoft.com/office/drawing/2014/main" val="10000"/>
                  </a:ext>
                </a:extLst>
              </a:tr>
              <a:tr h="352679">
                <a:tc>
                  <a:txBody>
                    <a:bodyPr/>
                    <a:lstStyle/>
                    <a:p>
                      <a:r>
                        <a:rPr lang="cs-CZ" sz="1800" dirty="0"/>
                        <a:t>Přímý materiál</a:t>
                      </a:r>
                    </a:p>
                  </a:txBody>
                  <a:tcPr marT="45700" marB="45700"/>
                </a:tc>
                <a:tc>
                  <a:txBody>
                    <a:bodyPr/>
                    <a:lstStyle/>
                    <a:p>
                      <a:pPr algn="ctr"/>
                      <a:r>
                        <a:rPr lang="cs-CZ" sz="1800" dirty="0"/>
                        <a:t>40 ,-</a:t>
                      </a:r>
                    </a:p>
                  </a:txBody>
                  <a:tcPr marT="45700" marB="45700"/>
                </a:tc>
                <a:tc>
                  <a:txBody>
                    <a:bodyPr/>
                    <a:lstStyle/>
                    <a:p>
                      <a:pPr algn="ctr"/>
                      <a:r>
                        <a:rPr lang="cs-CZ" sz="1800" dirty="0"/>
                        <a:t>50,-</a:t>
                      </a:r>
                    </a:p>
                  </a:txBody>
                  <a:tcPr marT="45700" marB="45700"/>
                </a:tc>
                <a:tc>
                  <a:txBody>
                    <a:bodyPr/>
                    <a:lstStyle/>
                    <a:p>
                      <a:pPr algn="ctr"/>
                      <a:r>
                        <a:rPr lang="cs-CZ" sz="1800" dirty="0"/>
                        <a:t>70,-</a:t>
                      </a:r>
                    </a:p>
                  </a:txBody>
                  <a:tcPr marT="45700" marB="45700"/>
                </a:tc>
                <a:extLst>
                  <a:ext uri="{0D108BD9-81ED-4DB2-BD59-A6C34878D82A}">
                    <a16:rowId xmlns:a16="http://schemas.microsoft.com/office/drawing/2014/main" val="10001"/>
                  </a:ext>
                </a:extLst>
              </a:tr>
              <a:tr h="352679">
                <a:tc>
                  <a:txBody>
                    <a:bodyPr/>
                    <a:lstStyle/>
                    <a:p>
                      <a:r>
                        <a:rPr lang="cs-CZ" sz="1800" dirty="0"/>
                        <a:t>Přímé mzdy</a:t>
                      </a:r>
                    </a:p>
                  </a:txBody>
                  <a:tcPr marT="45700" marB="45700"/>
                </a:tc>
                <a:tc>
                  <a:txBody>
                    <a:bodyPr/>
                    <a:lstStyle/>
                    <a:p>
                      <a:pPr algn="ctr"/>
                      <a:r>
                        <a:rPr lang="cs-CZ" sz="1800" dirty="0"/>
                        <a:t>80,-</a:t>
                      </a:r>
                    </a:p>
                  </a:txBody>
                  <a:tcPr marT="45700" marB="45700"/>
                </a:tc>
                <a:tc>
                  <a:txBody>
                    <a:bodyPr/>
                    <a:lstStyle/>
                    <a:p>
                      <a:pPr algn="ctr"/>
                      <a:r>
                        <a:rPr lang="cs-CZ" sz="1800" dirty="0"/>
                        <a:t>60,-</a:t>
                      </a:r>
                    </a:p>
                  </a:txBody>
                  <a:tcPr marT="45700" marB="45700"/>
                </a:tc>
                <a:tc>
                  <a:txBody>
                    <a:bodyPr/>
                    <a:lstStyle/>
                    <a:p>
                      <a:pPr algn="ctr"/>
                      <a:r>
                        <a:rPr lang="cs-CZ" sz="1800" dirty="0"/>
                        <a:t>40,-</a:t>
                      </a:r>
                    </a:p>
                  </a:txBody>
                  <a:tcPr marT="45700" marB="45700"/>
                </a:tc>
                <a:extLst>
                  <a:ext uri="{0D108BD9-81ED-4DB2-BD59-A6C34878D82A}">
                    <a16:rowId xmlns:a16="http://schemas.microsoft.com/office/drawing/2014/main" val="10002"/>
                  </a:ext>
                </a:extLst>
              </a:tr>
              <a:tr h="352679">
                <a:tc>
                  <a:txBody>
                    <a:bodyPr/>
                    <a:lstStyle/>
                    <a:p>
                      <a:r>
                        <a:rPr lang="cs-CZ" sz="1800" dirty="0"/>
                        <a:t>Ostatní přímé </a:t>
                      </a:r>
                      <a:r>
                        <a:rPr lang="cs-CZ" sz="1800" dirty="0" err="1"/>
                        <a:t>Ná</a:t>
                      </a:r>
                      <a:endParaRPr lang="cs-CZ" sz="1800" dirty="0"/>
                    </a:p>
                  </a:txBody>
                  <a:tcPr marT="45700" marB="45700"/>
                </a:tc>
                <a:tc>
                  <a:txBody>
                    <a:bodyPr/>
                    <a:lstStyle/>
                    <a:p>
                      <a:pPr algn="ctr"/>
                      <a:r>
                        <a:rPr lang="cs-CZ" sz="1800" dirty="0"/>
                        <a:t>15,-</a:t>
                      </a:r>
                    </a:p>
                  </a:txBody>
                  <a:tcPr marT="45700" marB="45700"/>
                </a:tc>
                <a:tc>
                  <a:txBody>
                    <a:bodyPr/>
                    <a:lstStyle/>
                    <a:p>
                      <a:pPr algn="ctr"/>
                      <a:r>
                        <a:rPr lang="cs-CZ" sz="1800" dirty="0"/>
                        <a:t>20,-</a:t>
                      </a:r>
                    </a:p>
                  </a:txBody>
                  <a:tcPr marT="45700" marB="45700"/>
                </a:tc>
                <a:tc>
                  <a:txBody>
                    <a:bodyPr/>
                    <a:lstStyle/>
                    <a:p>
                      <a:pPr algn="ctr"/>
                      <a:r>
                        <a:rPr lang="cs-CZ" sz="1800" dirty="0"/>
                        <a:t>25,-</a:t>
                      </a:r>
                    </a:p>
                  </a:txBody>
                  <a:tcPr marT="45700" marB="4570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000461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899" name="Group 3"/>
          <p:cNvGraphicFramePr>
            <a:graphicFrameLocks noGrp="1"/>
          </p:cNvGraphicFramePr>
          <p:nvPr>
            <p:ph sz="half" idx="2"/>
            <p:extLst>
              <p:ext uri="{D42A27DB-BD31-4B8C-83A1-F6EECF244321}">
                <p14:modId xmlns:p14="http://schemas.microsoft.com/office/powerpoint/2010/main" val="1985596830"/>
              </p:ext>
            </p:extLst>
          </p:nvPr>
        </p:nvGraphicFramePr>
        <p:xfrm>
          <a:off x="611188" y="2492375"/>
          <a:ext cx="8278812" cy="3159127"/>
        </p:xfrm>
        <a:graphic>
          <a:graphicData uri="http://schemas.openxmlformats.org/drawingml/2006/table">
            <a:tbl>
              <a:tblPr/>
              <a:tblGrid>
                <a:gridCol w="3459162">
                  <a:extLst>
                    <a:ext uri="{9D8B030D-6E8A-4147-A177-3AD203B41FA5}">
                      <a16:colId xmlns:a16="http://schemas.microsoft.com/office/drawing/2014/main" val="20000"/>
                    </a:ext>
                  </a:extLst>
                </a:gridCol>
                <a:gridCol w="1606550">
                  <a:extLst>
                    <a:ext uri="{9D8B030D-6E8A-4147-A177-3AD203B41FA5}">
                      <a16:colId xmlns:a16="http://schemas.microsoft.com/office/drawing/2014/main" val="20001"/>
                    </a:ext>
                  </a:extLst>
                </a:gridCol>
                <a:gridCol w="1608138">
                  <a:extLst>
                    <a:ext uri="{9D8B030D-6E8A-4147-A177-3AD203B41FA5}">
                      <a16:colId xmlns:a16="http://schemas.microsoft.com/office/drawing/2014/main" val="20002"/>
                    </a:ext>
                  </a:extLst>
                </a:gridCol>
                <a:gridCol w="1604962">
                  <a:extLst>
                    <a:ext uri="{9D8B030D-6E8A-4147-A177-3AD203B41FA5}">
                      <a16:colId xmlns:a16="http://schemas.microsoft.com/office/drawing/2014/main" val="20003"/>
                    </a:ext>
                  </a:extLst>
                </a:gridCol>
              </a:tblGrid>
              <a:tr h="5191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Položka</a:t>
                      </a: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chemeClr val="tx1"/>
                          </a:solidFill>
                          <a:effectLst/>
                          <a:latin typeface="Times New Roman" pitchFamily="18" charset="0"/>
                          <a:cs typeface="Times New Roman" pitchFamily="18" charset="0"/>
                        </a:rPr>
                        <a:t>Výr. A</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chemeClr val="tx1"/>
                          </a:solidFill>
                          <a:effectLst/>
                          <a:latin typeface="Times New Roman" pitchFamily="18" charset="0"/>
                          <a:cs typeface="Times New Roman" pitchFamily="18" charset="0"/>
                        </a:rPr>
                        <a:t>Výr. B</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a:ln>
                            <a:noFill/>
                          </a:ln>
                          <a:solidFill>
                            <a:schemeClr val="tx1"/>
                          </a:solidFill>
                          <a:effectLst/>
                          <a:latin typeface="Times New Roman" pitchFamily="18" charset="0"/>
                          <a:cs typeface="Times New Roman" pitchFamily="18" charset="0"/>
                        </a:rPr>
                        <a:t>Výr. C</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75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Přímý materiál</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911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Přímé mzdy</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75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Ostatní přímé náklady</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000" b="0"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9113">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Režie</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1"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1"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1" i="0" u="none" strike="noStrike" cap="none" normalizeH="0" baseline="0" dirty="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67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a:ln>
                            <a:noFill/>
                          </a:ln>
                          <a:solidFill>
                            <a:schemeClr val="tx1"/>
                          </a:solidFill>
                          <a:effectLst/>
                          <a:latin typeface="Times New Roman" pitchFamily="18" charset="0"/>
                          <a:cs typeface="Times New Roman" pitchFamily="18" charset="0"/>
                        </a:rPr>
                        <a:t>Vlastní náklady výkonu</a:t>
                      </a: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cs-CZ" sz="2000" b="0" i="0" u="none" strike="noStrike" cap="none" normalizeH="0" baseline="0">
                        <a:ln>
                          <a:noFill/>
                        </a:ln>
                        <a:solidFill>
                          <a:schemeClr val="tx1"/>
                        </a:solidFill>
                        <a:effectLst/>
                        <a:latin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Zástupný symbol pro text 1"/>
          <p:cNvSpPr>
            <a:spLocks noGrp="1"/>
          </p:cNvSpPr>
          <p:nvPr>
            <p:ph type="body" sz="half" idx="1"/>
          </p:nvPr>
        </p:nvSpPr>
        <p:spPr/>
        <p:txBody>
          <a:bodyPr/>
          <a:lstStyle/>
          <a:p>
            <a:endParaRPr lang="cs-CZ"/>
          </a:p>
        </p:txBody>
      </p:sp>
    </p:spTree>
    <p:extLst>
      <p:ext uri="{BB962C8B-B14F-4D97-AF65-F5344CB8AC3E}">
        <p14:creationId xmlns:p14="http://schemas.microsoft.com/office/powerpoint/2010/main" val="4140980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altLang="cs-CZ" sz="3200" b="1" dirty="0">
                <a:solidFill>
                  <a:srgbClr val="FF0000"/>
                </a:solidFill>
                <a:latin typeface="Arial" pitchFamily="34" charset="0"/>
                <a:cs typeface="Arial" pitchFamily="34" charset="0"/>
              </a:rPr>
              <a:t>Příklad č. 9 </a:t>
            </a:r>
            <a:r>
              <a:rPr lang="cs-CZ" sz="3200" b="1" dirty="0">
                <a:latin typeface="Arial" pitchFamily="34" charset="0"/>
                <a:cs typeface="Arial" pitchFamily="34" charset="0"/>
              </a:rPr>
              <a:t>Přirážková kalkulace</a:t>
            </a:r>
            <a:endParaRPr lang="cs-CZ" sz="3200" dirty="0">
              <a:latin typeface="Arial" pitchFamily="34" charset="0"/>
              <a:cs typeface="Arial" pitchFamily="34" charset="0"/>
            </a:endParaRPr>
          </a:p>
        </p:txBody>
      </p:sp>
      <p:sp>
        <p:nvSpPr>
          <p:cNvPr id="3" name="Zástupný symbol pro obsah 2"/>
          <p:cNvSpPr>
            <a:spLocks noGrp="1"/>
          </p:cNvSpPr>
          <p:nvPr>
            <p:ph idx="1"/>
          </p:nvPr>
        </p:nvSpPr>
        <p:spPr>
          <a:xfrm>
            <a:off x="274320" y="1340768"/>
            <a:ext cx="8330128" cy="5112568"/>
          </a:xfrm>
        </p:spPr>
        <p:txBody>
          <a:bodyPr>
            <a:noAutofit/>
          </a:bodyPr>
          <a:lstStyle/>
          <a:p>
            <a:pPr marL="0" indent="0" algn="just">
              <a:buNone/>
            </a:pPr>
            <a:r>
              <a:rPr lang="cs-CZ" sz="2200" dirty="0">
                <a:latin typeface="Arial" pitchFamily="34" charset="0"/>
                <a:cs typeface="Arial" pitchFamily="34" charset="0"/>
              </a:rPr>
              <a:t>Přepokládejme, že výrobní podnik ve sledovaném období evidoval u výrobků (trička a kalhoty):</a:t>
            </a:r>
          </a:p>
          <a:p>
            <a:pPr marL="0" indent="0" algn="just">
              <a:buFontTx/>
              <a:buChar char="-"/>
            </a:pPr>
            <a:r>
              <a:rPr lang="cs-CZ" sz="2200" dirty="0">
                <a:latin typeface="Arial" pitchFamily="34" charset="0"/>
                <a:cs typeface="Arial" pitchFamily="34" charset="0"/>
              </a:rPr>
              <a:t> přímé materiálové náklady v hodnotě 98 Kč a 44 Kč, </a:t>
            </a:r>
          </a:p>
          <a:p>
            <a:pPr marL="0" indent="0" algn="just">
              <a:buFontTx/>
              <a:buChar char="-"/>
            </a:pPr>
            <a:r>
              <a:rPr lang="cs-CZ" sz="2200" dirty="0">
                <a:latin typeface="Arial" pitchFamily="34" charset="0"/>
                <a:cs typeface="Arial" pitchFamily="34" charset="0"/>
              </a:rPr>
              <a:t> přímé mzdové náklady v hodnotě  65 Kč a 120 Kč,</a:t>
            </a:r>
          </a:p>
          <a:p>
            <a:pPr marL="0" indent="0" algn="just">
              <a:buFontTx/>
              <a:buChar char="-"/>
            </a:pPr>
            <a:r>
              <a:rPr lang="cs-CZ" sz="2200" dirty="0">
                <a:latin typeface="Arial" pitchFamily="34" charset="0"/>
                <a:cs typeface="Arial" pitchFamily="34" charset="0"/>
              </a:rPr>
              <a:t> nepřímé náklady v hodnotě 590 tis. Kč, které rozdělil do výrobní režie ve výši 420 tis. Kč a správní a odbytová režie v hodnotě </a:t>
            </a:r>
            <a:br>
              <a:rPr lang="cs-CZ" sz="2200" dirty="0">
                <a:latin typeface="Arial" pitchFamily="34" charset="0"/>
                <a:cs typeface="Arial" pitchFamily="34" charset="0"/>
              </a:rPr>
            </a:br>
            <a:r>
              <a:rPr lang="cs-CZ" sz="2200" dirty="0">
                <a:latin typeface="Arial" pitchFamily="34" charset="0"/>
                <a:cs typeface="Arial" pitchFamily="34" charset="0"/>
              </a:rPr>
              <a:t>170 tis. Kč. </a:t>
            </a:r>
          </a:p>
          <a:p>
            <a:pPr marL="0" indent="0" algn="just">
              <a:buFontTx/>
              <a:buChar char="-"/>
            </a:pPr>
            <a:endParaRPr lang="cs-CZ" sz="2200" dirty="0">
              <a:latin typeface="Arial" pitchFamily="34" charset="0"/>
              <a:cs typeface="Arial" pitchFamily="34" charset="0"/>
            </a:endParaRPr>
          </a:p>
          <a:p>
            <a:pPr marL="0" indent="0" algn="just">
              <a:buFontTx/>
              <a:buChar char="-"/>
            </a:pPr>
            <a:r>
              <a:rPr lang="cs-CZ" sz="2200" dirty="0">
                <a:latin typeface="Arial" pitchFamily="34" charset="0"/>
                <a:cs typeface="Arial" pitchFamily="34" charset="0"/>
              </a:rPr>
              <a:t> podnik rozhodl:</a:t>
            </a:r>
          </a:p>
          <a:p>
            <a:pPr marL="457200" indent="-457200" algn="just">
              <a:buAutoNum type="alphaLcParenR"/>
            </a:pPr>
            <a:r>
              <a:rPr lang="cs-CZ" sz="2200" dirty="0">
                <a:latin typeface="Arial" pitchFamily="34" charset="0"/>
                <a:cs typeface="Arial" pitchFamily="34" charset="0"/>
              </a:rPr>
              <a:t>pro výrobní režii stanoví jako rozvrhovou základnu přímé mzdy </a:t>
            </a:r>
          </a:p>
          <a:p>
            <a:pPr marL="457200" indent="-457200" algn="just">
              <a:buAutoNum type="alphaLcParenR"/>
            </a:pPr>
            <a:r>
              <a:rPr lang="cs-CZ" sz="2200" dirty="0">
                <a:latin typeface="Arial" pitchFamily="34" charset="0"/>
                <a:cs typeface="Arial" pitchFamily="34" charset="0"/>
              </a:rPr>
              <a:t>pro správní a odbytovou režii přímé náklady</a:t>
            </a:r>
          </a:p>
          <a:p>
            <a:pPr marL="457200" indent="-457200" algn="just">
              <a:buAutoNum type="alphaLcParenR"/>
            </a:pPr>
            <a:r>
              <a:rPr lang="cs-CZ" sz="2200" dirty="0">
                <a:latin typeface="Arial" pitchFamily="34" charset="0"/>
                <a:cs typeface="Arial" pitchFamily="34" charset="0"/>
              </a:rPr>
              <a:t>cílem je vyrobit 500 triček a 2 000 kalhot.</a:t>
            </a:r>
          </a:p>
        </p:txBody>
      </p:sp>
    </p:spTree>
    <p:extLst>
      <p:ext uri="{BB962C8B-B14F-4D97-AF65-F5344CB8AC3E}">
        <p14:creationId xmlns:p14="http://schemas.microsoft.com/office/powerpoint/2010/main" val="7575079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r>
              <a:rPr lang="cs-CZ" sz="3200" b="1" dirty="0">
                <a:solidFill>
                  <a:srgbClr val="FF0000"/>
                </a:solidFill>
                <a:latin typeface="Arial" pitchFamily="34" charset="0"/>
                <a:cs typeface="Arial" pitchFamily="34" charset="0"/>
              </a:rPr>
              <a:t>Řešení č. 9 </a:t>
            </a:r>
            <a:r>
              <a:rPr lang="cs-CZ" sz="3200" b="1" dirty="0">
                <a:latin typeface="Arial" pitchFamily="34" charset="0"/>
                <a:cs typeface="Arial" pitchFamily="34" charset="0"/>
              </a:rPr>
              <a:t>Přirážková kalkulace</a:t>
            </a:r>
            <a:endParaRPr lang="cs-CZ" sz="3200" dirty="0">
              <a:latin typeface="Arial" pitchFamily="34" charset="0"/>
              <a:cs typeface="Arial" pitchFamily="34" charset="0"/>
            </a:endParaRPr>
          </a:p>
        </p:txBody>
      </p:sp>
      <p:sp>
        <p:nvSpPr>
          <p:cNvPr id="4" name="Zástupný symbol pro obsah 3"/>
          <p:cNvSpPr>
            <a:spLocks noGrp="1"/>
          </p:cNvSpPr>
          <p:nvPr>
            <p:ph idx="1"/>
          </p:nvPr>
        </p:nvSpPr>
        <p:spPr/>
        <p:txBody>
          <a:bodyPr/>
          <a:lstStyle/>
          <a:p>
            <a:endParaRPr lang="cs-CZ"/>
          </a:p>
        </p:txBody>
      </p:sp>
    </p:spTree>
    <p:extLst>
      <p:ext uri="{BB962C8B-B14F-4D97-AF65-F5344CB8AC3E}">
        <p14:creationId xmlns:p14="http://schemas.microsoft.com/office/powerpoint/2010/main" val="75750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92195"/>
            <a:ext cx="8229600" cy="936104"/>
          </a:xfrm>
        </p:spPr>
        <p:txBody>
          <a:bodyPr>
            <a:normAutofit/>
          </a:bodyPr>
          <a:lstStyle/>
          <a:p>
            <a:r>
              <a:rPr lang="cs-CZ" altLang="cs-CZ" sz="3200" b="1" dirty="0">
                <a:solidFill>
                  <a:srgbClr val="FF0000"/>
                </a:solidFill>
                <a:latin typeface="Arial" pitchFamily="34" charset="0"/>
                <a:cs typeface="Arial" pitchFamily="34" charset="0"/>
              </a:rPr>
              <a:t>Příklad č. 10 </a:t>
            </a:r>
            <a:r>
              <a:rPr lang="cs-CZ" sz="3200" b="1" dirty="0">
                <a:latin typeface="Arial" pitchFamily="34" charset="0"/>
                <a:cs typeface="Arial" pitchFamily="34" charset="0"/>
              </a:rPr>
              <a:t>Přirážková kalkulace</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sp>
        <p:nvSpPr>
          <p:cNvPr id="6" name="Zástupný symbol pro obsah 2"/>
          <p:cNvSpPr>
            <a:spLocks noGrp="1"/>
          </p:cNvSpPr>
          <p:nvPr>
            <p:ph idx="1"/>
          </p:nvPr>
        </p:nvSpPr>
        <p:spPr>
          <a:xfrm>
            <a:off x="323528" y="1052736"/>
            <a:ext cx="8229600" cy="5400600"/>
          </a:xfrm>
        </p:spPr>
        <p:txBody>
          <a:bodyPr>
            <a:noAutofit/>
          </a:bodyPr>
          <a:lstStyle/>
          <a:p>
            <a:pPr marL="0" indent="0" algn="just">
              <a:buNone/>
            </a:pPr>
            <a:r>
              <a:rPr lang="cs-CZ" sz="2200" dirty="0">
                <a:latin typeface="Arial" pitchFamily="34" charset="0"/>
                <a:cs typeface="Arial" pitchFamily="34" charset="0"/>
              </a:rPr>
              <a:t>Podnik vyrábí 3 různé výrobky, na které byly vynaloženy níže uvedené náklady. Přímé mzdy celkem za měsíc činí 60 000 Kč, režie celkem za měsíc je ve výši 240 000 Kč. Přirážka režie je stanovena v procentech přímých mezd. </a:t>
            </a:r>
          </a:p>
        </p:txBody>
      </p:sp>
      <p:graphicFrame>
        <p:nvGraphicFramePr>
          <p:cNvPr id="7" name="Tabulka 6"/>
          <p:cNvGraphicFramePr>
            <a:graphicFrameLocks noGrp="1"/>
          </p:cNvGraphicFramePr>
          <p:nvPr/>
        </p:nvGraphicFramePr>
        <p:xfrm>
          <a:off x="611560" y="2634018"/>
          <a:ext cx="7272808" cy="2377890"/>
        </p:xfrm>
        <a:graphic>
          <a:graphicData uri="http://schemas.openxmlformats.org/drawingml/2006/table">
            <a:tbl>
              <a:tblPr/>
              <a:tblGrid>
                <a:gridCol w="1818202">
                  <a:extLst>
                    <a:ext uri="{9D8B030D-6E8A-4147-A177-3AD203B41FA5}">
                      <a16:colId xmlns:a16="http://schemas.microsoft.com/office/drawing/2014/main" val="20000"/>
                    </a:ext>
                  </a:extLst>
                </a:gridCol>
                <a:gridCol w="1818202">
                  <a:extLst>
                    <a:ext uri="{9D8B030D-6E8A-4147-A177-3AD203B41FA5}">
                      <a16:colId xmlns:a16="http://schemas.microsoft.com/office/drawing/2014/main" val="20001"/>
                    </a:ext>
                  </a:extLst>
                </a:gridCol>
                <a:gridCol w="1818202">
                  <a:extLst>
                    <a:ext uri="{9D8B030D-6E8A-4147-A177-3AD203B41FA5}">
                      <a16:colId xmlns:a16="http://schemas.microsoft.com/office/drawing/2014/main" val="20002"/>
                    </a:ext>
                  </a:extLst>
                </a:gridCol>
                <a:gridCol w="1818202">
                  <a:extLst>
                    <a:ext uri="{9D8B030D-6E8A-4147-A177-3AD203B41FA5}">
                      <a16:colId xmlns:a16="http://schemas.microsoft.com/office/drawing/2014/main" val="20003"/>
                    </a:ext>
                  </a:extLst>
                </a:gridCol>
              </a:tblGrid>
              <a:tr h="270030">
                <a:tc>
                  <a:txBody>
                    <a:bodyPr/>
                    <a:lstStyle/>
                    <a:p>
                      <a:pPr algn="just">
                        <a:spcAft>
                          <a:spcPts val="0"/>
                        </a:spcAft>
                        <a:tabLst>
                          <a:tab pos="1257300" algn="l"/>
                        </a:tabLst>
                      </a:pPr>
                      <a:r>
                        <a:rPr lang="cs-CZ" sz="1600" dirty="0">
                          <a:latin typeface="Arial" pitchFamily="34" charset="0"/>
                          <a:ea typeface="MS Mincho"/>
                          <a:cs typeface="Arial" pitchFamily="34" charset="0"/>
                        </a:rPr>
                        <a:t>položka</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r>
                        <a:rPr lang="cs-CZ" sz="1600" dirty="0">
                          <a:latin typeface="Arial" pitchFamily="34" charset="0"/>
                          <a:ea typeface="MS Mincho"/>
                          <a:cs typeface="Arial" pitchFamily="34" charset="0"/>
                        </a:rPr>
                        <a:t>výrobek X</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r>
                        <a:rPr lang="cs-CZ" sz="1600">
                          <a:latin typeface="Arial" pitchFamily="34" charset="0"/>
                          <a:ea typeface="MS Mincho"/>
                          <a:cs typeface="Arial" pitchFamily="34" charset="0"/>
                        </a:rPr>
                        <a:t>výrobek Y</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r>
                        <a:rPr lang="cs-CZ" sz="1600">
                          <a:latin typeface="Arial" pitchFamily="34" charset="0"/>
                          <a:ea typeface="MS Mincho"/>
                          <a:cs typeface="Arial" pitchFamily="34" charset="0"/>
                        </a:rPr>
                        <a:t>výrobek Z</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70030">
                <a:tc>
                  <a:txBody>
                    <a:bodyPr/>
                    <a:lstStyle/>
                    <a:p>
                      <a:pPr algn="just">
                        <a:spcAft>
                          <a:spcPts val="0"/>
                        </a:spcAft>
                        <a:tabLst>
                          <a:tab pos="1257300" algn="l"/>
                        </a:tabLst>
                      </a:pPr>
                      <a:r>
                        <a:rPr lang="cs-CZ" sz="1600">
                          <a:latin typeface="Arial" pitchFamily="34" charset="0"/>
                          <a:ea typeface="MS Mincho"/>
                          <a:cs typeface="Arial" pitchFamily="34" charset="0"/>
                        </a:rPr>
                        <a:t>Přímý materiál Kč/ks</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60</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70</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80</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70030">
                <a:tc>
                  <a:txBody>
                    <a:bodyPr/>
                    <a:lstStyle/>
                    <a:p>
                      <a:pPr algn="just">
                        <a:spcAft>
                          <a:spcPts val="0"/>
                        </a:spcAft>
                        <a:tabLst>
                          <a:tab pos="1257300" algn="l"/>
                        </a:tabLst>
                      </a:pPr>
                      <a:r>
                        <a:rPr lang="cs-CZ" sz="1600">
                          <a:latin typeface="Arial" pitchFamily="34" charset="0"/>
                          <a:ea typeface="MS Mincho"/>
                          <a:cs typeface="Arial" pitchFamily="34" charset="0"/>
                        </a:rPr>
                        <a:t>Přímé mzdy Kč/ks</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120</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100</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110</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0060">
                <a:tc>
                  <a:txBody>
                    <a:bodyPr/>
                    <a:lstStyle/>
                    <a:p>
                      <a:pPr algn="just">
                        <a:spcAft>
                          <a:spcPts val="0"/>
                        </a:spcAft>
                        <a:tabLst>
                          <a:tab pos="1257300" algn="l"/>
                        </a:tabLst>
                      </a:pPr>
                      <a:r>
                        <a:rPr lang="cs-CZ" sz="1600">
                          <a:latin typeface="Arial" pitchFamily="34" charset="0"/>
                          <a:ea typeface="MS Mincho"/>
                          <a:cs typeface="Arial" pitchFamily="34" charset="0"/>
                        </a:rPr>
                        <a:t>Ostatní přímé náklady Kč/ks</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30</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a:latin typeface="Arial" pitchFamily="34" charset="0"/>
                          <a:ea typeface="MS Mincho"/>
                          <a:cs typeface="Arial" pitchFamily="34" charset="0"/>
                        </a:rPr>
                        <a:t>55</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r>
                        <a:rPr lang="cs-CZ" sz="1600" dirty="0">
                          <a:latin typeface="Arial" pitchFamily="34" charset="0"/>
                          <a:ea typeface="MS Mincho"/>
                          <a:cs typeface="Arial" pitchFamily="34" charset="0"/>
                        </a:rPr>
                        <a:t>65</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0030">
                <a:tc>
                  <a:txBody>
                    <a:bodyPr/>
                    <a:lstStyle/>
                    <a:p>
                      <a:pPr algn="just">
                        <a:spcAft>
                          <a:spcPts val="0"/>
                        </a:spcAft>
                        <a:tabLst>
                          <a:tab pos="1257300" algn="l"/>
                        </a:tabLst>
                      </a:pPr>
                      <a:r>
                        <a:rPr lang="cs-CZ" sz="1600">
                          <a:latin typeface="Arial" pitchFamily="34" charset="0"/>
                          <a:ea typeface="MS Mincho"/>
                          <a:cs typeface="Arial" pitchFamily="34" charset="0"/>
                        </a:rPr>
                        <a:t>Režie</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endParaRPr lang="cs-CZ" sz="160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endParaRPr lang="cs-CZ" sz="160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endParaRPr lang="cs-CZ" sz="160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40060">
                <a:tc>
                  <a:txBody>
                    <a:bodyPr/>
                    <a:lstStyle/>
                    <a:p>
                      <a:pPr algn="just">
                        <a:spcAft>
                          <a:spcPts val="0"/>
                        </a:spcAft>
                        <a:tabLst>
                          <a:tab pos="1257300" algn="l"/>
                        </a:tabLst>
                      </a:pPr>
                      <a:r>
                        <a:rPr lang="cs-CZ" sz="1600" dirty="0">
                          <a:latin typeface="Arial" pitchFamily="34" charset="0"/>
                          <a:ea typeface="MS Mincho"/>
                          <a:cs typeface="Arial" pitchFamily="34" charset="0"/>
                        </a:rPr>
                        <a:t>Vlastní náklady výkonu Kč/ks</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endParaRPr lang="cs-CZ" sz="160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endParaRPr lang="cs-CZ" sz="160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endParaRPr lang="cs-CZ" sz="1600"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2946" name="Rectangle 2"/>
          <p:cNvSpPr>
            <a:spLocks noChangeArrowheads="1"/>
          </p:cNvSpPr>
          <p:nvPr/>
        </p:nvSpPr>
        <p:spPr bwMode="auto">
          <a:xfrm>
            <a:off x="751529" y="5460613"/>
            <a:ext cx="6909264" cy="8002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257300" algn="l"/>
              </a:tabLst>
            </a:pPr>
            <a:r>
              <a:rPr kumimoji="0" lang="cs-CZ" sz="2200" b="0" i="1" u="none" strike="noStrike" cap="none" normalizeH="0" baseline="0" dirty="0">
                <a:ln>
                  <a:noFill/>
                </a:ln>
                <a:solidFill>
                  <a:schemeClr val="tx1"/>
                </a:solidFill>
                <a:effectLst/>
                <a:latin typeface="Arial" pitchFamily="34" charset="0"/>
                <a:ea typeface="Times New Roman" pitchFamily="18" charset="0"/>
                <a:cs typeface="Arial" pitchFamily="34" charset="0"/>
              </a:rPr>
              <a:t>Stanovte výši režie pro každý výrobek, </a:t>
            </a:r>
          </a:p>
          <a:p>
            <a:pPr marL="0" marR="0" lvl="0" indent="0" algn="just" defTabSz="914400" rtl="0" eaLnBrk="1" fontAlgn="base" latinLnBrk="0" hangingPunct="1">
              <a:lnSpc>
                <a:spcPct val="100000"/>
              </a:lnSpc>
              <a:spcBef>
                <a:spcPct val="0"/>
              </a:spcBef>
              <a:spcAft>
                <a:spcPct val="0"/>
              </a:spcAft>
              <a:buClrTx/>
              <a:buSzTx/>
              <a:buFontTx/>
              <a:buNone/>
              <a:tabLst>
                <a:tab pos="1257300" algn="l"/>
              </a:tabLst>
            </a:pPr>
            <a:r>
              <a:rPr kumimoji="0" lang="cs-CZ" sz="2200" b="0" i="1" u="none" strike="noStrike" cap="none" normalizeH="0" baseline="0" dirty="0">
                <a:ln>
                  <a:noFill/>
                </a:ln>
                <a:solidFill>
                  <a:schemeClr val="tx1"/>
                </a:solidFill>
                <a:effectLst/>
                <a:latin typeface="Arial" pitchFamily="34" charset="0"/>
                <a:ea typeface="Times New Roman" pitchFamily="18" charset="0"/>
                <a:cs typeface="Arial" pitchFamily="34" charset="0"/>
              </a:rPr>
              <a:t>vypočítejte vlastní náklady výkonu pro každý výrobek</a:t>
            </a:r>
            <a:r>
              <a:rPr kumimoji="0" lang="cs-CZ" sz="2400" b="0" i="1"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cs-CZ"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68052"/>
            <a:ext cx="8229600" cy="936104"/>
          </a:xfrm>
        </p:spPr>
        <p:txBody>
          <a:bodyPr>
            <a:normAutofit/>
          </a:bodyPr>
          <a:lstStyle/>
          <a:p>
            <a:r>
              <a:rPr lang="cs-CZ" sz="3200" b="1" dirty="0">
                <a:solidFill>
                  <a:srgbClr val="FF0000"/>
                </a:solidFill>
                <a:latin typeface="Arial" pitchFamily="34" charset="0"/>
                <a:cs typeface="Arial" pitchFamily="34" charset="0"/>
              </a:rPr>
              <a:t>Řešení č. 10 </a:t>
            </a:r>
            <a:r>
              <a:rPr lang="cs-CZ" sz="3200" b="1" dirty="0">
                <a:latin typeface="Arial" pitchFamily="34" charset="0"/>
                <a:cs typeface="Arial" pitchFamily="34" charset="0"/>
              </a:rPr>
              <a:t>Přirážková kalkulace</a:t>
            </a:r>
            <a:endParaRPr lang="cs-CZ" sz="3200" dirty="0">
              <a:latin typeface="Arial" pitchFamily="34" charset="0"/>
              <a:cs typeface="Arial" pitchFamily="34" charset="0"/>
            </a:endParaRPr>
          </a:p>
        </p:txBody>
      </p:sp>
      <p:sp>
        <p:nvSpPr>
          <p:cNvPr id="5" name="Zástupný symbol pro zápatí 4"/>
          <p:cNvSpPr>
            <a:spLocks noGrp="1"/>
          </p:cNvSpPr>
          <p:nvPr>
            <p:ph type="ftr" sz="quarter" idx="11"/>
          </p:nvPr>
        </p:nvSpPr>
        <p:spPr/>
        <p:txBody>
          <a:bodyPr/>
          <a:lstStyle/>
          <a:p>
            <a:r>
              <a:rPr lang="cs-CZ"/>
              <a:t>Podniková ekonomika  2</a:t>
            </a:r>
          </a:p>
        </p:txBody>
      </p:sp>
      <p:graphicFrame>
        <p:nvGraphicFramePr>
          <p:cNvPr id="7" name="Tabulka 6"/>
          <p:cNvGraphicFramePr>
            <a:graphicFrameLocks noGrp="1"/>
          </p:cNvGraphicFramePr>
          <p:nvPr>
            <p:extLst>
              <p:ext uri="{D42A27DB-BD31-4B8C-83A1-F6EECF244321}">
                <p14:modId xmlns:p14="http://schemas.microsoft.com/office/powerpoint/2010/main" val="1130068563"/>
              </p:ext>
            </p:extLst>
          </p:nvPr>
        </p:nvGraphicFramePr>
        <p:xfrm>
          <a:off x="611560" y="1556792"/>
          <a:ext cx="7704856" cy="2880318"/>
        </p:xfrm>
        <a:graphic>
          <a:graphicData uri="http://schemas.openxmlformats.org/drawingml/2006/table">
            <a:tbl>
              <a:tblPr/>
              <a:tblGrid>
                <a:gridCol w="1926214">
                  <a:extLst>
                    <a:ext uri="{9D8B030D-6E8A-4147-A177-3AD203B41FA5}">
                      <a16:colId xmlns:a16="http://schemas.microsoft.com/office/drawing/2014/main" val="20000"/>
                    </a:ext>
                  </a:extLst>
                </a:gridCol>
                <a:gridCol w="1926214">
                  <a:extLst>
                    <a:ext uri="{9D8B030D-6E8A-4147-A177-3AD203B41FA5}">
                      <a16:colId xmlns:a16="http://schemas.microsoft.com/office/drawing/2014/main" val="20001"/>
                    </a:ext>
                  </a:extLst>
                </a:gridCol>
                <a:gridCol w="1926214">
                  <a:extLst>
                    <a:ext uri="{9D8B030D-6E8A-4147-A177-3AD203B41FA5}">
                      <a16:colId xmlns:a16="http://schemas.microsoft.com/office/drawing/2014/main" val="20002"/>
                    </a:ext>
                  </a:extLst>
                </a:gridCol>
                <a:gridCol w="1926214">
                  <a:extLst>
                    <a:ext uri="{9D8B030D-6E8A-4147-A177-3AD203B41FA5}">
                      <a16:colId xmlns:a16="http://schemas.microsoft.com/office/drawing/2014/main" val="20003"/>
                    </a:ext>
                  </a:extLst>
                </a:gridCol>
              </a:tblGrid>
              <a:tr h="327085">
                <a:tc>
                  <a:txBody>
                    <a:bodyPr/>
                    <a:lstStyle/>
                    <a:p>
                      <a:pPr algn="just">
                        <a:spcAft>
                          <a:spcPts val="0"/>
                        </a:spcAft>
                        <a:tabLst>
                          <a:tab pos="1257300" algn="l"/>
                        </a:tabLst>
                      </a:pPr>
                      <a:r>
                        <a:rPr lang="cs-CZ" sz="1600" dirty="0">
                          <a:latin typeface="Arial" pitchFamily="34" charset="0"/>
                          <a:ea typeface="MS Mincho"/>
                          <a:cs typeface="Arial" pitchFamily="34" charset="0"/>
                        </a:rPr>
                        <a:t>položka</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r>
                        <a:rPr lang="cs-CZ" sz="1600">
                          <a:latin typeface="Arial" pitchFamily="34" charset="0"/>
                          <a:ea typeface="MS Mincho"/>
                          <a:cs typeface="Arial" pitchFamily="34" charset="0"/>
                        </a:rPr>
                        <a:t>výrobek X</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r>
                        <a:rPr lang="cs-CZ" sz="1600">
                          <a:latin typeface="Arial" pitchFamily="34" charset="0"/>
                          <a:ea typeface="MS Mincho"/>
                          <a:cs typeface="Arial" pitchFamily="34" charset="0"/>
                        </a:rPr>
                        <a:t>výrobek Y</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257300" algn="l"/>
                        </a:tabLst>
                      </a:pPr>
                      <a:r>
                        <a:rPr lang="cs-CZ" sz="1600">
                          <a:latin typeface="Arial" pitchFamily="34" charset="0"/>
                          <a:ea typeface="MS Mincho"/>
                          <a:cs typeface="Arial" pitchFamily="34" charset="0"/>
                        </a:rPr>
                        <a:t>výrobek Z</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90723">
                <a:tc>
                  <a:txBody>
                    <a:bodyPr/>
                    <a:lstStyle/>
                    <a:p>
                      <a:pPr algn="just">
                        <a:spcAft>
                          <a:spcPts val="0"/>
                        </a:spcAft>
                        <a:tabLst>
                          <a:tab pos="1257300" algn="l"/>
                        </a:tabLst>
                      </a:pPr>
                      <a:r>
                        <a:rPr lang="cs-CZ" sz="1600">
                          <a:latin typeface="Arial" pitchFamily="34" charset="0"/>
                          <a:ea typeface="MS Mincho"/>
                          <a:cs typeface="Arial" pitchFamily="34" charset="0"/>
                        </a:rPr>
                        <a:t>Přímý materiál Kč/ks</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7085">
                <a:tc>
                  <a:txBody>
                    <a:bodyPr/>
                    <a:lstStyle/>
                    <a:p>
                      <a:pPr algn="just">
                        <a:spcAft>
                          <a:spcPts val="0"/>
                        </a:spcAft>
                        <a:tabLst>
                          <a:tab pos="1257300" algn="l"/>
                        </a:tabLst>
                      </a:pPr>
                      <a:r>
                        <a:rPr lang="cs-CZ" sz="1600">
                          <a:latin typeface="Arial" pitchFamily="34" charset="0"/>
                          <a:ea typeface="MS Mincho"/>
                          <a:cs typeface="Arial" pitchFamily="34" charset="0"/>
                        </a:rPr>
                        <a:t>Přímé mzdy Kč/ks</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54170">
                <a:tc>
                  <a:txBody>
                    <a:bodyPr/>
                    <a:lstStyle/>
                    <a:p>
                      <a:pPr algn="just">
                        <a:spcAft>
                          <a:spcPts val="0"/>
                        </a:spcAft>
                        <a:tabLst>
                          <a:tab pos="1257300" algn="l"/>
                        </a:tabLst>
                      </a:pPr>
                      <a:r>
                        <a:rPr lang="cs-CZ" sz="1600">
                          <a:latin typeface="Arial" pitchFamily="34" charset="0"/>
                          <a:ea typeface="MS Mincho"/>
                          <a:cs typeface="Arial" pitchFamily="34" charset="0"/>
                        </a:rPr>
                        <a:t>Ostatní přímé náklady Kč/ks</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7085">
                <a:tc>
                  <a:txBody>
                    <a:bodyPr/>
                    <a:lstStyle/>
                    <a:p>
                      <a:pPr algn="just">
                        <a:spcAft>
                          <a:spcPts val="0"/>
                        </a:spcAft>
                        <a:tabLst>
                          <a:tab pos="1257300" algn="l"/>
                        </a:tabLst>
                      </a:pPr>
                      <a:r>
                        <a:rPr lang="cs-CZ" sz="1600">
                          <a:latin typeface="Arial" pitchFamily="34" charset="0"/>
                          <a:ea typeface="MS Mincho"/>
                          <a:cs typeface="Arial" pitchFamily="34" charset="0"/>
                        </a:rPr>
                        <a:t>Režie</a:t>
                      </a:r>
                      <a:endParaRPr lang="cs-CZ" sz="16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b="1"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b="1"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b="1"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54170">
                <a:tc>
                  <a:txBody>
                    <a:bodyPr/>
                    <a:lstStyle/>
                    <a:p>
                      <a:pPr algn="just">
                        <a:spcAft>
                          <a:spcPts val="0"/>
                        </a:spcAft>
                        <a:tabLst>
                          <a:tab pos="1257300" algn="l"/>
                        </a:tabLst>
                      </a:pPr>
                      <a:r>
                        <a:rPr lang="cs-CZ" sz="1600" dirty="0">
                          <a:latin typeface="Arial" pitchFamily="34" charset="0"/>
                          <a:ea typeface="MS Mincho"/>
                          <a:cs typeface="Arial" pitchFamily="34" charset="0"/>
                        </a:rPr>
                        <a:t>Vlastní náklady výkonu Kč/ks</a:t>
                      </a:r>
                      <a:endParaRPr lang="cs-CZ"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b="1"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b="1"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257300" algn="l"/>
                        </a:tabLst>
                      </a:pPr>
                      <a:endParaRPr lang="cs-CZ" sz="1600" b="1" dirty="0">
                        <a:latin typeface="Arial" pitchFamily="34" charset="0"/>
                        <a:ea typeface="MS Mincho"/>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eaLnBrk="1" hangingPunct="1"/>
            <a:r>
              <a:rPr lang="cs-CZ" altLang="cs-CZ"/>
              <a:t>Kalkulace nákladů</a:t>
            </a:r>
          </a:p>
        </p:txBody>
      </p:sp>
      <p:sp>
        <p:nvSpPr>
          <p:cNvPr id="8195" name="Zástupný symbol pro obsah 2"/>
          <p:cNvSpPr>
            <a:spLocks noGrp="1"/>
          </p:cNvSpPr>
          <p:nvPr>
            <p:ph idx="1"/>
          </p:nvPr>
        </p:nvSpPr>
        <p:spPr/>
        <p:txBody>
          <a:bodyPr/>
          <a:lstStyle/>
          <a:p>
            <a:pPr eaLnBrk="1" hangingPunct="1"/>
            <a:r>
              <a:rPr lang="cs-CZ" altLang="cs-CZ" sz="2000" b="1"/>
              <a:t>Kalkulace nákladů </a:t>
            </a:r>
            <a:r>
              <a:rPr lang="cs-CZ" altLang="cs-CZ" sz="2000"/>
              <a:t>– písemný přehled jednotlivých složek nákladů a jejich úhrn na kalkulační jednici.</a:t>
            </a:r>
          </a:p>
          <a:p>
            <a:pPr eaLnBrk="1" hangingPunct="1">
              <a:buFont typeface="Wingdings" panose="05000000000000000000" pitchFamily="2" charset="2"/>
              <a:buNone/>
            </a:pPr>
            <a:endParaRPr lang="cs-CZ" altLang="cs-CZ" sz="2000"/>
          </a:p>
          <a:p>
            <a:pPr eaLnBrk="1" hangingPunct="1"/>
            <a:r>
              <a:rPr lang="cs-CZ" altLang="cs-CZ" sz="2000" b="1"/>
              <a:t>Kalkulační jednice </a:t>
            </a:r>
            <a:r>
              <a:rPr lang="cs-CZ" altLang="cs-CZ" sz="2000"/>
              <a:t>– přesně určený výkon, vymezený měrnou jednotkou (výrobek, polotovar, práce nebo služba), na který se vztahují vlastní náklady.</a:t>
            </a:r>
          </a:p>
          <a:p>
            <a:pPr eaLnBrk="1" hangingPunct="1">
              <a:buFont typeface="Wingdings" panose="05000000000000000000" pitchFamily="2" charset="2"/>
              <a:buNone/>
            </a:pPr>
            <a:endParaRPr lang="cs-CZ" altLang="cs-CZ" sz="2000"/>
          </a:p>
          <a:p>
            <a:pPr eaLnBrk="1" hangingPunct="1"/>
            <a:r>
              <a:rPr lang="cs-CZ" altLang="cs-CZ" sz="2000" b="1"/>
              <a:t>Kalkulované množství </a:t>
            </a:r>
            <a:r>
              <a:rPr lang="cs-CZ" altLang="cs-CZ" sz="2000"/>
              <a:t>– určité množství kalkulačních jednic, pro něž se stanoví najednou vlastní náklady výroby.</a:t>
            </a:r>
          </a:p>
          <a:p>
            <a:pPr eaLnBrk="1" hangingPunct="1">
              <a:buFont typeface="Wingdings" panose="05000000000000000000" pitchFamily="2" charset="2"/>
              <a:buNone/>
            </a:pPr>
            <a:endParaRPr lang="cs-CZ" altLang="cs-CZ" sz="2000"/>
          </a:p>
          <a:p>
            <a:pPr eaLnBrk="1" hangingPunct="1"/>
            <a:r>
              <a:rPr lang="cs-CZ" altLang="cs-CZ" sz="2000"/>
              <a:t>Jednotlivé složky nákladů se vyčíslují v kalkulačních položkách, které jsou obsahem </a:t>
            </a:r>
            <a:r>
              <a:rPr lang="cs-CZ" altLang="cs-CZ" sz="2000" b="1"/>
              <a:t>kalkulačního vzorce</a:t>
            </a:r>
            <a:r>
              <a:rPr lang="cs-CZ" altLang="cs-CZ" sz="2000"/>
              <a:t>.</a:t>
            </a:r>
          </a:p>
          <a:p>
            <a:pPr eaLnBrk="1" hangingPunct="1">
              <a:buFont typeface="Wingdings" panose="05000000000000000000" pitchFamily="2" charset="2"/>
              <a:buNone/>
            </a:pPr>
            <a:endParaRPr lang="cs-CZ" altLang="cs-CZ" sz="2000"/>
          </a:p>
        </p:txBody>
      </p:sp>
    </p:spTree>
    <p:extLst>
      <p:ext uri="{BB962C8B-B14F-4D97-AF65-F5344CB8AC3E}">
        <p14:creationId xmlns:p14="http://schemas.microsoft.com/office/powerpoint/2010/main" val="2874384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body" idx="1"/>
          </p:nvPr>
        </p:nvSpPr>
        <p:spPr>
          <a:xfrm>
            <a:off x="0" y="640080"/>
            <a:ext cx="8970169" cy="2284864"/>
          </a:xfrm>
        </p:spPr>
        <p:txBody>
          <a:bodyPr>
            <a:normAutofit lnSpcReduction="10000"/>
          </a:bodyPr>
          <a:lstStyle/>
          <a:p>
            <a:pPr eaLnBrk="1" hangingPunct="1">
              <a:lnSpc>
                <a:spcPct val="90000"/>
              </a:lnSpc>
            </a:pPr>
            <a:r>
              <a:rPr lang="cs-CZ" sz="2400" b="1" dirty="0">
                <a:latin typeface="Times New Roman" pitchFamily="18" charset="0"/>
              </a:rPr>
              <a:t>Př.11:</a:t>
            </a:r>
            <a:r>
              <a:rPr lang="cs-CZ" sz="2400" dirty="0">
                <a:latin typeface="Times New Roman" pitchFamily="18" charset="0"/>
              </a:rPr>
              <a:t> Stavební firma získala zakázku na rekonstrukci restaurace. Přímé mzdy firmy celkem činí 1 250 000 Kč za měsíc, režie celkem činí 6 000 000 Kč, přímý materiál na zakázku je 330 000 Kč.  Na zakázce bude pracovat 5 pracovníků s hodinovou mzdou 80 Kč/h a časová náročnost projektu bude 13 dní x 12 hodin denně. Vykalkulujte celkové náklady na rekonstrukci a její cenu při ziskové přirážce 25%. </a:t>
            </a:r>
          </a:p>
        </p:txBody>
      </p:sp>
    </p:spTree>
    <p:extLst>
      <p:ext uri="{BB962C8B-B14F-4D97-AF65-F5344CB8AC3E}">
        <p14:creationId xmlns:p14="http://schemas.microsoft.com/office/powerpoint/2010/main" val="3367413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animEffect transition="in" filter="blinds(horizontal)">
                                      <p:cBhvr>
                                        <p:cTn id="7" dur="500"/>
                                        <p:tgtEl>
                                          <p:spTgt spid="829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2"/>
          <p:cNvSpPr>
            <a:spLocks noGrp="1" noChangeArrowheads="1"/>
          </p:cNvSpPr>
          <p:nvPr>
            <p:ph type="title"/>
          </p:nvPr>
        </p:nvSpPr>
        <p:spPr>
          <a:xfrm>
            <a:off x="2259330" y="-11421"/>
            <a:ext cx="8229600" cy="776126"/>
          </a:xfrm>
          <a:ln/>
        </p:spPr>
        <p:txBody>
          <a:bodyPr/>
          <a:lstStyle/>
          <a:p>
            <a:pPr eaLnBrk="1" hangingPunct="1"/>
            <a:r>
              <a:rPr lang="cs-CZ" sz="3200" b="1"/>
              <a:t>2. Kalkulace přirážková</a:t>
            </a:r>
            <a:r>
              <a:rPr lang="cs-CZ" sz="3200"/>
              <a:t> </a:t>
            </a:r>
          </a:p>
        </p:txBody>
      </p:sp>
      <p:sp>
        <p:nvSpPr>
          <p:cNvPr id="218114" name="Rectangle 2"/>
          <p:cNvSpPr>
            <a:spLocks noGrp="1" noChangeArrowheads="1"/>
          </p:cNvSpPr>
          <p:nvPr>
            <p:ph type="body" sz="half" idx="1"/>
          </p:nvPr>
        </p:nvSpPr>
        <p:spPr>
          <a:xfrm>
            <a:off x="539552" y="908720"/>
            <a:ext cx="8435975" cy="1727200"/>
          </a:xfrm>
        </p:spPr>
        <p:txBody>
          <a:bodyPr/>
          <a:lstStyle/>
          <a:p>
            <a:pPr algn="just">
              <a:buFont typeface="Wingdings" pitchFamily="2" charset="2"/>
              <a:buNone/>
            </a:pPr>
            <a:r>
              <a:rPr lang="cs-CZ" sz="2400" b="1" dirty="0">
                <a:latin typeface="Times New Roman" pitchFamily="18" charset="0"/>
              </a:rPr>
              <a:t>	Př. 12</a:t>
            </a:r>
            <a:r>
              <a:rPr lang="cs-CZ" sz="2400" dirty="0">
                <a:latin typeface="Times New Roman" pitchFamily="18" charset="0"/>
              </a:rPr>
              <a:t>  S.r.o. Alfa vyrábí oblečení pro volný čas. V prosinci 2001 bude vyrábět dětskou teplákovou soupravu Ondřej a dívčí mikinu Andrea. Výrobky jsou nákladově různorodé, proto používá přirážkové kalkulace:</a:t>
            </a:r>
          </a:p>
        </p:txBody>
      </p:sp>
      <p:graphicFrame>
        <p:nvGraphicFramePr>
          <p:cNvPr id="218213" name="Group 101"/>
          <p:cNvGraphicFramePr>
            <a:graphicFrameLocks noGrp="1"/>
          </p:cNvGraphicFramePr>
          <p:nvPr>
            <p:ph sz="half" idx="2"/>
          </p:nvPr>
        </p:nvGraphicFramePr>
        <p:xfrm>
          <a:off x="539750" y="2636838"/>
          <a:ext cx="8280400" cy="1920240"/>
        </p:xfrm>
        <a:graphic>
          <a:graphicData uri="http://schemas.openxmlformats.org/drawingml/2006/table">
            <a:tbl>
              <a:tblPr/>
              <a:tblGrid>
                <a:gridCol w="2760663">
                  <a:extLst>
                    <a:ext uri="{9D8B030D-6E8A-4147-A177-3AD203B41FA5}">
                      <a16:colId xmlns:a16="http://schemas.microsoft.com/office/drawing/2014/main" val="20000"/>
                    </a:ext>
                  </a:extLst>
                </a:gridCol>
                <a:gridCol w="2759075">
                  <a:extLst>
                    <a:ext uri="{9D8B030D-6E8A-4147-A177-3AD203B41FA5}">
                      <a16:colId xmlns:a16="http://schemas.microsoft.com/office/drawing/2014/main" val="20001"/>
                    </a:ext>
                  </a:extLst>
                </a:gridCol>
                <a:gridCol w="2760662">
                  <a:extLst>
                    <a:ext uri="{9D8B030D-6E8A-4147-A177-3AD203B41FA5}">
                      <a16:colId xmlns:a16="http://schemas.microsoft.com/office/drawing/2014/main" val="20002"/>
                    </a:ext>
                  </a:extLst>
                </a:gridCol>
              </a:tblGrid>
              <a:tr h="4508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PLÁNOVANÉ ÚDAJE</a:t>
                      </a:r>
                      <a:endParaRPr kumimoji="0" lang="cs-CZ" sz="16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TEPLÁKOVÁ SOUPRAVA ONDŘEJ</a:t>
                      </a:r>
                      <a:endParaRPr kumimoji="0" lang="cs-CZ" sz="16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DÍVČÍ MIKINA ANDREA</a:t>
                      </a:r>
                      <a:endParaRPr kumimoji="0" lang="cs-CZ" sz="16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2575">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tab pos="900113" algn="l"/>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Přímý materiál</a:t>
                      </a:r>
                      <a:endParaRPr kumimoji="0" lang="cs-CZ" sz="16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110,--</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140,--</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16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tab pos="900113" algn="l"/>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Přímé mzdy</a:t>
                      </a:r>
                      <a:endParaRPr kumimoji="0" lang="cs-CZ" sz="16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80,--</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90,--</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2575">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tab pos="900113" algn="l"/>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Pracnost</a:t>
                      </a:r>
                      <a:endParaRPr kumimoji="0" lang="cs-CZ" sz="16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45 min</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30 min</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a:txBody>
                    <a:bodyPr/>
                    <a:lstStyle/>
                    <a:p>
                      <a:pPr marL="342900" marR="0" lvl="0" indent="-342900" algn="just" defTabSz="914400" rtl="0" eaLnBrk="0" fontAlgn="base" latinLnBrk="0" hangingPunct="0">
                        <a:lnSpc>
                          <a:spcPct val="100000"/>
                        </a:lnSpc>
                        <a:spcBef>
                          <a:spcPct val="0"/>
                        </a:spcBef>
                        <a:spcAft>
                          <a:spcPct val="0"/>
                        </a:spcAft>
                        <a:buClrTx/>
                        <a:buSzTx/>
                        <a:buFontTx/>
                        <a:buNone/>
                        <a:tabLst>
                          <a:tab pos="900113" algn="l"/>
                        </a:tabLst>
                      </a:pPr>
                      <a:r>
                        <a:rPr kumimoji="0" lang="cs-CZ" sz="1600" b="1" i="0" u="none" strike="noStrike" cap="none" normalizeH="0" baseline="0">
                          <a:ln>
                            <a:noFill/>
                          </a:ln>
                          <a:solidFill>
                            <a:schemeClr val="tx1"/>
                          </a:solidFill>
                          <a:effectLst/>
                          <a:latin typeface="Times New Roman" pitchFamily="18" charset="0"/>
                          <a:cs typeface="Times New Roman" pitchFamily="18" charset="0"/>
                        </a:rPr>
                        <a:t>Plánovaná výroba</a:t>
                      </a:r>
                      <a:endParaRPr kumimoji="0" lang="cs-CZ" sz="16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2 000ks</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tab pos="900113" algn="l"/>
                        </a:tabLst>
                      </a:pPr>
                      <a:r>
                        <a:rPr kumimoji="0" lang="cs-CZ" sz="1600" b="0" i="0" u="none" strike="noStrike" cap="none" normalizeH="0" baseline="0">
                          <a:ln>
                            <a:noFill/>
                          </a:ln>
                          <a:solidFill>
                            <a:schemeClr val="tx1"/>
                          </a:solidFill>
                          <a:effectLst/>
                          <a:latin typeface="Times New Roman" pitchFamily="18" charset="0"/>
                          <a:cs typeface="Times New Roman" pitchFamily="18" charset="0"/>
                        </a:rPr>
                        <a:t>3 000ks</a:t>
                      </a:r>
                      <a:endParaRPr kumimoji="0" lang="cs-CZ" sz="16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18214" name="Rectangle 102"/>
          <p:cNvSpPr>
            <a:spLocks noChangeArrowheads="1"/>
          </p:cNvSpPr>
          <p:nvPr/>
        </p:nvSpPr>
        <p:spPr bwMode="auto">
          <a:xfrm>
            <a:off x="323850" y="4652963"/>
            <a:ext cx="8435975"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0" hangingPunct="0">
              <a:spcBef>
                <a:spcPct val="20000"/>
              </a:spcBef>
              <a:buClr>
                <a:schemeClr val="bg2"/>
              </a:buClr>
              <a:buSzPct val="75000"/>
              <a:buFont typeface="Wingdings" pitchFamily="2" charset="2"/>
              <a:buNone/>
            </a:pPr>
            <a:r>
              <a:rPr lang="cs-CZ" sz="2000" b="0">
                <a:latin typeface="Times New Roman" pitchFamily="18" charset="0"/>
              </a:rPr>
              <a:t>	Rozpočtované režie </a:t>
            </a:r>
          </a:p>
          <a:p>
            <a:pPr marL="457200" indent="-457200" eaLnBrk="0" hangingPunct="0">
              <a:spcBef>
                <a:spcPct val="20000"/>
              </a:spcBef>
              <a:buClr>
                <a:schemeClr val="bg2"/>
              </a:buClr>
              <a:buSzPct val="75000"/>
              <a:buFont typeface="Wingdings" pitchFamily="2" charset="2"/>
              <a:buChar char="p"/>
            </a:pPr>
            <a:r>
              <a:rPr lang="cs-CZ" sz="2000" b="0">
                <a:latin typeface="Times New Roman" pitchFamily="18" charset="0"/>
              </a:rPr>
              <a:t>výrobní režie Kč 240 000,-  </a:t>
            </a:r>
            <a:r>
              <a:rPr lang="cs-CZ" sz="2000" b="0">
                <a:latin typeface="Times New Roman" pitchFamily="18" charset="0"/>
                <a:cs typeface="Times New Roman" pitchFamily="18" charset="0"/>
              </a:rPr>
              <a:t>→ </a:t>
            </a:r>
            <a:r>
              <a:rPr lang="cs-CZ" sz="2000" b="0">
                <a:latin typeface="Times New Roman" pitchFamily="18" charset="0"/>
              </a:rPr>
              <a:t>RZ pracnost výrobku</a:t>
            </a:r>
          </a:p>
          <a:p>
            <a:pPr marL="457200" indent="-457200" eaLnBrk="0" hangingPunct="0">
              <a:spcBef>
                <a:spcPct val="20000"/>
              </a:spcBef>
              <a:buClr>
                <a:schemeClr val="bg2"/>
              </a:buClr>
              <a:buSzPct val="75000"/>
              <a:buFont typeface="Wingdings" pitchFamily="2" charset="2"/>
              <a:buChar char="p"/>
            </a:pPr>
            <a:r>
              <a:rPr lang="cs-CZ" sz="2000" b="0">
                <a:latin typeface="Times New Roman" pitchFamily="18" charset="0"/>
              </a:rPr>
              <a:t>správní režie Kč 262 150,-  </a:t>
            </a:r>
            <a:r>
              <a:rPr lang="cs-CZ" sz="2000" b="0">
                <a:latin typeface="Times New Roman" pitchFamily="18" charset="0"/>
                <a:cs typeface="Times New Roman" pitchFamily="18" charset="0"/>
              </a:rPr>
              <a:t>→</a:t>
            </a:r>
            <a:r>
              <a:rPr lang="cs-CZ" sz="2000" b="0">
                <a:latin typeface="Times New Roman" pitchFamily="18" charset="0"/>
              </a:rPr>
              <a:t> RZ součet přímých nákladů </a:t>
            </a:r>
          </a:p>
          <a:p>
            <a:pPr marL="457200" indent="-457200" eaLnBrk="0" hangingPunct="0">
              <a:spcBef>
                <a:spcPct val="20000"/>
              </a:spcBef>
              <a:buClr>
                <a:schemeClr val="bg2"/>
              </a:buClr>
              <a:buSzPct val="75000"/>
              <a:buFont typeface="Wingdings" pitchFamily="2" charset="2"/>
              <a:buChar char="p"/>
            </a:pPr>
            <a:r>
              <a:rPr lang="cs-CZ" sz="2000" b="0">
                <a:latin typeface="Times New Roman" pitchFamily="18" charset="0"/>
              </a:rPr>
              <a:t>Úkol - sestavte kalkulaci do úrovně vl. náklady výkonu </a:t>
            </a:r>
            <a:endParaRPr lang="cs-CZ" sz="2000" b="0" u="sng">
              <a:latin typeface="Times New Roman" pitchFamily="18" charset="0"/>
            </a:endParaRPr>
          </a:p>
        </p:txBody>
      </p:sp>
    </p:spTree>
    <p:extLst>
      <p:ext uri="{BB962C8B-B14F-4D97-AF65-F5344CB8AC3E}">
        <p14:creationId xmlns:p14="http://schemas.microsoft.com/office/powerpoint/2010/main" val="22951497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2087880" y="144016"/>
            <a:ext cx="8229600" cy="692696"/>
          </a:xfrm>
          <a:ln/>
        </p:spPr>
        <p:txBody>
          <a:bodyPr/>
          <a:lstStyle/>
          <a:p>
            <a:pPr eaLnBrk="1" hangingPunct="1"/>
            <a:r>
              <a:rPr lang="cs-CZ" sz="3200" b="1" dirty="0"/>
              <a:t>2. Kalkulace přirážková</a:t>
            </a:r>
            <a:r>
              <a:rPr lang="cs-CZ" sz="3200" dirty="0"/>
              <a:t> </a:t>
            </a:r>
          </a:p>
        </p:txBody>
      </p:sp>
      <p:sp>
        <p:nvSpPr>
          <p:cNvPr id="220163" name="Rectangle 3"/>
          <p:cNvSpPr>
            <a:spLocks noGrp="1" noChangeArrowheads="1"/>
          </p:cNvSpPr>
          <p:nvPr>
            <p:ph type="body" sz="half" idx="1"/>
          </p:nvPr>
        </p:nvSpPr>
        <p:spPr>
          <a:xfrm>
            <a:off x="323528" y="836712"/>
            <a:ext cx="8569325" cy="3313112"/>
          </a:xfrm>
        </p:spPr>
        <p:txBody>
          <a:bodyPr/>
          <a:lstStyle/>
          <a:p>
            <a:pPr marL="457200" indent="-457200" algn="just">
              <a:lnSpc>
                <a:spcPct val="80000"/>
              </a:lnSpc>
              <a:buFont typeface="Wingdings" pitchFamily="2" charset="2"/>
              <a:buNone/>
            </a:pPr>
            <a:r>
              <a:rPr lang="cs-CZ" sz="1800" b="1" dirty="0">
                <a:latin typeface="Times New Roman" pitchFamily="18" charset="0"/>
              </a:rPr>
              <a:t>Řešení</a:t>
            </a:r>
          </a:p>
        </p:txBody>
      </p:sp>
      <p:graphicFrame>
        <p:nvGraphicFramePr>
          <p:cNvPr id="220330" name="Group 170"/>
          <p:cNvGraphicFramePr>
            <a:graphicFrameLocks noGrp="1"/>
          </p:cNvGraphicFramePr>
          <p:nvPr>
            <p:ph sz="half" idx="2"/>
            <p:extLst>
              <p:ext uri="{D42A27DB-BD31-4B8C-83A1-F6EECF244321}">
                <p14:modId xmlns:p14="http://schemas.microsoft.com/office/powerpoint/2010/main" val="265734301"/>
              </p:ext>
            </p:extLst>
          </p:nvPr>
        </p:nvGraphicFramePr>
        <p:xfrm>
          <a:off x="252090" y="3642043"/>
          <a:ext cx="8640763" cy="2616517"/>
        </p:xfrm>
        <a:graphic>
          <a:graphicData uri="http://schemas.openxmlformats.org/drawingml/2006/table">
            <a:tbl>
              <a:tblPr/>
              <a:tblGrid>
                <a:gridCol w="3168650">
                  <a:extLst>
                    <a:ext uri="{9D8B030D-6E8A-4147-A177-3AD203B41FA5}">
                      <a16:colId xmlns:a16="http://schemas.microsoft.com/office/drawing/2014/main" val="20000"/>
                    </a:ext>
                  </a:extLst>
                </a:gridCol>
                <a:gridCol w="2592388">
                  <a:extLst>
                    <a:ext uri="{9D8B030D-6E8A-4147-A177-3AD203B41FA5}">
                      <a16:colId xmlns:a16="http://schemas.microsoft.com/office/drawing/2014/main" val="20001"/>
                    </a:ext>
                  </a:extLst>
                </a:gridCol>
                <a:gridCol w="2879725">
                  <a:extLst>
                    <a:ext uri="{9D8B030D-6E8A-4147-A177-3AD203B41FA5}">
                      <a16:colId xmlns:a16="http://schemas.microsoft.com/office/drawing/2014/main" val="20002"/>
                    </a:ext>
                  </a:extLst>
                </a:gridCol>
              </a:tblGrid>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dirty="0">
                          <a:ln>
                            <a:noFill/>
                          </a:ln>
                          <a:solidFill>
                            <a:schemeClr val="tx1"/>
                          </a:solidFill>
                          <a:effectLst/>
                          <a:latin typeface="Times New Roman" pitchFamily="18" charset="0"/>
                          <a:cs typeface="Times New Roman" pitchFamily="18" charset="0"/>
                        </a:rPr>
                        <a:t>Položka kalkulačního vzorce</a:t>
                      </a:r>
                      <a:endParaRPr kumimoji="0" lang="cs-CZ" sz="1800" b="1"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Tepláková souprava</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Dívčí mikina</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1317">
                <a:tc>
                  <a:txBody>
                    <a:bodyPr/>
                    <a:lstStyle/>
                    <a:p>
                      <a:pPr marL="0" marR="0" lvl="0" indent="0" algn="just"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Přímý materiál</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just"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Přímé mzdy</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just"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Výrobní režie</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1"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just"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Vlastní náklady výroby</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06400">
                <a:tc>
                  <a:txBody>
                    <a:bodyPr/>
                    <a:lstStyle/>
                    <a:p>
                      <a:pPr marL="0" marR="0" lvl="0" indent="0" algn="just"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Správní režie</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1"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just" defTabSz="914400" rtl="0" eaLnBrk="0" fontAlgn="base" latinLnBrk="0" hangingPunct="0">
                        <a:lnSpc>
                          <a:spcPct val="100000"/>
                        </a:lnSpc>
                        <a:spcBef>
                          <a:spcPct val="0"/>
                        </a:spcBef>
                        <a:spcAft>
                          <a:spcPct val="0"/>
                        </a:spcAft>
                        <a:buClrTx/>
                        <a:buSzTx/>
                        <a:buFontTx/>
                        <a:buNone/>
                        <a:tabLst>
                          <a:tab pos="900113" algn="l"/>
                        </a:tabLst>
                      </a:pPr>
                      <a:r>
                        <a:rPr kumimoji="0" lang="cs-CZ" sz="1800" b="1" i="0" u="none" strike="noStrike" cap="none" normalizeH="0" baseline="0">
                          <a:ln>
                            <a:noFill/>
                          </a:ln>
                          <a:solidFill>
                            <a:schemeClr val="tx1"/>
                          </a:solidFill>
                          <a:effectLst/>
                          <a:latin typeface="Times New Roman" pitchFamily="18" charset="0"/>
                          <a:cs typeface="Times New Roman" pitchFamily="18" charset="0"/>
                        </a:rPr>
                        <a:t>Vlastní náklady výkonu</a:t>
                      </a:r>
                      <a:endParaRPr kumimoji="0" lang="cs-CZ" sz="1800" b="1"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tab pos="900113" algn="l"/>
                        </a:tabLst>
                      </a:pPr>
                      <a:endParaRPr kumimoji="0" lang="cs-CZ" sz="18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86755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body" idx="1"/>
          </p:nvPr>
        </p:nvSpPr>
        <p:spPr>
          <a:xfrm>
            <a:off x="468313" y="1196975"/>
            <a:ext cx="8351837" cy="4537075"/>
          </a:xfrm>
        </p:spPr>
        <p:txBody>
          <a:bodyPr/>
          <a:lstStyle/>
          <a:p>
            <a:pPr eaLnBrk="1" hangingPunct="1"/>
            <a:r>
              <a:rPr lang="cs-CZ" b="1" dirty="0">
                <a:solidFill>
                  <a:srgbClr val="000000"/>
                </a:solidFill>
              </a:rPr>
              <a:t>Př. 13: </a:t>
            </a:r>
            <a:r>
              <a:rPr lang="cs-CZ" dirty="0">
                <a:solidFill>
                  <a:srgbClr val="000000"/>
                </a:solidFill>
              </a:rPr>
              <a:t>Ze suroviny se vyrábí hlavní výrobek A </a:t>
            </a:r>
            <a:r>
              <a:rPr lang="cs-CZ" dirty="0" err="1">
                <a:solidFill>
                  <a:srgbClr val="000000"/>
                </a:solidFill>
              </a:rPr>
              <a:t>a</a:t>
            </a:r>
            <a:r>
              <a:rPr lang="cs-CZ" dirty="0">
                <a:solidFill>
                  <a:srgbClr val="000000"/>
                </a:solidFill>
              </a:rPr>
              <a:t> vedlejší výrobky B a C. Z 1200 kg suroviny (nákupní cena 5 Kč/kg) bylo vyrobeno 720 kg hlavního výrobku A; zpracovací náklady byly 864 Kč. Tržby za prodej vedlejšího výrobku B byly 620 Kč, výrobku C 340 Kč. Určete náklady na 1 kg výrobku A.</a:t>
            </a:r>
          </a:p>
          <a:p>
            <a:pPr eaLnBrk="1" hangingPunct="1">
              <a:buFont typeface="Wingdings" pitchFamily="2" charset="2"/>
              <a:buNone/>
            </a:pPr>
            <a:endParaRPr lang="cs-CZ" dirty="0"/>
          </a:p>
        </p:txBody>
      </p:sp>
      <p:sp>
        <p:nvSpPr>
          <p:cNvPr id="23557" name="Rectangle 3"/>
          <p:cNvSpPr>
            <a:spLocks noGrp="1" noChangeArrowheads="1"/>
          </p:cNvSpPr>
          <p:nvPr>
            <p:ph type="title"/>
          </p:nvPr>
        </p:nvSpPr>
        <p:spPr>
          <a:noFill/>
        </p:spPr>
        <p:txBody>
          <a:bodyPr/>
          <a:lstStyle/>
          <a:p>
            <a:pPr eaLnBrk="1" hangingPunct="1"/>
            <a:r>
              <a:rPr lang="cs-CZ" b="1" dirty="0"/>
              <a:t>Kalkulace ve sdružené výrobě</a:t>
            </a:r>
            <a:r>
              <a:rPr lang="cs-CZ" dirty="0"/>
              <a:t> </a:t>
            </a:r>
          </a:p>
        </p:txBody>
      </p:sp>
    </p:spTree>
    <p:extLst>
      <p:ext uri="{BB962C8B-B14F-4D97-AF65-F5344CB8AC3E}">
        <p14:creationId xmlns:p14="http://schemas.microsoft.com/office/powerpoint/2010/main" val="11829070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359569" y="819150"/>
            <a:ext cx="8424862" cy="558800"/>
          </a:xfrm>
        </p:spPr>
        <p:txBody>
          <a:bodyPr>
            <a:noAutofit/>
          </a:bodyPr>
          <a:lstStyle/>
          <a:p>
            <a:pPr eaLnBrk="1" hangingPunct="1"/>
            <a:r>
              <a:rPr lang="cs-CZ" sz="3200" b="1" dirty="0"/>
              <a:t>Neabsorpční kalkulace</a:t>
            </a:r>
            <a:r>
              <a:rPr lang="cs-CZ" sz="3200" dirty="0"/>
              <a:t> – kalkulace neúplných nákladů</a:t>
            </a:r>
          </a:p>
        </p:txBody>
      </p:sp>
      <p:sp>
        <p:nvSpPr>
          <p:cNvPr id="31749" name="Rectangle 3"/>
          <p:cNvSpPr>
            <a:spLocks noGrp="1" noChangeArrowheads="1"/>
          </p:cNvSpPr>
          <p:nvPr>
            <p:ph type="body" idx="1"/>
          </p:nvPr>
        </p:nvSpPr>
        <p:spPr/>
        <p:txBody>
          <a:bodyPr>
            <a:normAutofit lnSpcReduction="10000"/>
          </a:bodyPr>
          <a:lstStyle/>
          <a:p>
            <a:pPr algn="just" eaLnBrk="1" hangingPunct="1">
              <a:buFont typeface="Wingdings" pitchFamily="2" charset="2"/>
              <a:buNone/>
            </a:pPr>
            <a:r>
              <a:rPr lang="cs-CZ" b="1" dirty="0"/>
              <a:t>Kalkulace variabilních nákladů</a:t>
            </a:r>
          </a:p>
          <a:p>
            <a:pPr algn="just" eaLnBrk="1" hangingPunct="1"/>
            <a:r>
              <a:rPr lang="cs-CZ" sz="2400"/>
              <a:t>Na výrobky kalkuluje pouze variabilní (jednicové) náklady a variabilní část režijních nákladů. </a:t>
            </a:r>
            <a:r>
              <a:rPr lang="cs-CZ" sz="2400" dirty="0"/>
              <a:t>Zbývající fixní režijní náklady zajišťují chod podniku a nelze je spolehlivě přiřadit jednotlivým výrobkům, tudíž se nerozpočítávají.</a:t>
            </a:r>
          </a:p>
          <a:p>
            <a:pPr algn="just" eaLnBrk="1" hangingPunct="1"/>
            <a:r>
              <a:rPr lang="cs-CZ" sz="2400" dirty="0"/>
              <a:t>U jednotlivých výrobků se nezjišťuje zisk, ale příspěvek na úhradu fixních nákladů a zisku.</a:t>
            </a:r>
          </a:p>
          <a:p>
            <a:pPr algn="just" eaLnBrk="1" hangingPunct="1"/>
            <a:endParaRPr lang="cs-CZ" sz="2400" dirty="0"/>
          </a:p>
          <a:p>
            <a:pPr algn="just" eaLnBrk="1" hangingPunct="1">
              <a:buFont typeface="Wingdings" pitchFamily="2" charset="2"/>
              <a:buNone/>
            </a:pPr>
            <a:r>
              <a:rPr lang="cs-CZ" sz="2400" dirty="0"/>
              <a:t>Cena</a:t>
            </a:r>
          </a:p>
          <a:p>
            <a:pPr algn="just" eaLnBrk="1" hangingPunct="1">
              <a:buFontTx/>
              <a:buChar char="-"/>
            </a:pPr>
            <a:r>
              <a:rPr lang="cs-CZ" sz="2400" u="sng" dirty="0"/>
              <a:t>Variabilní náklady</a:t>
            </a:r>
          </a:p>
          <a:p>
            <a:pPr algn="just" eaLnBrk="1" hangingPunct="1">
              <a:buFontTx/>
              <a:buNone/>
            </a:pPr>
            <a:r>
              <a:rPr lang="cs-CZ" sz="2400" dirty="0"/>
              <a:t>= příspěvek na krytí fixních nákladů a zisku (marže)</a:t>
            </a:r>
          </a:p>
        </p:txBody>
      </p:sp>
    </p:spTree>
    <p:extLst>
      <p:ext uri="{BB962C8B-B14F-4D97-AF65-F5344CB8AC3E}">
        <p14:creationId xmlns:p14="http://schemas.microsoft.com/office/powerpoint/2010/main" val="284207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1" name="Rectangle 3"/>
          <p:cNvSpPr>
            <a:spLocks noGrp="1" noChangeArrowheads="1"/>
          </p:cNvSpPr>
          <p:nvPr>
            <p:ph type="body" idx="1"/>
          </p:nvPr>
        </p:nvSpPr>
        <p:spPr>
          <a:xfrm>
            <a:off x="457200" y="2636838"/>
            <a:ext cx="8229600" cy="3856037"/>
          </a:xfrm>
          <a:noFill/>
          <a:ln>
            <a:solidFill>
              <a:srgbClr val="000000"/>
            </a:solidFill>
            <a:round/>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marL="341313" indent="-341313" defTabSz="449263">
              <a:spcBef>
                <a:spcPts val="9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b="1" u="sng"/>
              <a:t>Řešení rozhodovacích úloh</a:t>
            </a:r>
          </a:p>
          <a:p>
            <a:pPr marL="341313" indent="-341313" defTabSz="449263">
              <a:spcBef>
                <a:spcPts val="1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rozhodování o změnách v objemu a struktuře výkonů (rozhodování „na existující kapacitě“)</a:t>
            </a:r>
          </a:p>
          <a:p>
            <a:pPr marL="341313" indent="-341313" defTabSz="449263">
              <a:spcBef>
                <a:spcPts val="1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rozhodování o dlouhodobé efektivnosti výkonů</a:t>
            </a:r>
          </a:p>
          <a:p>
            <a:pPr marL="341313" indent="-341313" defTabSz="449263">
              <a:spcBef>
                <a:spcPts val="1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stanovení dolní hranice ceny výkonů</a:t>
            </a:r>
          </a:p>
          <a:p>
            <a:pPr marL="341313" indent="-341313" defTabSz="449263">
              <a:spcBef>
                <a:spcPts val="1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a:t>dosažení žádoucí motivace manažerů a zaměstnanců (stanovení vnitropodnikových cen interních výkonů)</a:t>
            </a:r>
          </a:p>
        </p:txBody>
      </p:sp>
      <p:sp>
        <p:nvSpPr>
          <p:cNvPr id="165892" name="Line 4"/>
          <p:cNvSpPr>
            <a:spLocks noChangeShapeType="1"/>
          </p:cNvSpPr>
          <p:nvPr/>
        </p:nvSpPr>
        <p:spPr bwMode="auto">
          <a:xfrm>
            <a:off x="1619250" y="1844675"/>
            <a:ext cx="960438" cy="593725"/>
          </a:xfrm>
          <a:prstGeom prst="line">
            <a:avLst/>
          </a:prstGeom>
          <a:noFill/>
          <a:ln w="792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65893" name="Rectangle 5"/>
          <p:cNvSpPr>
            <a:spLocks noChangeArrowheads="1"/>
          </p:cNvSpPr>
          <p:nvPr/>
        </p:nvSpPr>
        <p:spPr bwMode="auto">
          <a:xfrm>
            <a:off x="395288" y="889000"/>
            <a:ext cx="8229600"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marL="341313" indent="-341313" defTabSz="449263">
              <a:spcBef>
                <a:spcPct val="20000"/>
              </a:spcBef>
              <a:buClr>
                <a:schemeClr val="bg2"/>
              </a:buClr>
              <a:buSzPct val="75000"/>
              <a:buFont typeface="Wingdings"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err="1">
                <a:latin typeface="Tahoma" pitchFamily="34" charset="0"/>
              </a:rPr>
              <a:t>Z</a:t>
            </a:r>
            <a:r>
              <a:rPr lang="en-GB" sz="2800" dirty="0" err="1">
                <a:latin typeface="Verdana"/>
              </a:rPr>
              <a:t>á</a:t>
            </a:r>
            <a:r>
              <a:rPr lang="en-GB" sz="2800" dirty="0" err="1">
                <a:latin typeface="Tahoma" pitchFamily="34" charset="0"/>
              </a:rPr>
              <a:t>kladn</a:t>
            </a:r>
            <a:r>
              <a:rPr lang="en-GB" sz="2800" dirty="0" err="1">
                <a:latin typeface="Verdana"/>
              </a:rPr>
              <a:t>í</a:t>
            </a:r>
            <a:r>
              <a:rPr lang="en-GB" sz="2800" dirty="0">
                <a:latin typeface="Tahoma" pitchFamily="34" charset="0"/>
              </a:rPr>
              <a:t> </a:t>
            </a:r>
            <a:r>
              <a:rPr lang="en-GB" sz="2800" dirty="0" err="1">
                <a:latin typeface="Tahoma" pitchFamily="34" charset="0"/>
              </a:rPr>
              <a:t>ot</a:t>
            </a:r>
            <a:r>
              <a:rPr lang="en-GB" sz="2800" dirty="0" err="1">
                <a:latin typeface="Verdana"/>
              </a:rPr>
              <a:t>á</a:t>
            </a:r>
            <a:r>
              <a:rPr lang="en-GB" sz="2800" dirty="0" err="1">
                <a:latin typeface="Tahoma" pitchFamily="34" charset="0"/>
              </a:rPr>
              <a:t>zky</a:t>
            </a:r>
            <a:r>
              <a:rPr lang="en-GB" sz="2800" dirty="0">
                <a:latin typeface="Tahoma" pitchFamily="34" charset="0"/>
              </a:rPr>
              <a:t> </a:t>
            </a:r>
            <a:r>
              <a:rPr lang="en-GB" sz="2800" dirty="0" err="1">
                <a:latin typeface="Tahoma" pitchFamily="34" charset="0"/>
              </a:rPr>
              <a:t>spojen</a:t>
            </a:r>
            <a:r>
              <a:rPr lang="en-GB" sz="2800" dirty="0" err="1">
                <a:latin typeface="Verdana"/>
              </a:rPr>
              <a:t>é</a:t>
            </a:r>
            <a:r>
              <a:rPr lang="en-GB" sz="2800" dirty="0">
                <a:latin typeface="Tahoma" pitchFamily="34" charset="0"/>
              </a:rPr>
              <a:t> s </a:t>
            </a:r>
            <a:r>
              <a:rPr lang="en-GB" sz="2800" dirty="0" err="1">
                <a:latin typeface="Tahoma" pitchFamily="34" charset="0"/>
              </a:rPr>
              <a:t>kalkulac</a:t>
            </a:r>
            <a:r>
              <a:rPr lang="en-GB" sz="2800" dirty="0" err="1">
                <a:latin typeface="Verdana"/>
              </a:rPr>
              <a:t>í</a:t>
            </a:r>
            <a:r>
              <a:rPr lang="en-GB" sz="2800" dirty="0">
                <a:latin typeface="Tahoma" pitchFamily="34" charset="0"/>
              </a:rPr>
              <a:t>:</a:t>
            </a:r>
            <a:br>
              <a:rPr lang="en-GB" sz="2800" b="0" dirty="0"/>
            </a:br>
            <a:r>
              <a:rPr lang="en-GB" sz="2800" b="0" dirty="0"/>
              <a:t>„</a:t>
            </a:r>
            <a:r>
              <a:rPr lang="en-GB" sz="2800" i="1" dirty="0"/>
              <a:t>PROČ</a:t>
            </a:r>
            <a:r>
              <a:rPr lang="en-GB" sz="2800" b="0" i="1" dirty="0"/>
              <a:t>“             „JAK“</a:t>
            </a:r>
          </a:p>
        </p:txBody>
      </p:sp>
      <p:sp>
        <p:nvSpPr>
          <p:cNvPr id="165895" name="Rectangle 7"/>
          <p:cNvSpPr>
            <a:spLocks noGrp="1" noChangeArrowheads="1"/>
          </p:cNvSpPr>
          <p:nvPr>
            <p:ph type="title"/>
          </p:nvPr>
        </p:nvSpPr>
        <p:spPr>
          <a:xfrm>
            <a:off x="2209800" y="-22066"/>
            <a:ext cx="8229600" cy="1143000"/>
          </a:xfrm>
          <a:noFill/>
          <a:ln/>
        </p:spPr>
        <p:txBody>
          <a:bodyPr>
            <a:normAutofit/>
          </a:bodyPr>
          <a:lstStyle/>
          <a:p>
            <a:r>
              <a:rPr lang="cs-CZ" sz="3200" b="1" dirty="0"/>
              <a:t>KALKULACE NÁKLADŮ</a:t>
            </a:r>
          </a:p>
        </p:txBody>
      </p:sp>
    </p:spTree>
    <p:extLst>
      <p:ext uri="{BB962C8B-B14F-4D97-AF65-F5344CB8AC3E}">
        <p14:creationId xmlns:p14="http://schemas.microsoft.com/office/powerpoint/2010/main" val="536234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Line 3"/>
          <p:cNvSpPr>
            <a:spLocks noChangeShapeType="1"/>
          </p:cNvSpPr>
          <p:nvPr/>
        </p:nvSpPr>
        <p:spPr bwMode="auto">
          <a:xfrm>
            <a:off x="1619250" y="1844675"/>
            <a:ext cx="960438" cy="593725"/>
          </a:xfrm>
          <a:prstGeom prst="line">
            <a:avLst/>
          </a:prstGeom>
          <a:noFill/>
          <a:ln w="792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69988" name="Rectangle 4"/>
          <p:cNvSpPr>
            <a:spLocks noChangeArrowheads="1"/>
          </p:cNvSpPr>
          <p:nvPr/>
        </p:nvSpPr>
        <p:spPr bwMode="auto">
          <a:xfrm>
            <a:off x="395288" y="889000"/>
            <a:ext cx="8229600"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marL="341313" indent="-341313" defTabSz="449263">
              <a:spcBef>
                <a:spcPct val="20000"/>
              </a:spcBef>
              <a:buClr>
                <a:schemeClr val="bg2"/>
              </a:buClr>
              <a:buSzPct val="75000"/>
              <a:buFont typeface="Wingdings"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a:latin typeface="Tahoma" pitchFamily="34" charset="0"/>
              </a:rPr>
              <a:t>Z</a:t>
            </a:r>
            <a:r>
              <a:rPr lang="en-GB" sz="2800">
                <a:latin typeface="Verdana"/>
              </a:rPr>
              <a:t>á</a:t>
            </a:r>
            <a:r>
              <a:rPr lang="en-GB" sz="2800">
                <a:latin typeface="Tahoma" pitchFamily="34" charset="0"/>
              </a:rPr>
              <a:t>kladn</a:t>
            </a:r>
            <a:r>
              <a:rPr lang="en-GB" sz="2800">
                <a:latin typeface="Verdana"/>
              </a:rPr>
              <a:t>í</a:t>
            </a:r>
            <a:r>
              <a:rPr lang="en-GB" sz="2800">
                <a:latin typeface="Tahoma" pitchFamily="34" charset="0"/>
              </a:rPr>
              <a:t> ot</a:t>
            </a:r>
            <a:r>
              <a:rPr lang="en-GB" sz="2800">
                <a:latin typeface="Verdana"/>
              </a:rPr>
              <a:t>á</a:t>
            </a:r>
            <a:r>
              <a:rPr lang="en-GB" sz="2800">
                <a:latin typeface="Tahoma" pitchFamily="34" charset="0"/>
              </a:rPr>
              <a:t>zky spojen</a:t>
            </a:r>
            <a:r>
              <a:rPr lang="en-GB" sz="2800">
                <a:latin typeface="Verdana"/>
              </a:rPr>
              <a:t>é</a:t>
            </a:r>
            <a:r>
              <a:rPr lang="en-GB" sz="2800">
                <a:latin typeface="Tahoma" pitchFamily="34" charset="0"/>
              </a:rPr>
              <a:t> s kalkulac</a:t>
            </a:r>
            <a:r>
              <a:rPr lang="en-GB" sz="2800">
                <a:latin typeface="Verdana"/>
              </a:rPr>
              <a:t>í</a:t>
            </a:r>
            <a:r>
              <a:rPr lang="en-GB" sz="2800">
                <a:latin typeface="Tahoma" pitchFamily="34" charset="0"/>
              </a:rPr>
              <a:t>:</a:t>
            </a:r>
            <a:br>
              <a:rPr lang="en-GB" sz="2800" b="0"/>
            </a:br>
            <a:r>
              <a:rPr lang="en-GB" sz="2800" b="0"/>
              <a:t>„</a:t>
            </a:r>
            <a:r>
              <a:rPr lang="en-GB" sz="2800" i="1"/>
              <a:t>PROČ</a:t>
            </a:r>
            <a:r>
              <a:rPr lang="en-GB" sz="2800" b="0" i="1"/>
              <a:t>“             „JAK“</a:t>
            </a:r>
          </a:p>
        </p:txBody>
      </p:sp>
      <p:sp>
        <p:nvSpPr>
          <p:cNvPr id="169989" name="Rectangle 5"/>
          <p:cNvSpPr>
            <a:spLocks noGrp="1" noChangeArrowheads="1"/>
          </p:cNvSpPr>
          <p:nvPr>
            <p:ph type="title"/>
          </p:nvPr>
        </p:nvSpPr>
        <p:spPr>
          <a:xfrm>
            <a:off x="2099469" y="-57150"/>
            <a:ext cx="8229600" cy="1143000"/>
          </a:xfrm>
          <a:noFill/>
          <a:ln/>
        </p:spPr>
        <p:txBody>
          <a:bodyPr>
            <a:normAutofit/>
          </a:bodyPr>
          <a:lstStyle/>
          <a:p>
            <a:r>
              <a:rPr lang="cs-CZ" sz="3200" b="1" dirty="0"/>
              <a:t>KALKULACE NÁKLADŮ</a:t>
            </a:r>
          </a:p>
        </p:txBody>
      </p:sp>
      <p:sp>
        <p:nvSpPr>
          <p:cNvPr id="169991" name="Rectangle 7"/>
          <p:cNvSpPr>
            <a:spLocks noGrp="1" noChangeArrowheads="1"/>
          </p:cNvSpPr>
          <p:nvPr>
            <p:ph type="body" idx="1"/>
          </p:nvPr>
        </p:nvSpPr>
        <p:spPr>
          <a:xfrm>
            <a:off x="457200" y="2781300"/>
            <a:ext cx="8435975" cy="3349625"/>
          </a:xfrm>
          <a:noFill/>
          <a:ln>
            <a:solidFill>
              <a:srgbClr val="000000"/>
            </a:solidFill>
            <a:round/>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b="1" u="sng"/>
              <a:t>Informace pro externí uživatele</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oceňování výkonů vytvořených vlastní činností pro externí uživatele - FÚ</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obhajoba ceny při jednání se zákazníkem</a:t>
            </a:r>
          </a:p>
        </p:txBody>
      </p:sp>
    </p:spTree>
    <p:extLst>
      <p:ext uri="{BB962C8B-B14F-4D97-AF65-F5344CB8AC3E}">
        <p14:creationId xmlns:p14="http://schemas.microsoft.com/office/powerpoint/2010/main" val="1804411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4"/>
          <p:cNvSpPr>
            <a:spLocks noGrp="1" noChangeArrowheads="1"/>
          </p:cNvSpPr>
          <p:nvPr>
            <p:ph type="title"/>
          </p:nvPr>
        </p:nvSpPr>
        <p:spPr>
          <a:noFill/>
          <a:ln/>
        </p:spPr>
        <p:txBody>
          <a:bodyPr/>
          <a:lstStyle/>
          <a:p>
            <a:r>
              <a:rPr lang="cs-CZ" dirty="0"/>
              <a:t>KALKULACE NÁKLADŮ</a:t>
            </a:r>
          </a:p>
        </p:txBody>
      </p:sp>
      <p:sp>
        <p:nvSpPr>
          <p:cNvPr id="178182" name="Rectangle 6"/>
          <p:cNvSpPr>
            <a:spLocks noGrp="1" noChangeArrowheads="1"/>
          </p:cNvSpPr>
          <p:nvPr>
            <p:ph type="body" idx="1"/>
          </p:nvPr>
        </p:nvSpPr>
        <p:spPr>
          <a:xfrm>
            <a:off x="107504" y="1196752"/>
            <a:ext cx="8785671" cy="5472336"/>
          </a:xfrm>
        </p:spPr>
        <p:txBody>
          <a:bodyPr/>
          <a:lstStyle/>
          <a:p>
            <a:pPr algn="just">
              <a:lnSpc>
                <a:spcPct val="90000"/>
              </a:lnSpc>
            </a:pPr>
            <a:r>
              <a:rPr lang="cs-CZ" sz="2400" dirty="0">
                <a:latin typeface="Times New Roman" pitchFamily="18" charset="0"/>
              </a:rPr>
              <a:t>Cílem přiřazování nákladů je získání </a:t>
            </a:r>
            <a:r>
              <a:rPr lang="cs-CZ" sz="2400" b="1" dirty="0">
                <a:latin typeface="Times New Roman" pitchFamily="18" charset="0"/>
              </a:rPr>
              <a:t>přesných informací o nákladech určitého objektu</a:t>
            </a:r>
            <a:r>
              <a:rPr lang="cs-CZ" sz="2400" dirty="0">
                <a:latin typeface="Times New Roman" pitchFamily="18" charset="0"/>
              </a:rPr>
              <a:t> s hlavním zřetelem na rozhodovací úlohu, která se má řešit → </a:t>
            </a:r>
            <a:r>
              <a:rPr lang="cs-CZ" sz="2400" b="1" i="1" dirty="0">
                <a:effectLst>
                  <a:outerShdw blurRad="38100" dist="38100" dir="2700000" algn="tl">
                    <a:srgbClr val="C0C0C0"/>
                  </a:outerShdw>
                </a:effectLst>
                <a:latin typeface="Times New Roman" pitchFamily="18" charset="0"/>
              </a:rPr>
              <a:t>alokace nákladů (přiřazení)</a:t>
            </a:r>
            <a:r>
              <a:rPr lang="cs-CZ" sz="2400" dirty="0">
                <a:latin typeface="Times New Roman" pitchFamily="18" charset="0"/>
              </a:rPr>
              <a:t>.</a:t>
            </a:r>
          </a:p>
          <a:p>
            <a:pPr algn="just">
              <a:lnSpc>
                <a:spcPct val="90000"/>
              </a:lnSpc>
            </a:pPr>
            <a:r>
              <a:rPr lang="cs-CZ" sz="2400" dirty="0">
                <a:latin typeface="Times New Roman" pitchFamily="18" charset="0"/>
              </a:rPr>
              <a:t>Přiřazování nákladů předmětu kalkulace je základním problémem řešeným v rámci kalkulačního procesu. </a:t>
            </a:r>
          </a:p>
          <a:p>
            <a:pPr algn="just">
              <a:lnSpc>
                <a:spcPct val="90000"/>
              </a:lnSpc>
            </a:pPr>
            <a:r>
              <a:rPr lang="cs-CZ" sz="2400" dirty="0">
                <a:latin typeface="Times New Roman" pitchFamily="18" charset="0"/>
              </a:rPr>
              <a:t>Ve struktuře kalkulovaných nákladů dominuje především členění na náklady </a:t>
            </a:r>
            <a:r>
              <a:rPr lang="cs-CZ" sz="2400" b="1" dirty="0">
                <a:latin typeface="Times New Roman" pitchFamily="18" charset="0"/>
              </a:rPr>
              <a:t>jednicové a režijní</a:t>
            </a:r>
            <a:r>
              <a:rPr lang="cs-CZ" sz="2400" dirty="0">
                <a:latin typeface="Times New Roman" pitchFamily="18" charset="0"/>
              </a:rPr>
              <a:t>, </a:t>
            </a:r>
            <a:r>
              <a:rPr lang="cs-CZ" sz="2400" b="1" dirty="0">
                <a:latin typeface="Times New Roman" pitchFamily="18" charset="0"/>
              </a:rPr>
              <a:t>variabilní a fixní.</a:t>
            </a:r>
          </a:p>
          <a:p>
            <a:pPr algn="just">
              <a:lnSpc>
                <a:spcPct val="90000"/>
              </a:lnSpc>
            </a:pPr>
            <a:r>
              <a:rPr lang="cs-CZ" sz="2400" b="1" dirty="0">
                <a:latin typeface="Times New Roman" pitchFamily="18" charset="0"/>
              </a:rPr>
              <a:t>Jednicové náklady </a:t>
            </a:r>
            <a:r>
              <a:rPr lang="cs-CZ" sz="2400" dirty="0">
                <a:latin typeface="Times New Roman" pitchFamily="18" charset="0"/>
              </a:rPr>
              <a:t>(přímé) je možno přiřadit předmětu kalkulace již v okamžiku jejich vynaložení, a to pomocí dělení celkové výše přímých nákladů konkrétním množstvím vytvořených výkonů. Vzhledem k povaze </a:t>
            </a:r>
            <a:r>
              <a:rPr lang="cs-CZ" sz="2400" b="1" dirty="0">
                <a:latin typeface="Times New Roman" pitchFamily="18" charset="0"/>
              </a:rPr>
              <a:t>nepřímých nákladů (režijních)</a:t>
            </a:r>
            <a:r>
              <a:rPr lang="cs-CZ" sz="2400" dirty="0">
                <a:latin typeface="Times New Roman" pitchFamily="18" charset="0"/>
              </a:rPr>
              <a:t>, které jsou společné pro více skupin výkonů, není vždy zcela jednoznačně zřejmé, jak tyto náklady alokovat. </a:t>
            </a:r>
          </a:p>
          <a:p>
            <a:pPr algn="just">
              <a:lnSpc>
                <a:spcPct val="90000"/>
              </a:lnSpc>
            </a:pPr>
            <a:r>
              <a:rPr lang="cs-CZ" sz="2400" dirty="0">
                <a:latin typeface="Times New Roman" pitchFamily="18" charset="0"/>
              </a:rPr>
              <a:t>Nezbytnou součástí alokace je </a:t>
            </a:r>
            <a:r>
              <a:rPr lang="cs-CZ" sz="2400" b="1" dirty="0">
                <a:latin typeface="Times New Roman" pitchFamily="18" charset="0"/>
              </a:rPr>
              <a:t>nalezení příčinných souvislostí</a:t>
            </a:r>
            <a:r>
              <a:rPr lang="cs-CZ" sz="2400" dirty="0">
                <a:latin typeface="Times New Roman" pitchFamily="18" charset="0"/>
              </a:rPr>
              <a:t> tak, aby příslušné výkony byly </a:t>
            </a:r>
            <a:r>
              <a:rPr lang="cs-CZ" sz="2400" b="1" dirty="0">
                <a:latin typeface="Times New Roman" pitchFamily="18" charset="0"/>
              </a:rPr>
              <a:t>adekvátně zatíženy režijními náklady.</a:t>
            </a:r>
            <a:endParaRPr lang="cs-CZ" sz="2400" dirty="0">
              <a:latin typeface="Times New Roman" pitchFamily="18" charset="0"/>
            </a:endParaRPr>
          </a:p>
        </p:txBody>
      </p:sp>
    </p:spTree>
    <p:extLst>
      <p:ext uri="{BB962C8B-B14F-4D97-AF65-F5344CB8AC3E}">
        <p14:creationId xmlns:p14="http://schemas.microsoft.com/office/powerpoint/2010/main" val="3248114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Line 2"/>
          <p:cNvSpPr>
            <a:spLocks noChangeShapeType="1"/>
          </p:cNvSpPr>
          <p:nvPr/>
        </p:nvSpPr>
        <p:spPr bwMode="auto">
          <a:xfrm flipH="1">
            <a:off x="3131462" y="1835150"/>
            <a:ext cx="360362" cy="792162"/>
          </a:xfrm>
          <a:prstGeom prst="line">
            <a:avLst/>
          </a:prstGeom>
          <a:noFill/>
          <a:ln w="792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cs-CZ"/>
          </a:p>
        </p:txBody>
      </p:sp>
      <p:sp>
        <p:nvSpPr>
          <p:cNvPr id="180227" name="Rectangle 3"/>
          <p:cNvSpPr>
            <a:spLocks noChangeArrowheads="1"/>
          </p:cNvSpPr>
          <p:nvPr/>
        </p:nvSpPr>
        <p:spPr bwMode="auto">
          <a:xfrm>
            <a:off x="395288" y="889000"/>
            <a:ext cx="8229600" cy="946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p>
            <a:pPr marL="341313" indent="-341313" defTabSz="449263">
              <a:spcBef>
                <a:spcPct val="20000"/>
              </a:spcBef>
              <a:buClr>
                <a:schemeClr val="bg2"/>
              </a:buClr>
              <a:buSzPct val="75000"/>
              <a:buFont typeface="Wingdings" pitchFamily="2" charset="2"/>
              <a:buChar char="p"/>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a:latin typeface="Tahoma" pitchFamily="34" charset="0"/>
              </a:rPr>
              <a:t>Z</a:t>
            </a:r>
            <a:r>
              <a:rPr lang="en-GB" sz="2800">
                <a:latin typeface="Verdana"/>
              </a:rPr>
              <a:t>á</a:t>
            </a:r>
            <a:r>
              <a:rPr lang="en-GB" sz="2800">
                <a:latin typeface="Tahoma" pitchFamily="34" charset="0"/>
              </a:rPr>
              <a:t>kladn</a:t>
            </a:r>
            <a:r>
              <a:rPr lang="en-GB" sz="2800">
                <a:latin typeface="Verdana"/>
              </a:rPr>
              <a:t>í</a:t>
            </a:r>
            <a:r>
              <a:rPr lang="en-GB" sz="2800">
                <a:latin typeface="Tahoma" pitchFamily="34" charset="0"/>
              </a:rPr>
              <a:t> ot</a:t>
            </a:r>
            <a:r>
              <a:rPr lang="en-GB" sz="2800">
                <a:latin typeface="Verdana"/>
              </a:rPr>
              <a:t>á</a:t>
            </a:r>
            <a:r>
              <a:rPr lang="en-GB" sz="2800">
                <a:latin typeface="Tahoma" pitchFamily="34" charset="0"/>
              </a:rPr>
              <a:t>zky spojen</a:t>
            </a:r>
            <a:r>
              <a:rPr lang="en-GB" sz="2800">
                <a:latin typeface="Verdana"/>
              </a:rPr>
              <a:t>é</a:t>
            </a:r>
            <a:r>
              <a:rPr lang="en-GB" sz="2800">
                <a:latin typeface="Tahoma" pitchFamily="34" charset="0"/>
              </a:rPr>
              <a:t> s kalkulac</a:t>
            </a:r>
            <a:r>
              <a:rPr lang="en-GB" sz="2800">
                <a:latin typeface="Verdana"/>
              </a:rPr>
              <a:t>í</a:t>
            </a:r>
            <a:r>
              <a:rPr lang="en-GB" sz="2800">
                <a:latin typeface="Tahoma" pitchFamily="34" charset="0"/>
              </a:rPr>
              <a:t>:</a:t>
            </a:r>
            <a:br>
              <a:rPr lang="en-GB" sz="2800" b="0"/>
            </a:br>
            <a:r>
              <a:rPr lang="en-GB" sz="2800" b="0"/>
              <a:t>„</a:t>
            </a:r>
            <a:r>
              <a:rPr lang="en-GB" sz="2800" i="1"/>
              <a:t>PROČ</a:t>
            </a:r>
            <a:r>
              <a:rPr lang="en-GB" sz="2800" b="0" i="1"/>
              <a:t>“             „JAK“</a:t>
            </a:r>
          </a:p>
        </p:txBody>
      </p:sp>
      <p:sp>
        <p:nvSpPr>
          <p:cNvPr id="180228" name="Rectangle 4"/>
          <p:cNvSpPr>
            <a:spLocks noGrp="1" noChangeArrowheads="1"/>
          </p:cNvSpPr>
          <p:nvPr>
            <p:ph type="title"/>
          </p:nvPr>
        </p:nvSpPr>
        <p:spPr>
          <a:xfrm>
            <a:off x="1920240" y="-52546"/>
            <a:ext cx="8229600" cy="1143000"/>
          </a:xfrm>
          <a:noFill/>
          <a:ln/>
        </p:spPr>
        <p:txBody>
          <a:bodyPr>
            <a:normAutofit/>
          </a:bodyPr>
          <a:lstStyle/>
          <a:p>
            <a:r>
              <a:rPr lang="cs-CZ" sz="3200" b="1" dirty="0"/>
              <a:t>KALKULACE NÁKLADŮ</a:t>
            </a:r>
          </a:p>
        </p:txBody>
      </p:sp>
      <p:sp>
        <p:nvSpPr>
          <p:cNvPr id="180230" name="Rectangle 6"/>
          <p:cNvSpPr>
            <a:spLocks noGrp="1" noChangeArrowheads="1"/>
          </p:cNvSpPr>
          <p:nvPr>
            <p:ph type="body" idx="1"/>
          </p:nvPr>
        </p:nvSpPr>
        <p:spPr>
          <a:xfrm>
            <a:off x="457200" y="2636838"/>
            <a:ext cx="8435975" cy="3494087"/>
          </a:xfrm>
        </p:spPr>
        <p:txBody>
          <a:bodyPr>
            <a:normAutofit fontScale="92500" lnSpcReduction="10000"/>
          </a:bodyPr>
          <a:lstStyle/>
          <a:p>
            <a:pPr marL="533400" indent="-533400" algn="just">
              <a:lnSpc>
                <a:spcPct val="90000"/>
              </a:lnSpc>
            </a:pPr>
            <a:r>
              <a:rPr lang="cs-CZ">
                <a:latin typeface="Times New Roman" pitchFamily="18" charset="0"/>
              </a:rPr>
              <a:t>Využití různých kalkulačních modelů pro zachycení nákladů – kalkulační vzorce </a:t>
            </a:r>
            <a:r>
              <a:rPr lang="cs-CZ">
                <a:latin typeface="Times New Roman" pitchFamily="18" charset="0"/>
                <a:sym typeface="Symbol" pitchFamily="18" charset="2"/>
              </a:rPr>
              <a:t> uplatňování alokačních principů</a:t>
            </a:r>
          </a:p>
          <a:p>
            <a:pPr marL="533400" indent="-533400" algn="just">
              <a:lnSpc>
                <a:spcPct val="90000"/>
              </a:lnSpc>
            </a:pPr>
            <a:endParaRPr lang="cs-CZ">
              <a:latin typeface="Times New Roman" pitchFamily="18" charset="0"/>
              <a:sym typeface="Symbol" pitchFamily="18" charset="2"/>
            </a:endParaRPr>
          </a:p>
          <a:p>
            <a:pPr marL="533400" indent="-533400" algn="just">
              <a:lnSpc>
                <a:spcPct val="90000"/>
              </a:lnSpc>
            </a:pPr>
            <a:r>
              <a:rPr lang="cs-CZ">
                <a:latin typeface="Times New Roman" pitchFamily="18" charset="0"/>
                <a:sym typeface="Symbol" pitchFamily="18" charset="2"/>
              </a:rPr>
              <a:t>Alokační fáze:</a:t>
            </a:r>
          </a:p>
          <a:p>
            <a:pPr marL="914400" lvl="1" indent="-457200" algn="just">
              <a:lnSpc>
                <a:spcPct val="90000"/>
              </a:lnSpc>
              <a:buFont typeface="Wingdings" pitchFamily="2" charset="2"/>
              <a:buAutoNum type="arabicPeriod"/>
            </a:pPr>
            <a:r>
              <a:rPr lang="cs-CZ">
                <a:latin typeface="Times New Roman" pitchFamily="18" charset="0"/>
                <a:sym typeface="Symbol" pitchFamily="18" charset="2"/>
              </a:rPr>
              <a:t>Přiřazení přímých nákladů objektu alokace </a:t>
            </a:r>
          </a:p>
          <a:p>
            <a:pPr marL="914400" lvl="1" indent="-457200" algn="just">
              <a:lnSpc>
                <a:spcPct val="90000"/>
              </a:lnSpc>
              <a:buFont typeface="Wingdings" pitchFamily="2" charset="2"/>
              <a:buAutoNum type="arabicPeriod"/>
            </a:pPr>
            <a:r>
              <a:rPr lang="cs-CZ">
                <a:latin typeface="Times New Roman" pitchFamily="18" charset="0"/>
                <a:sym typeface="Symbol" pitchFamily="18" charset="2"/>
              </a:rPr>
              <a:t>Vyjádření nepřímých nákladů k objektu </a:t>
            </a:r>
          </a:p>
          <a:p>
            <a:pPr marL="914400" lvl="1" indent="-457200" algn="just">
              <a:lnSpc>
                <a:spcPct val="90000"/>
              </a:lnSpc>
              <a:buFont typeface="Wingdings" pitchFamily="2" charset="2"/>
              <a:buAutoNum type="arabicPeriod"/>
            </a:pPr>
            <a:r>
              <a:rPr lang="cs-CZ">
                <a:latin typeface="Times New Roman" pitchFamily="18" charset="0"/>
                <a:sym typeface="Symbol" pitchFamily="18" charset="2"/>
              </a:rPr>
              <a:t>Co nejpřesnější vyjádření nepřímých nákladů </a:t>
            </a:r>
          </a:p>
          <a:p>
            <a:pPr marL="533400" indent="-533400" algn="just">
              <a:lnSpc>
                <a:spcPct val="90000"/>
              </a:lnSpc>
              <a:buFont typeface="Wingdings" pitchFamily="2" charset="2"/>
              <a:buNone/>
            </a:pPr>
            <a:endParaRPr lang="cs-CZ">
              <a:latin typeface="Times New Roman" pitchFamily="18" charset="0"/>
              <a:sym typeface="Symbol" pitchFamily="18" charset="2"/>
            </a:endParaRPr>
          </a:p>
        </p:txBody>
      </p:sp>
    </p:spTree>
    <p:extLst>
      <p:ext uri="{BB962C8B-B14F-4D97-AF65-F5344CB8AC3E}">
        <p14:creationId xmlns:p14="http://schemas.microsoft.com/office/powerpoint/2010/main" val="3118060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1307</TotalTime>
  <Words>2105</Words>
  <Application>Microsoft Office PowerPoint</Application>
  <PresentationFormat>Předvádění na obrazovce (4:3)</PresentationFormat>
  <Paragraphs>470</Paragraphs>
  <Slides>54</Slides>
  <Notes>33</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54</vt:i4>
      </vt:variant>
    </vt:vector>
  </HeadingPairs>
  <TitlesOfParts>
    <vt:vector size="61" baseType="lpstr">
      <vt:lpstr>Arial</vt:lpstr>
      <vt:lpstr>Calibri</vt:lpstr>
      <vt:lpstr>Tahoma</vt:lpstr>
      <vt:lpstr>Times New Roman</vt:lpstr>
      <vt:lpstr>Verdana</vt:lpstr>
      <vt:lpstr>Wingdings</vt:lpstr>
      <vt:lpstr>Office Theme</vt:lpstr>
      <vt:lpstr>Kalkulace </vt:lpstr>
      <vt:lpstr>Kalkulace</vt:lpstr>
      <vt:lpstr>Kalkulace</vt:lpstr>
      <vt:lpstr>KALKULACE NÁKLADŮ</vt:lpstr>
      <vt:lpstr>Kalkulace nákladů</vt:lpstr>
      <vt:lpstr>KALKULACE NÁKLADŮ</vt:lpstr>
      <vt:lpstr>KALKULACE NÁKLADŮ</vt:lpstr>
      <vt:lpstr>KALKULACE NÁKLADŮ</vt:lpstr>
      <vt:lpstr>KALKULACE NÁKLADŮ</vt:lpstr>
      <vt:lpstr>Alokace přímých a nepřímých nákadů</vt:lpstr>
      <vt:lpstr>Alokace přímých a nepřímých nákadů</vt:lpstr>
      <vt:lpstr>Kalkulační systém</vt:lpstr>
      <vt:lpstr>Základní typy nákladových funkcí</vt:lpstr>
      <vt:lpstr>Kalkulační členění</vt:lpstr>
      <vt:lpstr>Metody kalkulace</vt:lpstr>
      <vt:lpstr>Kalkulace neúplných nákladů</vt:lpstr>
      <vt:lpstr>Metoda kalkulace</vt:lpstr>
      <vt:lpstr>Kalkulační pojmy</vt:lpstr>
      <vt:lpstr>Kalkulační vzorec I.</vt:lpstr>
      <vt:lpstr>Kalkulační vzorce</vt:lpstr>
      <vt:lpstr>Prezentace aplikace PowerPoint</vt:lpstr>
      <vt:lpstr>Kalkulační vzorce</vt:lpstr>
      <vt:lpstr>Kalkulační vzorce</vt:lpstr>
      <vt:lpstr>Kalkulační vzorce</vt:lpstr>
      <vt:lpstr>Příklad č. 3  ROZPOČET  x  KALKULACE</vt:lpstr>
      <vt:lpstr>ROZPOČET    x   KALKULACE</vt:lpstr>
      <vt:lpstr>Kalkulace dělením  </vt:lpstr>
      <vt:lpstr>Kalkulace dělením</vt:lpstr>
      <vt:lpstr>Příklad č. 4 Prostá kalkulace dělením</vt:lpstr>
      <vt:lpstr>Řešení č. 4 Prostá kalkulace dělením</vt:lpstr>
      <vt:lpstr>Příklad č. 5 Prostá kalkulace dělením</vt:lpstr>
      <vt:lpstr>Prezentace aplikace PowerPoint</vt:lpstr>
      <vt:lpstr>Příklad č. 6 Stupňovitá kalkulace dělením</vt:lpstr>
      <vt:lpstr>Řešení č. 6 Stupňovitá kalkulace dělením</vt:lpstr>
      <vt:lpstr>Příklad č. 7</vt:lpstr>
      <vt:lpstr>Příklad č. 7 Pro každý druh výrobků</vt:lpstr>
      <vt:lpstr>Prezentace aplikace PowerPoint</vt:lpstr>
      <vt:lpstr>Prezentace aplikace PowerPoint</vt:lpstr>
      <vt:lpstr>Příklad – kalkulace dělením s poměrovými čísly</vt:lpstr>
      <vt:lpstr>Příklad –kalkulace dělením s poměrovými čísly</vt:lpstr>
      <vt:lpstr>Kalkulace přirážková </vt:lpstr>
      <vt:lpstr>Kalkulace přirážková </vt:lpstr>
      <vt:lpstr>Kalkulace přirážková </vt:lpstr>
      <vt:lpstr>Příklad č. 8 Přirážková kalkulace</vt:lpstr>
      <vt:lpstr>Prezentace aplikace PowerPoint</vt:lpstr>
      <vt:lpstr>Příklad č. 9 Přirážková kalkulace</vt:lpstr>
      <vt:lpstr>Řešení č. 9 Přirážková kalkulace</vt:lpstr>
      <vt:lpstr>Příklad č. 10 Přirážková kalkulace</vt:lpstr>
      <vt:lpstr>Řešení č. 10 Přirážková kalkulace</vt:lpstr>
      <vt:lpstr>Prezentace aplikace PowerPoint</vt:lpstr>
      <vt:lpstr>2. Kalkulace přirážková </vt:lpstr>
      <vt:lpstr>2. Kalkulace přirážková </vt:lpstr>
      <vt:lpstr>Kalkulace ve sdružené výrobě </vt:lpstr>
      <vt:lpstr>Neabsorpční kalkulace – kalkulace neúplných nákladů</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L9087</dc:creator>
  <cp:lastModifiedBy>Petr Novák</cp:lastModifiedBy>
  <cp:revision>440</cp:revision>
  <dcterms:created xsi:type="dcterms:W3CDTF">2012-07-19T22:32:54Z</dcterms:created>
  <dcterms:modified xsi:type="dcterms:W3CDTF">2021-12-14T18:15:30Z</dcterms:modified>
</cp:coreProperties>
</file>