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3"/>
  </p:notesMasterIdLst>
  <p:sldIdLst>
    <p:sldId id="256" r:id="rId2"/>
    <p:sldId id="419" r:id="rId3"/>
    <p:sldId id="518" r:id="rId4"/>
    <p:sldId id="630" r:id="rId5"/>
    <p:sldId id="552" r:id="rId6"/>
    <p:sldId id="908" r:id="rId7"/>
    <p:sldId id="909" r:id="rId8"/>
    <p:sldId id="629" r:id="rId9"/>
    <p:sldId id="524" r:id="rId10"/>
    <p:sldId id="467" r:id="rId11"/>
    <p:sldId id="435" r:id="rId12"/>
    <p:sldId id="436" r:id="rId13"/>
    <p:sldId id="631" r:id="rId14"/>
    <p:sldId id="632" r:id="rId15"/>
    <p:sldId id="554" r:id="rId16"/>
    <p:sldId id="556" r:id="rId17"/>
    <p:sldId id="595" r:id="rId18"/>
    <p:sldId id="633" r:id="rId19"/>
    <p:sldId id="634" r:id="rId20"/>
    <p:sldId id="558" r:id="rId21"/>
    <p:sldId id="559" r:id="rId22"/>
    <p:sldId id="520" r:id="rId23"/>
    <p:sldId id="636" r:id="rId24"/>
    <p:sldId id="637" r:id="rId25"/>
    <p:sldId id="638" r:id="rId26"/>
    <p:sldId id="635" r:id="rId27"/>
    <p:sldId id="619" r:id="rId28"/>
    <p:sldId id="561" r:id="rId29"/>
    <p:sldId id="562" r:id="rId30"/>
    <p:sldId id="639" r:id="rId31"/>
    <p:sldId id="564" r:id="rId32"/>
    <p:sldId id="565" r:id="rId33"/>
    <p:sldId id="566" r:id="rId34"/>
    <p:sldId id="567" r:id="rId35"/>
    <p:sldId id="568" r:id="rId36"/>
    <p:sldId id="569" r:id="rId37"/>
    <p:sldId id="627" r:id="rId38"/>
    <p:sldId id="640" r:id="rId39"/>
    <p:sldId id="641" r:id="rId40"/>
    <p:sldId id="579" r:id="rId41"/>
    <p:sldId id="269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549" autoAdjust="0"/>
  </p:normalViewPr>
  <p:slideViewPr>
    <p:cSldViewPr snapToGrid="0" snapToObjects="1">
      <p:cViewPr varScale="1">
        <p:scale>
          <a:sx n="84" d="100"/>
          <a:sy n="84" d="100"/>
        </p:scale>
        <p:origin x="90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NW-FAME\DATA\FAME\PNOVAK\PE2\regres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NW-FAME\DATA\FAME\PNOVAK\PE2\regrese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/>
              <a:t>Graf průběhu celkových nákladů v závislosti na objemu produkce</a:t>
            </a:r>
            <a:endParaRPr lang="en-US"/>
          </a:p>
        </c:rich>
      </c:tx>
      <c:layout>
        <c:manualLayout>
          <c:xMode val="edge"/>
          <c:yMode val="edge"/>
          <c:x val="0.23462765957446804"/>
          <c:y val="9.931721370640111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7279855643044626E-2"/>
          <c:y val="8.849390942958292E-2"/>
          <c:w val="0.8775605908304015"/>
          <c:h val="0.72903976676877313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CN (tis. Kč)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rgbClr val="0070C0"/>
              </a:solidFill>
            </c:spPr>
          </c:marker>
          <c:xVal>
            <c:numRef>
              <c:f>List1!$B$2:$B$13</c:f>
              <c:numCache>
                <c:formatCode>General</c:formatCode>
                <c:ptCount val="12"/>
                <c:pt idx="0">
                  <c:v>40</c:v>
                </c:pt>
                <c:pt idx="1">
                  <c:v>30</c:v>
                </c:pt>
                <c:pt idx="2">
                  <c:v>60</c:v>
                </c:pt>
                <c:pt idx="3">
                  <c:v>70</c:v>
                </c:pt>
                <c:pt idx="4">
                  <c:v>50</c:v>
                </c:pt>
                <c:pt idx="5">
                  <c:v>45</c:v>
                </c:pt>
                <c:pt idx="6">
                  <c:v>35</c:v>
                </c:pt>
                <c:pt idx="7">
                  <c:v>20</c:v>
                </c:pt>
                <c:pt idx="8">
                  <c:v>52</c:v>
                </c:pt>
                <c:pt idx="9">
                  <c:v>65</c:v>
                </c:pt>
                <c:pt idx="10">
                  <c:v>80</c:v>
                </c:pt>
                <c:pt idx="11">
                  <c:v>53</c:v>
                </c:pt>
              </c:numCache>
            </c:numRef>
          </c:xVal>
          <c:yVal>
            <c:numRef>
              <c:f>List1!$C$2:$C$13</c:f>
              <c:numCache>
                <c:formatCode>General</c:formatCode>
                <c:ptCount val="12"/>
                <c:pt idx="0">
                  <c:v>480</c:v>
                </c:pt>
                <c:pt idx="1">
                  <c:v>400</c:v>
                </c:pt>
                <c:pt idx="2">
                  <c:v>550</c:v>
                </c:pt>
                <c:pt idx="3">
                  <c:v>600</c:v>
                </c:pt>
                <c:pt idx="4">
                  <c:v>520</c:v>
                </c:pt>
                <c:pt idx="5">
                  <c:v>480</c:v>
                </c:pt>
                <c:pt idx="6">
                  <c:v>420</c:v>
                </c:pt>
                <c:pt idx="7">
                  <c:v>380</c:v>
                </c:pt>
                <c:pt idx="8">
                  <c:v>530</c:v>
                </c:pt>
                <c:pt idx="9">
                  <c:v>580</c:v>
                </c:pt>
                <c:pt idx="10">
                  <c:v>710</c:v>
                </c:pt>
                <c:pt idx="11">
                  <c:v>540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A91-4438-9A75-39AC55DC75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2813344"/>
        <c:axId val="412812952"/>
      </c:scatterChart>
      <c:valAx>
        <c:axId val="4128133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cs-CZ" sz="1400"/>
                  <a:t>Objem produkce v tis. ks</a:t>
                </a:r>
              </a:p>
            </c:rich>
          </c:tx>
          <c:layout>
            <c:manualLayout>
              <c:xMode val="edge"/>
              <c:yMode val="edge"/>
              <c:x val="0.41958842910593624"/>
              <c:y val="0.935443811090839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2812952"/>
        <c:crosses val="autoZero"/>
        <c:crossBetween val="midCat"/>
      </c:valAx>
      <c:valAx>
        <c:axId val="412812952"/>
        <c:scaling>
          <c:orientation val="minMax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cs-CZ" sz="1400"/>
                  <a:t>Celkové náklady v tis. Kč</a:t>
                </a:r>
              </a:p>
            </c:rich>
          </c:tx>
          <c:layout>
            <c:manualLayout>
              <c:xMode val="edge"/>
              <c:yMode val="edge"/>
              <c:x val="8.5017032445412408E-3"/>
              <c:y val="0.3494175084517384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2813344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/>
              <a:t>Graf průběhu celkových nákladů v závislosti na objemu produkce</a:t>
            </a:r>
            <a:endParaRPr lang="en-US"/>
          </a:p>
        </c:rich>
      </c:tx>
      <c:layout>
        <c:manualLayout>
          <c:xMode val="edge"/>
          <c:yMode val="edge"/>
          <c:x val="0.23462765957446804"/>
          <c:y val="9.931721370640111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3946501368180044E-2"/>
          <c:y val="0.13178788189228227"/>
          <c:w val="0.8775605908304015"/>
          <c:h val="0.72903976676877313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CN (tis. Kč)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rgbClr val="0070C0"/>
              </a:solidFill>
            </c:spPr>
          </c:marker>
          <c:xVal>
            <c:numRef>
              <c:f>List1!$B$2:$B$13</c:f>
              <c:numCache>
                <c:formatCode>General</c:formatCode>
                <c:ptCount val="12"/>
                <c:pt idx="0">
                  <c:v>40</c:v>
                </c:pt>
                <c:pt idx="1">
                  <c:v>30</c:v>
                </c:pt>
                <c:pt idx="2">
                  <c:v>60</c:v>
                </c:pt>
                <c:pt idx="3">
                  <c:v>70</c:v>
                </c:pt>
                <c:pt idx="4">
                  <c:v>50</c:v>
                </c:pt>
                <c:pt idx="5">
                  <c:v>45</c:v>
                </c:pt>
                <c:pt idx="6">
                  <c:v>35</c:v>
                </c:pt>
                <c:pt idx="8">
                  <c:v>52</c:v>
                </c:pt>
                <c:pt idx="9">
                  <c:v>65</c:v>
                </c:pt>
                <c:pt idx="11">
                  <c:v>53</c:v>
                </c:pt>
              </c:numCache>
            </c:numRef>
          </c:xVal>
          <c:yVal>
            <c:numRef>
              <c:f>List1!$C$2:$C$13</c:f>
              <c:numCache>
                <c:formatCode>General</c:formatCode>
                <c:ptCount val="12"/>
                <c:pt idx="0">
                  <c:v>480</c:v>
                </c:pt>
                <c:pt idx="1">
                  <c:v>400</c:v>
                </c:pt>
                <c:pt idx="2">
                  <c:v>550</c:v>
                </c:pt>
                <c:pt idx="3">
                  <c:v>600</c:v>
                </c:pt>
                <c:pt idx="4">
                  <c:v>520</c:v>
                </c:pt>
                <c:pt idx="5">
                  <c:v>480</c:v>
                </c:pt>
                <c:pt idx="6">
                  <c:v>420</c:v>
                </c:pt>
                <c:pt idx="8">
                  <c:v>530</c:v>
                </c:pt>
                <c:pt idx="9">
                  <c:v>580</c:v>
                </c:pt>
                <c:pt idx="11">
                  <c:v>540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992-43D5-B60B-0BC037CA0F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2813736"/>
        <c:axId val="412814128"/>
      </c:scatterChart>
      <c:valAx>
        <c:axId val="412813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cs-CZ" sz="1400"/>
                  <a:t>Objem produkce v tis. ks</a:t>
                </a:r>
              </a:p>
            </c:rich>
          </c:tx>
          <c:layout>
            <c:manualLayout>
              <c:xMode val="edge"/>
              <c:yMode val="edge"/>
              <c:x val="0.41958842910593624"/>
              <c:y val="0.935443811090839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2814128"/>
        <c:crosses val="autoZero"/>
        <c:crossBetween val="midCat"/>
      </c:valAx>
      <c:valAx>
        <c:axId val="412814128"/>
        <c:scaling>
          <c:orientation val="minMax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cs-CZ" sz="1400"/>
                  <a:t>Celkové náklady v tis. Kč</a:t>
                </a:r>
              </a:p>
            </c:rich>
          </c:tx>
          <c:layout>
            <c:manualLayout>
              <c:xMode val="edge"/>
              <c:yMode val="edge"/>
              <c:x val="8.5017032445412408E-3"/>
              <c:y val="0.3494175084517384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2813736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0.07639</cdr:x>
      <cdr:y>0.15483</cdr:y>
    </cdr:from>
    <cdr:to>
      <cdr:x>0.95556</cdr:x>
      <cdr:y>0.57271</cdr:y>
    </cdr:to>
    <cdr:cxnSp macro="">
      <cdr:nvCxnSpPr>
        <cdr:cNvPr id="3" name="Přímá spojnice 2">
          <a:extLst xmlns:a="http://schemas.openxmlformats.org/drawingml/2006/main">
            <a:ext uri="{FF2B5EF4-FFF2-40B4-BE49-F238E27FC236}">
              <a16:creationId xmlns:a16="http://schemas.microsoft.com/office/drawing/2014/main" id="{C220F327-64A4-4C88-88F1-F138C4ED42EA}"/>
            </a:ext>
          </a:extLst>
        </cdr:cNvPr>
        <cdr:cNvCxnSpPr/>
      </cdr:nvCxnSpPr>
      <cdr:spPr bwMode="auto">
        <a:xfrm xmlns:a="http://schemas.openxmlformats.org/drawingml/2006/main" flipV="1">
          <a:off x="698500" y="1044606"/>
          <a:ext cx="8039100" cy="2819399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0.09306</cdr:x>
      <cdr:y>0.16129</cdr:y>
    </cdr:from>
    <cdr:to>
      <cdr:x>0.97917</cdr:x>
      <cdr:y>0.59019</cdr:y>
    </cdr:to>
    <cdr:cxnSp macro="">
      <cdr:nvCxnSpPr>
        <cdr:cNvPr id="3" name="Přímá spojnice 2">
          <a:extLst xmlns:a="http://schemas.openxmlformats.org/drawingml/2006/main">
            <a:ext uri="{FF2B5EF4-FFF2-40B4-BE49-F238E27FC236}">
              <a16:creationId xmlns:a16="http://schemas.microsoft.com/office/drawing/2014/main" id="{1AD514C2-4831-4EF3-BF8A-B36DEEF47BF0}"/>
            </a:ext>
          </a:extLst>
        </cdr:cNvPr>
        <cdr:cNvCxnSpPr/>
      </cdr:nvCxnSpPr>
      <cdr:spPr>
        <a:xfrm xmlns:a="http://schemas.openxmlformats.org/drawingml/2006/main" flipV="1">
          <a:off x="850900" y="1089745"/>
          <a:ext cx="8102600" cy="2897807"/>
        </a:xfrm>
        <a:prstGeom xmlns:a="http://schemas.openxmlformats.org/drawingml/2006/main" prst="line">
          <a:avLst/>
        </a:prstGeom>
        <a:ln xmlns:a="http://schemas.openxmlformats.org/drawingml/2006/main" w="15875"/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6F3F0-7A13-4C4C-979E-BFE2397BEC54}" type="datetimeFigureOut">
              <a:rPr lang="cs-CZ" smtClean="0"/>
              <a:pPr/>
              <a:t>09.11.2020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D5F38-733D-4687-9032-821AED1C8C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827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h…..haléřový ukazatel nákladovosti</a:t>
            </a:r>
          </a:p>
          <a:p>
            <a:r>
              <a:rPr lang="cs-CZ" dirty="0"/>
              <a:t>Q</a:t>
            </a:r>
            <a:r>
              <a:rPr lang="cs-CZ" baseline="0" dirty="0"/>
              <a:t> – množství vyjádřené hodnotově</a:t>
            </a:r>
            <a:endParaRPr lang="cs-CZ" dirty="0"/>
          </a:p>
          <a:p>
            <a:endParaRPr lang="cs-CZ" dirty="0"/>
          </a:p>
          <a:p>
            <a:r>
              <a:rPr lang="cs-CZ" dirty="0"/>
              <a:t>Nákladové funkce vyjadřují matematický vztah mezi celkovými náklady  a</a:t>
            </a:r>
            <a:r>
              <a:rPr lang="cs-CZ" baseline="0" dirty="0"/>
              <a:t> objemem výroby.</a:t>
            </a:r>
          </a:p>
          <a:p>
            <a:r>
              <a:rPr lang="cs-CZ" baseline="0" dirty="0"/>
              <a:t>Vývoj celkových nákladů </a:t>
            </a:r>
            <a:r>
              <a:rPr lang="cs-CZ" baseline="0" dirty="0" err="1"/>
              <a:t>zavisí</a:t>
            </a:r>
            <a:r>
              <a:rPr lang="cs-CZ" baseline="0" dirty="0"/>
              <a:t> na vývoji celkových nákladů (proporcionální, </a:t>
            </a:r>
            <a:r>
              <a:rPr lang="cs-CZ" baseline="0" dirty="0" err="1"/>
              <a:t>podproporcionální</a:t>
            </a:r>
            <a:r>
              <a:rPr lang="cs-CZ" baseline="0" dirty="0"/>
              <a:t> a </a:t>
            </a:r>
            <a:r>
              <a:rPr lang="cs-CZ" baseline="0" dirty="0" err="1"/>
              <a:t>nadproporcionální</a:t>
            </a:r>
            <a:r>
              <a:rPr lang="cs-CZ" baseline="0" dirty="0"/>
              <a:t> průběh) a fixních nákladů (jsou stabilní nebo se mění skokem.</a:t>
            </a:r>
          </a:p>
          <a:p>
            <a:r>
              <a:rPr lang="cs-CZ" baseline="0" dirty="0"/>
              <a:t>Matematicky lze vztah nákladů a výroby vyjádřit lineárními nebo nelineárními funkcemi.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916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 grafu lze odhadnout hodnotu FC…..asi 250 000 Kč.</a:t>
            </a:r>
          </a:p>
          <a:p>
            <a:r>
              <a:rPr lang="cs-CZ" dirty="0"/>
              <a:t>VC odhadnu z prvního bodu…..rozdíl od FC je asi 150 000. 150 000/30 000 = 5</a:t>
            </a:r>
          </a:p>
          <a:p>
            <a:endParaRPr lang="cs-CZ" dirty="0"/>
          </a:p>
          <a:p>
            <a:r>
              <a:rPr lang="cs-CZ" dirty="0"/>
              <a:t>N = 250 + 5 q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2924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0701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5470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80430B-BA16-4679-AEDE-37D78EF570F1}" type="slidenum">
              <a:rPr lang="cs-CZ"/>
              <a:pPr/>
              <a:t>40</a:t>
            </a:fld>
            <a:endParaRPr lang="cs-CZ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cs-CZ"/>
              <a:t>22.9.2014</a:t>
            </a:r>
          </a:p>
        </p:txBody>
      </p:sp>
    </p:spTree>
    <p:extLst>
      <p:ext uri="{BB962C8B-B14F-4D97-AF65-F5344CB8AC3E}">
        <p14:creationId xmlns:p14="http://schemas.microsoft.com/office/powerpoint/2010/main" val="1930452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956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39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39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35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244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233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600" b="1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401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257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424862" cy="5588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981075"/>
            <a:ext cx="4141788" cy="51498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1388" y="981075"/>
            <a:ext cx="4141787" cy="51498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79388" y="6632575"/>
            <a:ext cx="213360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cs-CZ"/>
              <a:t> Petr NOVÁK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524625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948488" y="6597650"/>
            <a:ext cx="2133600" cy="180975"/>
          </a:xfrm>
        </p:spPr>
        <p:txBody>
          <a:bodyPr/>
          <a:lstStyle>
            <a:lvl1pPr>
              <a:defRPr/>
            </a:lvl1pPr>
          </a:lstStyle>
          <a:p>
            <a:fld id="{36D1A520-8094-4957-9999-73257F774E9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5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926" y="2653689"/>
            <a:ext cx="7858124" cy="1917726"/>
          </a:xfrm>
        </p:spPr>
        <p:txBody>
          <a:bodyPr lIns="0" tIns="0" rIns="0" bIns="0" anchor="t" anchorCtr="0">
            <a:normAutofit fontScale="90000"/>
          </a:bodyPr>
          <a:lstStyle/>
          <a:p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Náklady – nákladové funkce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5. blok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1" y="3959994"/>
            <a:ext cx="7572374" cy="207885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9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cs-CZ" sz="18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15" y="1340769"/>
            <a:ext cx="5364254" cy="4536504"/>
          </a:xfrm>
        </p:spPr>
        <p:txBody>
          <a:bodyPr/>
          <a:lstStyle/>
          <a:p>
            <a:pPr marL="0" indent="0" eaLnBrk="1" hangingPunct="1">
              <a:spcBef>
                <a:spcPts val="1000"/>
              </a:spcBef>
              <a:spcAft>
                <a:spcPts val="400"/>
              </a:spcAft>
              <a:buNone/>
              <a:defRPr/>
            </a:pPr>
            <a:r>
              <a:rPr lang="cs-CZ" sz="2000" b="1" dirty="0"/>
              <a:t>Náklady</a:t>
            </a:r>
            <a:r>
              <a:rPr lang="cs-CZ" sz="2000" dirty="0"/>
              <a:t>: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Pronájem zmrzlinového stroje 5000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Pronájem prodejní plochy……3000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Elektrická energie…………… 1000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Plat zaměstnance…………….5000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Voda a ostatní……………….. 1000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Surovina na zmrzlinu………… 5 ….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Kornoutky……………………….1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Poleva a jiné přísady ………….2 …</a:t>
            </a:r>
          </a:p>
        </p:txBody>
      </p:sp>
      <p:graphicFrame>
        <p:nvGraphicFramePr>
          <p:cNvPr id="17" name="Group 62"/>
          <p:cNvGraphicFramePr>
            <a:graphicFrameLocks noGrp="1"/>
          </p:cNvGraphicFramePr>
          <p:nvPr>
            <p:ph sz="half" idx="2"/>
          </p:nvPr>
        </p:nvGraphicFramePr>
        <p:xfrm>
          <a:off x="5662613" y="1412776"/>
          <a:ext cx="3044825" cy="4297626"/>
        </p:xfrm>
        <a:graphic>
          <a:graphicData uri="http://schemas.openxmlformats.org/drawingml/2006/table">
            <a:tbl>
              <a:tblPr/>
              <a:tblGrid>
                <a:gridCol w="1522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2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Na měsíc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Na kus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3000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870700" y="6381328"/>
            <a:ext cx="2133600" cy="365125"/>
          </a:xfrm>
        </p:spPr>
        <p:txBody>
          <a:bodyPr/>
          <a:lstStyle/>
          <a:p>
            <a:fld id="{20599342-ADC9-4FBD-BD5E-33D093E923A2}" type="slidenum">
              <a:rPr lang="cs-CZ"/>
              <a:pPr/>
              <a:t>10</a:t>
            </a:fld>
            <a:endParaRPr lang="cs-CZ" dirty="0"/>
          </a:p>
        </p:txBody>
      </p:sp>
      <p:pic>
        <p:nvPicPr>
          <p:cNvPr id="34859" name="Picture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5738"/>
            <a:ext cx="552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65"/>
          <p:cNvSpPr>
            <a:spLocks noChangeArrowheads="1"/>
          </p:cNvSpPr>
          <p:nvPr/>
        </p:nvSpPr>
        <p:spPr bwMode="auto">
          <a:xfrm>
            <a:off x="5732463" y="1841401"/>
            <a:ext cx="2917825" cy="40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Rectangle 66"/>
          <p:cNvSpPr>
            <a:spLocks noChangeArrowheads="1"/>
          </p:cNvSpPr>
          <p:nvPr/>
        </p:nvSpPr>
        <p:spPr bwMode="auto">
          <a:xfrm>
            <a:off x="5715000" y="2333526"/>
            <a:ext cx="2917825" cy="40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Rectangle 67"/>
          <p:cNvSpPr>
            <a:spLocks noChangeArrowheads="1"/>
          </p:cNvSpPr>
          <p:nvPr/>
        </p:nvSpPr>
        <p:spPr bwMode="auto">
          <a:xfrm>
            <a:off x="5729288" y="2824063"/>
            <a:ext cx="2917825" cy="40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Rectangle 68"/>
          <p:cNvSpPr>
            <a:spLocks noChangeArrowheads="1"/>
          </p:cNvSpPr>
          <p:nvPr/>
        </p:nvSpPr>
        <p:spPr bwMode="auto">
          <a:xfrm>
            <a:off x="5727700" y="3316188"/>
            <a:ext cx="2917825" cy="40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Rectangle 69"/>
          <p:cNvSpPr>
            <a:spLocks noChangeArrowheads="1"/>
          </p:cNvSpPr>
          <p:nvPr/>
        </p:nvSpPr>
        <p:spPr bwMode="auto">
          <a:xfrm>
            <a:off x="5716588" y="3813076"/>
            <a:ext cx="2917825" cy="40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Rectangle 70"/>
          <p:cNvSpPr>
            <a:spLocks noChangeArrowheads="1"/>
          </p:cNvSpPr>
          <p:nvPr/>
        </p:nvSpPr>
        <p:spPr bwMode="auto">
          <a:xfrm>
            <a:off x="5716588" y="4292501"/>
            <a:ext cx="2917825" cy="40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Rectangle 71"/>
          <p:cNvSpPr>
            <a:spLocks noChangeArrowheads="1"/>
          </p:cNvSpPr>
          <p:nvPr/>
        </p:nvSpPr>
        <p:spPr bwMode="auto">
          <a:xfrm>
            <a:off x="5715000" y="4770338"/>
            <a:ext cx="2917825" cy="40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Rectangle 72"/>
          <p:cNvSpPr>
            <a:spLocks noChangeArrowheads="1"/>
          </p:cNvSpPr>
          <p:nvPr/>
        </p:nvSpPr>
        <p:spPr bwMode="auto">
          <a:xfrm>
            <a:off x="5741988" y="5262463"/>
            <a:ext cx="2917825" cy="40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Rectangle 73"/>
          <p:cNvSpPr>
            <a:spLocks noChangeArrowheads="1"/>
          </p:cNvSpPr>
          <p:nvPr/>
        </p:nvSpPr>
        <p:spPr bwMode="auto">
          <a:xfrm>
            <a:off x="5791200" y="1477863"/>
            <a:ext cx="1247775" cy="2762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800" b="1" dirty="0"/>
              <a:t>Fixní</a:t>
            </a:r>
          </a:p>
        </p:txBody>
      </p:sp>
      <p:sp>
        <p:nvSpPr>
          <p:cNvPr id="27" name="Rectangle 74"/>
          <p:cNvSpPr>
            <a:spLocks noChangeArrowheads="1"/>
          </p:cNvSpPr>
          <p:nvPr/>
        </p:nvSpPr>
        <p:spPr bwMode="auto">
          <a:xfrm>
            <a:off x="7313613" y="1461988"/>
            <a:ext cx="1247775" cy="2762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800" b="1"/>
              <a:t>Variabilní</a:t>
            </a:r>
          </a:p>
        </p:txBody>
      </p:sp>
      <p:sp>
        <p:nvSpPr>
          <p:cNvPr id="29" name="Rectangle 2">
            <a:extLst>
              <a:ext uri="{FF2B5EF4-FFF2-40B4-BE49-F238E27FC236}">
                <a16:creationId xmlns:a16="http://schemas.microsoft.com/office/drawing/2014/main" id="{0CD8180A-CC79-434E-B8FF-B076778BD4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9437" y="627757"/>
            <a:ext cx="8424863" cy="558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– prodej zmrzliny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2283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946156" y="347176"/>
            <a:ext cx="7571184" cy="12345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– prodej zmrzliny</a:t>
            </a:r>
            <a:b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předpokládejme prodej 1500 ks za měsíc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65334" y="1700808"/>
            <a:ext cx="7159398" cy="4021757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cs-CZ" sz="2300" b="1" dirty="0"/>
              <a:t>Náklady</a:t>
            </a:r>
            <a:r>
              <a:rPr lang="cs-CZ" sz="2300" dirty="0"/>
              <a:t>:</a:t>
            </a:r>
          </a:p>
          <a:p>
            <a:r>
              <a:rPr lang="cs-CZ" b="1" dirty="0"/>
              <a:t>Variabilní náklady… 	</a:t>
            </a:r>
          </a:p>
          <a:p>
            <a:r>
              <a:rPr lang="cs-CZ" dirty="0"/>
              <a:t>Fixní náklady za měsíc</a:t>
            </a:r>
          </a:p>
          <a:p>
            <a:r>
              <a:rPr lang="cs-CZ" b="1" dirty="0"/>
              <a:t>Fixní náklady na ks v případě předpokládaného </a:t>
            </a:r>
            <a:br>
              <a:rPr lang="cs-CZ" b="1" dirty="0"/>
            </a:br>
            <a:r>
              <a:rPr lang="cs-CZ" b="1" dirty="0"/>
              <a:t>prodeje 1500 ks .. 		</a:t>
            </a:r>
          </a:p>
          <a:p>
            <a:r>
              <a:rPr lang="cs-CZ" dirty="0"/>
              <a:t>Celkové náklady na ks … 	</a:t>
            </a:r>
          </a:p>
          <a:p>
            <a:r>
              <a:rPr lang="cs-CZ" dirty="0"/>
              <a:t>Zisk ??? např. 4 Kč/ks …  	</a:t>
            </a:r>
          </a:p>
          <a:p>
            <a:r>
              <a:rPr lang="cs-CZ" b="1" dirty="0"/>
              <a:t>Prodejní cena ………   	 Kč/ks</a:t>
            </a:r>
          </a:p>
        </p:txBody>
      </p:sp>
      <p:pic>
        <p:nvPicPr>
          <p:cNvPr id="29739" name="Picture 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0259"/>
            <a:ext cx="552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5409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9133"/>
            <a:ext cx="8229600" cy="1143000"/>
          </a:xfrm>
        </p:spPr>
        <p:txBody>
          <a:bodyPr/>
          <a:lstStyle/>
          <a:p>
            <a:pPr eaLnBrk="1" hangingPunct="1"/>
            <a:r>
              <a:rPr lang="cs-CZ" sz="2800" b="1" dirty="0"/>
              <a:t>Skladba ceny výrobku</a:t>
            </a:r>
          </a:p>
        </p:txBody>
      </p:sp>
      <p:graphicFrame>
        <p:nvGraphicFramePr>
          <p:cNvPr id="36869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166627"/>
              </p:ext>
            </p:extLst>
          </p:nvPr>
        </p:nvGraphicFramePr>
        <p:xfrm>
          <a:off x="228600" y="985568"/>
          <a:ext cx="8686800" cy="354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75" r:id="rId3" imgW="6117093" imgH="2499571" progId="">
                  <p:embed/>
                </p:oleObj>
              </mc:Choice>
              <mc:Fallback>
                <p:oleObj r:id="rId3" imgW="6117093" imgH="2499571" progId="">
                  <p:embed/>
                  <p:pic>
                    <p:nvPicPr>
                      <p:cNvPr id="36869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85568"/>
                        <a:ext cx="8686800" cy="354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38944" y="4723581"/>
            <a:ext cx="8905056" cy="20174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00"/>
              </a:spcBef>
              <a:buFont typeface="Symbol" pitchFamily="18" charset="2"/>
              <a:buNone/>
              <a:defRPr/>
            </a:pPr>
            <a:r>
              <a:rPr lang="cs-CZ" sz="2300" b="1" dirty="0">
                <a:solidFill>
                  <a:schemeClr val="tx1"/>
                </a:solidFill>
              </a:rPr>
              <a:t>Příspěvek na úhradu fixních nákladů a zisku – naprosto elementární ukazatel pro řízení efektivnosti podniku!!!</a:t>
            </a:r>
          </a:p>
          <a:p>
            <a:pPr lvl="1" algn="just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rozdíl mezi </a:t>
            </a:r>
            <a:r>
              <a:rPr lang="cs-CZ" b="1" dirty="0">
                <a:solidFill>
                  <a:schemeClr val="tx1"/>
                </a:solidFill>
              </a:rPr>
              <a:t>cenou a variabilním náklady </a:t>
            </a:r>
            <a:r>
              <a:rPr lang="cs-CZ" dirty="0">
                <a:solidFill>
                  <a:schemeClr val="tx1"/>
                </a:solidFill>
              </a:rPr>
              <a:t>musí vytvořit takovou hodnotu, aby pokryla jak fixní náklady, tak i požadovanou míru zisku</a:t>
            </a:r>
          </a:p>
          <a:p>
            <a:pPr lvl="1" algn="just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používá se v případě, že nejsem schopni relevantně přiřadit režijní (fixní) náklady odpovídajícím výrobkům.</a:t>
            </a:r>
          </a:p>
          <a:p>
            <a:pPr marL="0" indent="0">
              <a:spcBef>
                <a:spcPts val="1000"/>
              </a:spcBef>
              <a:buFont typeface="Symbol" pitchFamily="18" charset="2"/>
              <a:buNone/>
              <a:defRPr/>
            </a:pP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042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85244" y="971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Ukázka 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713788" cy="2447925"/>
          </a:xfrm>
        </p:spPr>
        <p:txBody>
          <a:bodyPr/>
          <a:lstStyle/>
          <a:p>
            <a:pPr algn="just" eaLnBrk="1" hangingPunct="1"/>
            <a:r>
              <a:rPr lang="cs-CZ" altLang="cs-CZ" sz="2400" dirty="0"/>
              <a:t>Podnik vyrábí pouze jeden druh výrobku. Variabilní náklady na výrobek jsou 54 Kč, fixní náklady společnosti za rok 2011 jsou 1 455 200 Kč. Určete nákladovou funkci. Dále určete, jaké budou plánované náklady pro rok 2012, jestliže budete uvažovat objem produkce ve výši 80 tis. ks výrobků.</a:t>
            </a: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1230313" y="2931016"/>
            <a:ext cx="6840537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endParaRPr lang="cs-CZ" altLang="cs-CZ" sz="2400" b="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60710" y="4032521"/>
            <a:ext cx="9025323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r>
              <a:rPr lang="cs-CZ" altLang="cs-CZ" sz="2400" b="0" dirty="0"/>
              <a:t>Otázka: Co kdybych vyráběl jenom polovinu výrobků? (40000 ks) … byly by také náklady poloviční?</a:t>
            </a:r>
          </a:p>
        </p:txBody>
      </p:sp>
    </p:spTree>
    <p:extLst>
      <p:ext uri="{BB962C8B-B14F-4D97-AF65-F5344CB8AC3E}">
        <p14:creationId xmlns:p14="http://schemas.microsoft.com/office/powerpoint/2010/main" val="204383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build="p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3333" y="192800"/>
            <a:ext cx="8424862" cy="558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Ukázka 2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6463"/>
            <a:ext cx="8435975" cy="24479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600" dirty="0"/>
              <a:t>Roční fixní náklady podniku jsou odhadovány ve výši </a:t>
            </a:r>
            <a:br>
              <a:rPr lang="cs-CZ" altLang="cs-CZ" sz="2600" dirty="0"/>
            </a:br>
            <a:r>
              <a:rPr lang="cs-CZ" altLang="cs-CZ" sz="2600" dirty="0"/>
              <a:t>61 000 tis. Kč, celkové roční variabilní náklady 32 468 tis. Kč. Objem výroby 108 191 tis. Kč. </a:t>
            </a:r>
            <a:r>
              <a:rPr lang="cs-CZ" altLang="cs-CZ" sz="2600" b="1" dirty="0"/>
              <a:t>Vytvořte globální nákladovou funkci a vyjádřete ji také v měsíčním časovém období!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468313" y="2835394"/>
            <a:ext cx="7993062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cs-CZ" sz="2400" dirty="0"/>
              <a:t>Řešení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/>
            </a:pPr>
            <a:endParaRPr lang="cs-CZ" sz="2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/>
            </a:pPr>
            <a:endParaRPr lang="cs-CZ" sz="2400" dirty="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cs-CZ" sz="2400" b="0" dirty="0"/>
              <a:t>Kolik by byly náklady, kdyby příští rok firma produkovala pouze objem výroby 90 mil. Kč?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/>
            </a:pPr>
            <a:endParaRPr lang="cs-CZ" sz="2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/>
            </a:pPr>
            <a:endParaRPr lang="cs-CZ" sz="2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/>
            </a:pPr>
            <a:endParaRPr lang="cs-CZ" sz="2400" dirty="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cs-CZ" sz="2400" dirty="0"/>
              <a:t>Měsíční nákladová funkce ….</a:t>
            </a:r>
            <a:r>
              <a:rPr lang="cs-CZ" sz="2400" dirty="0">
                <a:sym typeface="SymbolPS"/>
              </a:rPr>
              <a:t>FN/12</a:t>
            </a:r>
            <a:endParaRPr lang="cs-CZ" sz="2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4684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1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2955" y="290271"/>
            <a:ext cx="9144000" cy="114300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Příklad č. 2  </a:t>
            </a:r>
            <a:r>
              <a:rPr lang="cs-CZ" sz="4000" b="1" dirty="0">
                <a:solidFill>
                  <a:schemeClr val="tx1"/>
                </a:solidFill>
              </a:rPr>
              <a:t>Nákladová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6538"/>
            <a:ext cx="8229600" cy="4829626"/>
          </a:xfrm>
        </p:spPr>
        <p:txBody>
          <a:bodyPr>
            <a:normAutofit/>
          </a:bodyPr>
          <a:lstStyle/>
          <a:p>
            <a:pPr algn="just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Fixní náklady za sledované období činily 2 525 tis. Kč. </a:t>
            </a:r>
          </a:p>
          <a:p>
            <a:pPr algn="just"/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latin typeface="Arial" pitchFamily="34" charset="0"/>
                <a:cs typeface="Arial" pitchFamily="34" charset="0"/>
              </a:rPr>
              <a:t>Při objemu produkce 1 000ks  jsou variabilní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náklady 3 850 tis. Kč. </a:t>
            </a:r>
          </a:p>
          <a:p>
            <a:pPr algn="just"/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Sestavte nákladovou funkci a určete celkové náklady pro předpokládaný objem výroby v dalším období 1 200 ks.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SzPct val="75000"/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Příklad č. 3 </a:t>
            </a:r>
            <a:r>
              <a:rPr lang="cs-CZ" sz="4000" b="1" dirty="0">
                <a:solidFill>
                  <a:schemeClr val="tx1"/>
                </a:solidFill>
              </a:rPr>
              <a:t>Nákladová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87857"/>
            <a:ext cx="8640960" cy="4953511"/>
          </a:xfrm>
        </p:spPr>
        <p:txBody>
          <a:bodyPr/>
          <a:lstStyle/>
          <a:p>
            <a:pPr algn="just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Podnik vyrobil v roce 2004: 74 270 ks výrobku A v ceně 24 Kč/ks a 26 200 ks výrobku B v ceně 42 Kč/ks. </a:t>
            </a:r>
          </a:p>
          <a:p>
            <a:pPr algn="just"/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Celkové náklady podniku byly 2 430 000 Kč z toho fixní náklady 980 000 Kč. </a:t>
            </a:r>
          </a:p>
          <a:p>
            <a:pPr algn="just"/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Určete nákladovou funkci.</a:t>
            </a:r>
          </a:p>
          <a:p>
            <a:pPr>
              <a:buNone/>
            </a:pPr>
            <a:endParaRPr lang="cs-CZ" sz="2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Řešení č. 3 </a:t>
            </a:r>
            <a:r>
              <a:rPr lang="cs-CZ" sz="4000" b="1" dirty="0">
                <a:solidFill>
                  <a:schemeClr val="tx1"/>
                </a:solidFill>
              </a:rPr>
              <a:t>Nákladová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97463"/>
            <a:ext cx="8640960" cy="5239815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Podnik vyrobil v roce 2004: 74 270 ks výrobku A v ceně 24 Kč/ks a 26 200 ks výrobku B v ceně 42 Kč/ks. </a:t>
            </a:r>
          </a:p>
          <a:p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Celkové náklady podniku byly 2 430 000 Kč z toho fixní náklady 980 000 Kč. </a:t>
            </a:r>
          </a:p>
          <a:p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Určete nákladovou funkci.</a:t>
            </a:r>
          </a:p>
          <a:p>
            <a:pPr>
              <a:buClr>
                <a:schemeClr val="bg2"/>
              </a:buClr>
              <a:buSzPct val="75000"/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/>
              </a:buClr>
              <a:buSzPct val="75000"/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Clr>
                <a:schemeClr val="bg2"/>
              </a:buClr>
              <a:buSzPct val="75000"/>
              <a:buNone/>
            </a:pPr>
            <a:endParaRPr lang="cs-CZ" sz="2400" b="1" u="sng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/>
              </a:buClr>
              <a:buSzPct val="75000"/>
              <a:buNone/>
            </a:pPr>
            <a:endParaRPr lang="cs-CZ" sz="2400" b="1" u="sng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/>
              </a:buClr>
              <a:buSzPct val="75000"/>
              <a:buNone/>
            </a:pPr>
            <a:endParaRPr lang="cs-CZ" sz="2400" b="1" u="sng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/>
              </a:buClr>
              <a:buSzPct val="75000"/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(globální nákladová funkce – používáme haléřový ukazatel variabilních nákladů)</a:t>
            </a:r>
          </a:p>
          <a:p>
            <a:pPr>
              <a:buNone/>
            </a:pP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9145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Zjišťování parametrů nákladových funkcí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Metody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cs-CZ" altLang="cs-CZ" b="1"/>
              <a:t>N = FN + b * q</a:t>
            </a:r>
            <a:endParaRPr lang="cs-CZ" altLang="cs-CZ"/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400"/>
              <a:t>y = a + bx</a:t>
            </a:r>
            <a:endParaRPr lang="cs-CZ" altLang="cs-CZ"/>
          </a:p>
          <a:p>
            <a:r>
              <a:rPr lang="cs-CZ" altLang="cs-CZ"/>
              <a:t>Empirická metoda</a:t>
            </a:r>
          </a:p>
          <a:p>
            <a:pPr lvl="1"/>
            <a:r>
              <a:rPr lang="cs-CZ" altLang="cs-CZ" b="1"/>
              <a:t>Klasifikační analýza</a:t>
            </a:r>
          </a:p>
          <a:p>
            <a:r>
              <a:rPr lang="cs-CZ" altLang="cs-CZ"/>
              <a:t>Grafická metoda</a:t>
            </a:r>
          </a:p>
          <a:p>
            <a:pPr lvl="1"/>
            <a:r>
              <a:rPr lang="cs-CZ" altLang="cs-CZ" b="1"/>
              <a:t>Bodový diagram</a:t>
            </a:r>
          </a:p>
          <a:p>
            <a:r>
              <a:rPr lang="cs-CZ" altLang="cs-CZ"/>
              <a:t>Matematicko statistické metody</a:t>
            </a:r>
          </a:p>
          <a:p>
            <a:pPr lvl="1"/>
            <a:r>
              <a:rPr lang="cs-CZ" altLang="cs-CZ" b="1"/>
              <a:t>Metoda dvou období</a:t>
            </a:r>
          </a:p>
          <a:p>
            <a:pPr lvl="1"/>
            <a:r>
              <a:rPr lang="cs-CZ" altLang="cs-CZ" b="1"/>
              <a:t>Metoda regresní a korelační analýzy</a:t>
            </a:r>
            <a:r>
              <a:rPr lang="cs-CZ" alt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3036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13" y="303435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Zjišťování parametrů nákladových funkcí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6435"/>
            <a:ext cx="8786813" cy="5761038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b="1" dirty="0"/>
              <a:t>Klasifikační analýza</a:t>
            </a:r>
          </a:p>
          <a:p>
            <a:pPr>
              <a:lnSpc>
                <a:spcPct val="90000"/>
              </a:lnSpc>
            </a:pPr>
            <a:r>
              <a:rPr lang="cs-CZ" altLang="cs-CZ" sz="2200" dirty="0"/>
              <a:t>Principem je roztřídění jednotlivých nákladových položek na fixní a variabilní část (spojitost s objemem produkce)</a:t>
            </a:r>
          </a:p>
          <a:p>
            <a:pPr algn="just">
              <a:lnSpc>
                <a:spcPct val="90000"/>
              </a:lnSpc>
            </a:pPr>
            <a:r>
              <a:rPr lang="cs-CZ" altLang="cs-CZ" sz="2200" dirty="0"/>
              <a:t>Jednicové náklady se zařazují mezi variabilní (spotřeba materiálu, surovin apod.)</a:t>
            </a:r>
          </a:p>
          <a:p>
            <a:pPr algn="just">
              <a:lnSpc>
                <a:spcPct val="90000"/>
              </a:lnSpc>
            </a:pPr>
            <a:r>
              <a:rPr lang="cs-CZ" altLang="cs-CZ" sz="2200" dirty="0"/>
              <a:t>Režijní náklady je nezbytné rozdělit na variabilní a fixní část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200" b="1" dirty="0"/>
              <a:t>Fixní náklady</a:t>
            </a:r>
            <a:r>
              <a:rPr lang="cs-CZ" altLang="cs-CZ" sz="2200" dirty="0"/>
              <a:t> – odpisy, nájemné, pojistné, cestovné, PHM, část energetických nákladů, náklady na administrativu, mzdové náklady, opravy budov a nevýrobního majetku atd.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200" b="1" dirty="0"/>
              <a:t>Variabilní část režijních nákladů</a:t>
            </a:r>
            <a:r>
              <a:rPr lang="cs-CZ" altLang="cs-CZ" sz="2200" dirty="0"/>
              <a:t> – technologická energie, část nákladů na ochranné pomůcky, náklady na údržbu strojů a zařízení ve výrobě apod.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200" b="1" dirty="0"/>
              <a:t>Smíšené náklady</a:t>
            </a:r>
            <a:r>
              <a:rPr lang="cs-CZ" altLang="cs-CZ" sz="2200" dirty="0"/>
              <a:t> – část režijních nákladů může být fixní a část režijní – zde je nezbytné odhadnout, v jakém poměru rozdělit na FN a VN</a:t>
            </a:r>
          </a:p>
          <a:p>
            <a:pPr>
              <a:lnSpc>
                <a:spcPct val="90000"/>
              </a:lnSpc>
            </a:pP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1342599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NÁKLADOVÁ FUNKCE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427" y="466301"/>
            <a:ext cx="7633146" cy="867991"/>
          </a:xfrm>
        </p:spPr>
        <p:txBody>
          <a:bodyPr/>
          <a:lstStyle/>
          <a:p>
            <a:r>
              <a:rPr lang="cs-CZ" sz="3600" b="1" dirty="0">
                <a:solidFill>
                  <a:srgbClr val="FF0000"/>
                </a:solidFill>
              </a:rPr>
              <a:t>Příklad č. 4 </a:t>
            </a:r>
            <a:r>
              <a:rPr lang="cs-CZ" sz="3600" b="1" dirty="0">
                <a:solidFill>
                  <a:schemeClr val="tx1"/>
                </a:solidFill>
              </a:rPr>
              <a:t>Klasifikační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2191" y="1214651"/>
            <a:ext cx="8464609" cy="4922643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Předpokládejme, že podnik měl v minulém období tuto skladbu nákladů v Kč:</a:t>
            </a:r>
          </a:p>
          <a:p>
            <a:pPr algn="just">
              <a:lnSpc>
                <a:spcPct val="90000"/>
              </a:lnSpc>
              <a:buNone/>
            </a:pPr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Spotřeba materiálu 				1 000 000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Mzdy dělníků 		  	   		 200 000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Mzdy </a:t>
            </a:r>
            <a:r>
              <a:rPr lang="cs-CZ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administr.prac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	     			 50 000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Nájemné			   	   	  		 400 000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Energie na provoz strojů   		100 000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Osvětlení,vytápění,voda    		 50 000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Reklama			     	     	   		  60 000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Doprava materiálu			  	 80 000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Odpisy DHM				  		 140 000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Vyrobeno bylo celkem 1500 ks výrobků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Odhadněte nákladovou funkci. 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Použijte klasifikační analýzu</a:t>
            </a:r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484" y="195035"/>
            <a:ext cx="7633146" cy="86799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Řešení č. 4 </a:t>
            </a:r>
            <a:r>
              <a:rPr lang="cs-CZ" sz="4000" b="1" dirty="0">
                <a:solidFill>
                  <a:schemeClr val="tx1"/>
                </a:solidFill>
              </a:rPr>
              <a:t> Klasifikační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6257" y="983512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2400" dirty="0"/>
              <a:t>		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				    					 FN		       VN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Spotřeba materiálu 							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Mzdy dělníků 	  		   						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Mzdy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administr.prac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	       		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Nájemné						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Energie na provoz strojů 						</a:t>
            </a:r>
          </a:p>
          <a:p>
            <a:pPr>
              <a:lnSpc>
                <a:spcPct val="80000"/>
              </a:lnSpc>
            </a:pPr>
            <a:r>
              <a:rPr lang="cs-CZ" sz="2400" dirty="0" err="1">
                <a:latin typeface="Arial" pitchFamily="34" charset="0"/>
                <a:cs typeface="Arial" pitchFamily="34" charset="0"/>
              </a:rPr>
              <a:t>Osvětlení,vytápění,voda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  	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Reklama			     	   		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Doprava materiálu		    						</a:t>
            </a:r>
          </a:p>
          <a:p>
            <a:pPr>
              <a:lnSpc>
                <a:spcPct val="80000"/>
              </a:lnSpc>
            </a:pPr>
            <a:r>
              <a:rPr lang="cs-CZ" sz="2400" u="sng" dirty="0">
                <a:latin typeface="Arial" pitchFamily="34" charset="0"/>
                <a:cs typeface="Arial" pitchFamily="34" charset="0"/>
              </a:rPr>
              <a:t>Odpisy DHM					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Celkem			   			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D35508-D08D-4CFA-86ED-8645E976C2E0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546257" y="5202238"/>
            <a:ext cx="76327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2000" b="0" dirty="0"/>
              <a:t>b=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2400" b="0" dirty="0"/>
              <a:t>N=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2400" u="sng" dirty="0"/>
              <a:t>N=</a:t>
            </a:r>
          </a:p>
        </p:txBody>
      </p:sp>
    </p:spTree>
    <p:extLst>
      <p:ext uri="{BB962C8B-B14F-4D97-AF65-F5344CB8AC3E}">
        <p14:creationId xmlns:p14="http://schemas.microsoft.com/office/powerpoint/2010/main" val="288168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81549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Grafická metoda stanovení nákladové funkce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9087\Desktop\MVSO_přednášky\Přednášky, PE1\Přednášky_ZS_2014\Obrázky\graficka%20metod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451870"/>
            <a:ext cx="5151427" cy="4265047"/>
          </a:xfrm>
          <a:prstGeom prst="rect">
            <a:avLst/>
          </a:prstGeom>
          <a:noFill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A7549F4-71C8-4D23-9088-4CEB61701DEC}"/>
              </a:ext>
            </a:extLst>
          </p:cNvPr>
          <p:cNvSpPr txBox="1">
            <a:spLocks noChangeArrowheads="1"/>
          </p:cNvSpPr>
          <p:nvPr/>
        </p:nvSpPr>
        <p:spPr>
          <a:xfrm>
            <a:off x="467544" y="1818901"/>
            <a:ext cx="8435975" cy="5762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cs-CZ" b="1" u="sng">
                <a:solidFill>
                  <a:srgbClr val="FF0000"/>
                </a:solidFill>
              </a:rPr>
              <a:t>Bodový diagram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507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94004"/>
            <a:ext cx="8570912" cy="67117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 eaLnBrk="1" hangingPunct="1"/>
            <a:r>
              <a:rPr lang="cs-CZ" altLang="cs-CZ" sz="2400" b="1" dirty="0">
                <a:solidFill>
                  <a:srgbClr val="FF0000"/>
                </a:solidFill>
              </a:rPr>
              <a:t>Ukázka 3: Podnik vykázal v průběhu roku v rámci jednotlivých měsíců tyto hodnoty objemu produkce a nákladů</a:t>
            </a:r>
          </a:p>
        </p:txBody>
      </p:sp>
      <p:graphicFrame>
        <p:nvGraphicFramePr>
          <p:cNvPr id="133608" name="Group 488"/>
          <p:cNvGraphicFramePr>
            <a:graphicFrameLocks noGrp="1"/>
          </p:cNvGraphicFramePr>
          <p:nvPr>
            <p:ph sz="half" idx="1"/>
          </p:nvPr>
        </p:nvGraphicFramePr>
        <p:xfrm>
          <a:off x="322263" y="836613"/>
          <a:ext cx="8426450" cy="5140402"/>
        </p:xfrm>
        <a:graphic>
          <a:graphicData uri="http://schemas.openxmlformats.org/drawingml/2006/table">
            <a:tbl>
              <a:tblPr/>
              <a:tblGrid>
                <a:gridCol w="2811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3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570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Období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 v tis. ks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CN v tis.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6190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8497" name="Text Box 485"/>
          <p:cNvSpPr txBox="1">
            <a:spLocks noChangeArrowheads="1"/>
          </p:cNvSpPr>
          <p:nvPr/>
        </p:nvSpPr>
        <p:spPr bwMode="auto">
          <a:xfrm>
            <a:off x="323850" y="6021388"/>
            <a:ext cx="8424863" cy="5905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/>
            <a:r>
              <a:rPr lang="cs-CZ" altLang="cs-CZ" sz="1600">
                <a:latin typeface="Arial" panose="020B0604020202020204" pitchFamily="34" charset="0"/>
              </a:rPr>
              <a:t>Zároveň víme, že v listopadu podnik získal jednorázovou mimořádnou zakázku a že v srpnu vlivem živelných pohrom byla na 2 týdny přerušena výroba!</a:t>
            </a:r>
          </a:p>
        </p:txBody>
      </p:sp>
    </p:spTree>
    <p:extLst>
      <p:ext uri="{BB962C8B-B14F-4D97-AF65-F5344CB8AC3E}">
        <p14:creationId xmlns:p14="http://schemas.microsoft.com/office/powerpoint/2010/main" val="20814638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af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636046"/>
              </p:ext>
            </p:extLst>
          </p:nvPr>
        </p:nvGraphicFramePr>
        <p:xfrm>
          <a:off x="0" y="111095"/>
          <a:ext cx="9144000" cy="6746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153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9316403"/>
              </p:ext>
            </p:extLst>
          </p:nvPr>
        </p:nvGraphicFramePr>
        <p:xfrm>
          <a:off x="0" y="101600"/>
          <a:ext cx="9144000" cy="675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58702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9917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solidFill>
                  <a:srgbClr val="FF0000"/>
                </a:solidFill>
              </a:rPr>
              <a:t>Zjišťování parametrů nákladových funkcí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435975" cy="525145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Metoda dvou období</a:t>
            </a:r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Řeší se pomocí soustavy dvou rovnic o dvou neznámých (parametr fixních a variabilních nákladů)</a:t>
            </a:r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Vychází se z hodnot minulých období (např. měsíční) o produkci (</a:t>
            </a:r>
            <a:r>
              <a:rPr lang="cs-CZ" altLang="cs-CZ" sz="2400" dirty="0" err="1"/>
              <a:t>q,Q</a:t>
            </a:r>
            <a:r>
              <a:rPr lang="cs-CZ" altLang="cs-CZ" sz="2400" dirty="0"/>
              <a:t>) a příslušných nákladech v daném období</a:t>
            </a:r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Pro tvorbu rovnic se vybírají období s nejnižším a nejvyšším objemem produkce (a k tomu příslušné náklady)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2000" dirty="0"/>
              <a:t>N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 = a + b * q</a:t>
            </a:r>
            <a:r>
              <a:rPr lang="cs-CZ" altLang="cs-CZ" sz="2000" baseline="-25000" dirty="0"/>
              <a:t>1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2000" dirty="0"/>
              <a:t>N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 = a + b * q</a:t>
            </a:r>
            <a:r>
              <a:rPr lang="cs-CZ" altLang="cs-CZ" sz="2000" baseline="-25000" dirty="0"/>
              <a:t>2</a:t>
            </a:r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Při výběru období je nutné brát ohled na mimořádné (extrémní) výkyvy (jednorázová zakázka nám zvýší objem produkce v jednom měsíci, odstávky výroby z důvodů oprav či poruch apod.</a:t>
            </a:r>
          </a:p>
        </p:txBody>
      </p:sp>
    </p:spTree>
    <p:extLst>
      <p:ext uri="{BB962C8B-B14F-4D97-AF65-F5344CB8AC3E}">
        <p14:creationId xmlns:p14="http://schemas.microsoft.com/office/powerpoint/2010/main" val="33088895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548" y="515655"/>
            <a:ext cx="8280920" cy="86409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Řešení č. 5 </a:t>
            </a:r>
            <a:r>
              <a:rPr lang="cs-CZ" sz="4000" b="1" dirty="0">
                <a:solidFill>
                  <a:schemeClr val="tx1"/>
                </a:solidFill>
              </a:rPr>
              <a:t>Metoda dvou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14651"/>
            <a:ext cx="8640960" cy="5454710"/>
          </a:xfrm>
        </p:spPr>
        <p:txBody>
          <a:bodyPr>
            <a:normAutofit/>
          </a:bodyPr>
          <a:lstStyle/>
          <a:p>
            <a:pPr algn="just"/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Podnik dosáhl ve dvou po sobě jdoucích obdobích tyto objemy výroby a jim odpovídající náklady:</a:t>
            </a:r>
          </a:p>
          <a:p>
            <a:pPr algn="just"/>
            <a:endParaRPr lang="cs-CZ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cs-CZ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cs-CZ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cs-CZ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2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Odhadněte nákladovou funkci a propočtěte celkové náklady pro předpokládaný objem výroby v dalším období 70 000 ks. Použijte metodu dvou období. </a:t>
            </a:r>
          </a:p>
          <a:p>
            <a:pPr algn="just"/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cs-CZ" sz="24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265821"/>
              </p:ext>
            </p:extLst>
          </p:nvPr>
        </p:nvGraphicFramePr>
        <p:xfrm>
          <a:off x="1403648" y="2047164"/>
          <a:ext cx="6096000" cy="1432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Období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Objem výroby (ks)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Náklady celkem (Kč)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60 000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800 000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90 000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950 000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5464" y="423334"/>
            <a:ext cx="8280920" cy="728844"/>
          </a:xfrm>
        </p:spPr>
        <p:txBody>
          <a:bodyPr/>
          <a:lstStyle/>
          <a:p>
            <a:r>
              <a:rPr lang="cs-CZ" sz="3600" b="1" dirty="0">
                <a:solidFill>
                  <a:srgbClr val="FF0000"/>
                </a:solidFill>
              </a:rPr>
              <a:t>Příklad  č. 6 </a:t>
            </a:r>
            <a:r>
              <a:rPr lang="cs-CZ" sz="3600" b="1" dirty="0">
                <a:solidFill>
                  <a:schemeClr val="tx1"/>
                </a:solidFill>
              </a:rPr>
              <a:t>Metoda dvou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13673"/>
            <a:ext cx="8229600" cy="4525963"/>
          </a:xfrm>
        </p:spPr>
        <p:txBody>
          <a:bodyPr/>
          <a:lstStyle/>
          <a:p>
            <a:r>
              <a:rPr lang="cs-CZ" sz="2000" dirty="0">
                <a:solidFill>
                  <a:schemeClr val="tx1"/>
                </a:solidFill>
              </a:rPr>
              <a:t>Výroba cihel - ve sledovaném roce se nemění sortiment výrobků ani výrobní kapacity podniku.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4274445"/>
              </p:ext>
            </p:extLst>
          </p:nvPr>
        </p:nvGraphicFramePr>
        <p:xfrm>
          <a:off x="0" y="1628800"/>
          <a:ext cx="4860033" cy="507323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20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2013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Období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Ukazatel v tis. Kč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47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objem výroby - Q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Náklady - N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811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leden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únor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březen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duben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květen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červen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červenec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srpen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září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říjen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listopad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prosinec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6224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8460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10 408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12 623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11 976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4872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6380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8708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7452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8629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11 402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11 237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6967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7776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8002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8687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8539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7261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6989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7512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7138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7598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8621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9378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47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celkem za rok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108 191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93 468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47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měsíční průměr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9016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7789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5042783" y="1690682"/>
            <a:ext cx="411480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A6A6A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A6A6A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A6A6A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A6A6A6"/>
                </a:solidFill>
                <a:latin typeface="+mn-lt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Určete lineární funkci vyjadřující průběh nákladů v závislosti na objemu výroby. Použijte metodu dvou období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Vypočítejte maximální objem provozního zisku před zdaněním, kterého můžete dosáhnout při plném využití výrobní kapacity (tj. při objemu výroby 15 mil. Kč/měsíc).</a:t>
            </a:r>
          </a:p>
          <a:p>
            <a:pPr algn="just">
              <a:buFontTx/>
              <a:buNone/>
            </a:pPr>
            <a:endParaRPr lang="cs-CZ" kern="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4924" y="284065"/>
            <a:ext cx="8280920" cy="72008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Řešení př. č. 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421" y="980728"/>
            <a:ext cx="8856984" cy="56166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400" dirty="0"/>
              <a:t>Nejvyšší objem výroby:</a:t>
            </a:r>
          </a:p>
          <a:p>
            <a:pPr>
              <a:lnSpc>
                <a:spcPct val="90000"/>
              </a:lnSpc>
              <a:buNone/>
            </a:pPr>
            <a:r>
              <a:rPr lang="cs-CZ" sz="2400" dirty="0"/>
              <a:t>Nejnižší objem výroby:</a:t>
            </a:r>
            <a:br>
              <a:rPr lang="cs-CZ" sz="2400" dirty="0"/>
            </a:b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Úkol: Odhadněte, kolik budou náklady v příštím roce, pokud firma bude chtít dělat roční produkci ve výši 90 mil. Kč.</a:t>
            </a:r>
          </a:p>
        </p:txBody>
      </p:sp>
    </p:spTree>
    <p:extLst>
      <p:ext uri="{BB962C8B-B14F-4D97-AF65-F5344CB8AC3E}">
        <p14:creationId xmlns:p14="http://schemas.microsoft.com/office/powerpoint/2010/main" val="255108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13792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Nákladová funkce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104456"/>
          </a:xfrm>
        </p:spPr>
        <p:txBody>
          <a:bodyPr>
            <a:noAutofit/>
          </a:bodyPr>
          <a:lstStyle/>
          <a:p>
            <a:pPr marL="536575" indent="-536575" algn="just">
              <a:buNone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→ 	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matematickým vyjádřením mezi podnikovými náklady a celkovým objemem produkce,</a:t>
            </a:r>
          </a:p>
          <a:p>
            <a:pPr marL="536575" indent="-536575" algn="just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buNone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→ 	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obecný tvar: N = f (Q), tvar vývoje nákladů</a:t>
            </a:r>
          </a:p>
          <a:p>
            <a:pPr>
              <a:buNone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→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průběh celkových nákladů :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N = F + b*q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→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globální nákladová funkce: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N= F +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hv.Q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2100" dirty="0"/>
              <a:t>FN … celkový objem fixních nákladů</a:t>
            </a:r>
          </a:p>
          <a:p>
            <a:pPr lvl="1" algn="just">
              <a:defRPr/>
            </a:pPr>
            <a:r>
              <a:rPr lang="cs-CZ" sz="2100" dirty="0"/>
              <a:t>b … variabilní náklady na jednotku</a:t>
            </a:r>
          </a:p>
          <a:p>
            <a:pPr lvl="1" algn="just">
              <a:defRPr/>
            </a:pPr>
            <a:r>
              <a:rPr lang="cs-CZ" sz="2100" dirty="0"/>
              <a:t>q … objem produkce v měrných jednotkách</a:t>
            </a:r>
          </a:p>
          <a:p>
            <a:pPr lvl="1" algn="just">
              <a:defRPr/>
            </a:pPr>
            <a:r>
              <a:rPr lang="cs-CZ" sz="2100" dirty="0" err="1"/>
              <a:t>hv</a:t>
            </a:r>
            <a:r>
              <a:rPr lang="cs-CZ" sz="2100" dirty="0"/>
              <a:t>… variabilní náklady vyjádřené na jednu peněžní jednotku</a:t>
            </a:r>
            <a:r>
              <a:rPr lang="cs-CZ" sz="2100" b="1" dirty="0">
                <a:latin typeface="Arial" pitchFamily="34" charset="0"/>
                <a:cs typeface="Arial" pitchFamily="34" charset="0"/>
              </a:rPr>
              <a:t>- 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5079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1" y="450057"/>
            <a:ext cx="8424862" cy="558800"/>
          </a:xfrm>
        </p:spPr>
        <p:txBody>
          <a:bodyPr>
            <a:normAutofit fontScale="90000"/>
          </a:bodyPr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Zjišťování parametrů nákladových funkcí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81075"/>
            <a:ext cx="8291513" cy="4535488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Metoda regresní a korelační analýzy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Umožňuje stanovit i nelineární </a:t>
            </a:r>
            <a:r>
              <a:rPr lang="cs-CZ" altLang="cs-CZ" sz="2000" dirty="0" err="1"/>
              <a:t>nákl.fce</a:t>
            </a: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Umožňuje stanovit i spolehlivost zjištěných funkcí pomocí měr korelace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X … objem výroby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Y … náklady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n … počet sledovaných let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Korelační koeficient</a:t>
            </a:r>
            <a:r>
              <a:rPr lang="cs-CZ" altLang="cs-CZ" sz="2000" dirty="0"/>
              <a:t> – čím více se „r“ blíží jedné, tím lépe vystihuje stanovená přímka vývoj nákladů.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2150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117806"/>
              </p:ext>
            </p:extLst>
          </p:nvPr>
        </p:nvGraphicFramePr>
        <p:xfrm>
          <a:off x="1619250" y="2103438"/>
          <a:ext cx="2808288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94" name="Rovnice" r:id="rId3" imgW="1511300" imgH="495300" progId="Equation.3">
                  <p:embed/>
                </p:oleObj>
              </mc:Choice>
              <mc:Fallback>
                <p:oleObj name="Rovnice" r:id="rId3" imgW="15113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103438"/>
                        <a:ext cx="2808288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Rectangle 10"/>
          <p:cNvSpPr>
            <a:spLocks noChangeArrowheads="1"/>
          </p:cNvSpPr>
          <p:nvPr/>
        </p:nvSpPr>
        <p:spPr bwMode="auto">
          <a:xfrm>
            <a:off x="0" y="2708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215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643372"/>
              </p:ext>
            </p:extLst>
          </p:nvPr>
        </p:nvGraphicFramePr>
        <p:xfrm>
          <a:off x="5210175" y="2320131"/>
          <a:ext cx="18002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95" name="Rovnice" r:id="rId5" imgW="736280" imgH="215806" progId="Equation.3">
                  <p:embed/>
                </p:oleObj>
              </mc:Choice>
              <mc:Fallback>
                <p:oleObj name="Rovnice" r:id="rId5" imgW="73628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0175" y="2320131"/>
                        <a:ext cx="1800225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215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459631"/>
              </p:ext>
            </p:extLst>
          </p:nvPr>
        </p:nvGraphicFramePr>
        <p:xfrm>
          <a:off x="1619250" y="5002213"/>
          <a:ext cx="6192838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96" name="Rovnice" r:id="rId7" imgW="2971800" imgH="533400" progId="Equation.3">
                  <p:embed/>
                </p:oleObj>
              </mc:Choice>
              <mc:Fallback>
                <p:oleObj name="Rovnice" r:id="rId7" imgW="29718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5002213"/>
                        <a:ext cx="6192838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1999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884"/>
            <a:ext cx="8229600" cy="1143000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Příklad  č. 7  </a:t>
            </a:r>
            <a:r>
              <a:rPr lang="cs-CZ" sz="2800" b="1" dirty="0">
                <a:solidFill>
                  <a:schemeClr val="tx1"/>
                </a:solidFill>
              </a:rPr>
              <a:t>Malý podnik v průběhu 6 měsíců vykazoval tyto položky objemu produkce a nákladů: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938114"/>
              </p:ext>
            </p:extLst>
          </p:nvPr>
        </p:nvGraphicFramePr>
        <p:xfrm>
          <a:off x="-15341" y="1556792"/>
          <a:ext cx="398904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Období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Objem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produkce v ks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 v Kč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leden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480 000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únor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400 000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březen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550 000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duben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600 000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květen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520 000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červen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65 000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580 000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899686"/>
              </p:ext>
            </p:extLst>
          </p:nvPr>
        </p:nvGraphicFramePr>
        <p:xfrm>
          <a:off x="4572000" y="1683356"/>
          <a:ext cx="4572000" cy="383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7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Položka N</a:t>
                      </a: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Kč</a:t>
                      </a: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Nájemné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800 000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70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Spotřeba materiálu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900 000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70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Mzdové náklady přímé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330 000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Odpisy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500 000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70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Vytápění, osvětlení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70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El.energie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strojů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Přepravné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0" y="5013176"/>
            <a:ext cx="4446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itchFamily="34" charset="0"/>
              </a:rPr>
              <a:t>Sestavte nákladovou funkci pro podnik. </a:t>
            </a:r>
          </a:p>
          <a:p>
            <a:pPr>
              <a:buFont typeface="Wingdings" pitchFamily="2" charset="2"/>
              <a:buChar char="v"/>
            </a:pPr>
            <a:r>
              <a:rPr lang="cs-CZ" dirty="0">
                <a:latin typeface="Arial" pitchFamily="34" charset="0"/>
              </a:rPr>
              <a:t> Metodou dvou období</a:t>
            </a:r>
          </a:p>
          <a:p>
            <a:pPr>
              <a:buFont typeface="Wingdings" pitchFamily="2" charset="2"/>
              <a:buChar char="v"/>
            </a:pPr>
            <a:r>
              <a:rPr lang="cs-CZ" dirty="0">
                <a:latin typeface="Arial" pitchFamily="34" charset="0"/>
              </a:rPr>
              <a:t> Grafickou metodou</a:t>
            </a:r>
          </a:p>
          <a:p>
            <a:pPr>
              <a:buFont typeface="Wingdings" pitchFamily="2" charset="2"/>
              <a:buChar char="v"/>
            </a:pPr>
            <a:r>
              <a:rPr lang="cs-CZ" dirty="0">
                <a:latin typeface="Arial" pitchFamily="34" charset="0"/>
              </a:rPr>
              <a:t> Klasifikační metodou</a:t>
            </a:r>
          </a:p>
          <a:p>
            <a:r>
              <a:rPr lang="cs-CZ" dirty="0">
                <a:latin typeface="Arial" pitchFamily="34" charset="0"/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2829"/>
            <a:ext cx="9144000" cy="6825171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Metoda dvou období:</a:t>
            </a:r>
          </a:p>
          <a:p>
            <a:pPr>
              <a:buNone/>
            </a:pPr>
            <a:endParaRPr lang="cs-CZ" sz="2000" b="1" dirty="0"/>
          </a:p>
          <a:p>
            <a:pPr>
              <a:buNone/>
            </a:pPr>
            <a:endParaRPr lang="cs-CZ" sz="2000" b="1" dirty="0"/>
          </a:p>
          <a:p>
            <a:pPr>
              <a:buNone/>
            </a:pPr>
            <a:endParaRPr lang="cs-CZ" sz="2000" b="1" dirty="0"/>
          </a:p>
          <a:p>
            <a:pPr>
              <a:buNone/>
            </a:pPr>
            <a:endParaRPr lang="cs-CZ" sz="2000" b="1" dirty="0"/>
          </a:p>
          <a:p>
            <a:pPr>
              <a:buNone/>
            </a:pPr>
            <a:endParaRPr lang="cs-CZ" sz="2000" b="1" dirty="0"/>
          </a:p>
          <a:p>
            <a:pPr>
              <a:buNone/>
            </a:pPr>
            <a:r>
              <a:rPr lang="cs-CZ" sz="2000" b="1" dirty="0"/>
              <a:t>Klasifikační analýza</a:t>
            </a:r>
          </a:p>
          <a:p>
            <a:pPr>
              <a:lnSpc>
                <a:spcPct val="80000"/>
              </a:lnSpc>
              <a:buNone/>
            </a:pPr>
            <a:r>
              <a:rPr lang="cs-CZ" sz="2000" b="1" dirty="0"/>
              <a:t>Fixní</a:t>
            </a:r>
          </a:p>
          <a:p>
            <a:pPr>
              <a:lnSpc>
                <a:spcPct val="80000"/>
              </a:lnSpc>
              <a:buNone/>
            </a:pPr>
            <a:endParaRPr lang="cs-CZ" sz="2000" b="1" dirty="0"/>
          </a:p>
          <a:p>
            <a:pPr>
              <a:lnSpc>
                <a:spcPct val="80000"/>
              </a:lnSpc>
              <a:buNone/>
            </a:pPr>
            <a:endParaRPr lang="cs-CZ" sz="2000" b="1" dirty="0"/>
          </a:p>
          <a:p>
            <a:pPr>
              <a:lnSpc>
                <a:spcPct val="80000"/>
              </a:lnSpc>
              <a:buNone/>
            </a:pPr>
            <a:endParaRPr lang="cs-CZ" sz="2000" b="1" dirty="0"/>
          </a:p>
          <a:p>
            <a:pPr>
              <a:lnSpc>
                <a:spcPct val="80000"/>
              </a:lnSpc>
              <a:buNone/>
            </a:pPr>
            <a:endParaRPr lang="cs-CZ" sz="2000" b="1" dirty="0"/>
          </a:p>
          <a:p>
            <a:pPr>
              <a:lnSpc>
                <a:spcPct val="80000"/>
              </a:lnSpc>
              <a:buNone/>
            </a:pPr>
            <a:r>
              <a:rPr lang="cs-CZ" sz="2000" b="1" dirty="0"/>
              <a:t>Variabilní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1693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1"/>
                </a:solidFill>
              </a:rPr>
              <a:t>Řešení – grafická metoda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755576" y="1628800"/>
          <a:ext cx="6985000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2" name="Graf" r:id="rId4" imgW="5886429" imgH="3476508" progId="Excel.Sheet.8">
                  <p:embed/>
                </p:oleObj>
              </mc:Choice>
              <mc:Fallback>
                <p:oleObj name="Graf" r:id="rId4" imgW="5886429" imgH="3476508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628800"/>
                        <a:ext cx="6985000" cy="424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12676"/>
            <a:ext cx="8280920" cy="792088"/>
          </a:xfrm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FF0000"/>
                </a:solidFill>
              </a:rPr>
              <a:t>Příklad č. 8 </a:t>
            </a:r>
            <a:r>
              <a:rPr lang="cs-CZ" sz="2200" b="1" dirty="0">
                <a:solidFill>
                  <a:schemeClr val="tx1"/>
                </a:solidFill>
              </a:rPr>
              <a:t>Podnik vykázal v průběhu roku v rámci jednotlivých měsíců tyto hodnoty objemu produkce a nákladů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2142323"/>
              </p:ext>
            </p:extLst>
          </p:nvPr>
        </p:nvGraphicFramePr>
        <p:xfrm>
          <a:off x="0" y="1484784"/>
          <a:ext cx="6172200" cy="5177160"/>
        </p:xfrm>
        <a:graphic>
          <a:graphicData uri="http://schemas.openxmlformats.org/drawingml/2006/table">
            <a:tbl>
              <a:tblPr firstRow="1" lastRow="1">
                <a:tableStyleId>{073A0DAA-6AF3-43AB-8588-CEC1D06C72B9}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Období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q v tis. ks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CN v tis.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2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Celkem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444208" y="2276872"/>
            <a:ext cx="26997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Arial" pitchFamily="34" charset="0"/>
              </a:rPr>
              <a:t>Zároveň víme, že v srpnu vlivem živelných pohrom byla na 2 týdny přerušena výroba!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3425"/>
            <a:ext cx="8229600" cy="846634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chemeClr val="tx1"/>
                </a:solidFill>
                <a:latin typeface="Arial" pitchFamily="34" charset="0"/>
              </a:rPr>
              <a:t>Dále jsou známy následující údaje o struktuře nákladů:</a:t>
            </a:r>
            <a:br>
              <a:rPr lang="cs-CZ" dirty="0">
                <a:latin typeface="Arial" pitchFamily="34" charset="0"/>
              </a:rPr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33299"/>
              </p:ext>
            </p:extLst>
          </p:nvPr>
        </p:nvGraphicFramePr>
        <p:xfrm>
          <a:off x="323528" y="1556792"/>
          <a:ext cx="5410944" cy="4714240"/>
        </p:xfrm>
        <a:graphic>
          <a:graphicData uri="http://schemas.openxmlformats.org/drawingml/2006/table">
            <a:tbl>
              <a:tblPr firstRow="1" lastRow="1">
                <a:tableStyleId>{073A0DAA-6AF3-43AB-8588-CEC1D06C72B9}</a:tableStyleId>
              </a:tblPr>
              <a:tblGrid>
                <a:gridCol w="2705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5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Položka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 v tis. Kč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Spotřeba mat.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2 100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Spotřeba energie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služby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Mzdové náklady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400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nálady na SZP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140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Odměny členům orgánů spol.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Daně a poplatky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Odpisy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Nákladové úroky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Mimořádné náklady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370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6110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868144" y="2060848"/>
            <a:ext cx="32758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itchFamily="34" charset="0"/>
              </a:rPr>
              <a:t>Předpokládejme, že 60 % spotřeby energie je vyvoláno samotnou výrobu, zbývající část připadá na vytápění, osvětlení atd. </a:t>
            </a:r>
            <a:br>
              <a:rPr lang="cs-CZ" sz="2000" dirty="0">
                <a:latin typeface="Arial" pitchFamily="34" charset="0"/>
              </a:rPr>
            </a:br>
            <a:r>
              <a:rPr lang="cs-CZ" sz="2000" dirty="0">
                <a:latin typeface="Arial" pitchFamily="34" charset="0"/>
              </a:rPr>
              <a:t>Ze mzdových nákladů je </a:t>
            </a:r>
            <a:br>
              <a:rPr lang="cs-CZ" sz="2000" dirty="0">
                <a:latin typeface="Arial" pitchFamily="34" charset="0"/>
              </a:rPr>
            </a:br>
            <a:r>
              <a:rPr lang="cs-CZ" sz="2000" dirty="0">
                <a:latin typeface="Arial" pitchFamily="34" charset="0"/>
              </a:rPr>
              <a:t>20 % pohyblivá složky mzdy, vázaná na výši tržeb</a:t>
            </a:r>
            <a:r>
              <a:rPr lang="cs-CZ" dirty="0">
                <a:latin typeface="Arial" pitchFamily="34" charset="0"/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3975" y="960587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Řešení č. 8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203A3C5-F238-407F-A28B-705B945BD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2940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068" y="515028"/>
            <a:ext cx="8280920" cy="936104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Řešení </a:t>
            </a:r>
            <a:r>
              <a:rPr lang="cs-CZ" sz="3600" b="1" dirty="0">
                <a:solidFill>
                  <a:schemeClr val="tx1"/>
                </a:solidFill>
              </a:rPr>
              <a:t>Klasifikační analýza</a:t>
            </a:r>
          </a:p>
        </p:txBody>
      </p:sp>
      <p:graphicFrame>
        <p:nvGraphicFramePr>
          <p:cNvPr id="4" name="Group 2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522811"/>
              </p:ext>
            </p:extLst>
          </p:nvPr>
        </p:nvGraphicFramePr>
        <p:xfrm>
          <a:off x="395536" y="1167036"/>
          <a:ext cx="7993062" cy="4358640"/>
        </p:xfrm>
        <a:graphic>
          <a:graphicData uri="http://schemas.openxmlformats.org/drawingml/2006/table">
            <a:tbl>
              <a:tblPr/>
              <a:tblGrid>
                <a:gridCol w="1443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4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0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0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4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FN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VN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1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Mzdové náklady a SZP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Spotřeba energie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Spotřeba materiálu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Služby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Spotřeba energie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Mzdové náklady a SZP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Odměny členům orgánů společnosti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Daně a poplatky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Odpisy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Nákladové úroky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Mimořádné náklady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801813" y="182563"/>
            <a:ext cx="8424862" cy="558800"/>
          </a:xfrm>
        </p:spPr>
        <p:txBody>
          <a:bodyPr>
            <a:normAutofit fontScale="90000"/>
          </a:bodyPr>
          <a:lstStyle/>
          <a:p>
            <a:r>
              <a:rPr lang="cs-CZ" altLang="cs-CZ" sz="3200" b="1" dirty="0"/>
              <a:t>Řešení regrese a korelace</a:t>
            </a:r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36613"/>
            <a:ext cx="9067800" cy="582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A6F7ACFC-1ED2-485D-86C2-D5AA09BE14D0}"/>
              </a:ext>
            </a:extLst>
          </p:cNvPr>
          <p:cNvSpPr/>
          <p:nvPr/>
        </p:nvSpPr>
        <p:spPr>
          <a:xfrm>
            <a:off x="5287995" y="1725286"/>
            <a:ext cx="2053087" cy="558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6348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30388" y="134938"/>
            <a:ext cx="8424862" cy="558800"/>
          </a:xfrm>
        </p:spPr>
        <p:txBody>
          <a:bodyPr>
            <a:normAutofit fontScale="90000"/>
          </a:bodyPr>
          <a:lstStyle/>
          <a:p>
            <a:r>
              <a:rPr lang="cs-CZ" altLang="cs-CZ" sz="3200" b="1" dirty="0"/>
              <a:t>Řešení regrese a korelace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836613"/>
            <a:ext cx="9067800" cy="582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239DD0AB-75E4-469F-93E1-70170B0A2F83}"/>
              </a:ext>
            </a:extLst>
          </p:cNvPr>
          <p:cNvSpPr/>
          <p:nvPr/>
        </p:nvSpPr>
        <p:spPr>
          <a:xfrm>
            <a:off x="5172585" y="1445886"/>
            <a:ext cx="2053087" cy="558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FFD9184-9471-4870-8767-47B83DB55027}"/>
              </a:ext>
            </a:extLst>
          </p:cNvPr>
          <p:cNvSpPr/>
          <p:nvPr/>
        </p:nvSpPr>
        <p:spPr>
          <a:xfrm>
            <a:off x="4728702" y="1725286"/>
            <a:ext cx="2053087" cy="558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891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2497" y="324740"/>
            <a:ext cx="8229600" cy="1007440"/>
          </a:xfrm>
        </p:spPr>
        <p:txBody>
          <a:bodyPr/>
          <a:lstStyle/>
          <a:p>
            <a:r>
              <a:rPr lang="cs-CZ" altLang="cs-CZ" dirty="0">
                <a:solidFill>
                  <a:srgbClr val="FF0000"/>
                </a:solidFill>
              </a:rPr>
              <a:t>Nákladové funkce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893175" cy="56610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Obecná nákladová funkce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Nákladové funkce při homogenní výrobě a lineárním průběhu nákladů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N = FN + b * q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Globální nákladová funkce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Nákladové funkce při heterogenní produkci a lineárním vývoji nákladů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Pokud podnik vyrábí více výrobků, je nákladová funkce dána fixními náklady, variabilními náklady na jeden kus produkce jednotlivých výrobků (</a:t>
            </a:r>
            <a:r>
              <a:rPr lang="cs-CZ" altLang="cs-CZ" sz="2400" dirty="0" err="1"/>
              <a:t>b</a:t>
            </a:r>
            <a:r>
              <a:rPr lang="cs-CZ" altLang="cs-CZ" sz="2400" baseline="-25000" dirty="0" err="1"/>
              <a:t>A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b</a:t>
            </a:r>
            <a:r>
              <a:rPr lang="cs-CZ" altLang="cs-CZ" sz="2400" baseline="-25000" dirty="0" err="1"/>
              <a:t>B</a:t>
            </a:r>
            <a:r>
              <a:rPr lang="cs-CZ" altLang="cs-CZ" sz="2400" dirty="0"/>
              <a:t>,…) a objemy výroby pro jednotlivé výrobky (</a:t>
            </a:r>
            <a:r>
              <a:rPr lang="cs-CZ" altLang="cs-CZ" sz="2400" dirty="0" err="1"/>
              <a:t>q</a:t>
            </a:r>
            <a:r>
              <a:rPr lang="cs-CZ" altLang="cs-CZ" sz="2400" baseline="-25000" dirty="0" err="1"/>
              <a:t>A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q</a:t>
            </a:r>
            <a:r>
              <a:rPr lang="cs-CZ" altLang="cs-CZ" sz="2400" baseline="-25000" dirty="0" err="1"/>
              <a:t>B</a:t>
            </a:r>
            <a:r>
              <a:rPr lang="cs-CZ" altLang="cs-CZ" sz="2400" dirty="0"/>
              <a:t>,…) 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 = FN + </a:t>
            </a:r>
            <a:r>
              <a:rPr lang="cs-CZ" altLang="cs-CZ" sz="2400" dirty="0" err="1"/>
              <a:t>b</a:t>
            </a:r>
            <a:r>
              <a:rPr lang="cs-CZ" altLang="cs-CZ" sz="2400" baseline="-25000" dirty="0" err="1"/>
              <a:t>A</a:t>
            </a:r>
            <a:r>
              <a:rPr lang="cs-CZ" altLang="cs-CZ" sz="2400" baseline="-25000" dirty="0"/>
              <a:t> </a:t>
            </a:r>
            <a:r>
              <a:rPr lang="cs-CZ" altLang="cs-CZ" sz="2400" dirty="0"/>
              <a:t>*</a:t>
            </a:r>
            <a:r>
              <a:rPr lang="cs-CZ" altLang="cs-CZ" sz="2400" baseline="-25000" dirty="0"/>
              <a:t> </a:t>
            </a:r>
            <a:r>
              <a:rPr lang="cs-CZ" altLang="cs-CZ" sz="2400" dirty="0" err="1"/>
              <a:t>q</a:t>
            </a:r>
            <a:r>
              <a:rPr lang="cs-CZ" altLang="cs-CZ" sz="2400" baseline="-25000" dirty="0" err="1"/>
              <a:t>A</a:t>
            </a:r>
            <a:r>
              <a:rPr lang="cs-CZ" altLang="cs-CZ" sz="2400" baseline="-25000" dirty="0"/>
              <a:t> </a:t>
            </a:r>
            <a:r>
              <a:rPr lang="cs-CZ" altLang="cs-CZ" sz="2400" dirty="0"/>
              <a:t>+ </a:t>
            </a:r>
            <a:r>
              <a:rPr lang="cs-CZ" altLang="cs-CZ" sz="2400" dirty="0" err="1"/>
              <a:t>b</a:t>
            </a:r>
            <a:r>
              <a:rPr lang="cs-CZ" altLang="cs-CZ" sz="2400" baseline="-25000" dirty="0" err="1"/>
              <a:t>B</a:t>
            </a:r>
            <a:r>
              <a:rPr lang="cs-CZ" altLang="cs-CZ" sz="2400" baseline="-25000" dirty="0"/>
              <a:t> </a:t>
            </a:r>
            <a:r>
              <a:rPr lang="cs-CZ" altLang="cs-CZ" sz="2400" dirty="0"/>
              <a:t>* </a:t>
            </a:r>
            <a:r>
              <a:rPr lang="cs-CZ" altLang="cs-CZ" sz="2400" dirty="0" err="1"/>
              <a:t>q</a:t>
            </a:r>
            <a:r>
              <a:rPr lang="cs-CZ" altLang="cs-CZ" sz="2400" baseline="-25000" dirty="0" err="1"/>
              <a:t>B</a:t>
            </a:r>
            <a:r>
              <a:rPr lang="cs-CZ" altLang="cs-CZ" sz="2400" baseline="-25000" dirty="0"/>
              <a:t> </a:t>
            </a:r>
            <a:r>
              <a:rPr lang="cs-CZ" altLang="cs-CZ" sz="2400" dirty="0"/>
              <a:t>+ ….   </a:t>
            </a:r>
            <a:r>
              <a:rPr lang="cs-CZ" altLang="cs-CZ" sz="2400" dirty="0">
                <a:sym typeface="Symbol" panose="05050102010706020507" pitchFamily="18" charset="2"/>
              </a:rPr>
              <a:t>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  <a:sym typeface="Symbol" panose="05050102010706020507" pitchFamily="18" charset="2"/>
              </a:rPr>
              <a:t>N = FN + </a:t>
            </a:r>
            <a:r>
              <a:rPr lang="cs-CZ" altLang="cs-CZ" sz="2400" b="1" dirty="0" err="1">
                <a:solidFill>
                  <a:srgbClr val="FF0000"/>
                </a:solidFill>
                <a:sym typeface="Symbol" panose="05050102010706020507" pitchFamily="18" charset="2"/>
              </a:rPr>
              <a:t>h</a:t>
            </a:r>
            <a:r>
              <a:rPr lang="cs-CZ" altLang="cs-CZ" sz="2400" b="1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cs-CZ" altLang="cs-CZ" sz="2400" b="1" dirty="0">
                <a:solidFill>
                  <a:srgbClr val="FF0000"/>
                </a:solidFill>
                <a:sym typeface="Symbol" panose="05050102010706020507" pitchFamily="18" charset="2"/>
              </a:rPr>
              <a:t> * Q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err="1">
                <a:sym typeface="Symbol" panose="05050102010706020507" pitchFamily="18" charset="2"/>
              </a:rPr>
              <a:t>h</a:t>
            </a:r>
            <a:r>
              <a:rPr lang="cs-CZ" altLang="cs-CZ" sz="2000" baseline="-25000" dirty="0" err="1">
                <a:sym typeface="Symbol" panose="05050102010706020507" pitchFamily="18" charset="2"/>
              </a:rPr>
              <a:t>v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… haléřový ukazatel variabilních nákladů (VN/Q)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>
                <a:sym typeface="Symbol" panose="05050102010706020507" pitchFamily="18" charset="2"/>
              </a:rPr>
              <a:t>Q … celkový objem produkce v peněžních jednotkách (p*q)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7498597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© Lucie MEIXNEROVÁ</a:t>
            </a:r>
          </a:p>
        </p:txBody>
      </p:sp>
      <p:sp>
        <p:nvSpPr>
          <p:cNvPr id="5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2D4C-564E-46EA-8A8B-7AA26258E4EE}" type="slidenum">
              <a:rPr lang="cs-CZ"/>
              <a:pPr/>
              <a:t>40</a:t>
            </a:fld>
            <a:endParaRPr lang="cs-CZ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036050" cy="703262"/>
          </a:xfrm>
        </p:spPr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</a:rPr>
              <a:t>Kvíz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836712"/>
            <a:ext cx="8964612" cy="5544616"/>
          </a:xfrm>
        </p:spPr>
        <p:txBody>
          <a:bodyPr>
            <a:normAutofit fontScale="92500"/>
          </a:bodyPr>
          <a:lstStyle/>
          <a:p>
            <a:pPr marL="533400" indent="-533400" algn="just">
              <a:buFont typeface="Wingdings" pitchFamily="2" charset="2"/>
              <a:buNone/>
            </a:pPr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1) Degrese nákladů je: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k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lesání celkových nákladů s rostoucím objemem výroby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růst jednotkových nákladů s rostoucím objemem výroby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pokles jednotkových nákladů s rostoucím objemem výroby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růst celkových nákladů s objemem výroby</a:t>
            </a:r>
          </a:p>
          <a:p>
            <a:pPr marL="533400" indent="-533400" algn="just">
              <a:buFont typeface="Wingdings" pitchFamily="2" charset="2"/>
              <a:buNone/>
            </a:pPr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2) Nákladová funkce je: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matematické vyjádření vývoje nákladů v závislosti na objemu výroby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matematické vyjádření objemu výroby v závislosti na vývoji nákladů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matematické vyjádření vývoje nákladů v závislosti na tržbách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mat. vyj. vývoje nákladů v závislosti na velikosti výrobní kapacity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matematické vyjádření objemu výroby v závislosti na vývoji tržeb</a:t>
            </a:r>
          </a:p>
          <a:p>
            <a:pPr marL="533400" indent="-533400">
              <a:buFont typeface="Wingdings" pitchFamily="2" charset="2"/>
              <a:buAutoNum type="alphaLcParenR"/>
            </a:pPr>
            <a:endParaRPr lang="cs-CZ" sz="22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5622" y="2504643"/>
            <a:ext cx="7858124" cy="776074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4800" b="1" dirty="0">
                <a:solidFill>
                  <a:srgbClr val="FF0000"/>
                </a:solidFill>
              </a:rPr>
              <a:t>DĚKUJI ZA VAŠI POZORNOST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015622" y="1815152"/>
            <a:ext cx="7572374" cy="215505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cap="all" dirty="0">
              <a:latin typeface="Arial" pitchFamily="34" charset="0"/>
              <a:cs typeface="Arial" pitchFamily="34" charset="0"/>
            </a:endParaRPr>
          </a:p>
          <a:p>
            <a:endParaRPr lang="cs-CZ" sz="1900" b="1" cap="all" dirty="0"/>
          </a:p>
          <a:p>
            <a:r>
              <a:rPr lang="en-GB" sz="1900" b="1" cap="all"/>
              <a:t> </a:t>
            </a:r>
            <a:endParaRPr lang="cs-CZ" sz="1900" b="1" cap="all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2938" y="3718534"/>
            <a:ext cx="7858124" cy="77607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DOTAZY …</a:t>
            </a:r>
            <a:endParaRPr kumimoji="0" lang="cs-CZ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676"/>
            <a:ext cx="8280920" cy="792088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Nákladová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600200"/>
            <a:ext cx="8498793" cy="4525963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Náklady se mohou vzhledem k objemu výroby vyvíjet:</a:t>
            </a:r>
          </a:p>
          <a:p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Calibri" pitchFamily="34" charset="0"/>
              <a:buChar char="—"/>
            </a:pP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proporcionálně – lineární funkce: y = a + </a:t>
            </a: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bx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Font typeface="Calibri" pitchFamily="34" charset="0"/>
              <a:buChar char="—"/>
            </a:pPr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Calibri" pitchFamily="34" charset="0"/>
              <a:buChar char="—"/>
            </a:pP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nadproporcionálně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kvadratická funkce:  y = a + </a:t>
            </a: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bx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cx</a:t>
            </a:r>
            <a:r>
              <a:rPr lang="cs-CZ" sz="24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>
              <a:buFont typeface="Calibri" pitchFamily="34" charset="0"/>
              <a:buChar char="—"/>
            </a:pPr>
            <a:endParaRPr lang="cs-CZ" sz="2400" baseline="30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Calibri" pitchFamily="34" charset="0"/>
              <a:buChar char="—"/>
            </a:pP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podproporcionálně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kvadratická funkce:  y = a + </a:t>
            </a: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bx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cx</a:t>
            </a:r>
            <a:r>
              <a:rPr lang="cs-CZ" sz="24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 noChangeAspect="1"/>
          </p:cNvSpPr>
          <p:nvPr/>
        </p:nvSpPr>
        <p:spPr>
          <a:xfrm>
            <a:off x="301131" y="-28771"/>
            <a:ext cx="8694445" cy="140722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Vývoj nákladů v závislosti na objemu produkce - Nelineární model</a:t>
            </a:r>
          </a:p>
        </p:txBody>
      </p:sp>
      <p:sp>
        <p:nvSpPr>
          <p:cNvPr id="44" name="Line 1032"/>
          <p:cNvSpPr>
            <a:spLocks noChangeShapeType="1"/>
          </p:cNvSpPr>
          <p:nvPr/>
        </p:nvSpPr>
        <p:spPr bwMode="auto">
          <a:xfrm flipV="1">
            <a:off x="1603832" y="3319214"/>
            <a:ext cx="4457428" cy="1891761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47" name="Text Box 1035"/>
          <p:cNvSpPr txBox="1">
            <a:spLocks noChangeArrowheads="1"/>
          </p:cNvSpPr>
          <p:nvPr/>
        </p:nvSpPr>
        <p:spPr bwMode="auto">
          <a:xfrm>
            <a:off x="6059501" y="3209712"/>
            <a:ext cx="2271998" cy="510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1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Proporcionální (lineární) VN</a:t>
            </a:r>
          </a:p>
          <a:p>
            <a:r>
              <a:rPr lang="cs-CZ" altLang="cs-CZ" sz="11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=</a:t>
            </a:r>
            <a:r>
              <a:rPr lang="cs-CZ" altLang="cs-CZ" sz="11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vn</a:t>
            </a:r>
            <a:r>
              <a:rPr lang="cs-CZ" altLang="cs-CZ" sz="1100" baseline="-250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j</a:t>
            </a:r>
            <a:r>
              <a:rPr lang="cs-CZ" altLang="cs-CZ" sz="11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 . q</a:t>
            </a:r>
          </a:p>
        </p:txBody>
      </p:sp>
      <p:sp>
        <p:nvSpPr>
          <p:cNvPr id="48" name="Text Box 1038"/>
          <p:cNvSpPr txBox="1">
            <a:spLocks noChangeArrowheads="1"/>
          </p:cNvSpPr>
          <p:nvPr/>
        </p:nvSpPr>
        <p:spPr bwMode="auto">
          <a:xfrm>
            <a:off x="6687513" y="3909000"/>
            <a:ext cx="1479116" cy="320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Fixní náklady</a:t>
            </a:r>
          </a:p>
        </p:txBody>
      </p:sp>
      <p:sp>
        <p:nvSpPr>
          <p:cNvPr id="49" name="Line 1030"/>
          <p:cNvSpPr>
            <a:spLocks noChangeShapeType="1"/>
          </p:cNvSpPr>
          <p:nvPr/>
        </p:nvSpPr>
        <p:spPr bwMode="auto">
          <a:xfrm>
            <a:off x="1601415" y="2108705"/>
            <a:ext cx="9561" cy="450136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50" name="Line 1031"/>
          <p:cNvSpPr>
            <a:spLocks noChangeShapeType="1"/>
          </p:cNvSpPr>
          <p:nvPr/>
        </p:nvSpPr>
        <p:spPr bwMode="auto">
          <a:xfrm>
            <a:off x="1413930" y="5210976"/>
            <a:ext cx="60467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51" name="Text Box 1039"/>
          <p:cNvSpPr txBox="1">
            <a:spLocks noChangeArrowheads="1"/>
          </p:cNvSpPr>
          <p:nvPr/>
        </p:nvSpPr>
        <p:spPr bwMode="auto">
          <a:xfrm>
            <a:off x="1010902" y="4957104"/>
            <a:ext cx="422155" cy="521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500">
                <a:latin typeface="Arial" pitchFamily="34" charset="0"/>
              </a:rPr>
              <a:t>0</a:t>
            </a:r>
          </a:p>
        </p:txBody>
      </p:sp>
      <p:sp>
        <p:nvSpPr>
          <p:cNvPr id="52" name="Text Box 1040"/>
          <p:cNvSpPr txBox="1">
            <a:spLocks noChangeArrowheads="1"/>
          </p:cNvSpPr>
          <p:nvPr/>
        </p:nvSpPr>
        <p:spPr bwMode="auto">
          <a:xfrm>
            <a:off x="6159820" y="4928689"/>
            <a:ext cx="1808845" cy="52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200" dirty="0">
                <a:latin typeface="Arial" pitchFamily="34" charset="0"/>
              </a:rPr>
              <a:t>Objem produkce</a:t>
            </a:r>
          </a:p>
        </p:txBody>
      </p:sp>
      <p:sp>
        <p:nvSpPr>
          <p:cNvPr id="53" name="Text Box 1041"/>
          <p:cNvSpPr txBox="1">
            <a:spLocks noChangeArrowheads="1"/>
          </p:cNvSpPr>
          <p:nvPr/>
        </p:nvSpPr>
        <p:spPr bwMode="auto">
          <a:xfrm>
            <a:off x="950790" y="2044541"/>
            <a:ext cx="722718" cy="52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500" dirty="0">
                <a:latin typeface="Arial" pitchFamily="34" charset="0"/>
              </a:rPr>
              <a:t>Kč</a:t>
            </a:r>
          </a:p>
        </p:txBody>
      </p:sp>
      <p:sp>
        <p:nvSpPr>
          <p:cNvPr id="77" name="Line 1047"/>
          <p:cNvSpPr>
            <a:spLocks noChangeShapeType="1"/>
          </p:cNvSpPr>
          <p:nvPr/>
        </p:nvSpPr>
        <p:spPr bwMode="auto">
          <a:xfrm flipV="1">
            <a:off x="1601415" y="1858361"/>
            <a:ext cx="5407255" cy="2311672"/>
          </a:xfrm>
          <a:prstGeom prst="line">
            <a:avLst/>
          </a:prstGeom>
          <a:noFill/>
          <a:ln w="317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78" name="Obdélník 77"/>
          <p:cNvSpPr/>
          <p:nvPr/>
        </p:nvSpPr>
        <p:spPr>
          <a:xfrm>
            <a:off x="6499315" y="1981639"/>
            <a:ext cx="1676731" cy="341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>
                <a:solidFill>
                  <a:srgbClr val="C00000"/>
                </a:solidFill>
              </a:rPr>
              <a:t>CN = </a:t>
            </a:r>
            <a:r>
              <a:rPr lang="cs-CZ" sz="1350" b="1" dirty="0" err="1">
                <a:solidFill>
                  <a:srgbClr val="C00000"/>
                </a:solidFill>
              </a:rPr>
              <a:t>FN+</a:t>
            </a:r>
            <a:r>
              <a:rPr lang="cs-CZ" altLang="cs-CZ" sz="1350" b="1" dirty="0" err="1">
                <a:solidFill>
                  <a:srgbClr val="C00000"/>
                </a:solidFill>
                <a:latin typeface="Arial" pitchFamily="34" charset="0"/>
              </a:rPr>
              <a:t>vn</a:t>
            </a:r>
            <a:r>
              <a:rPr lang="cs-CZ" altLang="cs-CZ" sz="1350" b="1" baseline="-25000" dirty="0" err="1">
                <a:solidFill>
                  <a:srgbClr val="C00000"/>
                </a:solidFill>
                <a:latin typeface="Arial" pitchFamily="34" charset="0"/>
              </a:rPr>
              <a:t>j</a:t>
            </a:r>
            <a:r>
              <a:rPr lang="cs-CZ" altLang="cs-CZ" sz="1350" b="1" dirty="0">
                <a:solidFill>
                  <a:srgbClr val="C00000"/>
                </a:solidFill>
                <a:latin typeface="Arial" pitchFamily="34" charset="0"/>
              </a:rPr>
              <a:t> . q</a:t>
            </a:r>
          </a:p>
        </p:txBody>
      </p:sp>
      <p:cxnSp>
        <p:nvCxnSpPr>
          <p:cNvPr id="8" name="Spojnice: pravoúhlá 7">
            <a:extLst>
              <a:ext uri="{FF2B5EF4-FFF2-40B4-BE49-F238E27FC236}">
                <a16:creationId xmlns:a16="http://schemas.microsoft.com/office/drawing/2014/main" id="{341E1650-F050-4217-84BF-14988F1B2876}"/>
              </a:ext>
            </a:extLst>
          </p:cNvPr>
          <p:cNvCxnSpPr>
            <a:cxnSpLocks/>
          </p:cNvCxnSpPr>
          <p:nvPr/>
        </p:nvCxnSpPr>
        <p:spPr>
          <a:xfrm flipV="1">
            <a:off x="1601415" y="3789040"/>
            <a:ext cx="7394161" cy="380993"/>
          </a:xfrm>
          <a:prstGeom prst="bentConnector3">
            <a:avLst>
              <a:gd name="adj1" fmla="val 67648"/>
            </a:avLst>
          </a:prstGeom>
          <a:ln w="444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ravá složená závorka 21">
            <a:extLst>
              <a:ext uri="{FF2B5EF4-FFF2-40B4-BE49-F238E27FC236}">
                <a16:creationId xmlns:a16="http://schemas.microsoft.com/office/drawing/2014/main" id="{F43DF5C1-8BCB-4652-88C0-1BA873472650}"/>
              </a:ext>
            </a:extLst>
          </p:cNvPr>
          <p:cNvSpPr/>
          <p:nvPr/>
        </p:nvSpPr>
        <p:spPr>
          <a:xfrm rot="5400000">
            <a:off x="3888374" y="2981003"/>
            <a:ext cx="588596" cy="5081245"/>
          </a:xfrm>
          <a:prstGeom prst="rightBrace">
            <a:avLst>
              <a:gd name="adj1" fmla="val 138396"/>
              <a:gd name="adj2" fmla="val 50000"/>
            </a:avLst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Pravá složená závorka 22">
            <a:extLst>
              <a:ext uri="{FF2B5EF4-FFF2-40B4-BE49-F238E27FC236}">
                <a16:creationId xmlns:a16="http://schemas.microsoft.com/office/drawing/2014/main" id="{D8B63863-3346-45DF-80B1-454C543B4C53}"/>
              </a:ext>
            </a:extLst>
          </p:cNvPr>
          <p:cNvSpPr/>
          <p:nvPr/>
        </p:nvSpPr>
        <p:spPr>
          <a:xfrm rot="5400000">
            <a:off x="7532931" y="4470502"/>
            <a:ext cx="566970" cy="2167119"/>
          </a:xfrm>
          <a:prstGeom prst="rightBrace">
            <a:avLst>
              <a:gd name="adj1" fmla="val 138396"/>
              <a:gd name="adj2" fmla="val 50000"/>
            </a:avLst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 Box 1038">
            <a:extLst>
              <a:ext uri="{FF2B5EF4-FFF2-40B4-BE49-F238E27FC236}">
                <a16:creationId xmlns:a16="http://schemas.microsoft.com/office/drawing/2014/main" id="{F8ADC47F-FB9B-4B82-8524-1F94BD6FF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15" y="5962562"/>
            <a:ext cx="4030349" cy="51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Úroveň Fixních nákladů v daném kapacitním rozmezí</a:t>
            </a:r>
          </a:p>
        </p:txBody>
      </p:sp>
      <p:sp>
        <p:nvSpPr>
          <p:cNvPr id="25" name="Text Box 1038">
            <a:extLst>
              <a:ext uri="{FF2B5EF4-FFF2-40B4-BE49-F238E27FC236}">
                <a16:creationId xmlns:a16="http://schemas.microsoft.com/office/drawing/2014/main" id="{464CBB1A-E71D-474C-9575-8BE8A789D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3692" y="5948428"/>
            <a:ext cx="2847166" cy="85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Zvýšená úroveň Fixních nákladů z důvodu navýšení výrobní kapacity </a:t>
            </a:r>
          </a:p>
        </p:txBody>
      </p:sp>
      <p:sp>
        <p:nvSpPr>
          <p:cNvPr id="4" name="Oblouk 3">
            <a:extLst>
              <a:ext uri="{FF2B5EF4-FFF2-40B4-BE49-F238E27FC236}">
                <a16:creationId xmlns:a16="http://schemas.microsoft.com/office/drawing/2014/main" id="{066E598E-B9AC-426C-88E7-4B1E3FC18364}"/>
              </a:ext>
            </a:extLst>
          </p:cNvPr>
          <p:cNvSpPr/>
          <p:nvPr/>
        </p:nvSpPr>
        <p:spPr>
          <a:xfrm rot="20248374">
            <a:off x="-3855395" y="4139899"/>
            <a:ext cx="11392932" cy="1225692"/>
          </a:xfrm>
          <a:prstGeom prst="arc">
            <a:avLst>
              <a:gd name="adj1" fmla="val 16200000"/>
              <a:gd name="adj2" fmla="val 21502741"/>
            </a:avLst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louk 4">
            <a:extLst>
              <a:ext uri="{FF2B5EF4-FFF2-40B4-BE49-F238E27FC236}">
                <a16:creationId xmlns:a16="http://schemas.microsoft.com/office/drawing/2014/main" id="{973A7D61-9748-4722-AFFE-E5C0EDCB12B7}"/>
              </a:ext>
            </a:extLst>
          </p:cNvPr>
          <p:cNvSpPr/>
          <p:nvPr/>
        </p:nvSpPr>
        <p:spPr>
          <a:xfrm rot="8855948">
            <a:off x="-698109" y="1746466"/>
            <a:ext cx="7347276" cy="1575322"/>
          </a:xfrm>
          <a:prstGeom prst="arc">
            <a:avLst>
              <a:gd name="adj1" fmla="val 11610464"/>
              <a:gd name="adj2" fmla="val 20495583"/>
            </a:avLst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 Box 1035">
            <a:extLst>
              <a:ext uri="{FF2B5EF4-FFF2-40B4-BE49-F238E27FC236}">
                <a16:creationId xmlns:a16="http://schemas.microsoft.com/office/drawing/2014/main" id="{9F897480-82A7-4E94-8CAD-F82333E52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0785" y="1124744"/>
            <a:ext cx="3285671" cy="595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200" dirty="0" err="1">
                <a:solidFill>
                  <a:srgbClr val="00B0F0"/>
                </a:solidFill>
                <a:latin typeface="Arial" pitchFamily="34" charset="0"/>
              </a:rPr>
              <a:t>Nadproporcionální</a:t>
            </a:r>
            <a:r>
              <a:rPr lang="cs-CZ" altLang="cs-CZ" sz="1200" dirty="0">
                <a:solidFill>
                  <a:srgbClr val="00B0F0"/>
                </a:solidFill>
                <a:latin typeface="Arial" pitchFamily="34" charset="0"/>
              </a:rPr>
              <a:t> Náklady</a:t>
            </a:r>
          </a:p>
          <a:p>
            <a:r>
              <a:rPr lang="cs-CZ" altLang="cs-CZ" sz="1200" dirty="0">
                <a:solidFill>
                  <a:srgbClr val="00B0F0"/>
                </a:solidFill>
                <a:latin typeface="Arial" pitchFamily="34" charset="0"/>
              </a:rPr>
              <a:t>CN = a + </a:t>
            </a:r>
            <a:r>
              <a:rPr lang="cs-CZ" altLang="cs-CZ" sz="1200" dirty="0" err="1">
                <a:solidFill>
                  <a:srgbClr val="00B0F0"/>
                </a:solidFill>
                <a:latin typeface="Arial" pitchFamily="34" charset="0"/>
              </a:rPr>
              <a:t>bx</a:t>
            </a:r>
            <a:r>
              <a:rPr lang="cs-CZ" altLang="cs-CZ" sz="1200" dirty="0">
                <a:solidFill>
                  <a:srgbClr val="00B0F0"/>
                </a:solidFill>
                <a:latin typeface="Arial" pitchFamily="34" charset="0"/>
              </a:rPr>
              <a:t> + cx</a:t>
            </a:r>
            <a:r>
              <a:rPr lang="cs-CZ" altLang="cs-CZ" sz="1200" baseline="30000" dirty="0">
                <a:solidFill>
                  <a:srgbClr val="00B0F0"/>
                </a:solidFill>
                <a:latin typeface="Arial" pitchFamily="34" charset="0"/>
              </a:rPr>
              <a:t>2 </a:t>
            </a:r>
            <a:r>
              <a:rPr lang="cs-CZ" altLang="cs-CZ" sz="1200" dirty="0">
                <a:solidFill>
                  <a:srgbClr val="00B0F0"/>
                </a:solidFill>
                <a:latin typeface="Arial" pitchFamily="34" charset="0"/>
              </a:rPr>
              <a:t> kde a=FN, x=q, b=</a:t>
            </a:r>
            <a:r>
              <a:rPr lang="cs-CZ" altLang="cs-CZ" sz="1200" dirty="0" err="1">
                <a:solidFill>
                  <a:srgbClr val="00B0F0"/>
                </a:solidFill>
                <a:latin typeface="Arial" pitchFamily="34" charset="0"/>
              </a:rPr>
              <a:t>vnj</a:t>
            </a:r>
            <a:r>
              <a:rPr lang="cs-CZ" altLang="cs-CZ" sz="1200" dirty="0">
                <a:solidFill>
                  <a:srgbClr val="00B0F0"/>
                </a:solidFill>
                <a:latin typeface="Arial" pitchFamily="34" charset="0"/>
              </a:rPr>
              <a:t>, c=kvadratický člen zvýšených </a:t>
            </a:r>
            <a:r>
              <a:rPr lang="cs-CZ" altLang="cs-CZ" sz="1200" dirty="0" err="1">
                <a:solidFill>
                  <a:srgbClr val="00B0F0"/>
                </a:solidFill>
                <a:latin typeface="Arial" pitchFamily="34" charset="0"/>
              </a:rPr>
              <a:t>vnj</a:t>
            </a:r>
            <a:endParaRPr lang="cs-CZ" altLang="cs-CZ" sz="1200" dirty="0">
              <a:solidFill>
                <a:srgbClr val="00B0F0"/>
              </a:solidFill>
              <a:latin typeface="Arial" pitchFamily="34" charset="0"/>
            </a:endParaRPr>
          </a:p>
        </p:txBody>
      </p:sp>
      <p:sp>
        <p:nvSpPr>
          <p:cNvPr id="27" name="Text Box 1035">
            <a:extLst>
              <a:ext uri="{FF2B5EF4-FFF2-40B4-BE49-F238E27FC236}">
                <a16:creationId xmlns:a16="http://schemas.microsoft.com/office/drawing/2014/main" id="{92FB6477-D2CB-4497-83B7-9A84450E0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4440" y="2584645"/>
            <a:ext cx="3285671" cy="595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200" dirty="0" err="1">
                <a:solidFill>
                  <a:srgbClr val="00B050"/>
                </a:solidFill>
                <a:latin typeface="Arial" pitchFamily="34" charset="0"/>
              </a:rPr>
              <a:t>Podproporcionální</a:t>
            </a:r>
            <a:r>
              <a:rPr lang="cs-CZ" altLang="cs-CZ" sz="1200" dirty="0">
                <a:solidFill>
                  <a:srgbClr val="00B050"/>
                </a:solidFill>
                <a:latin typeface="Arial" pitchFamily="34" charset="0"/>
              </a:rPr>
              <a:t> Náklady</a:t>
            </a:r>
          </a:p>
          <a:p>
            <a:r>
              <a:rPr lang="cs-CZ" altLang="cs-CZ" sz="1200" dirty="0">
                <a:solidFill>
                  <a:srgbClr val="00B050"/>
                </a:solidFill>
                <a:latin typeface="Arial" pitchFamily="34" charset="0"/>
              </a:rPr>
              <a:t>CN = a + </a:t>
            </a:r>
            <a:r>
              <a:rPr lang="cs-CZ" altLang="cs-CZ" sz="1200" dirty="0" err="1">
                <a:solidFill>
                  <a:srgbClr val="00B050"/>
                </a:solidFill>
                <a:latin typeface="Arial" pitchFamily="34" charset="0"/>
              </a:rPr>
              <a:t>bx</a:t>
            </a:r>
            <a:r>
              <a:rPr lang="cs-CZ" altLang="cs-CZ" sz="1200" dirty="0">
                <a:solidFill>
                  <a:srgbClr val="00B050"/>
                </a:solidFill>
                <a:latin typeface="Arial" pitchFamily="34" charset="0"/>
              </a:rPr>
              <a:t> - cx</a:t>
            </a:r>
            <a:r>
              <a:rPr lang="cs-CZ" altLang="cs-CZ" sz="1200" baseline="30000" dirty="0">
                <a:solidFill>
                  <a:srgbClr val="00B050"/>
                </a:solidFill>
                <a:latin typeface="Arial" pitchFamily="34" charset="0"/>
              </a:rPr>
              <a:t>2 </a:t>
            </a:r>
            <a:r>
              <a:rPr lang="cs-CZ" altLang="cs-CZ" sz="1200" dirty="0">
                <a:solidFill>
                  <a:srgbClr val="00B050"/>
                </a:solidFill>
                <a:latin typeface="Arial" pitchFamily="34" charset="0"/>
              </a:rPr>
              <a:t> kde a=FN, x=q, b=</a:t>
            </a:r>
            <a:r>
              <a:rPr lang="cs-CZ" altLang="cs-CZ" sz="1200" dirty="0" err="1">
                <a:solidFill>
                  <a:srgbClr val="00B050"/>
                </a:solidFill>
                <a:latin typeface="Arial" pitchFamily="34" charset="0"/>
              </a:rPr>
              <a:t>vnj</a:t>
            </a:r>
            <a:r>
              <a:rPr lang="cs-CZ" altLang="cs-CZ" sz="1200" dirty="0">
                <a:solidFill>
                  <a:srgbClr val="00B050"/>
                </a:solidFill>
                <a:latin typeface="Arial" pitchFamily="34" charset="0"/>
              </a:rPr>
              <a:t>, c=kvadratický člen snížení </a:t>
            </a:r>
            <a:r>
              <a:rPr lang="cs-CZ" altLang="cs-CZ" sz="1200" dirty="0" err="1">
                <a:solidFill>
                  <a:srgbClr val="00B050"/>
                </a:solidFill>
                <a:latin typeface="Arial" pitchFamily="34" charset="0"/>
              </a:rPr>
              <a:t>vnj</a:t>
            </a:r>
            <a:endParaRPr lang="cs-CZ" altLang="cs-CZ" sz="1200" dirty="0">
              <a:solidFill>
                <a:srgbClr val="00B05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36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018"/>
    </mc:Choice>
    <mc:Fallback xmlns="">
      <p:transition spd="slow" advTm="17001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 noChangeAspect="1"/>
          </p:cNvSpPr>
          <p:nvPr/>
        </p:nvSpPr>
        <p:spPr>
          <a:xfrm>
            <a:off x="301131" y="-28771"/>
            <a:ext cx="8694445" cy="140722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Vývoj nákladů v závislosti na objemu produkce - Nelineární model</a:t>
            </a:r>
          </a:p>
        </p:txBody>
      </p:sp>
      <p:sp>
        <p:nvSpPr>
          <p:cNvPr id="48" name="Text Box 1038"/>
          <p:cNvSpPr txBox="1">
            <a:spLocks noChangeArrowheads="1"/>
          </p:cNvSpPr>
          <p:nvPr/>
        </p:nvSpPr>
        <p:spPr bwMode="auto">
          <a:xfrm>
            <a:off x="6269112" y="3968519"/>
            <a:ext cx="1479116" cy="320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Fixní náklady</a:t>
            </a:r>
          </a:p>
        </p:txBody>
      </p:sp>
      <p:sp>
        <p:nvSpPr>
          <p:cNvPr id="49" name="Line 1030"/>
          <p:cNvSpPr>
            <a:spLocks noChangeShapeType="1"/>
          </p:cNvSpPr>
          <p:nvPr/>
        </p:nvSpPr>
        <p:spPr bwMode="auto">
          <a:xfrm>
            <a:off x="1601415" y="2108705"/>
            <a:ext cx="9561" cy="450136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50" name="Line 1031"/>
          <p:cNvSpPr>
            <a:spLocks noChangeShapeType="1"/>
          </p:cNvSpPr>
          <p:nvPr/>
        </p:nvSpPr>
        <p:spPr bwMode="auto">
          <a:xfrm>
            <a:off x="1413930" y="5210976"/>
            <a:ext cx="60467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51" name="Text Box 1039"/>
          <p:cNvSpPr txBox="1">
            <a:spLocks noChangeArrowheads="1"/>
          </p:cNvSpPr>
          <p:nvPr/>
        </p:nvSpPr>
        <p:spPr bwMode="auto">
          <a:xfrm>
            <a:off x="1010902" y="4957104"/>
            <a:ext cx="422155" cy="521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500">
                <a:latin typeface="Arial" pitchFamily="34" charset="0"/>
              </a:rPr>
              <a:t>0</a:t>
            </a:r>
          </a:p>
        </p:txBody>
      </p:sp>
      <p:sp>
        <p:nvSpPr>
          <p:cNvPr id="52" name="Text Box 1040"/>
          <p:cNvSpPr txBox="1">
            <a:spLocks noChangeArrowheads="1"/>
          </p:cNvSpPr>
          <p:nvPr/>
        </p:nvSpPr>
        <p:spPr bwMode="auto">
          <a:xfrm>
            <a:off x="6143704" y="5233294"/>
            <a:ext cx="1808845" cy="52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200">
                <a:latin typeface="Arial" pitchFamily="34" charset="0"/>
              </a:rPr>
              <a:t>Objem produkce</a:t>
            </a:r>
          </a:p>
        </p:txBody>
      </p:sp>
      <p:sp>
        <p:nvSpPr>
          <p:cNvPr id="53" name="Text Box 1041"/>
          <p:cNvSpPr txBox="1">
            <a:spLocks noChangeArrowheads="1"/>
          </p:cNvSpPr>
          <p:nvPr/>
        </p:nvSpPr>
        <p:spPr bwMode="auto">
          <a:xfrm>
            <a:off x="950790" y="2044541"/>
            <a:ext cx="722718" cy="52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500" dirty="0">
                <a:latin typeface="Arial" pitchFamily="34" charset="0"/>
              </a:rPr>
              <a:t>Kč</a:t>
            </a:r>
          </a:p>
        </p:txBody>
      </p:sp>
      <p:sp>
        <p:nvSpPr>
          <p:cNvPr id="77" name="Line 1047"/>
          <p:cNvSpPr>
            <a:spLocks noChangeShapeType="1"/>
          </p:cNvSpPr>
          <p:nvPr/>
        </p:nvSpPr>
        <p:spPr bwMode="auto">
          <a:xfrm flipV="1">
            <a:off x="1601415" y="1858361"/>
            <a:ext cx="5407255" cy="2311672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78" name="Obdélník 77"/>
          <p:cNvSpPr/>
          <p:nvPr/>
        </p:nvSpPr>
        <p:spPr>
          <a:xfrm>
            <a:off x="6596863" y="2258406"/>
            <a:ext cx="2124863" cy="523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>
                <a:solidFill>
                  <a:srgbClr val="C00000"/>
                </a:solidFill>
              </a:rPr>
              <a:t>Lineární chování nákladů</a:t>
            </a:r>
            <a:endParaRPr lang="cs-CZ" altLang="cs-CZ" sz="1350" b="1" dirty="0">
              <a:solidFill>
                <a:srgbClr val="C00000"/>
              </a:solidFill>
              <a:latin typeface="Arial" pitchFamily="34" charset="0"/>
            </a:endParaRPr>
          </a:p>
        </p:txBody>
      </p:sp>
      <p:cxnSp>
        <p:nvCxnSpPr>
          <p:cNvPr id="8" name="Spojnice: pravoúhlá 7">
            <a:extLst>
              <a:ext uri="{FF2B5EF4-FFF2-40B4-BE49-F238E27FC236}">
                <a16:creationId xmlns:a16="http://schemas.microsoft.com/office/drawing/2014/main" id="{341E1650-F050-4217-84BF-14988F1B2876}"/>
              </a:ext>
            </a:extLst>
          </p:cNvPr>
          <p:cNvCxnSpPr>
            <a:cxnSpLocks/>
          </p:cNvCxnSpPr>
          <p:nvPr/>
        </p:nvCxnSpPr>
        <p:spPr>
          <a:xfrm flipV="1">
            <a:off x="1601415" y="3599721"/>
            <a:ext cx="7298561" cy="570312"/>
          </a:xfrm>
          <a:prstGeom prst="bentConnector3">
            <a:avLst>
              <a:gd name="adj1" fmla="val 65313"/>
            </a:avLst>
          </a:prstGeom>
          <a:ln w="444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ravá složená závorka 21">
            <a:extLst>
              <a:ext uri="{FF2B5EF4-FFF2-40B4-BE49-F238E27FC236}">
                <a16:creationId xmlns:a16="http://schemas.microsoft.com/office/drawing/2014/main" id="{F43DF5C1-8BCB-4652-88C0-1BA873472650}"/>
              </a:ext>
            </a:extLst>
          </p:cNvPr>
          <p:cNvSpPr/>
          <p:nvPr/>
        </p:nvSpPr>
        <p:spPr>
          <a:xfrm rot="5400000">
            <a:off x="3698486" y="3170891"/>
            <a:ext cx="588596" cy="4701469"/>
          </a:xfrm>
          <a:prstGeom prst="rightBrace">
            <a:avLst>
              <a:gd name="adj1" fmla="val 138396"/>
              <a:gd name="adj2" fmla="val 50000"/>
            </a:avLst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Pravá složená závorka 22">
            <a:extLst>
              <a:ext uri="{FF2B5EF4-FFF2-40B4-BE49-F238E27FC236}">
                <a16:creationId xmlns:a16="http://schemas.microsoft.com/office/drawing/2014/main" id="{D8B63863-3346-45DF-80B1-454C543B4C53}"/>
              </a:ext>
            </a:extLst>
          </p:cNvPr>
          <p:cNvSpPr/>
          <p:nvPr/>
        </p:nvSpPr>
        <p:spPr>
          <a:xfrm rot="5400000">
            <a:off x="7327449" y="4265021"/>
            <a:ext cx="588596" cy="2556456"/>
          </a:xfrm>
          <a:prstGeom prst="rightBrace">
            <a:avLst>
              <a:gd name="adj1" fmla="val 138396"/>
              <a:gd name="adj2" fmla="val 50000"/>
            </a:avLst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 Box 1038">
            <a:extLst>
              <a:ext uri="{FF2B5EF4-FFF2-40B4-BE49-F238E27FC236}">
                <a16:creationId xmlns:a16="http://schemas.microsoft.com/office/drawing/2014/main" id="{F8ADC47F-FB9B-4B82-8524-1F94BD6FF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15" y="5962562"/>
            <a:ext cx="4030349" cy="51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Úroveň Fixních nákladů v daném kapacitním rozmezí</a:t>
            </a:r>
          </a:p>
        </p:txBody>
      </p:sp>
      <p:sp>
        <p:nvSpPr>
          <p:cNvPr id="25" name="Text Box 1038">
            <a:extLst>
              <a:ext uri="{FF2B5EF4-FFF2-40B4-BE49-F238E27FC236}">
                <a16:creationId xmlns:a16="http://schemas.microsoft.com/office/drawing/2014/main" id="{464CBB1A-E71D-474C-9575-8BE8A789D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1874" y="5962562"/>
            <a:ext cx="2847166" cy="85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Zvýšená úroveň Fixních nákladů z důvodu navýšení výrobní kapacity </a:t>
            </a:r>
          </a:p>
        </p:txBody>
      </p:sp>
      <p:sp>
        <p:nvSpPr>
          <p:cNvPr id="4" name="Oblouk 3">
            <a:extLst>
              <a:ext uri="{FF2B5EF4-FFF2-40B4-BE49-F238E27FC236}">
                <a16:creationId xmlns:a16="http://schemas.microsoft.com/office/drawing/2014/main" id="{066E598E-B9AC-426C-88E7-4B1E3FC18364}"/>
              </a:ext>
            </a:extLst>
          </p:cNvPr>
          <p:cNvSpPr/>
          <p:nvPr/>
        </p:nvSpPr>
        <p:spPr>
          <a:xfrm rot="19384049">
            <a:off x="-3818029" y="4966365"/>
            <a:ext cx="9136272" cy="1992392"/>
          </a:xfrm>
          <a:prstGeom prst="arc">
            <a:avLst>
              <a:gd name="adj1" fmla="val 19967509"/>
              <a:gd name="adj2" fmla="val 21337783"/>
            </a:avLst>
          </a:prstGeom>
          <a:ln w="603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louk 4">
            <a:extLst>
              <a:ext uri="{FF2B5EF4-FFF2-40B4-BE49-F238E27FC236}">
                <a16:creationId xmlns:a16="http://schemas.microsoft.com/office/drawing/2014/main" id="{973A7D61-9748-4722-AFFE-E5C0EDCB12B7}"/>
              </a:ext>
            </a:extLst>
          </p:cNvPr>
          <p:cNvSpPr/>
          <p:nvPr/>
        </p:nvSpPr>
        <p:spPr>
          <a:xfrm rot="9100277">
            <a:off x="3691447" y="2075929"/>
            <a:ext cx="2914792" cy="588825"/>
          </a:xfrm>
          <a:prstGeom prst="arc">
            <a:avLst>
              <a:gd name="adj1" fmla="val 11354976"/>
              <a:gd name="adj2" fmla="val 21343957"/>
            </a:avLst>
          </a:prstGeom>
          <a:ln w="603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737D25CA-028D-435F-9002-CF35F1AEAFB6}"/>
              </a:ext>
            </a:extLst>
          </p:cNvPr>
          <p:cNvSpPr/>
          <p:nvPr/>
        </p:nvSpPr>
        <p:spPr>
          <a:xfrm>
            <a:off x="4055265" y="1153969"/>
            <a:ext cx="4787604" cy="890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1400" b="1" dirty="0">
                <a:solidFill>
                  <a:srgbClr val="00B050"/>
                </a:solidFill>
                <a:latin typeface="Arial" pitchFamily="34" charset="0"/>
              </a:rPr>
              <a:t>Křivka nákladů tzv. obráceného S</a:t>
            </a:r>
          </a:p>
          <a:p>
            <a:pPr algn="ctr"/>
            <a:r>
              <a:rPr lang="cs-CZ" altLang="cs-CZ" sz="1400" b="1" dirty="0" err="1">
                <a:solidFill>
                  <a:srgbClr val="00B0F0"/>
                </a:solidFill>
                <a:latin typeface="Arial" pitchFamily="34" charset="0"/>
              </a:rPr>
              <a:t>Podproporcionálně-nadproporcionální</a:t>
            </a:r>
            <a:r>
              <a:rPr lang="cs-CZ" altLang="cs-CZ" sz="1400" b="1" dirty="0">
                <a:solidFill>
                  <a:srgbClr val="00B0F0"/>
                </a:solidFill>
                <a:latin typeface="Arial" pitchFamily="34" charset="0"/>
              </a:rPr>
              <a:t> chování nákladů</a:t>
            </a:r>
          </a:p>
        </p:txBody>
      </p:sp>
    </p:spTree>
    <p:extLst>
      <p:ext uri="{BB962C8B-B14F-4D97-AF65-F5344CB8AC3E}">
        <p14:creationId xmlns:p14="http://schemas.microsoft.com/office/powerpoint/2010/main" val="426105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343"/>
    </mc:Choice>
    <mc:Fallback xmlns="">
      <p:transition spd="slow" advTm="68343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Nákladové funkce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496300" cy="554513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cs-CZ" b="1" dirty="0"/>
              <a:t>Využití:</a:t>
            </a:r>
          </a:p>
          <a:p>
            <a:pPr>
              <a:defRPr/>
            </a:pPr>
            <a:r>
              <a:rPr lang="cs-CZ" sz="2400" dirty="0"/>
              <a:t>Slouží k prognózování, plánování vývoje nákladů, modelování nákladů.</a:t>
            </a:r>
          </a:p>
          <a:p>
            <a:pPr>
              <a:defRPr/>
            </a:pPr>
            <a:r>
              <a:rPr lang="cs-CZ" sz="2400" dirty="0"/>
              <a:t>Odhady nákladů v závislosti na měnícím se objemu produkce.</a:t>
            </a:r>
          </a:p>
          <a:p>
            <a:pPr>
              <a:defRPr/>
            </a:pPr>
            <a:r>
              <a:rPr lang="cs-CZ" sz="2400" dirty="0"/>
              <a:t>Umožňuje hlouběji pronikat do analýzy nákladů.</a:t>
            </a:r>
          </a:p>
          <a:p>
            <a:pPr>
              <a:defRPr/>
            </a:pPr>
            <a:r>
              <a:rPr lang="cs-CZ" sz="2400" dirty="0"/>
              <a:t>Využití pro krátkodobé rozhodovací techniky </a:t>
            </a:r>
          </a:p>
          <a:p>
            <a:pPr>
              <a:defRPr/>
            </a:pPr>
            <a:r>
              <a:rPr lang="cs-CZ" sz="2400" dirty="0"/>
              <a:t>Využití v dalších propočtech, např. bodu zvratu, limitních funkcích atd.</a:t>
            </a:r>
          </a:p>
          <a:p>
            <a:pPr>
              <a:defRPr/>
            </a:pPr>
            <a:r>
              <a:rPr lang="cs-CZ" sz="2400" dirty="0"/>
              <a:t>Využití při hodnocení investičních variant.</a:t>
            </a:r>
          </a:p>
          <a:p>
            <a:pPr>
              <a:defRPr/>
            </a:pPr>
            <a:endParaRPr lang="cs-CZ" sz="24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sk-SK" sz="2400" b="1" i="1" u="sng" dirty="0" err="1">
                <a:solidFill>
                  <a:srgbClr val="FF0000"/>
                </a:solidFill>
              </a:rPr>
              <a:t>Znalost</a:t>
            </a:r>
            <a:r>
              <a:rPr lang="sk-SK" sz="2400" b="1" i="1" u="sng" dirty="0">
                <a:solidFill>
                  <a:srgbClr val="FF0000"/>
                </a:solidFill>
              </a:rPr>
              <a:t> </a:t>
            </a:r>
            <a:r>
              <a:rPr lang="sk-SK" sz="2400" b="1" i="1" u="sng" dirty="0" err="1">
                <a:solidFill>
                  <a:srgbClr val="FF0000"/>
                </a:solidFill>
              </a:rPr>
              <a:t>tohoto</a:t>
            </a:r>
            <a:r>
              <a:rPr lang="sk-SK" sz="2400" b="1" i="1" u="sng" dirty="0">
                <a:solidFill>
                  <a:srgbClr val="FF0000"/>
                </a:solidFill>
              </a:rPr>
              <a:t> </a:t>
            </a:r>
            <a:r>
              <a:rPr lang="sk-SK" sz="2400" b="1" i="1" u="sng" dirty="0" err="1">
                <a:solidFill>
                  <a:srgbClr val="FF0000"/>
                </a:solidFill>
              </a:rPr>
              <a:t>vztahu</a:t>
            </a:r>
            <a:r>
              <a:rPr lang="sk-SK" sz="2400" b="1" i="1" u="sng" dirty="0">
                <a:solidFill>
                  <a:srgbClr val="FF0000"/>
                </a:solidFill>
              </a:rPr>
              <a:t> je </a:t>
            </a:r>
            <a:r>
              <a:rPr lang="sk-SK" sz="2400" b="1" i="1" u="sng" dirty="0" err="1">
                <a:solidFill>
                  <a:srgbClr val="FF0000"/>
                </a:solidFill>
              </a:rPr>
              <a:t>jedním</a:t>
            </a:r>
            <a:r>
              <a:rPr lang="sk-SK" sz="2400" b="1" i="1" u="sng" dirty="0">
                <a:solidFill>
                  <a:srgbClr val="FF0000"/>
                </a:solidFill>
              </a:rPr>
              <a:t> z </a:t>
            </a:r>
            <a:r>
              <a:rPr lang="sk-SK" sz="2400" b="1" i="1" u="sng" dirty="0" err="1">
                <a:solidFill>
                  <a:srgbClr val="FF0000"/>
                </a:solidFill>
              </a:rPr>
              <a:t>nejdůležitějších</a:t>
            </a:r>
            <a:r>
              <a:rPr lang="sk-SK" sz="2400" b="1" i="1" u="sng" dirty="0">
                <a:solidFill>
                  <a:srgbClr val="FF0000"/>
                </a:solidFill>
              </a:rPr>
              <a:t> </a:t>
            </a:r>
            <a:r>
              <a:rPr lang="sk-SK" sz="2400" b="1" i="1" u="sng" dirty="0" err="1">
                <a:solidFill>
                  <a:srgbClr val="FF0000"/>
                </a:solidFill>
              </a:rPr>
              <a:t>funkčních</a:t>
            </a:r>
            <a:r>
              <a:rPr lang="sk-SK" sz="2400" b="1" i="1" u="sng" dirty="0">
                <a:solidFill>
                  <a:srgbClr val="FF0000"/>
                </a:solidFill>
              </a:rPr>
              <a:t> </a:t>
            </a:r>
            <a:r>
              <a:rPr lang="sk-SK" sz="2400" b="1" i="1" u="sng" dirty="0" err="1">
                <a:solidFill>
                  <a:srgbClr val="FF0000"/>
                </a:solidFill>
              </a:rPr>
              <a:t>vztahů</a:t>
            </a:r>
            <a:r>
              <a:rPr lang="sk-SK" sz="2400" b="1" i="1" u="sng" dirty="0">
                <a:solidFill>
                  <a:srgbClr val="FF0000"/>
                </a:solidFill>
              </a:rPr>
              <a:t> v celé podnikové </a:t>
            </a:r>
            <a:r>
              <a:rPr lang="sk-SK" sz="2400" b="1" i="1" u="sng" dirty="0" err="1">
                <a:solidFill>
                  <a:srgbClr val="FF0000"/>
                </a:solidFill>
              </a:rPr>
              <a:t>ekonomice</a:t>
            </a:r>
            <a:endParaRPr lang="cs-CZ" sz="24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310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Průběh jednotkových nákladů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9087\Desktop\MVSO_přednášky\Přednášky, PE1\Cvičení, ZS 2014\Cvičení, STAG\3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44824"/>
            <a:ext cx="5994776" cy="31725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7507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inky 8">
    <a:dk1>
      <a:srgbClr val="000000"/>
    </a:dk1>
    <a:lt1>
      <a:srgbClr val="FFFFFF"/>
    </a:lt1>
    <a:dk2>
      <a:srgbClr val="999900"/>
    </a:dk2>
    <a:lt2>
      <a:srgbClr val="666600"/>
    </a:lt2>
    <a:accent1>
      <a:srgbClr val="99CC00"/>
    </a:accent1>
    <a:accent2>
      <a:srgbClr val="CCCC66"/>
    </a:accent2>
    <a:accent3>
      <a:srgbClr val="FFFFFF"/>
    </a:accent3>
    <a:accent4>
      <a:srgbClr val="000000"/>
    </a:accent4>
    <a:accent5>
      <a:srgbClr val="CAE2AA"/>
    </a:accent5>
    <a:accent6>
      <a:srgbClr val="B9B95C"/>
    </a:accent6>
    <a:hlink>
      <a:srgbClr val="FFCC00"/>
    </a:hlink>
    <a:folHlink>
      <a:srgbClr val="CC9900"/>
    </a:folHlink>
  </a:clrScheme>
  <a:fontScheme name="Linky">
    <a:majorFont>
      <a:latin typeface="Garamond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inky 8">
    <a:dk1>
      <a:srgbClr val="000000"/>
    </a:dk1>
    <a:lt1>
      <a:srgbClr val="FFFFFF"/>
    </a:lt1>
    <a:dk2>
      <a:srgbClr val="999900"/>
    </a:dk2>
    <a:lt2>
      <a:srgbClr val="666600"/>
    </a:lt2>
    <a:accent1>
      <a:srgbClr val="99CC00"/>
    </a:accent1>
    <a:accent2>
      <a:srgbClr val="CCCC66"/>
    </a:accent2>
    <a:accent3>
      <a:srgbClr val="FFFFFF"/>
    </a:accent3>
    <a:accent4>
      <a:srgbClr val="000000"/>
    </a:accent4>
    <a:accent5>
      <a:srgbClr val="CAE2AA"/>
    </a:accent5>
    <a:accent6>
      <a:srgbClr val="B9B95C"/>
    </a:accent6>
    <a:hlink>
      <a:srgbClr val="FFCC00"/>
    </a:hlink>
    <a:folHlink>
      <a:srgbClr val="CC9900"/>
    </a:folHlink>
  </a:clrScheme>
  <a:fontScheme name="Linky">
    <a:majorFont>
      <a:latin typeface="Garamond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1596</TotalTime>
  <Words>1820</Words>
  <Application>Microsoft Office PowerPoint</Application>
  <PresentationFormat>Předvádění na obrazovce (4:3)</PresentationFormat>
  <Paragraphs>528</Paragraphs>
  <Slides>41</Slides>
  <Notes>13</Notes>
  <HiddenSlides>0</HiddenSlides>
  <MMClips>0</MMClips>
  <ScaleCrop>false</ScaleCrop>
  <HeadingPairs>
    <vt:vector size="8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41</vt:i4>
      </vt:variant>
    </vt:vector>
  </HeadingPairs>
  <TitlesOfParts>
    <vt:vector size="53" baseType="lpstr">
      <vt:lpstr>Arial</vt:lpstr>
      <vt:lpstr>Calibri</vt:lpstr>
      <vt:lpstr>Open Sans</vt:lpstr>
      <vt:lpstr>Symbol</vt:lpstr>
      <vt:lpstr>SymbolPS</vt:lpstr>
      <vt:lpstr>Tahoma</vt:lpstr>
      <vt:lpstr>Times New Roman</vt:lpstr>
      <vt:lpstr>Verdana</vt:lpstr>
      <vt:lpstr>Wingdings</vt:lpstr>
      <vt:lpstr>Office Theme</vt:lpstr>
      <vt:lpstr>Rovnice</vt:lpstr>
      <vt:lpstr>Graf</vt:lpstr>
      <vt:lpstr> Náklady – nákladové funkce 5. blok</vt:lpstr>
      <vt:lpstr>NÁKLADOVÁ FUNKCE</vt:lpstr>
      <vt:lpstr>Nákladová funkce</vt:lpstr>
      <vt:lpstr>Nákladové funkce</vt:lpstr>
      <vt:lpstr>Nákladová funkce</vt:lpstr>
      <vt:lpstr>Prezentace aplikace PowerPoint</vt:lpstr>
      <vt:lpstr>Prezentace aplikace PowerPoint</vt:lpstr>
      <vt:lpstr>Nákladové funkce</vt:lpstr>
      <vt:lpstr>Průběh jednotkových nákladů</vt:lpstr>
      <vt:lpstr>Příklad – prodej zmrzliny</vt:lpstr>
      <vt:lpstr>Příklad – prodej zmrzliny předpokládejme prodej 1500 ks za měsíc</vt:lpstr>
      <vt:lpstr>Skladba ceny výrobku</vt:lpstr>
      <vt:lpstr>Ukázka 1</vt:lpstr>
      <vt:lpstr>Ukázka 2</vt:lpstr>
      <vt:lpstr>Příklad č. 2  Nákladová funkce</vt:lpstr>
      <vt:lpstr>Příklad č. 3 Nákladová funkce</vt:lpstr>
      <vt:lpstr>Řešení č. 3 Nákladová funkce</vt:lpstr>
      <vt:lpstr>Zjišťování parametrů nákladových funkcí Metody</vt:lpstr>
      <vt:lpstr>Zjišťování parametrů nákladových funkcí</vt:lpstr>
      <vt:lpstr>Příklad č. 4 Klasifikační analýza</vt:lpstr>
      <vt:lpstr>Řešení č. 4  Klasifikační analýza</vt:lpstr>
      <vt:lpstr>Grafická metoda stanovení nákladové funkce</vt:lpstr>
      <vt:lpstr>Ukázka 3: Podnik vykázal v průběhu roku v rámci jednotlivých měsíců tyto hodnoty objemu produkce a nákladů</vt:lpstr>
      <vt:lpstr>Prezentace aplikace PowerPoint</vt:lpstr>
      <vt:lpstr>Prezentace aplikace PowerPoint</vt:lpstr>
      <vt:lpstr>Zjišťování parametrů nákladových funkcí</vt:lpstr>
      <vt:lpstr>Řešení č. 5 Metoda dvou období</vt:lpstr>
      <vt:lpstr>Příklad  č. 6 Metoda dvou období</vt:lpstr>
      <vt:lpstr>Řešení př. č. 6</vt:lpstr>
      <vt:lpstr>Zjišťování parametrů nákladových funkcí</vt:lpstr>
      <vt:lpstr>Příklad  č. 7  Malý podnik v průběhu 6 měsíců vykazoval tyto položky objemu produkce a nákladů:</vt:lpstr>
      <vt:lpstr>Prezentace aplikace PowerPoint</vt:lpstr>
      <vt:lpstr>Řešení – grafická metoda</vt:lpstr>
      <vt:lpstr>Příklad č. 8 Podnik vykázal v průběhu roku v rámci jednotlivých měsíců tyto hodnoty objemu produkce a nákladů</vt:lpstr>
      <vt:lpstr>Dále jsou známy následující údaje o struktuře nákladů: </vt:lpstr>
      <vt:lpstr>Řešení č. 8</vt:lpstr>
      <vt:lpstr>Řešení Klasifikační analýza</vt:lpstr>
      <vt:lpstr>Řešení regrese a korelace</vt:lpstr>
      <vt:lpstr>Řešení regrese a korelace</vt:lpstr>
      <vt:lpstr>Kvíz</vt:lpstr>
      <vt:lpstr>DĚKUJI ZA VAŠI POZORNOST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L9087</dc:creator>
  <cp:lastModifiedBy>Petr Novák</cp:lastModifiedBy>
  <cp:revision>442</cp:revision>
  <dcterms:created xsi:type="dcterms:W3CDTF">2012-07-19T22:32:54Z</dcterms:created>
  <dcterms:modified xsi:type="dcterms:W3CDTF">2020-11-09T13:55:15Z</dcterms:modified>
</cp:coreProperties>
</file>