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7"/>
  </p:notesMasterIdLst>
  <p:sldIdLst>
    <p:sldId id="256" r:id="rId2"/>
    <p:sldId id="623" r:id="rId3"/>
    <p:sldId id="624" r:id="rId4"/>
    <p:sldId id="419" r:id="rId5"/>
    <p:sldId id="518" r:id="rId6"/>
    <p:sldId id="630" r:id="rId7"/>
    <p:sldId id="552" r:id="rId8"/>
    <p:sldId id="908" r:id="rId9"/>
    <p:sldId id="909" r:id="rId10"/>
    <p:sldId id="629" r:id="rId11"/>
    <p:sldId id="524" r:id="rId12"/>
    <p:sldId id="467" r:id="rId13"/>
    <p:sldId id="434" r:id="rId14"/>
    <p:sldId id="435" r:id="rId15"/>
    <p:sldId id="436" r:id="rId16"/>
    <p:sldId id="631" r:id="rId17"/>
    <p:sldId id="632" r:id="rId18"/>
    <p:sldId id="554" r:id="rId19"/>
    <p:sldId id="556" r:id="rId20"/>
    <p:sldId id="595" r:id="rId21"/>
    <p:sldId id="633" r:id="rId22"/>
    <p:sldId id="634" r:id="rId23"/>
    <p:sldId id="558" r:id="rId24"/>
    <p:sldId id="559" r:id="rId25"/>
    <p:sldId id="520" r:id="rId26"/>
    <p:sldId id="636" r:id="rId27"/>
    <p:sldId id="637" r:id="rId28"/>
    <p:sldId id="638" r:id="rId29"/>
    <p:sldId id="635" r:id="rId30"/>
    <p:sldId id="619" r:id="rId31"/>
    <p:sldId id="561" r:id="rId32"/>
    <p:sldId id="562" r:id="rId33"/>
    <p:sldId id="639" r:id="rId34"/>
    <p:sldId id="564" r:id="rId35"/>
    <p:sldId id="565" r:id="rId36"/>
    <p:sldId id="566" r:id="rId37"/>
    <p:sldId id="567" r:id="rId38"/>
    <p:sldId id="568" r:id="rId39"/>
    <p:sldId id="569" r:id="rId40"/>
    <p:sldId id="627" r:id="rId41"/>
    <p:sldId id="640" r:id="rId42"/>
    <p:sldId id="641" r:id="rId43"/>
    <p:sldId id="579" r:id="rId44"/>
    <p:sldId id="910" r:id="rId45"/>
    <p:sldId id="642" r:id="rId46"/>
    <p:sldId id="671" r:id="rId47"/>
    <p:sldId id="645" r:id="rId48"/>
    <p:sldId id="438" r:id="rId49"/>
    <p:sldId id="672" r:id="rId50"/>
    <p:sldId id="644" r:id="rId51"/>
    <p:sldId id="673" r:id="rId52"/>
    <p:sldId id="439" r:id="rId53"/>
    <p:sldId id="674" r:id="rId54"/>
    <p:sldId id="440" r:id="rId55"/>
    <p:sldId id="675" r:id="rId56"/>
    <p:sldId id="928" r:id="rId57"/>
    <p:sldId id="676" r:id="rId58"/>
    <p:sldId id="677" r:id="rId59"/>
    <p:sldId id="349" r:id="rId60"/>
    <p:sldId id="678" r:id="rId61"/>
    <p:sldId id="646" r:id="rId62"/>
    <p:sldId id="647" r:id="rId63"/>
    <p:sldId id="648" r:id="rId64"/>
    <p:sldId id="649" r:id="rId65"/>
    <p:sldId id="650" r:id="rId66"/>
    <p:sldId id="651" r:id="rId67"/>
    <p:sldId id="267" r:id="rId68"/>
    <p:sldId id="652" r:id="rId69"/>
    <p:sldId id="679" r:id="rId70"/>
    <p:sldId id="1000" r:id="rId71"/>
    <p:sldId id="681" r:id="rId72"/>
    <p:sldId id="682" r:id="rId73"/>
    <p:sldId id="653" r:id="rId74"/>
    <p:sldId id="654" r:id="rId75"/>
    <p:sldId id="655" r:id="rId76"/>
    <p:sldId id="656" r:id="rId77"/>
    <p:sldId id="657" r:id="rId78"/>
    <p:sldId id="658" r:id="rId79"/>
    <p:sldId id="659" r:id="rId80"/>
    <p:sldId id="660" r:id="rId81"/>
    <p:sldId id="683" r:id="rId82"/>
    <p:sldId id="661" r:id="rId83"/>
    <p:sldId id="684" r:id="rId84"/>
    <p:sldId id="662" r:id="rId85"/>
    <p:sldId id="354" r:id="rId86"/>
    <p:sldId id="663" r:id="rId87"/>
    <p:sldId id="664" r:id="rId88"/>
    <p:sldId id="665" r:id="rId89"/>
    <p:sldId id="685" r:id="rId90"/>
    <p:sldId id="686" r:id="rId91"/>
    <p:sldId id="666" r:id="rId92"/>
    <p:sldId id="667" r:id="rId93"/>
    <p:sldId id="668" r:id="rId94"/>
    <p:sldId id="669" r:id="rId95"/>
    <p:sldId id="269" r:id="rId9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0202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294" autoAdjust="0"/>
  </p:normalViewPr>
  <p:slideViewPr>
    <p:cSldViewPr snapToGrid="0" snapToObjects="1">
      <p:cViewPr varScale="1">
        <p:scale>
          <a:sx n="94" d="100"/>
          <a:sy n="94" d="100"/>
        </p:scale>
        <p:origin x="142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NW-FAME\DATA\FAME\PNOVAK\PE2\regrese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NW-FAME\DATA\FAME\PNOVAK\PE2\regrese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/>
              <a:t>Graf průběhu celkových nákladů v závislosti na objemu produkce</a:t>
            </a:r>
            <a:endParaRPr lang="en-US"/>
          </a:p>
        </c:rich>
      </c:tx>
      <c:layout>
        <c:manualLayout>
          <c:xMode val="edge"/>
          <c:yMode val="edge"/>
          <c:x val="0.23462765957446804"/>
          <c:y val="9.9317213706401116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7279855643044626E-2"/>
          <c:y val="8.849390942958292E-2"/>
          <c:w val="0.8775605908304015"/>
          <c:h val="0.72903976676877313"/>
        </c:manualLayout>
      </c:layout>
      <c:scatterChart>
        <c:scatterStyle val="lineMarker"/>
        <c:varyColors val="0"/>
        <c:ser>
          <c:idx val="0"/>
          <c:order val="0"/>
          <c:tx>
            <c:strRef>
              <c:f>List1!$C$1</c:f>
              <c:strCache>
                <c:ptCount val="1"/>
                <c:pt idx="0">
                  <c:v>CN (tis. Kč)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0"/>
            <c:spPr>
              <a:solidFill>
                <a:srgbClr val="0070C0"/>
              </a:solidFill>
            </c:spPr>
          </c:marker>
          <c:xVal>
            <c:numRef>
              <c:f>List1!$B$2:$B$13</c:f>
              <c:numCache>
                <c:formatCode>General</c:formatCode>
                <c:ptCount val="12"/>
                <c:pt idx="0">
                  <c:v>40</c:v>
                </c:pt>
                <c:pt idx="1">
                  <c:v>30</c:v>
                </c:pt>
                <c:pt idx="2">
                  <c:v>60</c:v>
                </c:pt>
                <c:pt idx="3">
                  <c:v>70</c:v>
                </c:pt>
                <c:pt idx="4">
                  <c:v>50</c:v>
                </c:pt>
                <c:pt idx="5">
                  <c:v>45</c:v>
                </c:pt>
                <c:pt idx="6">
                  <c:v>35</c:v>
                </c:pt>
                <c:pt idx="7">
                  <c:v>20</c:v>
                </c:pt>
                <c:pt idx="8">
                  <c:v>52</c:v>
                </c:pt>
                <c:pt idx="9">
                  <c:v>65</c:v>
                </c:pt>
                <c:pt idx="10">
                  <c:v>80</c:v>
                </c:pt>
                <c:pt idx="11">
                  <c:v>53</c:v>
                </c:pt>
              </c:numCache>
            </c:numRef>
          </c:xVal>
          <c:yVal>
            <c:numRef>
              <c:f>List1!$C$2:$C$13</c:f>
              <c:numCache>
                <c:formatCode>General</c:formatCode>
                <c:ptCount val="12"/>
                <c:pt idx="0">
                  <c:v>480</c:v>
                </c:pt>
                <c:pt idx="1">
                  <c:v>400</c:v>
                </c:pt>
                <c:pt idx="2">
                  <c:v>550</c:v>
                </c:pt>
                <c:pt idx="3">
                  <c:v>600</c:v>
                </c:pt>
                <c:pt idx="4">
                  <c:v>520</c:v>
                </c:pt>
                <c:pt idx="5">
                  <c:v>480</c:v>
                </c:pt>
                <c:pt idx="6">
                  <c:v>420</c:v>
                </c:pt>
                <c:pt idx="7">
                  <c:v>380</c:v>
                </c:pt>
                <c:pt idx="8">
                  <c:v>530</c:v>
                </c:pt>
                <c:pt idx="9">
                  <c:v>580</c:v>
                </c:pt>
                <c:pt idx="10">
                  <c:v>710</c:v>
                </c:pt>
                <c:pt idx="11">
                  <c:v>540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A91-4438-9A75-39AC55DC75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2813344"/>
        <c:axId val="412812952"/>
      </c:scatterChart>
      <c:valAx>
        <c:axId val="4128133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cs-CZ" sz="1400"/>
                  <a:t>Objem produkce v tis. ks</a:t>
                </a:r>
              </a:p>
            </c:rich>
          </c:tx>
          <c:layout>
            <c:manualLayout>
              <c:xMode val="edge"/>
              <c:yMode val="edge"/>
              <c:x val="0.41958842910593624"/>
              <c:y val="0.9354438110908392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12812952"/>
        <c:crosses val="autoZero"/>
        <c:crossBetween val="midCat"/>
      </c:valAx>
      <c:valAx>
        <c:axId val="412812952"/>
        <c:scaling>
          <c:orientation val="minMax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cs-CZ" sz="1400"/>
                  <a:t>Celkové náklady v tis. Kč</a:t>
                </a:r>
              </a:p>
            </c:rich>
          </c:tx>
          <c:layout>
            <c:manualLayout>
              <c:xMode val="edge"/>
              <c:yMode val="edge"/>
              <c:x val="8.5017032445412408E-3"/>
              <c:y val="0.3494175084517384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12813344"/>
        <c:crosses val="autoZero"/>
        <c:crossBetween val="midCat"/>
      </c:valAx>
    </c:plotArea>
    <c:plotVisOnly val="1"/>
    <c:dispBlanksAs val="gap"/>
    <c:showDLblsOverMax val="0"/>
  </c:chart>
  <c:spPr>
    <a:solidFill>
      <a:schemeClr val="bg1"/>
    </a:solidFill>
  </c:sp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/>
              <a:t>Graf průběhu celkových nákladů v závislosti na objemu produkce</a:t>
            </a:r>
            <a:endParaRPr lang="en-US"/>
          </a:p>
        </c:rich>
      </c:tx>
      <c:layout>
        <c:manualLayout>
          <c:xMode val="edge"/>
          <c:yMode val="edge"/>
          <c:x val="0.23462765957446804"/>
          <c:y val="9.9317213706401116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3946501368180044E-2"/>
          <c:y val="0.13178788189228227"/>
          <c:w val="0.8775605908304015"/>
          <c:h val="0.72903976676877313"/>
        </c:manualLayout>
      </c:layout>
      <c:scatterChart>
        <c:scatterStyle val="lineMarker"/>
        <c:varyColors val="0"/>
        <c:ser>
          <c:idx val="0"/>
          <c:order val="0"/>
          <c:tx>
            <c:strRef>
              <c:f>List1!$C$1</c:f>
              <c:strCache>
                <c:ptCount val="1"/>
                <c:pt idx="0">
                  <c:v>CN (tis. Kč)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0"/>
            <c:spPr>
              <a:solidFill>
                <a:srgbClr val="0070C0"/>
              </a:solidFill>
            </c:spPr>
          </c:marker>
          <c:xVal>
            <c:numRef>
              <c:f>List1!$B$2:$B$13</c:f>
              <c:numCache>
                <c:formatCode>General</c:formatCode>
                <c:ptCount val="12"/>
                <c:pt idx="0">
                  <c:v>40</c:v>
                </c:pt>
                <c:pt idx="1">
                  <c:v>30</c:v>
                </c:pt>
                <c:pt idx="2">
                  <c:v>60</c:v>
                </c:pt>
                <c:pt idx="3">
                  <c:v>70</c:v>
                </c:pt>
                <c:pt idx="4">
                  <c:v>50</c:v>
                </c:pt>
                <c:pt idx="5">
                  <c:v>45</c:v>
                </c:pt>
                <c:pt idx="6">
                  <c:v>35</c:v>
                </c:pt>
                <c:pt idx="8">
                  <c:v>52</c:v>
                </c:pt>
                <c:pt idx="9">
                  <c:v>65</c:v>
                </c:pt>
                <c:pt idx="11">
                  <c:v>53</c:v>
                </c:pt>
              </c:numCache>
            </c:numRef>
          </c:xVal>
          <c:yVal>
            <c:numRef>
              <c:f>List1!$C$2:$C$13</c:f>
              <c:numCache>
                <c:formatCode>General</c:formatCode>
                <c:ptCount val="12"/>
                <c:pt idx="0">
                  <c:v>480</c:v>
                </c:pt>
                <c:pt idx="1">
                  <c:v>400</c:v>
                </c:pt>
                <c:pt idx="2">
                  <c:v>550</c:v>
                </c:pt>
                <c:pt idx="3">
                  <c:v>600</c:v>
                </c:pt>
                <c:pt idx="4">
                  <c:v>520</c:v>
                </c:pt>
                <c:pt idx="5">
                  <c:v>480</c:v>
                </c:pt>
                <c:pt idx="6">
                  <c:v>420</c:v>
                </c:pt>
                <c:pt idx="8">
                  <c:v>530</c:v>
                </c:pt>
                <c:pt idx="9">
                  <c:v>580</c:v>
                </c:pt>
                <c:pt idx="11">
                  <c:v>540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992-43D5-B60B-0BC037CA0F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2813736"/>
        <c:axId val="412814128"/>
      </c:scatterChart>
      <c:valAx>
        <c:axId val="4128137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cs-CZ" sz="1400"/>
                  <a:t>Objem produkce v tis. ks</a:t>
                </a:r>
              </a:p>
            </c:rich>
          </c:tx>
          <c:layout>
            <c:manualLayout>
              <c:xMode val="edge"/>
              <c:yMode val="edge"/>
              <c:x val="0.41958842910593624"/>
              <c:y val="0.9354438110908392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12814128"/>
        <c:crosses val="autoZero"/>
        <c:crossBetween val="midCat"/>
      </c:valAx>
      <c:valAx>
        <c:axId val="412814128"/>
        <c:scaling>
          <c:orientation val="minMax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cs-CZ" sz="1400"/>
                  <a:t>Celkové náklady v tis. Kč</a:t>
                </a:r>
              </a:p>
            </c:rich>
          </c:tx>
          <c:layout>
            <c:manualLayout>
              <c:xMode val="edge"/>
              <c:yMode val="edge"/>
              <c:x val="8.5017032445412408E-3"/>
              <c:y val="0.3494175084517384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12813736"/>
        <c:crosses val="autoZero"/>
        <c:crossBetween val="midCat"/>
      </c:valAx>
    </c:plotArea>
    <c:plotVisOnly val="1"/>
    <c:dispBlanksAs val="gap"/>
    <c:showDLblsOverMax val="0"/>
  </c:chart>
  <c:spPr>
    <a:solidFill>
      <a:schemeClr val="bg1"/>
    </a:solidFill>
  </c:spPr>
  <c:externalData r:id="rId2">
    <c:autoUpdate val="0"/>
  </c:externalData>
  <c:userShapes r:id="rId3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0.07639</cdr:x>
      <cdr:y>0.15483</cdr:y>
    </cdr:from>
    <cdr:to>
      <cdr:x>0.95556</cdr:x>
      <cdr:y>0.57271</cdr:y>
    </cdr:to>
    <cdr:cxnSp macro="">
      <cdr:nvCxnSpPr>
        <cdr:cNvPr id="3" name="Přímá spojnice 2">
          <a:extLst xmlns:a="http://schemas.openxmlformats.org/drawingml/2006/main">
            <a:ext uri="{FF2B5EF4-FFF2-40B4-BE49-F238E27FC236}">
              <a16:creationId xmlns:a16="http://schemas.microsoft.com/office/drawing/2014/main" id="{C220F327-64A4-4C88-88F1-F138C4ED42EA}"/>
            </a:ext>
          </a:extLst>
        </cdr:cNvPr>
        <cdr:cNvCxnSpPr/>
      </cdr:nvCxnSpPr>
      <cdr:spPr bwMode="auto">
        <a:xfrm xmlns:a="http://schemas.openxmlformats.org/drawingml/2006/main" flipV="1">
          <a:off x="698500" y="1044606"/>
          <a:ext cx="8039100" cy="2819399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0.09306</cdr:x>
      <cdr:y>0.16129</cdr:y>
    </cdr:from>
    <cdr:to>
      <cdr:x>0.97917</cdr:x>
      <cdr:y>0.59019</cdr:y>
    </cdr:to>
    <cdr:cxnSp macro="">
      <cdr:nvCxnSpPr>
        <cdr:cNvPr id="3" name="Přímá spojnice 2">
          <a:extLst xmlns:a="http://schemas.openxmlformats.org/drawingml/2006/main">
            <a:ext uri="{FF2B5EF4-FFF2-40B4-BE49-F238E27FC236}">
              <a16:creationId xmlns:a16="http://schemas.microsoft.com/office/drawing/2014/main" id="{1AD514C2-4831-4EF3-BF8A-B36DEEF47BF0}"/>
            </a:ext>
          </a:extLst>
        </cdr:cNvPr>
        <cdr:cNvCxnSpPr/>
      </cdr:nvCxnSpPr>
      <cdr:spPr>
        <a:xfrm xmlns:a="http://schemas.openxmlformats.org/drawingml/2006/main" flipV="1">
          <a:off x="850900" y="1089745"/>
          <a:ext cx="8102600" cy="2897807"/>
        </a:xfrm>
        <a:prstGeom xmlns:a="http://schemas.openxmlformats.org/drawingml/2006/main" prst="line">
          <a:avLst/>
        </a:prstGeom>
        <a:ln xmlns:a="http://schemas.openxmlformats.org/drawingml/2006/main" w="15875"/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6F3F0-7A13-4C4C-979E-BFE2397BEC54}" type="datetimeFigureOut">
              <a:rPr lang="cs-CZ" smtClean="0"/>
              <a:pPr/>
              <a:t>21.11.2021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D5F38-733D-4687-9032-821AED1C8C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827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h…..haléřový ukazatel nákladovosti</a:t>
            </a:r>
          </a:p>
          <a:p>
            <a:r>
              <a:rPr lang="cs-CZ" dirty="0"/>
              <a:t>Q</a:t>
            </a:r>
            <a:r>
              <a:rPr lang="cs-CZ" baseline="0" dirty="0"/>
              <a:t> – množství vyjádřené hodnotově</a:t>
            </a:r>
            <a:endParaRPr lang="cs-CZ" dirty="0"/>
          </a:p>
          <a:p>
            <a:endParaRPr lang="cs-CZ" dirty="0"/>
          </a:p>
          <a:p>
            <a:r>
              <a:rPr lang="cs-CZ" dirty="0"/>
              <a:t>Nákladové funkce vyjadřují matematický vztah mezi celkovými náklady  a</a:t>
            </a:r>
            <a:r>
              <a:rPr lang="cs-CZ" baseline="0" dirty="0"/>
              <a:t> objemem výroby.</a:t>
            </a:r>
          </a:p>
          <a:p>
            <a:r>
              <a:rPr lang="cs-CZ" baseline="0" dirty="0"/>
              <a:t>Vývoj celkových nákladů </a:t>
            </a:r>
            <a:r>
              <a:rPr lang="cs-CZ" baseline="0" dirty="0" err="1"/>
              <a:t>zavisí</a:t>
            </a:r>
            <a:r>
              <a:rPr lang="cs-CZ" baseline="0" dirty="0"/>
              <a:t> na vývoji celkových nákladů (proporcionální, </a:t>
            </a:r>
            <a:r>
              <a:rPr lang="cs-CZ" baseline="0" dirty="0" err="1"/>
              <a:t>podproporcionální</a:t>
            </a:r>
            <a:r>
              <a:rPr lang="cs-CZ" baseline="0" dirty="0"/>
              <a:t> a </a:t>
            </a:r>
            <a:r>
              <a:rPr lang="cs-CZ" baseline="0" dirty="0" err="1"/>
              <a:t>nadproporcionální</a:t>
            </a:r>
            <a:r>
              <a:rPr lang="cs-CZ" baseline="0" dirty="0"/>
              <a:t> průběh) a fixních nákladů (jsou stabilní nebo se mění skokem.</a:t>
            </a:r>
          </a:p>
          <a:p>
            <a:r>
              <a:rPr lang="cs-CZ" baseline="0" dirty="0"/>
              <a:t>Matematicky lze vztah nákladů a výroby vyjádřit lineárními nebo nelineárními funkcemi.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9162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2924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0701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 sz="1200" b="0" dirty="0"/>
              <a:t>b=4,76 Kč</a:t>
            </a:r>
          </a:p>
          <a:p>
            <a:pPr marL="34290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 sz="1200" b="0" dirty="0"/>
              <a:t>N = 275 167 + 4,76* q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5470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80430B-BA16-4679-AEDE-37D78EF570F1}" type="slidenum">
              <a:rPr lang="cs-CZ"/>
              <a:pPr/>
              <a:t>43</a:t>
            </a:fld>
            <a:endParaRPr lang="cs-CZ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cs-CZ"/>
              <a:t>22.9.2014</a:t>
            </a:r>
          </a:p>
        </p:txBody>
      </p:sp>
    </p:spTree>
    <p:extLst>
      <p:ext uri="{BB962C8B-B14F-4D97-AF65-F5344CB8AC3E}">
        <p14:creationId xmlns:p14="http://schemas.microsoft.com/office/powerpoint/2010/main" val="19304525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80430B-BA16-4679-AEDE-37D78EF570F1}" type="slidenum">
              <a:rPr lang="cs-CZ"/>
              <a:pPr/>
              <a:t>45</a:t>
            </a:fld>
            <a:endParaRPr lang="cs-CZ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cs-CZ"/>
              <a:t>22.9.2014</a:t>
            </a:r>
          </a:p>
        </p:txBody>
      </p:sp>
    </p:spTree>
    <p:extLst>
      <p:ext uri="{BB962C8B-B14F-4D97-AF65-F5344CB8AC3E}">
        <p14:creationId xmlns:p14="http://schemas.microsoft.com/office/powerpoint/2010/main" val="5417569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0279A648-EC78-46D3-BF4F-42A56375518D}" type="slidenum">
              <a:rPr lang="cs-CZ" sz="1200">
                <a:latin typeface="Arial" charset="0"/>
              </a:rPr>
              <a:pPr eaLnBrk="1" hangingPunct="1"/>
              <a:t>48</a:t>
            </a:fld>
            <a:endParaRPr lang="cs-CZ" sz="1200">
              <a:latin typeface="Arial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/>
              <a:t>Bod zvratu se sice dá zobrazit v grafu jako bod, kde se protíná křivka tržeb a křivka nákladů, ale to, </a:t>
            </a:r>
            <a:r>
              <a:rPr lang="cs-CZ" b="1"/>
              <a:t>co nás zajímá, je objem produkce, při kterém k tomu dochází</a:t>
            </a:r>
            <a:r>
              <a:rPr lang="cs-CZ"/>
              <a:t>!!</a:t>
            </a:r>
          </a:p>
        </p:txBody>
      </p:sp>
    </p:spTree>
    <p:extLst>
      <p:ext uri="{BB962C8B-B14F-4D97-AF65-F5344CB8AC3E}">
        <p14:creationId xmlns:p14="http://schemas.microsoft.com/office/powerpoint/2010/main" val="5174239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9474-AA99-416A-964F-FE0C2C84915A}" type="slidenum">
              <a:rPr lang="cs-CZ" smtClean="0"/>
              <a:pPr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3291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53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2377211D-D1D5-4384-90AA-2726FC51975A}" type="slidenum">
              <a:rPr lang="cs-CZ" altLang="cs-CZ" b="0">
                <a:latin typeface="Arial" panose="020B0604020202020204" pitchFamily="34" charset="0"/>
              </a:rPr>
              <a:pPr eaLnBrk="1" hangingPunct="1"/>
              <a:t>53</a:t>
            </a:fld>
            <a:endParaRPr lang="cs-CZ" altLang="cs-CZ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2717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8F4D29-ED86-416C-A9A3-B3C0735F3A2A}" type="slidenum">
              <a:rPr lang="cs-CZ" smtClean="0"/>
              <a:t>56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6633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9474-AA99-416A-964F-FE0C2C84915A}" type="slidenum">
              <a:rPr lang="cs-CZ" smtClean="0"/>
              <a:pPr/>
              <a:t>61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844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9569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endParaRPr lang="cs-CZ" sz="1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9474-AA99-416A-964F-FE0C2C84915A}" type="slidenum">
              <a:rPr lang="cs-CZ" smtClean="0"/>
              <a:pPr/>
              <a:t>62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97903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cs-CZ" sz="12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9474-AA99-416A-964F-FE0C2C84915A}" type="slidenum">
              <a:rPr lang="cs-CZ" smtClean="0"/>
              <a:pPr/>
              <a:t>63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3955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9474-AA99-416A-964F-FE0C2C84915A}" type="slidenum">
              <a:rPr lang="cs-CZ" smtClean="0"/>
              <a:pPr/>
              <a:t>64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2145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9474-AA99-416A-964F-FE0C2C84915A}" type="slidenum">
              <a:rPr lang="cs-CZ" smtClean="0"/>
              <a:pPr/>
              <a:t>65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3434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9474-AA99-416A-964F-FE0C2C84915A}" type="slidenum">
              <a:rPr lang="cs-CZ" smtClean="0"/>
              <a:pPr/>
              <a:t>66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83949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9474-AA99-416A-964F-FE0C2C84915A}" type="slidenum">
              <a:rPr lang="cs-CZ" smtClean="0"/>
              <a:pPr/>
              <a:t>68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89618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9474-AA99-416A-964F-FE0C2C84915A}" type="slidenum">
              <a:rPr lang="cs-CZ" smtClean="0"/>
              <a:pPr/>
              <a:t>73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23415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9474-AA99-416A-964F-FE0C2C84915A}" type="slidenum">
              <a:rPr lang="cs-CZ" smtClean="0"/>
              <a:pPr/>
              <a:t>74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878132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9474-AA99-416A-964F-FE0C2C84915A}" type="slidenum">
              <a:rPr lang="cs-CZ" smtClean="0"/>
              <a:pPr/>
              <a:t>75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04402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9474-AA99-416A-964F-FE0C2C84915A}" type="slidenum">
              <a:rPr lang="cs-CZ" smtClean="0"/>
              <a:pPr/>
              <a:t>76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918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3946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9474-AA99-416A-964F-FE0C2C84915A}" type="slidenum">
              <a:rPr lang="cs-CZ" smtClean="0"/>
              <a:pPr/>
              <a:t>77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123096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9474-AA99-416A-964F-FE0C2C84915A}" type="slidenum">
              <a:rPr lang="cs-CZ" smtClean="0"/>
              <a:pPr/>
              <a:t>78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45083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9474-AA99-416A-964F-FE0C2C84915A}" type="slidenum">
              <a:rPr lang="cs-CZ" smtClean="0"/>
              <a:pPr/>
              <a:t>80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93187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9474-AA99-416A-964F-FE0C2C84915A}" type="slidenum">
              <a:rPr lang="cs-CZ" smtClean="0"/>
              <a:pPr/>
              <a:t>82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27364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9474-AA99-416A-964F-FE0C2C84915A}" type="slidenum">
              <a:rPr lang="cs-CZ" smtClean="0"/>
              <a:pPr/>
              <a:t>84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269763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9474-AA99-416A-964F-FE0C2C84915A}" type="slidenum">
              <a:rPr lang="cs-CZ" smtClean="0"/>
              <a:pPr/>
              <a:t>87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20769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cs-CZ" sz="1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9474-AA99-416A-964F-FE0C2C84915A}" type="slidenum">
              <a:rPr lang="cs-CZ" smtClean="0"/>
              <a:pPr/>
              <a:t>91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541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9474-AA99-416A-964F-FE0C2C84915A}" type="slidenum">
              <a:rPr lang="cs-CZ" smtClean="0"/>
              <a:pPr/>
              <a:t>92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74925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9474-AA99-416A-964F-FE0C2C84915A}" type="slidenum">
              <a:rPr lang="cs-CZ" smtClean="0"/>
              <a:pPr/>
              <a:t>93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30285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9474-AA99-416A-964F-FE0C2C84915A}" type="slidenum">
              <a:rPr lang="cs-CZ" smtClean="0"/>
              <a:pPr/>
              <a:t>94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5204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39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35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2446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2332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1600" b="1" u="sng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4012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257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424862" cy="5588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981075"/>
            <a:ext cx="4141788" cy="51498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1388" y="981075"/>
            <a:ext cx="4141787" cy="51498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79388" y="6632575"/>
            <a:ext cx="213360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©</a:t>
            </a:r>
            <a:r>
              <a:rPr lang="cs-CZ"/>
              <a:t> Petr NOVÁK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524625"/>
            <a:ext cx="2895600" cy="180975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948488" y="6597650"/>
            <a:ext cx="2133600" cy="180975"/>
          </a:xfrm>
        </p:spPr>
        <p:txBody>
          <a:bodyPr/>
          <a:lstStyle>
            <a:lvl1pPr>
              <a:defRPr/>
            </a:lvl1pPr>
          </a:lstStyle>
          <a:p>
            <a:fld id="{36D1A520-8094-4957-9999-73257F774E9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pPr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w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5.bin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png"/><Relationship Id="rId5" Type="http://schemas.openxmlformats.org/officeDocument/2006/relationships/image" Target="../media/image14.wmf"/><Relationship Id="rId4" Type="http://schemas.openxmlformats.org/officeDocument/2006/relationships/oleObject" Target="../embeddings/oleObject7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5.wmf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33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9.wmf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0.emf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2926" y="3089118"/>
            <a:ext cx="7858124" cy="1917726"/>
          </a:xfrm>
        </p:spPr>
        <p:txBody>
          <a:bodyPr lIns="0" tIns="0" rIns="0" bIns="0" anchor="t" anchorCtr="0">
            <a:normAutofit/>
          </a:bodyPr>
          <a:lstStyle/>
          <a:p>
            <a:br>
              <a:rPr lang="cs-CZ" sz="3200" b="1" dirty="0">
                <a:solidFill>
                  <a:srgbClr val="FF0000"/>
                </a:solidFill>
              </a:rPr>
            </a:br>
            <a:r>
              <a:rPr lang="cs-CZ" sz="3200" b="1" dirty="0">
                <a:solidFill>
                  <a:srgbClr val="FF0000"/>
                </a:solidFill>
              </a:rPr>
              <a:t>Náklady – nákladové funkce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1" y="3959994"/>
            <a:ext cx="7572374" cy="207885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900" b="1" cap="all" dirty="0">
              <a:latin typeface="Arial" pitchFamily="34" charset="0"/>
              <a:cs typeface="Arial" pitchFamily="34" charset="0"/>
            </a:endParaRPr>
          </a:p>
          <a:p>
            <a:pPr algn="l"/>
            <a:endParaRPr lang="cs-CZ" sz="1800" b="1" cap="all" dirty="0">
              <a:latin typeface="Arial" pitchFamily="34" charset="0"/>
              <a:cs typeface="Arial" pitchFamily="34" charset="0"/>
            </a:endParaRPr>
          </a:p>
          <a:p>
            <a:pPr algn="l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Nákladové funkce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496300" cy="554513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cs-CZ" b="1" dirty="0"/>
              <a:t>Využití:</a:t>
            </a:r>
          </a:p>
          <a:p>
            <a:pPr>
              <a:defRPr/>
            </a:pPr>
            <a:r>
              <a:rPr lang="cs-CZ" sz="2400" dirty="0"/>
              <a:t>Slouží k prognózování, plánování vývoje nákladů, modelování nákladů.</a:t>
            </a:r>
          </a:p>
          <a:p>
            <a:pPr>
              <a:defRPr/>
            </a:pPr>
            <a:r>
              <a:rPr lang="cs-CZ" sz="2400" dirty="0"/>
              <a:t>Odhady nákladů v závislosti na měnícím se objemu produkce.</a:t>
            </a:r>
          </a:p>
          <a:p>
            <a:pPr>
              <a:defRPr/>
            </a:pPr>
            <a:r>
              <a:rPr lang="cs-CZ" sz="2400" dirty="0"/>
              <a:t>Umožňuje hlouběji pronikat do analýzy nákladů.</a:t>
            </a:r>
          </a:p>
          <a:p>
            <a:pPr>
              <a:defRPr/>
            </a:pPr>
            <a:r>
              <a:rPr lang="cs-CZ" sz="2400" dirty="0"/>
              <a:t>Využití pro krátkodobé rozhodovací techniky </a:t>
            </a:r>
          </a:p>
          <a:p>
            <a:pPr>
              <a:defRPr/>
            </a:pPr>
            <a:r>
              <a:rPr lang="cs-CZ" sz="2400" dirty="0"/>
              <a:t>Využití v dalších propočtech, např. bodu zvratu, limitních funkcích atd.</a:t>
            </a:r>
          </a:p>
          <a:p>
            <a:pPr>
              <a:defRPr/>
            </a:pPr>
            <a:r>
              <a:rPr lang="cs-CZ" sz="2400" dirty="0"/>
              <a:t>Využití při hodnocení investičních variant.</a:t>
            </a:r>
          </a:p>
          <a:p>
            <a:pPr>
              <a:defRPr/>
            </a:pPr>
            <a:endParaRPr lang="cs-CZ" sz="24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sk-SK" sz="2400" b="1" i="1" u="sng" dirty="0" err="1">
                <a:solidFill>
                  <a:srgbClr val="FF0000"/>
                </a:solidFill>
              </a:rPr>
              <a:t>Znalost</a:t>
            </a:r>
            <a:r>
              <a:rPr lang="sk-SK" sz="2400" b="1" i="1" u="sng" dirty="0">
                <a:solidFill>
                  <a:srgbClr val="FF0000"/>
                </a:solidFill>
              </a:rPr>
              <a:t> </a:t>
            </a:r>
            <a:r>
              <a:rPr lang="sk-SK" sz="2400" b="1" i="1" u="sng" dirty="0" err="1">
                <a:solidFill>
                  <a:srgbClr val="FF0000"/>
                </a:solidFill>
              </a:rPr>
              <a:t>tohoto</a:t>
            </a:r>
            <a:r>
              <a:rPr lang="sk-SK" sz="2400" b="1" i="1" u="sng" dirty="0">
                <a:solidFill>
                  <a:srgbClr val="FF0000"/>
                </a:solidFill>
              </a:rPr>
              <a:t> </a:t>
            </a:r>
            <a:r>
              <a:rPr lang="sk-SK" sz="2400" b="1" i="1" u="sng" dirty="0" err="1">
                <a:solidFill>
                  <a:srgbClr val="FF0000"/>
                </a:solidFill>
              </a:rPr>
              <a:t>vztahu</a:t>
            </a:r>
            <a:r>
              <a:rPr lang="sk-SK" sz="2400" b="1" i="1" u="sng" dirty="0">
                <a:solidFill>
                  <a:srgbClr val="FF0000"/>
                </a:solidFill>
              </a:rPr>
              <a:t> je </a:t>
            </a:r>
            <a:r>
              <a:rPr lang="sk-SK" sz="2400" b="1" i="1" u="sng" dirty="0" err="1">
                <a:solidFill>
                  <a:srgbClr val="FF0000"/>
                </a:solidFill>
              </a:rPr>
              <a:t>jedním</a:t>
            </a:r>
            <a:r>
              <a:rPr lang="sk-SK" sz="2400" b="1" i="1" u="sng" dirty="0">
                <a:solidFill>
                  <a:srgbClr val="FF0000"/>
                </a:solidFill>
              </a:rPr>
              <a:t> z </a:t>
            </a:r>
            <a:r>
              <a:rPr lang="sk-SK" sz="2400" b="1" i="1" u="sng" dirty="0" err="1">
                <a:solidFill>
                  <a:srgbClr val="FF0000"/>
                </a:solidFill>
              </a:rPr>
              <a:t>nejdůležitějších</a:t>
            </a:r>
            <a:r>
              <a:rPr lang="sk-SK" sz="2400" b="1" i="1" u="sng" dirty="0">
                <a:solidFill>
                  <a:srgbClr val="FF0000"/>
                </a:solidFill>
              </a:rPr>
              <a:t> </a:t>
            </a:r>
            <a:r>
              <a:rPr lang="sk-SK" sz="2400" b="1" i="1" u="sng" dirty="0" err="1">
                <a:solidFill>
                  <a:srgbClr val="FF0000"/>
                </a:solidFill>
              </a:rPr>
              <a:t>funkčních</a:t>
            </a:r>
            <a:r>
              <a:rPr lang="sk-SK" sz="2400" b="1" i="1" u="sng" dirty="0">
                <a:solidFill>
                  <a:srgbClr val="FF0000"/>
                </a:solidFill>
              </a:rPr>
              <a:t> </a:t>
            </a:r>
            <a:r>
              <a:rPr lang="sk-SK" sz="2400" b="1" i="1" u="sng" dirty="0" err="1">
                <a:solidFill>
                  <a:srgbClr val="FF0000"/>
                </a:solidFill>
              </a:rPr>
              <a:t>vztahů</a:t>
            </a:r>
            <a:r>
              <a:rPr lang="sk-SK" sz="2400" b="1" i="1" u="sng" dirty="0">
                <a:solidFill>
                  <a:srgbClr val="FF0000"/>
                </a:solidFill>
              </a:rPr>
              <a:t> v celé podnikové </a:t>
            </a:r>
            <a:r>
              <a:rPr lang="sk-SK" sz="2400" b="1" i="1" u="sng" dirty="0" err="1">
                <a:solidFill>
                  <a:srgbClr val="FF0000"/>
                </a:solidFill>
              </a:rPr>
              <a:t>ekonomice</a:t>
            </a:r>
            <a:endParaRPr lang="cs-CZ" sz="2400" b="1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310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Průběh jednotkových nákladů</a:t>
            </a:r>
            <a:endParaRPr lang="cs-CZ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L9087\Desktop\MVSO_přednášky\Přednášky, PE1\Cvičení, ZS 2014\Cvičení, STAG\33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844824"/>
            <a:ext cx="5994776" cy="31725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57507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915" y="1340769"/>
            <a:ext cx="5364254" cy="4536504"/>
          </a:xfrm>
        </p:spPr>
        <p:txBody>
          <a:bodyPr/>
          <a:lstStyle/>
          <a:p>
            <a:pPr marL="0" indent="0" eaLnBrk="1" hangingPunct="1">
              <a:spcBef>
                <a:spcPts val="1000"/>
              </a:spcBef>
              <a:spcAft>
                <a:spcPts val="400"/>
              </a:spcAft>
              <a:buNone/>
              <a:defRPr/>
            </a:pPr>
            <a:r>
              <a:rPr lang="cs-CZ" sz="2000" b="1" dirty="0"/>
              <a:t>Náklady</a:t>
            </a:r>
            <a:r>
              <a:rPr lang="cs-CZ" sz="2000" dirty="0"/>
              <a:t>:</a:t>
            </a:r>
          </a:p>
          <a:p>
            <a:pPr>
              <a:spcBef>
                <a:spcPts val="1000"/>
              </a:spcBef>
              <a:spcAft>
                <a:spcPts val="400"/>
              </a:spcAft>
              <a:defRPr/>
            </a:pPr>
            <a:r>
              <a:rPr lang="cs-CZ" sz="2000" dirty="0"/>
              <a:t>Pronájem zmrzlinového stroje 5000 …</a:t>
            </a:r>
          </a:p>
          <a:p>
            <a:pPr>
              <a:spcBef>
                <a:spcPts val="1000"/>
              </a:spcBef>
              <a:spcAft>
                <a:spcPts val="400"/>
              </a:spcAft>
              <a:defRPr/>
            </a:pPr>
            <a:r>
              <a:rPr lang="cs-CZ" sz="2000" dirty="0"/>
              <a:t>Pronájem prodejní plochy……3000 …</a:t>
            </a:r>
          </a:p>
          <a:p>
            <a:pPr>
              <a:spcBef>
                <a:spcPts val="1000"/>
              </a:spcBef>
              <a:spcAft>
                <a:spcPts val="400"/>
              </a:spcAft>
              <a:defRPr/>
            </a:pPr>
            <a:r>
              <a:rPr lang="cs-CZ" sz="2000" dirty="0"/>
              <a:t>Elektrická energie…………… 1000 …</a:t>
            </a:r>
          </a:p>
          <a:p>
            <a:pPr>
              <a:spcBef>
                <a:spcPts val="1000"/>
              </a:spcBef>
              <a:spcAft>
                <a:spcPts val="400"/>
              </a:spcAft>
              <a:defRPr/>
            </a:pPr>
            <a:r>
              <a:rPr lang="cs-CZ" sz="2000" dirty="0"/>
              <a:t>Plat zaměstnance…………….5000 …</a:t>
            </a:r>
          </a:p>
          <a:p>
            <a:pPr>
              <a:spcBef>
                <a:spcPts val="1000"/>
              </a:spcBef>
              <a:spcAft>
                <a:spcPts val="400"/>
              </a:spcAft>
              <a:defRPr/>
            </a:pPr>
            <a:r>
              <a:rPr lang="cs-CZ" sz="2000" dirty="0"/>
              <a:t>Voda a ostatní……………….. 1000 …</a:t>
            </a:r>
          </a:p>
          <a:p>
            <a:pPr>
              <a:spcBef>
                <a:spcPts val="1000"/>
              </a:spcBef>
              <a:spcAft>
                <a:spcPts val="400"/>
              </a:spcAft>
              <a:defRPr/>
            </a:pPr>
            <a:r>
              <a:rPr lang="cs-CZ" sz="2000" dirty="0"/>
              <a:t>Surovina na zmrzlinu………… 5 ….</a:t>
            </a:r>
          </a:p>
          <a:p>
            <a:pPr>
              <a:spcBef>
                <a:spcPts val="1000"/>
              </a:spcBef>
              <a:spcAft>
                <a:spcPts val="400"/>
              </a:spcAft>
              <a:defRPr/>
            </a:pPr>
            <a:r>
              <a:rPr lang="cs-CZ" sz="2000" dirty="0"/>
              <a:t>Kornoutky……………………….1 …</a:t>
            </a:r>
          </a:p>
          <a:p>
            <a:pPr>
              <a:spcBef>
                <a:spcPts val="1000"/>
              </a:spcBef>
              <a:spcAft>
                <a:spcPts val="400"/>
              </a:spcAft>
              <a:defRPr/>
            </a:pPr>
            <a:r>
              <a:rPr lang="cs-CZ" sz="2000" dirty="0"/>
              <a:t>Poleva a jiné přísady ………….2 …</a:t>
            </a:r>
          </a:p>
        </p:txBody>
      </p:sp>
      <p:graphicFrame>
        <p:nvGraphicFramePr>
          <p:cNvPr id="17" name="Group 6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31642760"/>
              </p:ext>
            </p:extLst>
          </p:nvPr>
        </p:nvGraphicFramePr>
        <p:xfrm>
          <a:off x="5662613" y="1412776"/>
          <a:ext cx="3044825" cy="4297626"/>
        </p:xfrm>
        <a:graphic>
          <a:graphicData uri="http://schemas.openxmlformats.org/drawingml/2006/table">
            <a:tbl>
              <a:tblPr/>
              <a:tblGrid>
                <a:gridCol w="1522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2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Na měsíc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Na kus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870700" y="6381328"/>
            <a:ext cx="2133600" cy="365125"/>
          </a:xfrm>
        </p:spPr>
        <p:txBody>
          <a:bodyPr/>
          <a:lstStyle/>
          <a:p>
            <a:fld id="{20599342-ADC9-4FBD-BD5E-33D093E923A2}" type="slidenum">
              <a:rPr lang="cs-CZ"/>
              <a:pPr/>
              <a:t>12</a:t>
            </a:fld>
            <a:endParaRPr lang="cs-CZ" dirty="0"/>
          </a:p>
        </p:txBody>
      </p:sp>
      <p:pic>
        <p:nvPicPr>
          <p:cNvPr id="34859" name="Picture 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5738"/>
            <a:ext cx="552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Rectangle 2">
            <a:extLst>
              <a:ext uri="{FF2B5EF4-FFF2-40B4-BE49-F238E27FC236}">
                <a16:creationId xmlns:a16="http://schemas.microsoft.com/office/drawing/2014/main" id="{0CD8180A-CC79-434E-B8FF-B076778BD4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9437" y="627757"/>
            <a:ext cx="8424863" cy="558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 – prodej zmrzliny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0228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909679" y="-3741"/>
            <a:ext cx="7571184" cy="12345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 – prodej zmrzliny</a:t>
            </a:r>
            <a:b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předpokládejme prodej 1500 ks za měsíc</a:t>
            </a:r>
          </a:p>
        </p:txBody>
      </p:sp>
      <p:sp>
        <p:nvSpPr>
          <p:cNvPr id="1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915" y="1330077"/>
            <a:ext cx="5364254" cy="4536504"/>
          </a:xfrm>
        </p:spPr>
        <p:txBody>
          <a:bodyPr/>
          <a:lstStyle/>
          <a:p>
            <a:pPr marL="0" indent="0" eaLnBrk="1" hangingPunct="1">
              <a:spcBef>
                <a:spcPts val="1000"/>
              </a:spcBef>
              <a:buNone/>
              <a:defRPr/>
            </a:pPr>
            <a:r>
              <a:rPr lang="cs-CZ" sz="2300" b="1" dirty="0"/>
              <a:t>Náklady</a:t>
            </a:r>
            <a:r>
              <a:rPr lang="cs-CZ" sz="2300" dirty="0"/>
              <a:t>:</a:t>
            </a:r>
          </a:p>
          <a:p>
            <a:pPr>
              <a:spcBef>
                <a:spcPts val="1000"/>
              </a:spcBef>
              <a:defRPr/>
            </a:pPr>
            <a:r>
              <a:rPr lang="cs-CZ" sz="2300" dirty="0"/>
              <a:t>Pronájem zmrzlinového stroje…</a:t>
            </a:r>
          </a:p>
          <a:p>
            <a:pPr>
              <a:spcBef>
                <a:spcPts val="1000"/>
              </a:spcBef>
              <a:defRPr/>
            </a:pPr>
            <a:r>
              <a:rPr lang="cs-CZ" sz="2300" dirty="0"/>
              <a:t>Pronájem prodejní plochy………</a:t>
            </a:r>
          </a:p>
          <a:p>
            <a:pPr>
              <a:spcBef>
                <a:spcPts val="1000"/>
              </a:spcBef>
              <a:defRPr/>
            </a:pPr>
            <a:r>
              <a:rPr lang="cs-CZ" sz="2300" dirty="0"/>
              <a:t>Elektrická energie…………………</a:t>
            </a:r>
          </a:p>
          <a:p>
            <a:pPr>
              <a:spcBef>
                <a:spcPts val="1000"/>
              </a:spcBef>
              <a:defRPr/>
            </a:pPr>
            <a:r>
              <a:rPr lang="cs-CZ" sz="2300" dirty="0"/>
              <a:t>Plat zaměstnance…………………</a:t>
            </a:r>
          </a:p>
          <a:p>
            <a:pPr>
              <a:spcBef>
                <a:spcPts val="1000"/>
              </a:spcBef>
              <a:defRPr/>
            </a:pPr>
            <a:r>
              <a:rPr lang="cs-CZ" sz="2300" dirty="0"/>
              <a:t>Voda a ostatní……………………</a:t>
            </a:r>
          </a:p>
          <a:p>
            <a:pPr>
              <a:spcBef>
                <a:spcPts val="1000"/>
              </a:spcBef>
              <a:defRPr/>
            </a:pPr>
            <a:r>
              <a:rPr lang="cs-CZ" sz="2300" dirty="0"/>
              <a:t>Surovina na zmrzlinu……………</a:t>
            </a:r>
          </a:p>
          <a:p>
            <a:pPr>
              <a:spcBef>
                <a:spcPts val="1000"/>
              </a:spcBef>
              <a:defRPr/>
            </a:pPr>
            <a:r>
              <a:rPr lang="cs-CZ" sz="2300" dirty="0"/>
              <a:t>Kornoutky……………………………</a:t>
            </a:r>
          </a:p>
          <a:p>
            <a:pPr>
              <a:spcBef>
                <a:spcPts val="1000"/>
              </a:spcBef>
              <a:defRPr/>
            </a:pPr>
            <a:r>
              <a:rPr lang="cs-CZ" sz="2300" dirty="0"/>
              <a:t>Poleva a jiné přísady ……………</a:t>
            </a:r>
          </a:p>
        </p:txBody>
      </p:sp>
      <p:graphicFrame>
        <p:nvGraphicFramePr>
          <p:cNvPr id="19" name="Group 6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73375431"/>
              </p:ext>
            </p:extLst>
          </p:nvPr>
        </p:nvGraphicFramePr>
        <p:xfrm>
          <a:off x="5662613" y="1402084"/>
          <a:ext cx="3044825" cy="4297626"/>
        </p:xfrm>
        <a:graphic>
          <a:graphicData uri="http://schemas.openxmlformats.org/drawingml/2006/table">
            <a:tbl>
              <a:tblPr/>
              <a:tblGrid>
                <a:gridCol w="1522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2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Fixní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Variabilní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99443" name="Text Box 51"/>
          <p:cNvSpPr txBox="1">
            <a:spLocks noChangeArrowheads="1"/>
          </p:cNvSpPr>
          <p:nvPr/>
        </p:nvSpPr>
        <p:spPr bwMode="auto">
          <a:xfrm>
            <a:off x="217488" y="5924128"/>
            <a:ext cx="2786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cs-CZ" sz="2400" b="1" dirty="0"/>
              <a:t>CN = FN + b * q</a:t>
            </a:r>
          </a:p>
        </p:txBody>
      </p:sp>
      <p:sp>
        <p:nvSpPr>
          <p:cNvPr id="699445" name="Text Box 53"/>
          <p:cNvSpPr txBox="1">
            <a:spLocks noChangeArrowheads="1"/>
          </p:cNvSpPr>
          <p:nvPr/>
        </p:nvSpPr>
        <p:spPr bwMode="auto">
          <a:xfrm>
            <a:off x="2887663" y="5909841"/>
            <a:ext cx="754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cs-CZ" sz="2400"/>
              <a:t>=&gt;</a:t>
            </a:r>
          </a:p>
        </p:txBody>
      </p:sp>
      <p:pic>
        <p:nvPicPr>
          <p:cNvPr id="29739" name="Picture 5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50259"/>
            <a:ext cx="552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 Box 52"/>
          <p:cNvSpPr txBox="1">
            <a:spLocks noChangeArrowheads="1"/>
          </p:cNvSpPr>
          <p:nvPr/>
        </p:nvSpPr>
        <p:spPr bwMode="auto">
          <a:xfrm>
            <a:off x="193185" y="6423719"/>
            <a:ext cx="87713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C00000"/>
                </a:solidFill>
              </a:rPr>
              <a:t>CN =</a:t>
            </a:r>
          </a:p>
        </p:txBody>
      </p:sp>
      <p:sp>
        <p:nvSpPr>
          <p:cNvPr id="30" name="Text Box 51"/>
          <p:cNvSpPr txBox="1">
            <a:spLocks noChangeArrowheads="1"/>
          </p:cNvSpPr>
          <p:nvPr/>
        </p:nvSpPr>
        <p:spPr bwMode="auto">
          <a:xfrm>
            <a:off x="217488" y="5517232"/>
            <a:ext cx="2786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cs-CZ" sz="2400" b="1" dirty="0"/>
              <a:t>Náklady???</a:t>
            </a:r>
          </a:p>
        </p:txBody>
      </p:sp>
    </p:spTree>
    <p:extLst>
      <p:ext uri="{BB962C8B-B14F-4D97-AF65-F5344CB8AC3E}">
        <p14:creationId xmlns:p14="http://schemas.microsoft.com/office/powerpoint/2010/main" val="227460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99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99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9443" grpId="0"/>
      <p:bldP spid="699445" grpId="0"/>
      <p:bldP spid="14" grpId="0"/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946156" y="347176"/>
            <a:ext cx="7571184" cy="12345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 – prodej zmrzliny</a:t>
            </a:r>
            <a:b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předpokládejme prodej 1500 ks za měsíc</a:t>
            </a:r>
          </a:p>
        </p:txBody>
      </p:sp>
      <p:sp>
        <p:nvSpPr>
          <p:cNvPr id="1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65334" y="1700808"/>
            <a:ext cx="7159398" cy="4021757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spcBef>
                <a:spcPts val="1000"/>
              </a:spcBef>
              <a:buNone/>
              <a:defRPr/>
            </a:pPr>
            <a:r>
              <a:rPr lang="cs-CZ" sz="2300" b="1" dirty="0"/>
              <a:t>Náklady</a:t>
            </a:r>
            <a:r>
              <a:rPr lang="cs-CZ" sz="2300" dirty="0"/>
              <a:t>:</a:t>
            </a:r>
          </a:p>
          <a:p>
            <a:r>
              <a:rPr lang="cs-CZ" b="1" dirty="0"/>
              <a:t>Variabilní náklady… 	</a:t>
            </a:r>
          </a:p>
          <a:p>
            <a:r>
              <a:rPr lang="cs-CZ" dirty="0"/>
              <a:t>Fixní náklady za měsíc</a:t>
            </a:r>
          </a:p>
          <a:p>
            <a:r>
              <a:rPr lang="cs-CZ" b="1" dirty="0"/>
              <a:t>Fixní náklady na ks v případě předpokládaného </a:t>
            </a:r>
            <a:br>
              <a:rPr lang="cs-CZ" b="1" dirty="0"/>
            </a:br>
            <a:r>
              <a:rPr lang="cs-CZ" b="1" dirty="0"/>
              <a:t>prodeje 1500 ks .. 		</a:t>
            </a:r>
          </a:p>
          <a:p>
            <a:r>
              <a:rPr lang="cs-CZ" dirty="0"/>
              <a:t>Celkové náklady na ks … 	</a:t>
            </a:r>
          </a:p>
          <a:p>
            <a:r>
              <a:rPr lang="cs-CZ" dirty="0"/>
              <a:t>Zisk ??? např. 4 Kč/ks …  	</a:t>
            </a:r>
          </a:p>
          <a:p>
            <a:r>
              <a:rPr lang="cs-CZ" b="1" dirty="0"/>
              <a:t>Prodejní cena ………   	</a:t>
            </a:r>
          </a:p>
        </p:txBody>
      </p:sp>
      <p:pic>
        <p:nvPicPr>
          <p:cNvPr id="29739" name="Picture 5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50259"/>
            <a:ext cx="552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54099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9133"/>
            <a:ext cx="8229600" cy="1143000"/>
          </a:xfrm>
        </p:spPr>
        <p:txBody>
          <a:bodyPr/>
          <a:lstStyle/>
          <a:p>
            <a:pPr eaLnBrk="1" hangingPunct="1"/>
            <a:r>
              <a:rPr lang="cs-CZ" sz="2800" b="1" dirty="0"/>
              <a:t>Skladba ceny výrobku</a:t>
            </a:r>
          </a:p>
        </p:txBody>
      </p:sp>
      <p:graphicFrame>
        <p:nvGraphicFramePr>
          <p:cNvPr id="36869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166627"/>
              </p:ext>
            </p:extLst>
          </p:nvPr>
        </p:nvGraphicFramePr>
        <p:xfrm>
          <a:off x="228600" y="985568"/>
          <a:ext cx="8686800" cy="354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76" r:id="rId3" imgW="6117093" imgH="2499571" progId="">
                  <p:embed/>
                </p:oleObj>
              </mc:Choice>
              <mc:Fallback>
                <p:oleObj r:id="rId3" imgW="6117093" imgH="2499571" progId="">
                  <p:embed/>
                  <p:pic>
                    <p:nvPicPr>
                      <p:cNvPr id="36869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985568"/>
                        <a:ext cx="8686800" cy="3549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38944" y="4723581"/>
            <a:ext cx="8905056" cy="201746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000"/>
              </a:spcBef>
              <a:buFont typeface="Symbol" pitchFamily="18" charset="2"/>
              <a:buNone/>
              <a:defRPr/>
            </a:pPr>
            <a:r>
              <a:rPr lang="cs-CZ" sz="2300" b="1" dirty="0">
                <a:solidFill>
                  <a:schemeClr val="tx1"/>
                </a:solidFill>
              </a:rPr>
              <a:t>Příspěvek na úhradu fixních nákladů a zisku – naprosto elementární ukazatel pro řízení efektivnosti podniku!!!</a:t>
            </a:r>
          </a:p>
          <a:p>
            <a:pPr lvl="1" algn="just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rozdíl mezi </a:t>
            </a:r>
            <a:r>
              <a:rPr lang="cs-CZ" b="1" dirty="0">
                <a:solidFill>
                  <a:schemeClr val="tx1"/>
                </a:solidFill>
              </a:rPr>
              <a:t>cenou a variabilním náklady </a:t>
            </a:r>
            <a:r>
              <a:rPr lang="cs-CZ" dirty="0">
                <a:solidFill>
                  <a:schemeClr val="tx1"/>
                </a:solidFill>
              </a:rPr>
              <a:t>musí vytvořit takovou hodnotu, aby pokryla jak fixní náklady, tak i požadovanou míru zisku</a:t>
            </a:r>
          </a:p>
          <a:p>
            <a:pPr lvl="1" algn="just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používá se v případě, že nejsem schopni relevantně přiřadit režijní (fixní) náklady odpovídajícím výrobkům.</a:t>
            </a:r>
          </a:p>
          <a:p>
            <a:pPr marL="0" indent="0">
              <a:spcBef>
                <a:spcPts val="1000"/>
              </a:spcBef>
              <a:buFont typeface="Symbol" pitchFamily="18" charset="2"/>
              <a:buNone/>
              <a:defRPr/>
            </a:pP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042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85244" y="9718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FF0000"/>
                </a:solidFill>
              </a:rPr>
              <a:t>Ukázka 1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36613"/>
            <a:ext cx="8713788" cy="2447925"/>
          </a:xfrm>
        </p:spPr>
        <p:txBody>
          <a:bodyPr/>
          <a:lstStyle/>
          <a:p>
            <a:pPr algn="just" eaLnBrk="1" hangingPunct="1"/>
            <a:r>
              <a:rPr lang="cs-CZ" altLang="cs-CZ" sz="2400" dirty="0"/>
              <a:t>Podnik vyrábí pouze jeden druh výrobku. Variabilní náklady na výrobek jsou 54 Kč, fixní náklady společnosti za rok 2011 jsou 1 455 200 Kč. Určete nákladovou funkci. Dále určete, jaké budou plánované náklady pro rok 2012, jestliže budete uvažovat objem produkce ve výši 80 tis. ks výrobků.</a:t>
            </a:r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1230313" y="2931016"/>
            <a:ext cx="6840537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</a:pPr>
            <a:endParaRPr lang="cs-CZ" altLang="cs-CZ" sz="2400" b="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60710" y="4032521"/>
            <a:ext cx="9025323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</a:pPr>
            <a:r>
              <a:rPr lang="cs-CZ" altLang="cs-CZ" sz="2400" b="0" dirty="0"/>
              <a:t>Otázka: Co kdybych vyráběl jenom polovinu výrobků? (40000 ks) … byly by také náklady poloviční?</a:t>
            </a:r>
          </a:p>
        </p:txBody>
      </p:sp>
    </p:spTree>
    <p:extLst>
      <p:ext uri="{BB962C8B-B14F-4D97-AF65-F5344CB8AC3E}">
        <p14:creationId xmlns:p14="http://schemas.microsoft.com/office/powerpoint/2010/main" val="204383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 build="p"/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3333" y="192800"/>
            <a:ext cx="8424862" cy="558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b="1" dirty="0">
                <a:solidFill>
                  <a:srgbClr val="FF0000"/>
                </a:solidFill>
              </a:rPr>
              <a:t>Ukázka 2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6463"/>
            <a:ext cx="8435975" cy="24479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600" dirty="0"/>
              <a:t>Roční fixní náklady podniku jsou odhadovány ve výši </a:t>
            </a:r>
            <a:br>
              <a:rPr lang="cs-CZ" altLang="cs-CZ" sz="2600" dirty="0"/>
            </a:br>
            <a:r>
              <a:rPr lang="cs-CZ" altLang="cs-CZ" sz="2600" dirty="0"/>
              <a:t>61 000 tis. Kč, celkové roční variabilní náklady 32 468 tis. Kč. Objem výroby 108 191 tis. Kč. </a:t>
            </a:r>
            <a:r>
              <a:rPr lang="cs-CZ" altLang="cs-CZ" sz="2600" b="1" dirty="0"/>
              <a:t>Vytvořte globální nákladovou funkci a vyjádřete ji také v měsíčním časovém období!</a:t>
            </a: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468313" y="2835394"/>
            <a:ext cx="7993062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cs-CZ" sz="2400" dirty="0"/>
              <a:t>Řešení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  <a:defRPr/>
            </a:pPr>
            <a:endParaRPr lang="cs-CZ" sz="2400" dirty="0"/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cs-CZ" sz="2400" b="0" dirty="0"/>
              <a:t>Kolik by byly náklady, kdyby příští rok firma produkovala pouze objem výroby 90 mil. Kč?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  <a:defRPr/>
            </a:pPr>
            <a:endParaRPr lang="cs-CZ" sz="240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  <a:defRPr/>
            </a:pPr>
            <a:endParaRPr lang="cs-CZ" sz="2400" dirty="0"/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cs-CZ" sz="2400" dirty="0"/>
              <a:t>Měsíční nákladová funkce ….</a:t>
            </a:r>
            <a:r>
              <a:rPr lang="cs-CZ" sz="2400" dirty="0">
                <a:sym typeface="SymbolPS"/>
              </a:rPr>
              <a:t>FN/12</a:t>
            </a:r>
            <a:endParaRPr lang="cs-CZ" sz="240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  <a:defRPr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34684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1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2955" y="290271"/>
            <a:ext cx="9144000" cy="114300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Příklad č. 2  </a:t>
            </a:r>
            <a:r>
              <a:rPr lang="cs-CZ" sz="4000" b="1" dirty="0">
                <a:solidFill>
                  <a:schemeClr val="tx1"/>
                </a:solidFill>
              </a:rPr>
              <a:t>Nákladová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6538"/>
            <a:ext cx="8229600" cy="4829626"/>
          </a:xfrm>
        </p:spPr>
        <p:txBody>
          <a:bodyPr>
            <a:normAutofit/>
          </a:bodyPr>
          <a:lstStyle/>
          <a:p>
            <a:pPr algn="just"/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Fixní náklady za sledované období činily 2 525 tis. Kč. </a:t>
            </a:r>
          </a:p>
          <a:p>
            <a:pPr algn="just"/>
            <a:endParaRPr lang="cs-CZ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400" dirty="0">
                <a:latin typeface="Arial" pitchFamily="34" charset="0"/>
                <a:cs typeface="Arial" pitchFamily="34" charset="0"/>
              </a:rPr>
              <a:t>Při objemu produkce 1 000ks  jsou variabilní 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náklady 3 850 tis. Kč. </a:t>
            </a:r>
          </a:p>
          <a:p>
            <a:pPr algn="just"/>
            <a:endParaRPr lang="cs-CZ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Sestavte nákladovou funkci a určete celkové náklady pro předpokládaný objem výroby v dalším období 1 200 ks.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pPr algn="just">
              <a:lnSpc>
                <a:spcPct val="90000"/>
              </a:lnSpc>
              <a:buClr>
                <a:schemeClr val="bg2"/>
              </a:buClr>
              <a:buSzPct val="75000"/>
              <a:buNone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Příklad č. 3 </a:t>
            </a:r>
            <a:r>
              <a:rPr lang="cs-CZ" sz="4000" b="1" dirty="0">
                <a:solidFill>
                  <a:schemeClr val="tx1"/>
                </a:solidFill>
              </a:rPr>
              <a:t>Nákladová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87857"/>
            <a:ext cx="8640960" cy="4953511"/>
          </a:xfrm>
        </p:spPr>
        <p:txBody>
          <a:bodyPr/>
          <a:lstStyle/>
          <a:p>
            <a:pPr algn="just"/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Podnik vyrobil v roce 2004: 74 270 ks výrobku A v ceně 24 Kč/ks a 26 200 ks výrobku B v ceně 42 Kč/ks. </a:t>
            </a:r>
          </a:p>
          <a:p>
            <a:pPr algn="just"/>
            <a:endParaRPr lang="cs-CZ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Celkové náklady podniku byly 2 430 000 Kč z toho fixní náklady 980 000 Kč. </a:t>
            </a:r>
          </a:p>
          <a:p>
            <a:pPr algn="just"/>
            <a:endParaRPr lang="cs-CZ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Určete nákladovou funkci.</a:t>
            </a:r>
          </a:p>
          <a:p>
            <a:pPr>
              <a:buNone/>
            </a:pPr>
            <a:endParaRPr lang="cs-CZ" sz="2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7436"/>
            <a:ext cx="86868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3600" b="1" dirty="0">
                <a:solidFill>
                  <a:srgbClr val="FF0000"/>
                </a:solidFill>
                <a:cs typeface="Arial" pitchFamily="34" charset="0"/>
              </a:rPr>
              <a:t>Příklad č. 1 </a:t>
            </a:r>
            <a:r>
              <a:rPr lang="cs-CZ" sz="3600" b="1" dirty="0">
                <a:cs typeface="Arial" pitchFamily="34" charset="0"/>
              </a:rPr>
              <a:t>Časový rozdíl mezi výnosy-příjmy a náklady-výdaji</a:t>
            </a:r>
            <a:endParaRPr lang="cs-CZ" sz="3600" b="1" dirty="0"/>
          </a:p>
        </p:txBody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10436"/>
            <a:ext cx="9144000" cy="4713287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Podnik nakoupil v prvním období výrobní materiál za 700 Kč, okamžitě však zaplatil jen 200 Kč. 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V druhém období materiál spotřeboval a vyrobil výrobky, které prodal za 1 400 Kč avšak zatím obdržel pouze 800 Kč. Zaměstnancům zaplatil 300 Kč za práci. 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Ve třetím období došlo k vyrovnání všech dlužných částek s odběrateli a dodavateli. 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Jaká bude výše výnosů, nákladů, HV, příjmů, výdajů a CF v jednotlivých obdobích a celkem?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7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7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7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7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7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7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7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7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7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7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7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Řešení č. 3 </a:t>
            </a:r>
            <a:r>
              <a:rPr lang="cs-CZ" sz="4000" b="1" dirty="0">
                <a:solidFill>
                  <a:schemeClr val="tx1"/>
                </a:solidFill>
              </a:rPr>
              <a:t>Nákladová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97463"/>
            <a:ext cx="8640960" cy="5239815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Podnik vyrobil v roce 2004: 74 270 ks výrobku A v ceně 24 Kč/ks a 26 200 ks výrobku B v ceně 42 Kč/ks. </a:t>
            </a:r>
          </a:p>
          <a:p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Celkové náklady podniku byly 2 430 000 Kč z toho fixní náklady 980 000 Kč. </a:t>
            </a:r>
          </a:p>
          <a:p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Určete nákladovou funkci.</a:t>
            </a:r>
          </a:p>
          <a:p>
            <a:pPr>
              <a:buClr>
                <a:schemeClr val="bg2"/>
              </a:buClr>
              <a:buSzPct val="75000"/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/>
              </a:buClr>
              <a:buSzPct val="75000"/>
              <a:buNone/>
            </a:pPr>
            <a:endParaRPr lang="cs-CZ" sz="2400" b="1" u="sng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/>
              </a:buClr>
              <a:buSzPct val="75000"/>
              <a:buNone/>
            </a:pPr>
            <a:endParaRPr lang="cs-CZ" sz="2400" b="1" u="sng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/>
              </a:buClr>
              <a:buSzPct val="75000"/>
              <a:buNone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(globální nákladová funkce – používáme haléřový ukazatel variabilních nákladů)</a:t>
            </a:r>
          </a:p>
          <a:p>
            <a:pPr>
              <a:buNone/>
            </a:pP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9145"/>
            <a:ext cx="8229600" cy="1143000"/>
          </a:xfrm>
        </p:spPr>
        <p:txBody>
          <a:bodyPr/>
          <a:lstStyle/>
          <a:p>
            <a:r>
              <a:rPr lang="cs-CZ" altLang="cs-CZ" sz="3200" b="1" dirty="0">
                <a:solidFill>
                  <a:srgbClr val="FF0000"/>
                </a:solidFill>
              </a:rPr>
              <a:t>Zjišťování parametrů nákladových funkcí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</a:rPr>
              <a:t>Metody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buFont typeface="Wingdings" panose="05000000000000000000" pitchFamily="2" charset="2"/>
              <a:buNone/>
            </a:pPr>
            <a:r>
              <a:rPr lang="cs-CZ" altLang="cs-CZ" b="1"/>
              <a:t>N = FN + b * q</a:t>
            </a:r>
            <a:endParaRPr lang="cs-CZ" altLang="cs-CZ"/>
          </a:p>
          <a:p>
            <a:pPr algn="ctr">
              <a:buFont typeface="Wingdings" panose="05000000000000000000" pitchFamily="2" charset="2"/>
              <a:buNone/>
            </a:pPr>
            <a:r>
              <a:rPr lang="cs-CZ" altLang="cs-CZ" sz="2400"/>
              <a:t>y = a + bx</a:t>
            </a:r>
            <a:endParaRPr lang="cs-CZ" altLang="cs-CZ"/>
          </a:p>
          <a:p>
            <a:r>
              <a:rPr lang="cs-CZ" altLang="cs-CZ"/>
              <a:t>Empirická metoda</a:t>
            </a:r>
          </a:p>
          <a:p>
            <a:pPr lvl="1"/>
            <a:r>
              <a:rPr lang="cs-CZ" altLang="cs-CZ" b="1"/>
              <a:t>Klasifikační analýza</a:t>
            </a:r>
          </a:p>
          <a:p>
            <a:r>
              <a:rPr lang="cs-CZ" altLang="cs-CZ"/>
              <a:t>Grafická metoda</a:t>
            </a:r>
          </a:p>
          <a:p>
            <a:pPr lvl="1"/>
            <a:r>
              <a:rPr lang="cs-CZ" altLang="cs-CZ" b="1"/>
              <a:t>Bodový diagram</a:t>
            </a:r>
          </a:p>
          <a:p>
            <a:r>
              <a:rPr lang="cs-CZ" altLang="cs-CZ"/>
              <a:t>Matematicko statistické metody</a:t>
            </a:r>
          </a:p>
          <a:p>
            <a:pPr lvl="1"/>
            <a:r>
              <a:rPr lang="cs-CZ" altLang="cs-CZ" b="1"/>
              <a:t>Metoda dvou období</a:t>
            </a:r>
          </a:p>
          <a:p>
            <a:pPr lvl="1"/>
            <a:r>
              <a:rPr lang="cs-CZ" altLang="cs-CZ" b="1"/>
              <a:t>Metoda regresní a korelační analýzy</a:t>
            </a:r>
            <a:r>
              <a:rPr lang="cs-CZ" altLang="cs-CZ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3036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57213" y="303435"/>
            <a:ext cx="8229600" cy="1143000"/>
          </a:xfrm>
        </p:spPr>
        <p:txBody>
          <a:bodyPr/>
          <a:lstStyle/>
          <a:p>
            <a:r>
              <a:rPr lang="cs-CZ" altLang="cs-CZ" sz="3200" b="1" dirty="0">
                <a:solidFill>
                  <a:srgbClr val="FF0000"/>
                </a:solidFill>
              </a:rPr>
              <a:t>Zjišťování parametrů nákladových funkcí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6435"/>
            <a:ext cx="8786813" cy="5761038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200" b="1" dirty="0"/>
              <a:t>Klasifikační analýza</a:t>
            </a:r>
          </a:p>
          <a:p>
            <a:pPr>
              <a:lnSpc>
                <a:spcPct val="90000"/>
              </a:lnSpc>
            </a:pPr>
            <a:r>
              <a:rPr lang="cs-CZ" altLang="cs-CZ" sz="2200" dirty="0"/>
              <a:t>Principem je roztřídění jednotlivých nákladových položek na fixní a variabilní část (spojitost s objemem produkce)</a:t>
            </a:r>
          </a:p>
          <a:p>
            <a:pPr algn="just">
              <a:lnSpc>
                <a:spcPct val="90000"/>
              </a:lnSpc>
            </a:pPr>
            <a:r>
              <a:rPr lang="cs-CZ" altLang="cs-CZ" sz="2200" dirty="0"/>
              <a:t>Jednicové náklady se zařazují mezi variabilní (spotřeba materiálu, surovin apod.)</a:t>
            </a:r>
          </a:p>
          <a:p>
            <a:pPr algn="just">
              <a:lnSpc>
                <a:spcPct val="90000"/>
              </a:lnSpc>
            </a:pPr>
            <a:r>
              <a:rPr lang="cs-CZ" altLang="cs-CZ" sz="2200" dirty="0"/>
              <a:t>Režijní náklady je nezbytné rozdělit na variabilní a fixní část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200" b="1" dirty="0"/>
              <a:t>Fixní náklady</a:t>
            </a:r>
            <a:r>
              <a:rPr lang="cs-CZ" altLang="cs-CZ" sz="2200" dirty="0"/>
              <a:t> – odpisy, nájemné, pojistné, cestovné, PHM, část energetických nákladů, náklady na administrativu, mzdové náklady, opravy budov a nevýrobního majetku atd.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200" b="1" dirty="0"/>
              <a:t>Variabilní část režijních nákladů</a:t>
            </a:r>
            <a:r>
              <a:rPr lang="cs-CZ" altLang="cs-CZ" sz="2200" dirty="0"/>
              <a:t> – technologická energie, část nákladů na ochranné pomůcky, náklady na údržbu strojů a zařízení ve výrobě apod.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200" b="1" dirty="0"/>
              <a:t>Smíšené náklady</a:t>
            </a:r>
            <a:r>
              <a:rPr lang="cs-CZ" altLang="cs-CZ" sz="2200" dirty="0"/>
              <a:t> – část režijních nákladů může být fixní a část režijní – zde je nezbytné odhadnout, v jakém poměru rozdělit na FN a VN</a:t>
            </a:r>
          </a:p>
          <a:p>
            <a:pPr>
              <a:lnSpc>
                <a:spcPct val="90000"/>
              </a:lnSpc>
            </a:pPr>
            <a:endParaRPr lang="cs-CZ" altLang="cs-CZ" sz="2200" dirty="0"/>
          </a:p>
        </p:txBody>
      </p:sp>
    </p:spTree>
    <p:extLst>
      <p:ext uri="{BB962C8B-B14F-4D97-AF65-F5344CB8AC3E}">
        <p14:creationId xmlns:p14="http://schemas.microsoft.com/office/powerpoint/2010/main" val="13425991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427" y="466301"/>
            <a:ext cx="7633146" cy="867991"/>
          </a:xfrm>
        </p:spPr>
        <p:txBody>
          <a:bodyPr/>
          <a:lstStyle/>
          <a:p>
            <a:r>
              <a:rPr lang="cs-CZ" sz="3600" b="1" dirty="0">
                <a:solidFill>
                  <a:srgbClr val="FF0000"/>
                </a:solidFill>
              </a:rPr>
              <a:t>Příklad č. 4 </a:t>
            </a:r>
            <a:r>
              <a:rPr lang="cs-CZ" sz="3600" b="1" dirty="0">
                <a:solidFill>
                  <a:schemeClr val="tx1"/>
                </a:solidFill>
              </a:rPr>
              <a:t>Klasifikační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2191" y="1214651"/>
            <a:ext cx="8464609" cy="4922643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buNone/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Předpokládejme, že podnik měl v minulém období tuto skladbu nákladů v Kč:</a:t>
            </a:r>
          </a:p>
          <a:p>
            <a:pPr algn="just">
              <a:lnSpc>
                <a:spcPct val="90000"/>
              </a:lnSpc>
              <a:buNone/>
            </a:pPr>
            <a:endParaRPr lang="cs-CZ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Spotřeba materiálu 				1 000 000</a:t>
            </a: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Mzdy dělníků 		  	   		 200 000</a:t>
            </a: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Mzdy </a:t>
            </a:r>
            <a:r>
              <a:rPr lang="cs-CZ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administr.prac</a:t>
            </a: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	     			 50 000</a:t>
            </a: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Nájemné			   	   	  		 400 000</a:t>
            </a: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Energie na provoz strojů   		100 000</a:t>
            </a: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Osvětlení,vytápění,voda    		 50 000</a:t>
            </a: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Reklama			     	     	   		  60 000</a:t>
            </a: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Doprava materiálu			  	 80 000</a:t>
            </a: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Odpisy DHM				  		 140 000</a:t>
            </a: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Vyrobeno bylo celkem 1500 ks výrobků</a:t>
            </a:r>
          </a:p>
          <a:p>
            <a:pPr algn="just">
              <a:lnSpc>
                <a:spcPct val="9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Odhadněte nákladovou funkci. </a:t>
            </a:r>
            <a:r>
              <a:rPr lang="cs-CZ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Použijte klasifikační analýzu</a:t>
            </a:r>
            <a:endParaRPr lang="cs-CZ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484" y="195035"/>
            <a:ext cx="7633146" cy="867991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Řešení č. 4 </a:t>
            </a:r>
            <a:r>
              <a:rPr lang="cs-CZ" sz="4000" b="1" dirty="0">
                <a:solidFill>
                  <a:schemeClr val="tx1"/>
                </a:solidFill>
              </a:rPr>
              <a:t> Klasifikační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6257" y="983512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cs-CZ" sz="2400" dirty="0"/>
              <a:t>		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				    					 FN		       VN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Spotřeba materiálu 							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Mzdy dělníků 	  		   						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Mzdy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administr.prac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.	       		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Nájemné						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Energie na provoz strojů 						</a:t>
            </a:r>
          </a:p>
          <a:p>
            <a:pPr>
              <a:lnSpc>
                <a:spcPct val="80000"/>
              </a:lnSpc>
            </a:pPr>
            <a:r>
              <a:rPr lang="cs-CZ" sz="2400" dirty="0" err="1">
                <a:latin typeface="Arial" pitchFamily="34" charset="0"/>
                <a:cs typeface="Arial" pitchFamily="34" charset="0"/>
              </a:rPr>
              <a:t>Osvětlení,vytápění,voda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  	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Reklama			     	   		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Doprava materiálu		    						</a:t>
            </a:r>
          </a:p>
          <a:p>
            <a:pPr>
              <a:lnSpc>
                <a:spcPct val="80000"/>
              </a:lnSpc>
            </a:pPr>
            <a:r>
              <a:rPr lang="cs-CZ" sz="2400" u="sng" dirty="0">
                <a:latin typeface="Arial" pitchFamily="34" charset="0"/>
                <a:cs typeface="Arial" pitchFamily="34" charset="0"/>
              </a:rPr>
              <a:t>Odpisy DHM					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Celkem			   			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None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9D35508-D08D-4CFA-86ED-8645E976C2E0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546257" y="5202238"/>
            <a:ext cx="763270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cs-CZ" altLang="cs-CZ" sz="2000" b="0" dirty="0"/>
              <a:t>b=VN/q =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cs-CZ" altLang="cs-CZ" sz="2400" b="0" dirty="0"/>
              <a:t>N=FN + b*q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cs-CZ" altLang="cs-CZ" sz="2400" u="sng" dirty="0"/>
              <a:t>N=</a:t>
            </a:r>
          </a:p>
        </p:txBody>
      </p:sp>
    </p:spTree>
    <p:extLst>
      <p:ext uri="{BB962C8B-B14F-4D97-AF65-F5344CB8AC3E}">
        <p14:creationId xmlns:p14="http://schemas.microsoft.com/office/powerpoint/2010/main" val="288168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81549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Grafická metoda stanovení nákladové funkce</a:t>
            </a:r>
            <a:endParaRPr lang="cs-CZ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L9087\Desktop\MVSO_přednášky\Přednášky, PE1\Přednášky_ZS_2014\Obrázky\graficka%20metod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451870"/>
            <a:ext cx="5151427" cy="4265047"/>
          </a:xfrm>
          <a:prstGeom prst="rect">
            <a:avLst/>
          </a:prstGeom>
          <a:noFill/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A7549F4-71C8-4D23-9088-4CEB61701DEC}"/>
              </a:ext>
            </a:extLst>
          </p:cNvPr>
          <p:cNvSpPr txBox="1">
            <a:spLocks noChangeArrowheads="1"/>
          </p:cNvSpPr>
          <p:nvPr/>
        </p:nvSpPr>
        <p:spPr>
          <a:xfrm>
            <a:off x="467544" y="1818901"/>
            <a:ext cx="8435975" cy="5762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cs-CZ" b="1" u="sng">
                <a:solidFill>
                  <a:srgbClr val="FF0000"/>
                </a:solidFill>
              </a:rPr>
              <a:t>Bodový diagram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75079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2263" y="94004"/>
            <a:ext cx="8570912" cy="671171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l" eaLnBrk="1" hangingPunct="1"/>
            <a:r>
              <a:rPr lang="cs-CZ" altLang="cs-CZ" sz="2400" b="1" dirty="0">
                <a:solidFill>
                  <a:srgbClr val="FF0000"/>
                </a:solidFill>
              </a:rPr>
              <a:t>Ukázka 3: Podnik vykázal v průběhu roku v rámci jednotlivých měsíců tyto hodnoty objemu produkce a nákladů</a:t>
            </a:r>
          </a:p>
        </p:txBody>
      </p:sp>
      <p:graphicFrame>
        <p:nvGraphicFramePr>
          <p:cNvPr id="133608" name="Group 488"/>
          <p:cNvGraphicFramePr>
            <a:graphicFrameLocks noGrp="1"/>
          </p:cNvGraphicFramePr>
          <p:nvPr>
            <p:ph sz="half" idx="1"/>
          </p:nvPr>
        </p:nvGraphicFramePr>
        <p:xfrm>
          <a:off x="322263" y="836613"/>
          <a:ext cx="8426450" cy="5140402"/>
        </p:xfrm>
        <a:graphic>
          <a:graphicData uri="http://schemas.openxmlformats.org/drawingml/2006/table">
            <a:tbl>
              <a:tblPr/>
              <a:tblGrid>
                <a:gridCol w="2811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3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570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Období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q v tis. ks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CN v tis.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530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580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710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7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Celkem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6190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8497" name="Text Box 485"/>
          <p:cNvSpPr txBox="1">
            <a:spLocks noChangeArrowheads="1"/>
          </p:cNvSpPr>
          <p:nvPr/>
        </p:nvSpPr>
        <p:spPr bwMode="auto">
          <a:xfrm>
            <a:off x="323850" y="6021388"/>
            <a:ext cx="8424863" cy="59055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/>
            <a:r>
              <a:rPr lang="cs-CZ" altLang="cs-CZ" sz="1600">
                <a:latin typeface="Arial" panose="020B0604020202020204" pitchFamily="34" charset="0"/>
              </a:rPr>
              <a:t>Zároveň víme, že v listopadu podnik získal jednorázovou mimořádnou zakázku a že v srpnu vlivem živelných pohrom byla na 2 týdny přerušena výroba!</a:t>
            </a:r>
          </a:p>
        </p:txBody>
      </p:sp>
    </p:spTree>
    <p:extLst>
      <p:ext uri="{BB962C8B-B14F-4D97-AF65-F5344CB8AC3E}">
        <p14:creationId xmlns:p14="http://schemas.microsoft.com/office/powerpoint/2010/main" val="20814638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af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0636046"/>
              </p:ext>
            </p:extLst>
          </p:nvPr>
        </p:nvGraphicFramePr>
        <p:xfrm>
          <a:off x="0" y="111095"/>
          <a:ext cx="9144000" cy="6746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1538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af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9316403"/>
              </p:ext>
            </p:extLst>
          </p:nvPr>
        </p:nvGraphicFramePr>
        <p:xfrm>
          <a:off x="0" y="101600"/>
          <a:ext cx="9144000" cy="675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58702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9917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solidFill>
                  <a:srgbClr val="FF0000"/>
                </a:solidFill>
              </a:rPr>
              <a:t>Zjišťování parametrů nákladových funkcí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435975" cy="525145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/>
              <a:t>Metoda dvou období</a:t>
            </a:r>
          </a:p>
          <a:p>
            <a:pPr algn="just">
              <a:lnSpc>
                <a:spcPct val="80000"/>
              </a:lnSpc>
            </a:pPr>
            <a:r>
              <a:rPr lang="cs-CZ" altLang="cs-CZ" sz="2400" dirty="0"/>
              <a:t>Řeší se pomocí soustavy dvou rovnic o dvou neznámých (parametr fixních a variabilních nákladů)</a:t>
            </a:r>
          </a:p>
          <a:p>
            <a:pPr algn="just">
              <a:lnSpc>
                <a:spcPct val="80000"/>
              </a:lnSpc>
            </a:pPr>
            <a:r>
              <a:rPr lang="cs-CZ" altLang="cs-CZ" sz="2400" dirty="0"/>
              <a:t>Vychází se z hodnot minulých období (např. měsíční) o produkci (</a:t>
            </a:r>
            <a:r>
              <a:rPr lang="cs-CZ" altLang="cs-CZ" sz="2400" dirty="0" err="1"/>
              <a:t>q,Q</a:t>
            </a:r>
            <a:r>
              <a:rPr lang="cs-CZ" altLang="cs-CZ" sz="2400" dirty="0"/>
              <a:t>) a příslušných nákladech v daném období</a:t>
            </a:r>
          </a:p>
          <a:p>
            <a:pPr algn="just">
              <a:lnSpc>
                <a:spcPct val="80000"/>
              </a:lnSpc>
            </a:pPr>
            <a:r>
              <a:rPr lang="cs-CZ" altLang="cs-CZ" sz="2400" dirty="0"/>
              <a:t>Pro tvorbu rovnic se vybírají období s nejnižším a nejvyšším objemem produkce (a k tomu příslušné náklady)</a:t>
            </a:r>
          </a:p>
          <a:p>
            <a:pPr lvl="1" algn="just">
              <a:lnSpc>
                <a:spcPct val="80000"/>
              </a:lnSpc>
            </a:pPr>
            <a:r>
              <a:rPr lang="cs-CZ" altLang="cs-CZ" sz="2000" dirty="0"/>
              <a:t>N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 = a + b * q</a:t>
            </a:r>
            <a:r>
              <a:rPr lang="cs-CZ" altLang="cs-CZ" sz="2000" baseline="-25000" dirty="0"/>
              <a:t>1</a:t>
            </a:r>
          </a:p>
          <a:p>
            <a:pPr lvl="1" algn="just">
              <a:lnSpc>
                <a:spcPct val="80000"/>
              </a:lnSpc>
            </a:pPr>
            <a:r>
              <a:rPr lang="cs-CZ" altLang="cs-CZ" sz="2000" dirty="0"/>
              <a:t>N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 = a + b * q</a:t>
            </a:r>
            <a:r>
              <a:rPr lang="cs-CZ" altLang="cs-CZ" sz="2000" baseline="-25000" dirty="0"/>
              <a:t>2</a:t>
            </a:r>
          </a:p>
          <a:p>
            <a:pPr algn="just">
              <a:lnSpc>
                <a:spcPct val="80000"/>
              </a:lnSpc>
            </a:pPr>
            <a:r>
              <a:rPr lang="cs-CZ" altLang="cs-CZ" sz="2400" dirty="0"/>
              <a:t>Při výběru období je nutné brát ohled na mimořádné (extrémní) výkyvy (jednorázová zakázka nám zvýší objem produkce v jednom měsíci, odstávky výroby z důvodů oprav či poruch apod.</a:t>
            </a:r>
          </a:p>
        </p:txBody>
      </p:sp>
    </p:spTree>
    <p:extLst>
      <p:ext uri="{BB962C8B-B14F-4D97-AF65-F5344CB8AC3E}">
        <p14:creationId xmlns:p14="http://schemas.microsoft.com/office/powerpoint/2010/main" val="3308889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54039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>
                <a:solidFill>
                  <a:srgbClr val="FF0000"/>
                </a:solidFill>
              </a:rPr>
              <a:t>Příklad č. 1</a:t>
            </a:r>
          </a:p>
        </p:txBody>
      </p:sp>
      <p:graphicFrame>
        <p:nvGraphicFramePr>
          <p:cNvPr id="28" name="Tabulka 27"/>
          <p:cNvGraphicFramePr>
            <a:graphicFrameLocks noGrp="1"/>
          </p:cNvGraphicFramePr>
          <p:nvPr/>
        </p:nvGraphicFramePr>
        <p:xfrm>
          <a:off x="1187355" y="1897034"/>
          <a:ext cx="6605515" cy="2838738"/>
        </p:xfrm>
        <a:graphic>
          <a:graphicData uri="http://schemas.openxmlformats.org/drawingml/2006/table">
            <a:tbl>
              <a:tblPr/>
              <a:tblGrid>
                <a:gridCol w="1321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1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1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1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11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55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Období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Období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Období 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Celkem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5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Výnosy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5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Náklady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5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HV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5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Příjmy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5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Výdaje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55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NCF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548" y="515655"/>
            <a:ext cx="8280920" cy="864096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Řešení č. 5 </a:t>
            </a:r>
            <a:r>
              <a:rPr lang="cs-CZ" sz="4000" b="1" dirty="0">
                <a:solidFill>
                  <a:schemeClr val="tx1"/>
                </a:solidFill>
              </a:rPr>
              <a:t>Metoda dvou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14651"/>
            <a:ext cx="8640960" cy="5454710"/>
          </a:xfrm>
        </p:spPr>
        <p:txBody>
          <a:bodyPr>
            <a:normAutofit/>
          </a:bodyPr>
          <a:lstStyle/>
          <a:p>
            <a:pPr algn="just"/>
            <a:r>
              <a:rPr lang="cs-CZ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Podnik dosáhl ve dvou po sobě jdoucích obdobích tyto objemy výroby a jim odpovídající náklady:</a:t>
            </a:r>
          </a:p>
          <a:p>
            <a:pPr algn="just"/>
            <a:endParaRPr lang="cs-CZ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cs-CZ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cs-CZ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cs-CZ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20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Odhadněte nákladovou funkci a propočtěte celkové náklady pro předpokládaný objem výroby v dalším období 70 000 ks. Použijte metodu dvou období. </a:t>
            </a:r>
          </a:p>
          <a:p>
            <a:pPr algn="just"/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cs-CZ" sz="2400" b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cs-CZ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265821"/>
              </p:ext>
            </p:extLst>
          </p:nvPr>
        </p:nvGraphicFramePr>
        <p:xfrm>
          <a:off x="1403648" y="2047164"/>
          <a:ext cx="6096000" cy="1432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Období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Objem výroby (ks)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Náklady celkem (Kč)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60 000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800 000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90 000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950 000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5464" y="423334"/>
            <a:ext cx="8280920" cy="728844"/>
          </a:xfrm>
        </p:spPr>
        <p:txBody>
          <a:bodyPr/>
          <a:lstStyle/>
          <a:p>
            <a:r>
              <a:rPr lang="cs-CZ" sz="3600" b="1" dirty="0">
                <a:solidFill>
                  <a:srgbClr val="FF0000"/>
                </a:solidFill>
              </a:rPr>
              <a:t>Příklad  č. 6 </a:t>
            </a:r>
            <a:r>
              <a:rPr lang="cs-CZ" sz="3600" b="1" dirty="0">
                <a:solidFill>
                  <a:schemeClr val="tx1"/>
                </a:solidFill>
              </a:rPr>
              <a:t>Metoda dvou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13673"/>
            <a:ext cx="8229600" cy="4525963"/>
          </a:xfrm>
        </p:spPr>
        <p:txBody>
          <a:bodyPr/>
          <a:lstStyle/>
          <a:p>
            <a:r>
              <a:rPr lang="cs-CZ" sz="2000" dirty="0">
                <a:solidFill>
                  <a:schemeClr val="tx1"/>
                </a:solidFill>
              </a:rPr>
              <a:t>Výroba cihel - ve sledovaném roce se nemění sortiment výrobků ani výrobní kapacity podniku.</a:t>
            </a:r>
          </a:p>
          <a:p>
            <a:pPr>
              <a:buNone/>
            </a:pPr>
            <a:endParaRPr lang="cs-CZ" dirty="0"/>
          </a:p>
        </p:txBody>
      </p:sp>
      <p:graphicFrame>
        <p:nvGraphicFramePr>
          <p:cNvPr id="5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4274445"/>
              </p:ext>
            </p:extLst>
          </p:nvPr>
        </p:nvGraphicFramePr>
        <p:xfrm>
          <a:off x="0" y="1628800"/>
          <a:ext cx="4860033" cy="507323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20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9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2013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Období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Ukazatel v tis. Kč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47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objem výroby - Q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Náklady - N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811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leden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únor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březen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duben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květen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červen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červenec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srpen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září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říjen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listopad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prosinec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6224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8460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10 408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12 623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11 976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4872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6380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8708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7452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8629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11 402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11 237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6967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7776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8002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8687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8539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7261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6989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7512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7138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7598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8621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9378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47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celkem za rok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108 191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93 468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347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měsíční průměr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9016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7789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5042783" y="1690682"/>
            <a:ext cx="4114800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A6A6A6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A6A6A6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A6A6A6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A6A6A6"/>
                </a:solidFill>
                <a:latin typeface="+mn-lt"/>
              </a:defRPr>
            </a:lvl9pPr>
          </a:lstStyle>
          <a:p>
            <a:pPr marL="457200" indent="-457200" algn="just">
              <a:buFont typeface="+mj-lt"/>
              <a:buAutoNum type="arabicPeriod"/>
            </a:pPr>
            <a:r>
              <a:rPr lang="cs-CZ" sz="2000" dirty="0"/>
              <a:t>Určete lineární funkci vyjadřující průběh nákladů v závislosti na objemu výroby. Použijte metodu dvou období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/>
              <a:t>Vypočítejte maximální objem provozního zisku před zdaněním, kterého můžete dosáhnout při plném využití výrobní kapacity (tj. při objemu výroby 15 mil. Kč/měsíc).</a:t>
            </a:r>
          </a:p>
          <a:p>
            <a:pPr algn="just">
              <a:buFontTx/>
              <a:buNone/>
            </a:pPr>
            <a:endParaRPr lang="cs-CZ" kern="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4924" y="284065"/>
            <a:ext cx="8280920" cy="72008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Řešení př. č. 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2421" y="980728"/>
            <a:ext cx="8856984" cy="561662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2400" dirty="0"/>
              <a:t>Nejvyšší objem výroby:</a:t>
            </a:r>
          </a:p>
          <a:p>
            <a:pPr>
              <a:lnSpc>
                <a:spcPct val="90000"/>
              </a:lnSpc>
              <a:buNone/>
            </a:pPr>
            <a:r>
              <a:rPr lang="cs-CZ" sz="2400" dirty="0"/>
              <a:t>Nejnižší objem výroby:</a:t>
            </a:r>
            <a:br>
              <a:rPr lang="cs-CZ" sz="2400" dirty="0"/>
            </a:br>
            <a:endParaRPr lang="cs-CZ" sz="2400" dirty="0"/>
          </a:p>
          <a:p>
            <a:pPr>
              <a:lnSpc>
                <a:spcPct val="90000"/>
              </a:lnSpc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5510834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1" y="450057"/>
            <a:ext cx="8424862" cy="558800"/>
          </a:xfrm>
        </p:spPr>
        <p:txBody>
          <a:bodyPr>
            <a:normAutofit fontScale="90000"/>
          </a:bodyPr>
          <a:lstStyle/>
          <a:p>
            <a:r>
              <a:rPr lang="cs-CZ" altLang="cs-CZ" sz="3200" b="1" dirty="0">
                <a:solidFill>
                  <a:srgbClr val="FF0000"/>
                </a:solidFill>
              </a:rPr>
              <a:t>Zjišťování parametrů nákladových funkcí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81075"/>
            <a:ext cx="8291513" cy="4535488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b="1" dirty="0"/>
              <a:t>Metoda regresní a korelační analýzy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Umožňuje stanovit i nelineární </a:t>
            </a:r>
            <a:r>
              <a:rPr lang="cs-CZ" altLang="cs-CZ" sz="2000" dirty="0" err="1"/>
              <a:t>nákl.fce</a:t>
            </a: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Umožňuje stanovit i spolehlivost zjištěných funkcí pomocí měr korelace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X … objem výroby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Y … náklady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n … počet sledovaných let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b="1" dirty="0"/>
              <a:t>Korelační koeficient</a:t>
            </a:r>
            <a:r>
              <a:rPr lang="cs-CZ" altLang="cs-CZ" sz="2000" dirty="0"/>
              <a:t> – čím více se „r“ blíží jedné, tím lépe vystihuje stanovená přímka vývoj nákladů.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</p:txBody>
      </p:sp>
      <p:sp>
        <p:nvSpPr>
          <p:cNvPr id="21508" name="Rectangle 8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2150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8117806"/>
              </p:ext>
            </p:extLst>
          </p:nvPr>
        </p:nvGraphicFramePr>
        <p:xfrm>
          <a:off x="1619250" y="2103438"/>
          <a:ext cx="2808288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97" name="Rovnice" r:id="rId3" imgW="1511300" imgH="495300" progId="Equation.3">
                  <p:embed/>
                </p:oleObj>
              </mc:Choice>
              <mc:Fallback>
                <p:oleObj name="Rovnice" r:id="rId3" imgW="1511300" imgH="495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2103438"/>
                        <a:ext cx="2808288" cy="919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0" name="Rectangle 10"/>
          <p:cNvSpPr>
            <a:spLocks noChangeArrowheads="1"/>
          </p:cNvSpPr>
          <p:nvPr/>
        </p:nvSpPr>
        <p:spPr bwMode="auto">
          <a:xfrm>
            <a:off x="0" y="2708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2151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7643372"/>
              </p:ext>
            </p:extLst>
          </p:nvPr>
        </p:nvGraphicFramePr>
        <p:xfrm>
          <a:off x="5210175" y="2320131"/>
          <a:ext cx="180022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98" name="Rovnice" r:id="rId5" imgW="736280" imgH="215806" progId="Equation.3">
                  <p:embed/>
                </p:oleObj>
              </mc:Choice>
              <mc:Fallback>
                <p:oleObj name="Rovnice" r:id="rId5" imgW="73628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0175" y="2320131"/>
                        <a:ext cx="1800225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2151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459631"/>
              </p:ext>
            </p:extLst>
          </p:nvPr>
        </p:nvGraphicFramePr>
        <p:xfrm>
          <a:off x="1619250" y="5002213"/>
          <a:ext cx="6192838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99" name="Rovnice" r:id="rId7" imgW="2971800" imgH="533400" progId="Equation.3">
                  <p:embed/>
                </p:oleObj>
              </mc:Choice>
              <mc:Fallback>
                <p:oleObj name="Rovnice" r:id="rId7" imgW="2971800" imgH="533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5002213"/>
                        <a:ext cx="6192838" cy="111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1999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884"/>
            <a:ext cx="8229600" cy="1143000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Příklad  č. 7  </a:t>
            </a:r>
            <a:r>
              <a:rPr lang="cs-CZ" sz="2800" b="1" dirty="0">
                <a:solidFill>
                  <a:schemeClr val="tx1"/>
                </a:solidFill>
              </a:rPr>
              <a:t>Malý podnik v průběhu 6 měsíců vykazoval tyto položky objemu produkce a nákladů: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938114"/>
              </p:ext>
            </p:extLst>
          </p:nvPr>
        </p:nvGraphicFramePr>
        <p:xfrm>
          <a:off x="-15341" y="1556792"/>
          <a:ext cx="3989040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4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64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Období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Objem</a:t>
                      </a:r>
                    </a:p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produkce v ks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 v Kč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leden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480 000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únor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400 000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březen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550 000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duben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70 000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600 000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květen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520 000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červen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65 000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580 000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899686"/>
              </p:ext>
            </p:extLst>
          </p:nvPr>
        </p:nvGraphicFramePr>
        <p:xfrm>
          <a:off x="4572000" y="1683356"/>
          <a:ext cx="4572000" cy="3833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7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339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Položka N</a:t>
                      </a: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Kč</a:t>
                      </a: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9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Nájemné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800 000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270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Spotřeba materiálu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900 000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270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Mzdové náklady přímé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330 000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39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Odpisy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500 000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270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Vytápění, osvětlení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270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El.energie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strojů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100 000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39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Přepravné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0" y="5013176"/>
            <a:ext cx="44462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itchFamily="34" charset="0"/>
              </a:rPr>
              <a:t>Sestavte nákladovou funkci pro podnik. </a:t>
            </a:r>
          </a:p>
          <a:p>
            <a:pPr>
              <a:buFont typeface="Wingdings" pitchFamily="2" charset="2"/>
              <a:buChar char="v"/>
            </a:pPr>
            <a:r>
              <a:rPr lang="cs-CZ" dirty="0">
                <a:latin typeface="Arial" pitchFamily="34" charset="0"/>
              </a:rPr>
              <a:t> Metodou dvou období</a:t>
            </a:r>
          </a:p>
          <a:p>
            <a:pPr>
              <a:buFont typeface="Wingdings" pitchFamily="2" charset="2"/>
              <a:buChar char="v"/>
            </a:pPr>
            <a:r>
              <a:rPr lang="cs-CZ" dirty="0">
                <a:latin typeface="Arial" pitchFamily="34" charset="0"/>
              </a:rPr>
              <a:t> Grafickou metodou</a:t>
            </a:r>
          </a:p>
          <a:p>
            <a:pPr>
              <a:buFont typeface="Wingdings" pitchFamily="2" charset="2"/>
              <a:buChar char="v"/>
            </a:pPr>
            <a:r>
              <a:rPr lang="cs-CZ" dirty="0">
                <a:latin typeface="Arial" pitchFamily="34" charset="0"/>
              </a:rPr>
              <a:t> Klasifikační metodou</a:t>
            </a:r>
          </a:p>
          <a:p>
            <a:r>
              <a:rPr lang="cs-CZ" dirty="0">
                <a:latin typeface="Arial" pitchFamily="34" charset="0"/>
              </a:rPr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32829"/>
            <a:ext cx="9144000" cy="6825171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1693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tx1"/>
                </a:solidFill>
              </a:rPr>
              <a:t>Řešení – grafická metoda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755576" y="1628800"/>
          <a:ext cx="6985000" cy="424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3" name="Graf" r:id="rId4" imgW="5886429" imgH="3476508" progId="Excel.Sheet.8">
                  <p:embed/>
                </p:oleObj>
              </mc:Choice>
              <mc:Fallback>
                <p:oleObj name="Graf" r:id="rId4" imgW="5886429" imgH="3476508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628800"/>
                        <a:ext cx="6985000" cy="424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12676"/>
            <a:ext cx="8280920" cy="792088"/>
          </a:xfrm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FF0000"/>
                </a:solidFill>
              </a:rPr>
              <a:t>Příklad č. 8 </a:t>
            </a:r>
            <a:r>
              <a:rPr lang="cs-CZ" sz="2200" b="1" dirty="0">
                <a:solidFill>
                  <a:schemeClr val="tx1"/>
                </a:solidFill>
              </a:rPr>
              <a:t>Podnik vykázal v průběhu roku v rámci jednotlivých měsíců tyto hodnoty objemu produkce a nákladů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2142323"/>
              </p:ext>
            </p:extLst>
          </p:nvPr>
        </p:nvGraphicFramePr>
        <p:xfrm>
          <a:off x="0" y="1484784"/>
          <a:ext cx="6172200" cy="5177160"/>
        </p:xfrm>
        <a:graphic>
          <a:graphicData uri="http://schemas.openxmlformats.org/drawingml/2006/table">
            <a:tbl>
              <a:tblPr firstRow="1" lastRow="1">
                <a:tableStyleId>{073A0DAA-6AF3-43AB-8588-CEC1D06C72B9}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Období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q v tis. ks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CN v tis.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2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7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11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12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Celkem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6444208" y="2276872"/>
            <a:ext cx="26997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Arial" pitchFamily="34" charset="0"/>
              </a:rPr>
              <a:t>Zároveň víme, že v srpnu vlivem živelných pohrom byla na 2 týdny přerušena výroba!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33425"/>
            <a:ext cx="8229600" cy="846634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chemeClr val="tx1"/>
                </a:solidFill>
                <a:latin typeface="Arial" pitchFamily="34" charset="0"/>
              </a:rPr>
              <a:t>Dále jsou známy následující údaje o struktuře nákladů:</a:t>
            </a:r>
            <a:br>
              <a:rPr lang="cs-CZ" dirty="0">
                <a:latin typeface="Arial" pitchFamily="34" charset="0"/>
              </a:rPr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733299"/>
              </p:ext>
            </p:extLst>
          </p:nvPr>
        </p:nvGraphicFramePr>
        <p:xfrm>
          <a:off x="323528" y="1556792"/>
          <a:ext cx="5410944" cy="4714240"/>
        </p:xfrm>
        <a:graphic>
          <a:graphicData uri="http://schemas.openxmlformats.org/drawingml/2006/table">
            <a:tbl>
              <a:tblPr firstRow="1" lastRow="1">
                <a:tableStyleId>{073A0DAA-6AF3-43AB-8588-CEC1D06C72B9}</a:tableStyleId>
              </a:tblPr>
              <a:tblGrid>
                <a:gridCol w="2705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5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Položka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 v tis. Kč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Spotřeba mat.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2 100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Spotřeba energie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služby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800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Mzdové náklady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400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nálady na SZP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140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Odměny členům orgánů spol.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150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Daně a poplatky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50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Odpisy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900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Nákladové úroky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Mimořádné náklady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370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Celkem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6110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868144" y="2060848"/>
            <a:ext cx="32758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Arial" pitchFamily="34" charset="0"/>
              </a:rPr>
              <a:t>Předpokládejme, že 60 % spotřeby energie je vyvoláno samotnou výrobu, zbývající část připadá na vytápění, osvětlení atd. </a:t>
            </a:r>
            <a:br>
              <a:rPr lang="cs-CZ" sz="2000" dirty="0">
                <a:latin typeface="Arial" pitchFamily="34" charset="0"/>
              </a:rPr>
            </a:br>
            <a:r>
              <a:rPr lang="cs-CZ" sz="2000" dirty="0">
                <a:latin typeface="Arial" pitchFamily="34" charset="0"/>
              </a:rPr>
              <a:t>Ze mzdových nákladů je </a:t>
            </a:r>
            <a:br>
              <a:rPr lang="cs-CZ" sz="2000" dirty="0">
                <a:latin typeface="Arial" pitchFamily="34" charset="0"/>
              </a:rPr>
            </a:br>
            <a:r>
              <a:rPr lang="cs-CZ" sz="2000" dirty="0">
                <a:latin typeface="Arial" pitchFamily="34" charset="0"/>
              </a:rPr>
              <a:t>20 % pohyblivá složky mzdy, vázaná na výši tržeb</a:t>
            </a:r>
            <a:r>
              <a:rPr lang="cs-CZ" dirty="0">
                <a:latin typeface="Arial" pitchFamily="34" charset="0"/>
              </a:rPr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3975" y="960587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Řešení č. 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8411" y="1956997"/>
            <a:ext cx="8229600" cy="26726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148294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539552" y="2564904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NÁKLADOVÁ FUNKCE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068" y="515028"/>
            <a:ext cx="8280920" cy="936104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Řešení </a:t>
            </a:r>
            <a:r>
              <a:rPr lang="cs-CZ" sz="3600" b="1" dirty="0">
                <a:solidFill>
                  <a:schemeClr val="tx1"/>
                </a:solidFill>
              </a:rPr>
              <a:t>Klasifikační analýza</a:t>
            </a:r>
          </a:p>
        </p:txBody>
      </p:sp>
      <p:graphicFrame>
        <p:nvGraphicFramePr>
          <p:cNvPr id="4" name="Group 2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4626775"/>
              </p:ext>
            </p:extLst>
          </p:nvPr>
        </p:nvGraphicFramePr>
        <p:xfrm>
          <a:off x="395536" y="1167036"/>
          <a:ext cx="7993062" cy="4358640"/>
        </p:xfrm>
        <a:graphic>
          <a:graphicData uri="http://schemas.openxmlformats.org/drawingml/2006/table">
            <a:tbl>
              <a:tblPr/>
              <a:tblGrid>
                <a:gridCol w="1443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4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0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0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4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FN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VN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1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Mzdové náklady a SZP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1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Spotřeba energie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1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Spotřeba materiálu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01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Služby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01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Spotřeba energie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01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Mzdové náklady a SZP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01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Odměny členům orgánů společnosti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01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Daně a poplatky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01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Odpisy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01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Nákladové úroky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Mimořádné náklady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Celkem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323528" y="5554598"/>
            <a:ext cx="4572000" cy="7017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 dirty="0"/>
              <a:t>b=</a:t>
            </a:r>
          </a:p>
          <a:p>
            <a:pPr marL="34290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 b="1" dirty="0" err="1"/>
              <a:t>Nm</a:t>
            </a:r>
            <a:r>
              <a:rPr lang="cs-CZ" b="1" dirty="0"/>
              <a:t> =</a:t>
            </a:r>
          </a:p>
        </p:txBody>
      </p:sp>
      <p:sp>
        <p:nvSpPr>
          <p:cNvPr id="8" name="Obdélník 7"/>
          <p:cNvSpPr/>
          <p:nvPr/>
        </p:nvSpPr>
        <p:spPr>
          <a:xfrm>
            <a:off x="4733603" y="5598946"/>
            <a:ext cx="4572000" cy="7017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 dirty="0"/>
              <a:t>b=</a:t>
            </a:r>
          </a:p>
          <a:p>
            <a:pPr marL="34290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 b="1" dirty="0" err="1"/>
              <a:t>Nm</a:t>
            </a:r>
            <a:r>
              <a:rPr lang="cs-CZ" b="1" dirty="0"/>
              <a:t> 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801813" y="182563"/>
            <a:ext cx="8424862" cy="558800"/>
          </a:xfrm>
        </p:spPr>
        <p:txBody>
          <a:bodyPr>
            <a:normAutofit fontScale="90000"/>
          </a:bodyPr>
          <a:lstStyle/>
          <a:p>
            <a:r>
              <a:rPr lang="cs-CZ" altLang="cs-CZ" sz="3200" b="1" dirty="0"/>
              <a:t>Řešení regrese a korelace</a:t>
            </a:r>
          </a:p>
        </p:txBody>
      </p:sp>
      <p:pic>
        <p:nvPicPr>
          <p:cNvPr id="266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836613"/>
            <a:ext cx="9067800" cy="5821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463488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830388" y="134938"/>
            <a:ext cx="8424862" cy="558800"/>
          </a:xfrm>
        </p:spPr>
        <p:txBody>
          <a:bodyPr>
            <a:normAutofit fontScale="90000"/>
          </a:bodyPr>
          <a:lstStyle/>
          <a:p>
            <a:r>
              <a:rPr lang="cs-CZ" altLang="cs-CZ" sz="3200" b="1" dirty="0"/>
              <a:t>Řešení regrese a korelace</a:t>
            </a: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836613"/>
            <a:ext cx="9067800" cy="5821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58917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© Lucie MEIXNEROVÁ</a:t>
            </a:r>
          </a:p>
        </p:txBody>
      </p:sp>
      <p:sp>
        <p:nvSpPr>
          <p:cNvPr id="5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2D4C-564E-46EA-8A8B-7AA26258E4EE}" type="slidenum">
              <a:rPr lang="cs-CZ"/>
              <a:pPr/>
              <a:t>43</a:t>
            </a:fld>
            <a:endParaRPr lang="cs-CZ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036050" cy="703262"/>
          </a:xfrm>
        </p:spPr>
        <p:txBody>
          <a:bodyPr/>
          <a:lstStyle/>
          <a:p>
            <a:r>
              <a:rPr lang="cs-CZ" sz="3200" b="1" dirty="0">
                <a:solidFill>
                  <a:schemeClr val="tx1"/>
                </a:solidFill>
              </a:rPr>
              <a:t>Kvíz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836712"/>
            <a:ext cx="8964612" cy="5544616"/>
          </a:xfrm>
        </p:spPr>
        <p:txBody>
          <a:bodyPr>
            <a:normAutofit fontScale="92500"/>
          </a:bodyPr>
          <a:lstStyle/>
          <a:p>
            <a:pPr marL="533400" indent="-533400" algn="just">
              <a:buFont typeface="Wingdings" pitchFamily="2" charset="2"/>
              <a:buNone/>
            </a:pPr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1) Degrese nákladů je:</a:t>
            </a:r>
          </a:p>
          <a:p>
            <a:pPr marL="533400" indent="-533400" algn="just">
              <a:buFont typeface="Wingdings" pitchFamily="2" charset="2"/>
              <a:buAutoNum type="alphaLcParenR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k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lesání celkových nákladů s rostoucím objemem výroby</a:t>
            </a:r>
          </a:p>
          <a:p>
            <a:pPr marL="533400" indent="-533400" algn="just">
              <a:buFont typeface="Wingdings" pitchFamily="2" charset="2"/>
              <a:buAutoNum type="alphaLcParenR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růst jednotkových nákladů s rostoucím objemem výroby</a:t>
            </a:r>
          </a:p>
          <a:p>
            <a:pPr marL="533400" indent="-533400" algn="just">
              <a:buFont typeface="Wingdings" pitchFamily="2" charset="2"/>
              <a:buAutoNum type="alphaLcParenR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pokles jednotkových nákladů s rostoucím objemem výroby</a:t>
            </a:r>
          </a:p>
          <a:p>
            <a:pPr marL="533400" indent="-533400" algn="just">
              <a:buFont typeface="Wingdings" pitchFamily="2" charset="2"/>
              <a:buAutoNum type="alphaLcParenR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růst celkových nákladů s objemem výroby</a:t>
            </a:r>
          </a:p>
          <a:p>
            <a:pPr marL="533400" indent="-533400" algn="just">
              <a:buFont typeface="Wingdings" pitchFamily="2" charset="2"/>
              <a:buNone/>
            </a:pPr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2) Nákladová funkce je:</a:t>
            </a:r>
          </a:p>
          <a:p>
            <a:pPr marL="533400" indent="-533400" algn="just">
              <a:buFont typeface="Wingdings" pitchFamily="2" charset="2"/>
              <a:buAutoNum type="alphaLcParenR"/>
            </a:pP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matematické vyjádření vývoje nákladů v závislosti na objemu výroby</a:t>
            </a:r>
          </a:p>
          <a:p>
            <a:pPr marL="533400" indent="-533400" algn="just">
              <a:buFont typeface="Wingdings" pitchFamily="2" charset="2"/>
              <a:buAutoNum type="alphaLcParenR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matematické vyjádření objemu výroby v závislosti na vývoji nákladů</a:t>
            </a:r>
          </a:p>
          <a:p>
            <a:pPr marL="533400" indent="-533400" algn="just">
              <a:buFont typeface="Wingdings" pitchFamily="2" charset="2"/>
              <a:buAutoNum type="alphaLcParenR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matematické vyjádření vývoje nákladů v závislosti na tržbách</a:t>
            </a:r>
          </a:p>
          <a:p>
            <a:pPr marL="533400" indent="-533400" algn="just">
              <a:buFont typeface="Wingdings" pitchFamily="2" charset="2"/>
              <a:buAutoNum type="alphaLcParenR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mat. vyj. vývoje nákladů v závislosti na velikosti výrobní kapacity</a:t>
            </a:r>
          </a:p>
          <a:p>
            <a:pPr marL="533400" indent="-533400" algn="just">
              <a:buFont typeface="Wingdings" pitchFamily="2" charset="2"/>
              <a:buAutoNum type="alphaLcParenR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matematické vyjádření objemu výroby v závislosti na vývoji tržeb</a:t>
            </a:r>
          </a:p>
          <a:p>
            <a:pPr marL="533400" indent="-533400">
              <a:buFont typeface="Wingdings" pitchFamily="2" charset="2"/>
              <a:buAutoNum type="alphaLcParenR"/>
            </a:pPr>
            <a:endParaRPr lang="cs-CZ" sz="22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2926" y="2486826"/>
            <a:ext cx="7858124" cy="2520018"/>
          </a:xfrm>
        </p:spPr>
        <p:txBody>
          <a:bodyPr lIns="0" tIns="0" rIns="0" bIns="0" anchor="t" anchorCtr="0"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 blok</a:t>
            </a:r>
            <a:br>
              <a:rPr lang="cs-CZ" sz="3200" b="1" dirty="0">
                <a:solidFill>
                  <a:srgbClr val="FF0000"/>
                </a:solidFill>
              </a:rPr>
            </a:br>
            <a:r>
              <a:rPr lang="cs-CZ" sz="3200" b="1" dirty="0">
                <a:solidFill>
                  <a:srgbClr val="FF0000"/>
                </a:solidFill>
              </a:rPr>
              <a:t>Vztahy mezi ziskem, objemem výroby, cenou a náklady.</a:t>
            </a:r>
            <a:br>
              <a:rPr lang="cs-CZ" sz="3200" b="1" dirty="0">
                <a:solidFill>
                  <a:srgbClr val="FF0000"/>
                </a:solidFill>
              </a:rPr>
            </a:br>
            <a:r>
              <a:rPr lang="cs-CZ" sz="3200" b="1" dirty="0">
                <a:solidFill>
                  <a:srgbClr val="FF0000"/>
                </a:solidFill>
              </a:rPr>
              <a:t>Bod zvratu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1" y="3959994"/>
            <a:ext cx="7572374" cy="207885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900" b="1" cap="all" dirty="0">
              <a:latin typeface="Arial" pitchFamily="34" charset="0"/>
              <a:cs typeface="Arial" pitchFamily="34" charset="0"/>
            </a:endParaRPr>
          </a:p>
          <a:p>
            <a:pPr algn="l"/>
            <a:endParaRPr lang="cs-CZ" sz="1800" b="1" cap="all" dirty="0">
              <a:latin typeface="Arial" pitchFamily="34" charset="0"/>
              <a:cs typeface="Arial" pitchFamily="34" charset="0"/>
            </a:endParaRPr>
          </a:p>
          <a:p>
            <a:pPr algn="l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29833921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2D4C-564E-46EA-8A8B-7AA26258E4EE}" type="slidenum">
              <a:rPr lang="cs-CZ"/>
              <a:pPr/>
              <a:t>45</a:t>
            </a:fld>
            <a:endParaRPr lang="cs-CZ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036050" cy="703262"/>
          </a:xfrm>
        </p:spPr>
        <p:txBody>
          <a:bodyPr/>
          <a:lstStyle/>
          <a:p>
            <a:r>
              <a:rPr lang="cs-CZ" sz="3200" b="1" dirty="0">
                <a:solidFill>
                  <a:schemeClr val="tx1"/>
                </a:solidFill>
              </a:rPr>
              <a:t>Kvíz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836712"/>
            <a:ext cx="8964612" cy="5544616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cs-CZ" sz="2200" b="1" dirty="0">
                <a:solidFill>
                  <a:schemeClr val="tx1"/>
                </a:solidFill>
              </a:rPr>
              <a:t>1) Degrese nákladů je:</a:t>
            </a:r>
          </a:p>
          <a:p>
            <a:pPr marL="533400" indent="-533400">
              <a:buFont typeface="Wingdings" pitchFamily="2" charset="2"/>
              <a:buAutoNum type="alphaLcParenR"/>
            </a:pPr>
            <a:r>
              <a:rPr lang="cs-CZ" sz="2200" dirty="0"/>
              <a:t>k</a:t>
            </a:r>
            <a:r>
              <a:rPr lang="cs-CZ" sz="2200" dirty="0">
                <a:solidFill>
                  <a:schemeClr val="tx1"/>
                </a:solidFill>
              </a:rPr>
              <a:t>lesání celkových nákladů s rostoucím objemem výroby</a:t>
            </a:r>
          </a:p>
          <a:p>
            <a:pPr marL="533400" indent="-533400">
              <a:buFont typeface="Wingdings" pitchFamily="2" charset="2"/>
              <a:buAutoNum type="alphaLcParenR"/>
            </a:pPr>
            <a:r>
              <a:rPr lang="cs-CZ" sz="2200" dirty="0"/>
              <a:t>růst jednotkových nákladů s rostoucím objemem výroby</a:t>
            </a:r>
          </a:p>
          <a:p>
            <a:pPr marL="533400" indent="-533400">
              <a:buFont typeface="Wingdings" pitchFamily="2" charset="2"/>
              <a:buAutoNum type="alphaLcParenR"/>
            </a:pPr>
            <a:r>
              <a:rPr lang="cs-CZ" sz="2200" dirty="0"/>
              <a:t>pokles jednotkových nákladů s rostoucím objemem výroby</a:t>
            </a:r>
          </a:p>
          <a:p>
            <a:pPr marL="533400" indent="-533400">
              <a:buFont typeface="Wingdings" pitchFamily="2" charset="2"/>
              <a:buAutoNum type="alphaLcParenR"/>
            </a:pPr>
            <a:r>
              <a:rPr lang="cs-CZ" sz="2200" dirty="0"/>
              <a:t>růst celkových nákladů s objemem výroby</a:t>
            </a:r>
          </a:p>
          <a:p>
            <a:pPr marL="533400" indent="-533400">
              <a:buFont typeface="Wingdings" pitchFamily="2" charset="2"/>
              <a:buNone/>
            </a:pPr>
            <a:r>
              <a:rPr lang="cs-CZ" sz="2200" b="1" dirty="0">
                <a:solidFill>
                  <a:schemeClr val="tx1"/>
                </a:solidFill>
              </a:rPr>
              <a:t>2) Nákladová funkce je:</a:t>
            </a:r>
          </a:p>
          <a:p>
            <a:pPr marL="533400" indent="-533400">
              <a:buFont typeface="Wingdings" pitchFamily="2" charset="2"/>
              <a:buAutoNum type="alphaLcParenR"/>
            </a:pPr>
            <a:r>
              <a:rPr lang="cs-CZ" sz="2200" dirty="0">
                <a:solidFill>
                  <a:schemeClr val="tx1"/>
                </a:solidFill>
              </a:rPr>
              <a:t>matematické vyjádření vývoje nákladů v závislosti na objemu výroby</a:t>
            </a:r>
          </a:p>
          <a:p>
            <a:pPr marL="533400" indent="-533400">
              <a:buFont typeface="Wingdings" pitchFamily="2" charset="2"/>
              <a:buAutoNum type="alphaLcParenR"/>
            </a:pPr>
            <a:r>
              <a:rPr lang="cs-CZ" sz="2200" dirty="0"/>
              <a:t>matematické vyjádření objemu výroby v závislosti na vývoji nákladů</a:t>
            </a:r>
          </a:p>
          <a:p>
            <a:pPr marL="533400" indent="-533400">
              <a:buFont typeface="Wingdings" pitchFamily="2" charset="2"/>
              <a:buAutoNum type="alphaLcParenR"/>
            </a:pPr>
            <a:r>
              <a:rPr lang="cs-CZ" sz="2200" dirty="0"/>
              <a:t>matematické vyjádření vývoje nákladů v závislosti na tržbách</a:t>
            </a:r>
          </a:p>
          <a:p>
            <a:pPr marL="533400" indent="-533400">
              <a:buFont typeface="Wingdings" pitchFamily="2" charset="2"/>
              <a:buAutoNum type="alphaLcParenR"/>
            </a:pPr>
            <a:r>
              <a:rPr lang="cs-CZ" sz="2200" dirty="0"/>
              <a:t>mat. vyj. vývoje nákladů v závislosti na velikosti výrobní kapacity</a:t>
            </a:r>
          </a:p>
          <a:p>
            <a:pPr marL="533400" indent="-533400">
              <a:buFont typeface="Wingdings" pitchFamily="2" charset="2"/>
              <a:buAutoNum type="alphaLcParenR"/>
            </a:pPr>
            <a:r>
              <a:rPr lang="cs-CZ" sz="2200" dirty="0"/>
              <a:t>matematické vyjádření objemu výroby v závislosti na vývoji tržeb</a:t>
            </a:r>
          </a:p>
          <a:p>
            <a:pPr marL="533400" indent="-533400">
              <a:buFont typeface="Wingdings" pitchFamily="2" charset="2"/>
              <a:buAutoNum type="alphaLcParenR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3123056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37558" y="846138"/>
            <a:ext cx="8229600" cy="1143000"/>
          </a:xfrm>
        </p:spPr>
        <p:txBody>
          <a:bodyPr/>
          <a:lstStyle/>
          <a:p>
            <a:r>
              <a:rPr lang="cs-CZ" altLang="cs-CZ" b="1" dirty="0"/>
              <a:t>BOD ZVRATU (BZ)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b="1" dirty="0"/>
          </a:p>
          <a:p>
            <a:pPr lvl="1"/>
            <a:r>
              <a:rPr lang="cs-CZ" altLang="cs-CZ" b="1" dirty="0"/>
              <a:t>Objem výroby q, při kterém se tržby rovnají celkovým nákladům</a:t>
            </a:r>
            <a:r>
              <a:rPr lang="cs-CZ" altLang="cs-CZ" dirty="0"/>
              <a:t> </a:t>
            </a:r>
            <a:r>
              <a:rPr lang="cs-CZ" altLang="cs-CZ" b="1" dirty="0"/>
              <a:t>T=N</a:t>
            </a:r>
            <a:r>
              <a:rPr lang="cs-CZ" altLang="cs-CZ" dirty="0"/>
              <a:t> (</a:t>
            </a:r>
            <a:r>
              <a:rPr lang="cs-CZ" altLang="cs-CZ" dirty="0" err="1"/>
              <a:t>break</a:t>
            </a:r>
            <a:r>
              <a:rPr lang="cs-CZ" altLang="cs-CZ" dirty="0"/>
              <a:t> </a:t>
            </a:r>
            <a:r>
              <a:rPr lang="cs-CZ" altLang="cs-CZ" dirty="0" err="1"/>
              <a:t>even</a:t>
            </a:r>
            <a:r>
              <a:rPr lang="cs-CZ" altLang="cs-CZ" dirty="0"/>
              <a:t> point)</a:t>
            </a:r>
          </a:p>
          <a:p>
            <a:pPr lvl="1"/>
            <a:r>
              <a:rPr lang="cs-CZ" altLang="cs-CZ" dirty="0"/>
              <a:t>Postup označujeme jako </a:t>
            </a:r>
            <a:r>
              <a:rPr lang="cs-CZ" altLang="cs-CZ" b="1" dirty="0"/>
              <a:t>analýzu bodu zvratu</a:t>
            </a:r>
            <a:r>
              <a:rPr lang="cs-CZ" altLang="cs-CZ" dirty="0"/>
              <a:t> (</a:t>
            </a:r>
            <a:r>
              <a:rPr lang="cs-CZ" altLang="cs-CZ" dirty="0" err="1"/>
              <a:t>Break</a:t>
            </a:r>
            <a:r>
              <a:rPr lang="cs-CZ" altLang="cs-CZ" dirty="0"/>
              <a:t> </a:t>
            </a:r>
            <a:r>
              <a:rPr lang="cs-CZ" altLang="cs-CZ" dirty="0" err="1"/>
              <a:t>Even</a:t>
            </a:r>
            <a:r>
              <a:rPr lang="cs-CZ" altLang="cs-CZ" dirty="0"/>
              <a:t> Point </a:t>
            </a:r>
            <a:r>
              <a:rPr lang="cs-CZ" altLang="cs-CZ" dirty="0" err="1"/>
              <a:t>Analysis</a:t>
            </a:r>
            <a:r>
              <a:rPr lang="cs-CZ" altLang="cs-CZ" dirty="0"/>
              <a:t> nebo </a:t>
            </a:r>
            <a:r>
              <a:rPr lang="cs-CZ" altLang="cs-CZ" dirty="0" err="1"/>
              <a:t>Cost</a:t>
            </a:r>
            <a:r>
              <a:rPr lang="cs-CZ" altLang="cs-CZ" dirty="0"/>
              <a:t>-</a:t>
            </a:r>
            <a:r>
              <a:rPr lang="cs-CZ" altLang="cs-CZ" dirty="0" err="1"/>
              <a:t>Volume</a:t>
            </a:r>
            <a:r>
              <a:rPr lang="cs-CZ" altLang="cs-CZ" dirty="0"/>
              <a:t>-Profit </a:t>
            </a:r>
            <a:r>
              <a:rPr lang="cs-CZ" altLang="cs-CZ" dirty="0" err="1"/>
              <a:t>Analysis</a:t>
            </a:r>
            <a:r>
              <a:rPr lang="cs-CZ" altLang="cs-CZ" dirty="0"/>
              <a:t>)  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7109746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Grafická analýza bodu zvratu</a:t>
            </a:r>
          </a:p>
        </p:txBody>
      </p:sp>
      <p:pic>
        <p:nvPicPr>
          <p:cNvPr id="5" name="Picture 3" descr="File0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196752"/>
            <a:ext cx="6048375" cy="53832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4459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6" name="Freeform 10" descr="Tmavý svislý"/>
          <p:cNvSpPr>
            <a:spLocks/>
          </p:cNvSpPr>
          <p:nvPr/>
        </p:nvSpPr>
        <p:spPr bwMode="auto">
          <a:xfrm>
            <a:off x="2520504" y="1498600"/>
            <a:ext cx="2806700" cy="2489200"/>
          </a:xfrm>
          <a:custGeom>
            <a:avLst/>
            <a:gdLst>
              <a:gd name="T0" fmla="*/ 0 w 1768"/>
              <a:gd name="T1" fmla="*/ 2489200 h 1568"/>
              <a:gd name="T2" fmla="*/ 2806700 w 1768"/>
              <a:gd name="T3" fmla="*/ 0 h 1568"/>
              <a:gd name="T4" fmla="*/ 2794000 w 1768"/>
              <a:gd name="T5" fmla="*/ 1079500 h 1568"/>
              <a:gd name="T6" fmla="*/ 0 w 1768"/>
              <a:gd name="T7" fmla="*/ 2489200 h 15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768" h="1568">
                <a:moveTo>
                  <a:pt x="0" y="1568"/>
                </a:moveTo>
                <a:lnTo>
                  <a:pt x="1768" y="0"/>
                </a:lnTo>
                <a:lnTo>
                  <a:pt x="1760" y="680"/>
                </a:lnTo>
                <a:lnTo>
                  <a:pt x="0" y="1568"/>
                </a:lnTo>
                <a:close/>
              </a:path>
            </a:pathLst>
          </a:custGeom>
          <a:pattFill prst="dkVert">
            <a:fgClr>
              <a:schemeClr val="hlink"/>
            </a:fgClr>
            <a:bgClr>
              <a:schemeClr val="bg2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633865" name="Freeform 9" descr="Tmavý svislý"/>
          <p:cNvSpPr>
            <a:spLocks/>
          </p:cNvSpPr>
          <p:nvPr/>
        </p:nvSpPr>
        <p:spPr bwMode="auto">
          <a:xfrm>
            <a:off x="882204" y="4102100"/>
            <a:ext cx="1498600" cy="1295400"/>
          </a:xfrm>
          <a:custGeom>
            <a:avLst/>
            <a:gdLst>
              <a:gd name="T0" fmla="*/ 0 w 944"/>
              <a:gd name="T1" fmla="*/ 774700 h 816"/>
              <a:gd name="T2" fmla="*/ 1498600 w 944"/>
              <a:gd name="T3" fmla="*/ 0 h 816"/>
              <a:gd name="T4" fmla="*/ 0 w 944"/>
              <a:gd name="T5" fmla="*/ 1295400 h 816"/>
              <a:gd name="T6" fmla="*/ 0 w 944"/>
              <a:gd name="T7" fmla="*/ 774700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44" h="816">
                <a:moveTo>
                  <a:pt x="0" y="488"/>
                </a:moveTo>
                <a:lnTo>
                  <a:pt x="944" y="0"/>
                </a:lnTo>
                <a:lnTo>
                  <a:pt x="0" y="816"/>
                </a:lnTo>
                <a:lnTo>
                  <a:pt x="0" y="488"/>
                </a:lnTo>
                <a:close/>
              </a:path>
            </a:pathLst>
          </a:custGeom>
          <a:pattFill prst="dkVert">
            <a:fgClr>
              <a:srgbClr val="FF3300"/>
            </a:fgClr>
            <a:bgClr>
              <a:schemeClr val="bg2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64102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324756"/>
            <a:ext cx="8229600" cy="792088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Grafické znázornění bodu zvratu</a:t>
            </a:r>
          </a:p>
        </p:txBody>
      </p:sp>
      <p:sp>
        <p:nvSpPr>
          <p:cNvPr id="641031" name="Line 1031"/>
          <p:cNvSpPr>
            <a:spLocks noChangeShapeType="1"/>
          </p:cNvSpPr>
          <p:nvPr/>
        </p:nvSpPr>
        <p:spPr bwMode="auto">
          <a:xfrm>
            <a:off x="877442" y="4867275"/>
            <a:ext cx="44069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41037" name="Line 1037"/>
          <p:cNvSpPr>
            <a:spLocks noChangeShapeType="1"/>
          </p:cNvSpPr>
          <p:nvPr/>
        </p:nvSpPr>
        <p:spPr bwMode="auto">
          <a:xfrm flipV="1">
            <a:off x="877442" y="2608263"/>
            <a:ext cx="4406900" cy="22415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41038" name="Text Box 1038"/>
          <p:cNvSpPr txBox="1">
            <a:spLocks noChangeArrowheads="1"/>
          </p:cNvSpPr>
          <p:nvPr/>
        </p:nvSpPr>
        <p:spPr bwMode="auto">
          <a:xfrm>
            <a:off x="4803945" y="2755901"/>
            <a:ext cx="2806700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/>
            <a:r>
              <a:rPr lang="cs-CZ" sz="2200" dirty="0">
                <a:solidFill>
                  <a:srgbClr val="FF0000"/>
                </a:solidFill>
                <a:latin typeface="Arial" charset="0"/>
              </a:rPr>
              <a:t>Celkové náklady</a:t>
            </a:r>
          </a:p>
        </p:txBody>
      </p:sp>
      <p:sp>
        <p:nvSpPr>
          <p:cNvPr id="641039" name="Text Box 1039"/>
          <p:cNvSpPr txBox="1">
            <a:spLocks noChangeArrowheads="1"/>
          </p:cNvSpPr>
          <p:nvPr/>
        </p:nvSpPr>
        <p:spPr bwMode="auto">
          <a:xfrm>
            <a:off x="4185610" y="1238780"/>
            <a:ext cx="1104900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/>
            <a:r>
              <a:rPr lang="cs-CZ" sz="2200" dirty="0">
                <a:solidFill>
                  <a:schemeClr val="tx2"/>
                </a:solidFill>
                <a:latin typeface="Arial" charset="0"/>
              </a:rPr>
              <a:t>Tržby</a:t>
            </a:r>
          </a:p>
        </p:txBody>
      </p:sp>
      <p:sp>
        <p:nvSpPr>
          <p:cNvPr id="641040" name="Text Box 1040"/>
          <p:cNvSpPr txBox="1">
            <a:spLocks noChangeArrowheads="1"/>
          </p:cNvSpPr>
          <p:nvPr/>
        </p:nvSpPr>
        <p:spPr bwMode="auto">
          <a:xfrm>
            <a:off x="5355779" y="4595813"/>
            <a:ext cx="1749425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/>
            <a:r>
              <a:rPr lang="cs-CZ" sz="2200">
                <a:latin typeface="Arial" charset="0"/>
              </a:rPr>
              <a:t>Fixní náklady</a:t>
            </a:r>
          </a:p>
        </p:txBody>
      </p:sp>
      <p:grpSp>
        <p:nvGrpSpPr>
          <p:cNvPr id="641051" name="Group 1051"/>
          <p:cNvGrpSpPr>
            <a:grpSpLocks/>
          </p:cNvGrpSpPr>
          <p:nvPr/>
        </p:nvGrpSpPr>
        <p:grpSpPr bwMode="auto">
          <a:xfrm>
            <a:off x="107504" y="1846263"/>
            <a:ext cx="7026275" cy="4795837"/>
            <a:chOff x="624" y="1163"/>
            <a:chExt cx="4426" cy="3021"/>
          </a:xfrm>
        </p:grpSpPr>
        <p:sp>
          <p:nvSpPr>
            <p:cNvPr id="33815" name="Text Box 1029"/>
            <p:cNvSpPr txBox="1">
              <a:spLocks noChangeArrowheads="1"/>
            </p:cNvSpPr>
            <p:nvPr/>
          </p:nvSpPr>
          <p:spPr bwMode="auto">
            <a:xfrm>
              <a:off x="800" y="3361"/>
              <a:ext cx="353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algn="l"/>
              <a:r>
                <a:rPr lang="cs-CZ" sz="2200">
                  <a:latin typeface="Arial" charset="0"/>
                </a:rPr>
                <a:t>0</a:t>
              </a:r>
            </a:p>
          </p:txBody>
        </p:sp>
        <p:sp>
          <p:nvSpPr>
            <p:cNvPr id="33816" name="Line 1034"/>
            <p:cNvSpPr>
              <a:spLocks noChangeShapeType="1"/>
            </p:cNvSpPr>
            <p:nvPr/>
          </p:nvSpPr>
          <p:spPr bwMode="auto">
            <a:xfrm>
              <a:off x="1099" y="1163"/>
              <a:ext cx="0" cy="302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17" name="Line 1035"/>
            <p:cNvSpPr>
              <a:spLocks noChangeShapeType="1"/>
            </p:cNvSpPr>
            <p:nvPr/>
          </p:nvSpPr>
          <p:spPr bwMode="auto">
            <a:xfrm>
              <a:off x="1109" y="3438"/>
              <a:ext cx="37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18" name="Text Box 1041"/>
            <p:cNvSpPr txBox="1">
              <a:spLocks noChangeArrowheads="1"/>
            </p:cNvSpPr>
            <p:nvPr/>
          </p:nvSpPr>
          <p:spPr bwMode="auto">
            <a:xfrm>
              <a:off x="624" y="1202"/>
              <a:ext cx="557" cy="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algn="l"/>
              <a:r>
                <a:rPr lang="cs-CZ" sz="2200">
                  <a:latin typeface="Arial" charset="0"/>
                </a:rPr>
                <a:t>Kč</a:t>
              </a:r>
            </a:p>
          </p:txBody>
        </p:sp>
        <p:sp>
          <p:nvSpPr>
            <p:cNvPr id="33819" name="Text Box 1042"/>
            <p:cNvSpPr txBox="1">
              <a:spLocks noChangeArrowheads="1"/>
            </p:cNvSpPr>
            <p:nvPr/>
          </p:nvSpPr>
          <p:spPr bwMode="auto">
            <a:xfrm>
              <a:off x="3659" y="3429"/>
              <a:ext cx="1391" cy="5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algn="l"/>
              <a:r>
                <a:rPr lang="cs-CZ" sz="2200">
                  <a:latin typeface="Arial" charset="0"/>
                </a:rPr>
                <a:t>    Objem      produkce</a:t>
              </a:r>
            </a:p>
          </p:txBody>
        </p:sp>
      </p:grpSp>
      <p:sp>
        <p:nvSpPr>
          <p:cNvPr id="641043" name="Line 1043"/>
          <p:cNvSpPr>
            <a:spLocks noChangeShapeType="1"/>
          </p:cNvSpPr>
          <p:nvPr/>
        </p:nvSpPr>
        <p:spPr bwMode="auto">
          <a:xfrm>
            <a:off x="2485579" y="4021138"/>
            <a:ext cx="9525" cy="14366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41044" name="Line 1044"/>
          <p:cNvSpPr>
            <a:spLocks noChangeShapeType="1"/>
          </p:cNvSpPr>
          <p:nvPr/>
        </p:nvSpPr>
        <p:spPr bwMode="auto">
          <a:xfrm flipV="1">
            <a:off x="877442" y="4530725"/>
            <a:ext cx="4406900" cy="1452563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41045" name="Text Box 1045"/>
          <p:cNvSpPr txBox="1">
            <a:spLocks noChangeArrowheads="1"/>
          </p:cNvSpPr>
          <p:nvPr/>
        </p:nvSpPr>
        <p:spPr bwMode="auto">
          <a:xfrm>
            <a:off x="2206179" y="5543550"/>
            <a:ext cx="979488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/>
            <a:r>
              <a:rPr lang="cs-CZ" sz="2200" dirty="0">
                <a:latin typeface="Arial" charset="0"/>
              </a:rPr>
              <a:t>Q</a:t>
            </a:r>
            <a:r>
              <a:rPr lang="cs-CZ" sz="2200" baseline="-25000" dirty="0">
                <a:latin typeface="Arial" charset="0"/>
              </a:rPr>
              <a:t>BZ</a:t>
            </a:r>
            <a:endParaRPr lang="cs-CZ" sz="2200" dirty="0">
              <a:latin typeface="Arial" charset="0"/>
            </a:endParaRPr>
          </a:p>
        </p:txBody>
      </p:sp>
      <p:sp>
        <p:nvSpPr>
          <p:cNvPr id="641046" name="Text Box 1046"/>
          <p:cNvSpPr txBox="1">
            <a:spLocks noChangeArrowheads="1"/>
          </p:cNvSpPr>
          <p:nvPr/>
        </p:nvSpPr>
        <p:spPr bwMode="auto">
          <a:xfrm>
            <a:off x="5409754" y="4198938"/>
            <a:ext cx="1004888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/>
            <a:r>
              <a:rPr lang="cs-CZ" sz="2200">
                <a:solidFill>
                  <a:schemeClr val="folHlink"/>
                </a:solidFill>
                <a:latin typeface="Arial" charset="0"/>
              </a:rPr>
              <a:t>Zisk</a:t>
            </a:r>
          </a:p>
        </p:txBody>
      </p:sp>
      <p:sp>
        <p:nvSpPr>
          <p:cNvPr id="641036" name="Line 1036"/>
          <p:cNvSpPr>
            <a:spLocks noChangeShapeType="1"/>
          </p:cNvSpPr>
          <p:nvPr/>
        </p:nvSpPr>
        <p:spPr bwMode="auto">
          <a:xfrm flipV="1">
            <a:off x="879029" y="1481138"/>
            <a:ext cx="4475163" cy="394811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33868" name="AutoShape 12"/>
          <p:cNvSpPr>
            <a:spLocks/>
          </p:cNvSpPr>
          <p:nvPr/>
        </p:nvSpPr>
        <p:spPr bwMode="auto">
          <a:xfrm>
            <a:off x="5339904" y="3365500"/>
            <a:ext cx="1981200" cy="381000"/>
          </a:xfrm>
          <a:prstGeom prst="borderCallout2">
            <a:avLst>
              <a:gd name="adj1" fmla="val 30000"/>
              <a:gd name="adj2" fmla="val -3847"/>
              <a:gd name="adj3" fmla="val 30000"/>
              <a:gd name="adj4" fmla="val -3847"/>
              <a:gd name="adj5" fmla="val -43333"/>
              <a:gd name="adj6" fmla="val -7756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cs-CZ" sz="1800">
                <a:solidFill>
                  <a:schemeClr val="hlink"/>
                </a:solidFill>
              </a:rPr>
              <a:t>Tržby</a:t>
            </a:r>
            <a:r>
              <a:rPr lang="cs-CZ" sz="1800"/>
              <a:t> &gt; </a:t>
            </a:r>
            <a:r>
              <a:rPr lang="cs-CZ" sz="1800">
                <a:solidFill>
                  <a:srgbClr val="FF3300"/>
                </a:solidFill>
              </a:rPr>
              <a:t>Náklady</a:t>
            </a:r>
          </a:p>
        </p:txBody>
      </p:sp>
      <p:sp>
        <p:nvSpPr>
          <p:cNvPr id="633869" name="Line 13"/>
          <p:cNvSpPr>
            <a:spLocks noChangeShapeType="1"/>
          </p:cNvSpPr>
          <p:nvPr/>
        </p:nvSpPr>
        <p:spPr bwMode="auto">
          <a:xfrm>
            <a:off x="861567" y="5441950"/>
            <a:ext cx="15748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33870" name="Line 14"/>
          <p:cNvSpPr>
            <a:spLocks noChangeShapeType="1"/>
          </p:cNvSpPr>
          <p:nvPr/>
        </p:nvSpPr>
        <p:spPr bwMode="auto">
          <a:xfrm>
            <a:off x="2541142" y="5457825"/>
            <a:ext cx="27432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33871" name="AutoShape 15"/>
          <p:cNvSpPr>
            <a:spLocks/>
          </p:cNvSpPr>
          <p:nvPr/>
        </p:nvSpPr>
        <p:spPr bwMode="auto">
          <a:xfrm>
            <a:off x="1271937" y="2522539"/>
            <a:ext cx="1981200" cy="381000"/>
          </a:xfrm>
          <a:prstGeom prst="borderCallout2">
            <a:avLst>
              <a:gd name="adj1" fmla="val 30000"/>
              <a:gd name="adj2" fmla="val -3847"/>
              <a:gd name="adj3" fmla="val 30000"/>
              <a:gd name="adj4" fmla="val -3847"/>
              <a:gd name="adj5" fmla="val 613333"/>
              <a:gd name="adj6" fmla="val -705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cs-CZ" sz="1800">
                <a:solidFill>
                  <a:srgbClr val="FF3300"/>
                </a:solidFill>
              </a:rPr>
              <a:t>Náklady</a:t>
            </a:r>
            <a:r>
              <a:rPr lang="cs-CZ" sz="1800">
                <a:solidFill>
                  <a:schemeClr val="hlink"/>
                </a:solidFill>
              </a:rPr>
              <a:t> </a:t>
            </a:r>
            <a:r>
              <a:rPr lang="cs-CZ" sz="1800"/>
              <a:t>&gt; </a:t>
            </a:r>
            <a:r>
              <a:rPr lang="cs-CZ" sz="1800">
                <a:solidFill>
                  <a:schemeClr val="hlink"/>
                </a:solidFill>
              </a:rPr>
              <a:t>Tržby</a:t>
            </a:r>
            <a:r>
              <a:rPr lang="cs-CZ" sz="1800"/>
              <a:t> </a:t>
            </a:r>
          </a:p>
        </p:txBody>
      </p:sp>
      <p:sp>
        <p:nvSpPr>
          <p:cNvPr id="633872" name="Oval 16"/>
          <p:cNvSpPr>
            <a:spLocks noChangeArrowheads="1"/>
          </p:cNvSpPr>
          <p:nvPr/>
        </p:nvSpPr>
        <p:spPr bwMode="auto">
          <a:xfrm>
            <a:off x="2406204" y="3924300"/>
            <a:ext cx="177800" cy="177800"/>
          </a:xfrm>
          <a:prstGeom prst="ellipse">
            <a:avLst/>
          </a:prstGeom>
          <a:solidFill>
            <a:srgbClr val="FF3300"/>
          </a:solidFill>
          <a:ln w="38100" algn="ctr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33873" name="Text Box 17"/>
          <p:cNvSpPr txBox="1">
            <a:spLocks noChangeArrowheads="1"/>
          </p:cNvSpPr>
          <p:nvPr/>
        </p:nvSpPr>
        <p:spPr bwMode="auto">
          <a:xfrm>
            <a:off x="5486940" y="1125916"/>
            <a:ext cx="3466257" cy="1569660"/>
          </a:xfrm>
          <a:prstGeom prst="rect">
            <a:avLst/>
          </a:prstGeom>
          <a:solidFill>
            <a:schemeClr val="bg1"/>
          </a:solidFill>
          <a:ln w="28575" algn="ctr">
            <a:solidFill>
              <a:srgbClr val="FFFF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dirty="0"/>
              <a:t>Zjednodušeně řečeno, pokud zkoumáme bod zvratu, tak si klademe jednoduchou otázku: Kolik výrobků musím vyrobit, abych už nebyl ve ztrátě a měl alespoň nulový zisk?</a:t>
            </a:r>
          </a:p>
        </p:txBody>
      </p:sp>
    </p:spTree>
    <p:extLst>
      <p:ext uri="{BB962C8B-B14F-4D97-AF65-F5344CB8AC3E}">
        <p14:creationId xmlns:p14="http://schemas.microsoft.com/office/powerpoint/2010/main" val="3757187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1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1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4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41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1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4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41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41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4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4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41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41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33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64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1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41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4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0"/>
                                        <p:tgtEl>
                                          <p:spTgt spid="633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0"/>
                                        <p:tgtEl>
                                          <p:spTgt spid="633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633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633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633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633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2000"/>
                                        <p:tgtEl>
                                          <p:spTgt spid="64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500"/>
                                        <p:tgtEl>
                                          <p:spTgt spid="6338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6338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4" dur="500"/>
                                        <p:tgtEl>
                                          <p:spTgt spid="6338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6338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500"/>
                                        <p:tgtEl>
                                          <p:spTgt spid="6338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6338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41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41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4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633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6" grpId="0" animBg="1"/>
      <p:bldP spid="633866" grpId="1" animBg="1"/>
      <p:bldP spid="633865" grpId="0" animBg="1"/>
      <p:bldP spid="633865" grpId="1" animBg="1"/>
      <p:bldP spid="641031" grpId="0" animBg="1"/>
      <p:bldP spid="641037" grpId="0" animBg="1"/>
      <p:bldP spid="641038" grpId="0"/>
      <p:bldP spid="641039" grpId="0"/>
      <p:bldP spid="641040" grpId="0"/>
      <p:bldP spid="641043" grpId="0" animBg="1"/>
      <p:bldP spid="641044" grpId="0" animBg="1"/>
      <p:bldP spid="641045" grpId="0"/>
      <p:bldP spid="641046" grpId="0"/>
      <p:bldP spid="641036" grpId="0" animBg="1"/>
      <p:bldP spid="633868" grpId="0" animBg="1"/>
      <p:bldP spid="633868" grpId="1" animBg="1"/>
      <p:bldP spid="633869" grpId="0" animBg="1"/>
      <p:bldP spid="633869" grpId="1" animBg="1"/>
      <p:bldP spid="633870" grpId="0" animBg="1"/>
      <p:bldP spid="633870" grpId="1" animBg="1"/>
      <p:bldP spid="633871" grpId="0" animBg="1"/>
      <p:bldP spid="633871" grpId="1" animBg="1"/>
      <p:bldP spid="633872" grpId="0" animBg="1"/>
      <p:bldP spid="633873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281868"/>
            <a:ext cx="8496300" cy="5576131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Vzorec: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T  =  N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3200" b="1" dirty="0" err="1"/>
              <a:t>p.q</a:t>
            </a:r>
            <a:r>
              <a:rPr lang="cs-CZ" altLang="cs-CZ" sz="3200" b="1" dirty="0"/>
              <a:t>  =  F + </a:t>
            </a:r>
            <a:r>
              <a:rPr lang="cs-CZ" altLang="cs-CZ" sz="3200" b="1" dirty="0" err="1"/>
              <a:t>b.q</a:t>
            </a:r>
            <a:endParaRPr lang="cs-CZ" altLang="cs-CZ" sz="3200" dirty="0"/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pPr>
              <a:lnSpc>
                <a:spcPct val="80000"/>
              </a:lnSpc>
            </a:pPr>
            <a:endParaRPr lang="cs-CZ" altLang="cs-CZ" sz="1800" dirty="0"/>
          </a:p>
          <a:p>
            <a:pPr>
              <a:lnSpc>
                <a:spcPct val="80000"/>
              </a:lnSpc>
            </a:pPr>
            <a:endParaRPr lang="cs-CZ" altLang="cs-CZ" sz="1800" dirty="0"/>
          </a:p>
          <a:p>
            <a:pPr>
              <a:lnSpc>
                <a:spcPct val="80000"/>
              </a:lnSpc>
            </a:pPr>
            <a:endParaRPr lang="cs-CZ" altLang="cs-CZ" sz="1800" dirty="0"/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200" dirty="0"/>
              <a:t>p – cena výrobku</a:t>
            </a:r>
          </a:p>
          <a:p>
            <a:pPr>
              <a:lnSpc>
                <a:spcPct val="80000"/>
              </a:lnSpc>
            </a:pPr>
            <a:r>
              <a:rPr lang="cs-CZ" altLang="cs-CZ" sz="2200" dirty="0"/>
              <a:t>q – množství výrobků v ks</a:t>
            </a:r>
          </a:p>
          <a:p>
            <a:pPr>
              <a:lnSpc>
                <a:spcPct val="80000"/>
              </a:lnSpc>
            </a:pPr>
            <a:r>
              <a:rPr lang="cs-CZ" altLang="cs-CZ" sz="2200" dirty="0"/>
              <a:t>F – fixní náklady</a:t>
            </a:r>
          </a:p>
          <a:p>
            <a:pPr>
              <a:lnSpc>
                <a:spcPct val="80000"/>
              </a:lnSpc>
            </a:pPr>
            <a:r>
              <a:rPr lang="cs-CZ" altLang="cs-CZ" sz="2200" dirty="0"/>
              <a:t>b – variabilní náklady </a:t>
            </a:r>
            <a:endParaRPr lang="cs-CZ" altLang="cs-CZ" sz="2200" b="1" u="sng" dirty="0"/>
          </a:p>
          <a:p>
            <a:pPr>
              <a:lnSpc>
                <a:spcPct val="80000"/>
              </a:lnSpc>
            </a:pPr>
            <a:r>
              <a:rPr lang="cs-CZ" altLang="cs-CZ" sz="2200" b="1" u="sng" dirty="0"/>
              <a:t>p  -   b</a:t>
            </a:r>
            <a:r>
              <a:rPr lang="cs-CZ" altLang="cs-CZ" sz="2200" b="1" dirty="0"/>
              <a:t>  … příspěvek na úhradu fixních nákladů a tvorbu zisku 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2938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>
            <p:extLst/>
          </p:nvPr>
        </p:nvGraphicFramePr>
        <p:xfrm>
          <a:off x="2694789" y="2685858"/>
          <a:ext cx="3241675" cy="1484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21" name="Rovnice" r:id="rId3" imgW="927100" imgH="419100" progId="Equation.3">
                  <p:embed/>
                </p:oleObj>
              </mc:Choice>
              <mc:Fallback>
                <p:oleObj name="Rovnice" r:id="rId3" imgW="927100" imgH="419100" progId="Equation.3">
                  <p:embed/>
                  <p:pic>
                    <p:nvPicPr>
                      <p:cNvPr id="327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4789" y="2685858"/>
                        <a:ext cx="3241675" cy="1484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BOD ZVRATU</a:t>
            </a:r>
          </a:p>
        </p:txBody>
      </p:sp>
    </p:spTree>
    <p:extLst>
      <p:ext uri="{BB962C8B-B14F-4D97-AF65-F5344CB8AC3E}">
        <p14:creationId xmlns:p14="http://schemas.microsoft.com/office/powerpoint/2010/main" val="147207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13792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Nákladová funkce</a:t>
            </a:r>
            <a:endParaRPr lang="cs-CZ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104456"/>
          </a:xfrm>
        </p:spPr>
        <p:txBody>
          <a:bodyPr>
            <a:noAutofit/>
          </a:bodyPr>
          <a:lstStyle/>
          <a:p>
            <a:pPr marL="536575" indent="-536575" algn="just">
              <a:buNone/>
            </a:pPr>
            <a:r>
              <a:rPr lang="cs-CZ" sz="2400" i="1" dirty="0">
                <a:latin typeface="Arial" pitchFamily="34" charset="0"/>
                <a:cs typeface="Arial" pitchFamily="34" charset="0"/>
              </a:rPr>
              <a:t>→ 	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matematickým vyjádřením mezi podnikovými náklady a celkovým objemem produkce,</a:t>
            </a:r>
          </a:p>
          <a:p>
            <a:pPr marL="536575" indent="-536575" algn="just"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536575" indent="-536575" algn="just">
              <a:buNone/>
            </a:pPr>
            <a:r>
              <a:rPr lang="cs-CZ" sz="2400" i="1" dirty="0">
                <a:latin typeface="Arial" pitchFamily="34" charset="0"/>
                <a:cs typeface="Arial" pitchFamily="34" charset="0"/>
              </a:rPr>
              <a:t>→ 	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obecný tvar: N = f (Q), tvar vývoje nákladů</a:t>
            </a:r>
          </a:p>
          <a:p>
            <a:pPr>
              <a:buNone/>
            </a:pPr>
            <a:r>
              <a:rPr lang="cs-CZ" sz="2400" i="1" dirty="0">
                <a:latin typeface="Arial" pitchFamily="34" charset="0"/>
                <a:cs typeface="Arial" pitchFamily="34" charset="0"/>
              </a:rPr>
              <a:t>→ 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průběh celkových nákladů :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N = F + b*q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buNone/>
            </a:pPr>
            <a:r>
              <a:rPr lang="cs-CZ" sz="2400" i="1" dirty="0">
                <a:latin typeface="Arial" pitchFamily="34" charset="0"/>
                <a:cs typeface="Arial" pitchFamily="34" charset="0"/>
              </a:rPr>
              <a:t>→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globální nákladová funkce: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N= F + </a:t>
            </a:r>
            <a:r>
              <a:rPr lang="cs-CZ" sz="2400" b="1" dirty="0" err="1">
                <a:latin typeface="Arial" pitchFamily="34" charset="0"/>
                <a:cs typeface="Arial" pitchFamily="34" charset="0"/>
              </a:rPr>
              <a:t>hv.Q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 lvl="1" algn="just">
              <a:defRPr/>
            </a:pPr>
            <a:r>
              <a:rPr lang="cs-CZ" sz="2100" dirty="0"/>
              <a:t>FN … celkový objem fixních nákladů</a:t>
            </a:r>
          </a:p>
          <a:p>
            <a:pPr lvl="1" algn="just">
              <a:defRPr/>
            </a:pPr>
            <a:r>
              <a:rPr lang="cs-CZ" sz="2100" dirty="0"/>
              <a:t>b … variabilní náklady na jednotku</a:t>
            </a:r>
          </a:p>
          <a:p>
            <a:pPr lvl="1" algn="just">
              <a:defRPr/>
            </a:pPr>
            <a:r>
              <a:rPr lang="cs-CZ" sz="2100" dirty="0"/>
              <a:t>q … objem produkce v měrných jednotkách</a:t>
            </a:r>
          </a:p>
          <a:p>
            <a:pPr lvl="1" algn="just">
              <a:defRPr/>
            </a:pPr>
            <a:r>
              <a:rPr lang="cs-CZ" sz="2100" dirty="0" err="1"/>
              <a:t>hv</a:t>
            </a:r>
            <a:r>
              <a:rPr lang="cs-CZ" sz="2100" dirty="0"/>
              <a:t>… variabilní náklady vyjádřené na jednu peněžní jednotku</a:t>
            </a:r>
            <a:r>
              <a:rPr lang="cs-CZ" sz="2100" b="1" dirty="0">
                <a:latin typeface="Arial" pitchFamily="34" charset="0"/>
                <a:cs typeface="Arial" pitchFamily="34" charset="0"/>
              </a:rPr>
              <a:t>- 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 marL="536575" indent="-536575" algn="just"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536575" indent="-536575" algn="just"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50793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Bod zvratu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72911"/>
            <a:ext cx="8507288" cy="5501208"/>
          </a:xfrm>
        </p:spPr>
        <p:txBody>
          <a:bodyPr/>
          <a:lstStyle/>
          <a:p>
            <a:pPr algn="ctr">
              <a:lnSpc>
                <a:spcPct val="80000"/>
              </a:lnSpc>
              <a:buNone/>
            </a:pPr>
            <a:r>
              <a:rPr lang="cs-CZ" b="1" dirty="0">
                <a:solidFill>
                  <a:schemeClr val="tx1"/>
                </a:solidFill>
              </a:rPr>
              <a:t>T  =  N</a:t>
            </a:r>
          </a:p>
          <a:p>
            <a:pPr algn="ctr">
              <a:lnSpc>
                <a:spcPct val="80000"/>
              </a:lnSpc>
              <a:buNone/>
            </a:pPr>
            <a:r>
              <a:rPr lang="cs-CZ" b="1" dirty="0" err="1">
                <a:solidFill>
                  <a:schemeClr val="tx1"/>
                </a:solidFill>
              </a:rPr>
              <a:t>p.q</a:t>
            </a:r>
            <a:r>
              <a:rPr lang="cs-CZ" b="1" dirty="0">
                <a:solidFill>
                  <a:schemeClr val="tx1"/>
                </a:solidFill>
              </a:rPr>
              <a:t>  =  F + </a:t>
            </a:r>
            <a:r>
              <a:rPr lang="cs-CZ" b="1" dirty="0" err="1">
                <a:solidFill>
                  <a:schemeClr val="tx1"/>
                </a:solidFill>
              </a:rPr>
              <a:t>b.q</a:t>
            </a:r>
            <a:endParaRPr lang="cs-CZ" b="1" dirty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  <a:buNone/>
            </a:pPr>
            <a:endParaRPr lang="cs-CZ" b="1" dirty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  <a:buNone/>
            </a:pPr>
            <a:endParaRPr lang="cs-CZ" b="1" dirty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  <a:buNone/>
            </a:pPr>
            <a:endParaRPr lang="cs-CZ" b="1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cs-CZ" sz="2200" b="1" u="sng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200" b="1" u="sng" dirty="0">
                <a:solidFill>
                  <a:schemeClr val="tx1"/>
                </a:solidFill>
              </a:rPr>
              <a:t>p  -   b</a:t>
            </a:r>
            <a:r>
              <a:rPr lang="cs-CZ" sz="2200" b="1" dirty="0">
                <a:solidFill>
                  <a:schemeClr val="tx1"/>
                </a:solidFill>
              </a:rPr>
              <a:t>   (1-h)</a:t>
            </a:r>
          </a:p>
          <a:p>
            <a:pPr lvl="1" algn="just">
              <a:lnSpc>
                <a:spcPct val="80000"/>
              </a:lnSpc>
            </a:pPr>
            <a:r>
              <a:rPr lang="cs-CZ" sz="2200" b="1" dirty="0">
                <a:solidFill>
                  <a:schemeClr val="tx1"/>
                </a:solidFill>
              </a:rPr>
              <a:t>příspěvek na úhradu fixních nákladů a tvorbu zisku </a:t>
            </a:r>
          </a:p>
          <a:p>
            <a:pPr algn="ctr">
              <a:lnSpc>
                <a:spcPct val="80000"/>
              </a:lnSpc>
              <a:buNone/>
            </a:pPr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graphicFrame>
        <p:nvGraphicFramePr>
          <p:cNvPr id="1027" name="Object 4"/>
          <p:cNvGraphicFramePr>
            <a:graphicFrameLocks noChangeAspect="1"/>
          </p:cNvGraphicFramePr>
          <p:nvPr>
            <p:extLst/>
          </p:nvPr>
        </p:nvGraphicFramePr>
        <p:xfrm>
          <a:off x="376065" y="2204719"/>
          <a:ext cx="3136256" cy="1435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45" name="Rovnice" r:id="rId4" imgW="927100" imgH="419100" progId="Equation.3">
                  <p:embed/>
                </p:oleObj>
              </mc:Choice>
              <mc:Fallback>
                <p:oleObj name="Rovnice" r:id="rId4" imgW="927100" imgH="419100" progId="Equation.3">
                  <p:embed/>
                  <p:pic>
                    <p:nvPicPr>
                      <p:cNvPr id="102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065" y="2204719"/>
                        <a:ext cx="3136256" cy="1435376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ject 4"/>
              <p:cNvSpPr txBox="1"/>
              <p:nvPr/>
            </p:nvSpPr>
            <p:spPr bwMode="auto">
              <a:xfrm>
                <a:off x="4530725" y="2205038"/>
                <a:ext cx="3057525" cy="139065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cs-CZ" sz="32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sz="32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𝐵𝑍</m:t>
                      </m:r>
                      <m:r>
                        <a:rPr lang="cs-CZ" sz="32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cs-CZ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cs-CZ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cs-CZ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h𝑣</m:t>
                          </m:r>
                        </m:den>
                      </m:f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5" name="Object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30725" y="2205038"/>
                <a:ext cx="3057525" cy="139065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942167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2370" y="1196411"/>
            <a:ext cx="8879080" cy="3580687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</a:pPr>
            <a:r>
              <a:rPr lang="cs-CZ" altLang="cs-CZ" sz="2400" b="1" dirty="0"/>
              <a:t>příspěvek na úhradu fixních nákladů a tvorbu zisku </a:t>
            </a:r>
          </a:p>
          <a:p>
            <a:pPr lvl="1" algn="just">
              <a:lnSpc>
                <a:spcPct val="80000"/>
              </a:lnSpc>
            </a:pPr>
            <a:r>
              <a:rPr lang="cs-CZ" altLang="cs-CZ" dirty="0"/>
              <a:t>rozdíl mezi cenou a variabilním náklady musí vytvořit takovou hodnotu, aby pokryla jak fixní náklady, tak i požadovanou míru zisku</a:t>
            </a:r>
          </a:p>
          <a:p>
            <a:pPr lvl="1" algn="just">
              <a:lnSpc>
                <a:spcPct val="80000"/>
              </a:lnSpc>
            </a:pPr>
            <a:r>
              <a:rPr lang="cs-CZ" altLang="cs-CZ" dirty="0"/>
              <a:t>používá se v případě, že nejsem schopni relevantně přiřadit režijní (fixní) náklady odpovídajícím výrobkům.</a:t>
            </a:r>
          </a:p>
          <a:p>
            <a:pPr lvl="1" algn="just">
              <a:lnSpc>
                <a:spcPct val="80000"/>
              </a:lnSpc>
            </a:pPr>
            <a:r>
              <a:rPr lang="cs-CZ" altLang="cs-CZ" dirty="0"/>
              <a:t>ú = p – b </a:t>
            </a:r>
            <a:r>
              <a:rPr lang="cs-CZ" altLang="cs-CZ" dirty="0">
                <a:sym typeface="Symbol" panose="05050102010706020507" pitchFamily="18" charset="2"/>
              </a:rPr>
              <a:t> ú = F/q  bodu zvratu je dosaženo, když se cena rovná průměrným nákladům připadajícím  na jednotku produkce</a:t>
            </a:r>
          </a:p>
          <a:p>
            <a:pPr>
              <a:lnSpc>
                <a:spcPct val="80000"/>
              </a:lnSpc>
            </a:pPr>
            <a:endParaRPr lang="cs-CZ" altLang="cs-CZ" sz="2400" b="1" dirty="0"/>
          </a:p>
          <a:p>
            <a:pPr>
              <a:lnSpc>
                <a:spcPct val="80000"/>
              </a:lnSpc>
            </a:pPr>
            <a:r>
              <a:rPr lang="cs-CZ" altLang="cs-CZ" sz="2400" b="1" dirty="0"/>
              <a:t>Bod zvratu v případě požadavku minimální výše zisku</a:t>
            </a:r>
            <a:endParaRPr lang="cs-CZ" altLang="cs-CZ" sz="2400" dirty="0"/>
          </a:p>
          <a:p>
            <a:pPr>
              <a:lnSpc>
                <a:spcPct val="80000"/>
              </a:lnSpc>
            </a:pPr>
            <a:endParaRPr lang="cs-CZ" altLang="cs-CZ" sz="2400" dirty="0"/>
          </a:p>
          <a:p>
            <a:pPr>
              <a:lnSpc>
                <a:spcPct val="80000"/>
              </a:lnSpc>
            </a:pPr>
            <a:endParaRPr lang="cs-CZ" altLang="cs-CZ" sz="2400" dirty="0"/>
          </a:p>
          <a:p>
            <a:pPr>
              <a:lnSpc>
                <a:spcPct val="80000"/>
              </a:lnSpc>
            </a:pPr>
            <a:endParaRPr lang="cs-CZ" altLang="cs-CZ" sz="2400" dirty="0"/>
          </a:p>
          <a:p>
            <a:pPr>
              <a:lnSpc>
                <a:spcPct val="80000"/>
              </a:lnSpc>
            </a:pPr>
            <a:endParaRPr lang="cs-CZ" altLang="cs-CZ" sz="2400" dirty="0"/>
          </a:p>
          <a:p>
            <a:pPr>
              <a:lnSpc>
                <a:spcPct val="80000"/>
              </a:lnSpc>
            </a:pPr>
            <a:endParaRPr lang="cs-CZ" altLang="cs-CZ" sz="2400" dirty="0"/>
          </a:p>
          <a:p>
            <a:pPr>
              <a:lnSpc>
                <a:spcPct val="80000"/>
              </a:lnSpc>
            </a:pPr>
            <a:endParaRPr lang="cs-CZ" altLang="cs-CZ" sz="2400" dirty="0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2938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>
            <p:extLst/>
          </p:nvPr>
        </p:nvGraphicFramePr>
        <p:xfrm>
          <a:off x="2130025" y="4858685"/>
          <a:ext cx="3951287" cy="1484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69" name="Rovnice" r:id="rId3" imgW="1130300" imgH="419100" progId="Equation.3">
                  <p:embed/>
                </p:oleObj>
              </mc:Choice>
              <mc:Fallback>
                <p:oleObj name="Rovnice" r:id="rId3" imgW="1130300" imgH="419100" progId="Equation.3">
                  <p:embed/>
                  <p:pic>
                    <p:nvPicPr>
                      <p:cNvPr id="3379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0025" y="4858685"/>
                        <a:ext cx="3951287" cy="1484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BOD ZVRATU</a:t>
            </a:r>
          </a:p>
        </p:txBody>
      </p:sp>
    </p:spTree>
    <p:extLst>
      <p:ext uri="{BB962C8B-B14F-4D97-AF65-F5344CB8AC3E}">
        <p14:creationId xmlns:p14="http://schemas.microsoft.com/office/powerpoint/2010/main" val="238478788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0663" y="294217"/>
            <a:ext cx="7726502" cy="83671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 – zmrzlina - bod zvratu</a:t>
            </a:r>
            <a:b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musím prodávat za cenu 16 Kč, kolik je BZ?</a:t>
            </a: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915" y="1340769"/>
            <a:ext cx="5364254" cy="4536504"/>
          </a:xfrm>
        </p:spPr>
        <p:txBody>
          <a:bodyPr/>
          <a:lstStyle/>
          <a:p>
            <a:pPr marL="0" indent="0" eaLnBrk="1" hangingPunct="1">
              <a:spcBef>
                <a:spcPts val="1000"/>
              </a:spcBef>
              <a:buNone/>
              <a:defRPr/>
            </a:pPr>
            <a:r>
              <a:rPr lang="cs-CZ" sz="2300" b="1" dirty="0"/>
              <a:t>Náklady</a:t>
            </a:r>
            <a:r>
              <a:rPr lang="cs-CZ" sz="2300" dirty="0"/>
              <a:t>:</a:t>
            </a:r>
          </a:p>
          <a:p>
            <a:pPr>
              <a:spcBef>
                <a:spcPts val="1000"/>
              </a:spcBef>
              <a:defRPr/>
            </a:pPr>
            <a:r>
              <a:rPr lang="cs-CZ" sz="2300" dirty="0"/>
              <a:t>Pronájem zmrzlinového stroje…</a:t>
            </a:r>
          </a:p>
          <a:p>
            <a:pPr>
              <a:spcBef>
                <a:spcPts val="1000"/>
              </a:spcBef>
              <a:defRPr/>
            </a:pPr>
            <a:r>
              <a:rPr lang="cs-CZ" sz="2300" dirty="0"/>
              <a:t>Pronájem prodejní plochy………</a:t>
            </a:r>
          </a:p>
          <a:p>
            <a:pPr>
              <a:spcBef>
                <a:spcPts val="1000"/>
              </a:spcBef>
              <a:defRPr/>
            </a:pPr>
            <a:r>
              <a:rPr lang="cs-CZ" sz="2300" dirty="0"/>
              <a:t>Elektrická energie…………………</a:t>
            </a:r>
          </a:p>
          <a:p>
            <a:pPr>
              <a:spcBef>
                <a:spcPts val="1000"/>
              </a:spcBef>
              <a:defRPr/>
            </a:pPr>
            <a:r>
              <a:rPr lang="cs-CZ" sz="2300" dirty="0"/>
              <a:t>Plat zaměstnance…………………</a:t>
            </a:r>
          </a:p>
          <a:p>
            <a:pPr>
              <a:spcBef>
                <a:spcPts val="1000"/>
              </a:spcBef>
              <a:defRPr/>
            </a:pPr>
            <a:r>
              <a:rPr lang="cs-CZ" sz="2300" dirty="0"/>
              <a:t>Voda a ostatní……………………</a:t>
            </a:r>
          </a:p>
          <a:p>
            <a:pPr>
              <a:spcBef>
                <a:spcPts val="1000"/>
              </a:spcBef>
              <a:defRPr/>
            </a:pPr>
            <a:r>
              <a:rPr lang="cs-CZ" sz="2300" dirty="0"/>
              <a:t>Surovina na zmrzlinu……………</a:t>
            </a:r>
          </a:p>
          <a:p>
            <a:pPr>
              <a:spcBef>
                <a:spcPts val="1000"/>
              </a:spcBef>
              <a:defRPr/>
            </a:pPr>
            <a:r>
              <a:rPr lang="cs-CZ" sz="2300" dirty="0"/>
              <a:t>Kornoutky……………………………</a:t>
            </a:r>
          </a:p>
          <a:p>
            <a:pPr>
              <a:spcBef>
                <a:spcPts val="1000"/>
              </a:spcBef>
              <a:defRPr/>
            </a:pPr>
            <a:r>
              <a:rPr lang="cs-CZ" sz="2300" dirty="0"/>
              <a:t>Poleva a jiné přísady ……………</a:t>
            </a:r>
          </a:p>
        </p:txBody>
      </p:sp>
      <p:graphicFrame>
        <p:nvGraphicFramePr>
          <p:cNvPr id="17" name="Group 6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38683554"/>
              </p:ext>
            </p:extLst>
          </p:nvPr>
        </p:nvGraphicFramePr>
        <p:xfrm>
          <a:off x="5662613" y="1412776"/>
          <a:ext cx="3044825" cy="4297626"/>
        </p:xfrm>
        <a:graphic>
          <a:graphicData uri="http://schemas.openxmlformats.org/drawingml/2006/table">
            <a:tbl>
              <a:tblPr/>
              <a:tblGrid>
                <a:gridCol w="1522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2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Fixní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Variabilní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7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01478" name="Text Box 38"/>
          <p:cNvSpPr txBox="1">
            <a:spLocks noChangeArrowheads="1"/>
          </p:cNvSpPr>
          <p:nvPr/>
        </p:nvSpPr>
        <p:spPr bwMode="auto">
          <a:xfrm>
            <a:off x="203200" y="5992813"/>
            <a:ext cx="3206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cs-CZ" sz="2400" b="1" dirty="0"/>
              <a:t>Q</a:t>
            </a:r>
            <a:r>
              <a:rPr lang="cs-CZ" sz="2400" b="1" baseline="-25000" dirty="0"/>
              <a:t>BZ</a:t>
            </a:r>
            <a:r>
              <a:rPr lang="cs-CZ" sz="2400" b="1" dirty="0"/>
              <a:t> = FN / (p – b)</a:t>
            </a:r>
          </a:p>
        </p:txBody>
      </p:sp>
      <p:sp>
        <p:nvSpPr>
          <p:cNvPr id="701479" name="Text Box 39"/>
          <p:cNvSpPr txBox="1">
            <a:spLocks noChangeArrowheads="1"/>
          </p:cNvSpPr>
          <p:nvPr/>
        </p:nvSpPr>
        <p:spPr bwMode="auto">
          <a:xfrm>
            <a:off x="3960813" y="5802313"/>
            <a:ext cx="51831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C00000"/>
                </a:solidFill>
              </a:rPr>
              <a:t>Q</a:t>
            </a:r>
            <a:r>
              <a:rPr lang="cs-CZ" sz="2400" b="1" baseline="-25000" dirty="0">
                <a:solidFill>
                  <a:srgbClr val="C00000"/>
                </a:solidFill>
              </a:rPr>
              <a:t>BZ</a:t>
            </a:r>
            <a:r>
              <a:rPr lang="cs-CZ" sz="2400" b="1" dirty="0">
                <a:solidFill>
                  <a:srgbClr val="C00000"/>
                </a:solidFill>
              </a:rPr>
              <a:t> =</a:t>
            </a:r>
          </a:p>
        </p:txBody>
      </p:sp>
      <p:sp>
        <p:nvSpPr>
          <p:cNvPr id="701480" name="Text Box 40"/>
          <p:cNvSpPr txBox="1">
            <a:spLocks noChangeArrowheads="1"/>
          </p:cNvSpPr>
          <p:nvPr/>
        </p:nvSpPr>
        <p:spPr bwMode="auto">
          <a:xfrm>
            <a:off x="3252788" y="6007100"/>
            <a:ext cx="754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cs-CZ" sz="2400"/>
              <a:t>=&gt;</a:t>
            </a:r>
          </a:p>
        </p:txBody>
      </p:sp>
      <p:pic>
        <p:nvPicPr>
          <p:cNvPr id="34859" name="Picture 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19" y="265212"/>
            <a:ext cx="552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138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1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01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01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1478" grpId="0"/>
      <p:bldP spid="701479" grpId="0"/>
      <p:bldP spid="701480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45" name="Rectangle 41"/>
          <p:cNvSpPr>
            <a:spLocks noChangeArrowheads="1"/>
          </p:cNvSpPr>
          <p:nvPr/>
        </p:nvSpPr>
        <p:spPr bwMode="auto">
          <a:xfrm>
            <a:off x="5672508" y="1369849"/>
            <a:ext cx="3440113" cy="4864263"/>
          </a:xfrm>
          <a:prstGeom prst="rect">
            <a:avLst/>
          </a:prstGeom>
          <a:solidFill>
            <a:srgbClr val="FF66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2400"/>
              <a:t>(Je nutné uhradit)</a:t>
            </a:r>
          </a:p>
          <a:p>
            <a:pPr algn="ctr" eaLnBrk="1" hangingPunct="1"/>
            <a:r>
              <a:rPr lang="cs-CZ" altLang="cs-CZ" sz="2400"/>
              <a:t>FN celkem (+Zisk)</a:t>
            </a:r>
          </a:p>
          <a:p>
            <a:pPr algn="ctr" eaLnBrk="1" hangingPunct="1"/>
            <a:r>
              <a:rPr lang="cs-CZ" altLang="cs-CZ" sz="2400"/>
              <a:t>15 000</a:t>
            </a:r>
          </a:p>
        </p:txBody>
      </p:sp>
      <p:sp>
        <p:nvSpPr>
          <p:cNvPr id="712750" name="Rectangle 46"/>
          <p:cNvSpPr>
            <a:spLocks noChangeArrowheads="1"/>
          </p:cNvSpPr>
          <p:nvPr/>
        </p:nvSpPr>
        <p:spPr bwMode="auto">
          <a:xfrm>
            <a:off x="577850" y="4095750"/>
            <a:ext cx="796925" cy="15081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cs-CZ" altLang="cs-CZ" sz="1600">
                <a:solidFill>
                  <a:schemeClr val="bg2"/>
                </a:solidFill>
              </a:rPr>
              <a:t>Cena</a:t>
            </a:r>
          </a:p>
          <a:p>
            <a:pPr eaLnBrk="1" hangingPunct="1"/>
            <a:r>
              <a:rPr lang="cs-CZ" altLang="cs-CZ" sz="1600">
                <a:solidFill>
                  <a:schemeClr val="bg2"/>
                </a:solidFill>
              </a:rPr>
              <a:t>18 Kč</a:t>
            </a:r>
          </a:p>
        </p:txBody>
      </p:sp>
      <p:sp>
        <p:nvSpPr>
          <p:cNvPr id="712753" name="Rectangle 49"/>
          <p:cNvSpPr>
            <a:spLocks noChangeArrowheads="1"/>
          </p:cNvSpPr>
          <p:nvPr/>
        </p:nvSpPr>
        <p:spPr bwMode="auto">
          <a:xfrm>
            <a:off x="3784600" y="4094163"/>
            <a:ext cx="796925" cy="15081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cs-CZ" altLang="cs-CZ" sz="1600">
                <a:solidFill>
                  <a:schemeClr val="bg2"/>
                </a:solidFill>
              </a:rPr>
              <a:t>Cena</a:t>
            </a:r>
          </a:p>
          <a:p>
            <a:pPr eaLnBrk="1" hangingPunct="1"/>
            <a:r>
              <a:rPr lang="cs-CZ" altLang="cs-CZ" sz="1600">
                <a:solidFill>
                  <a:schemeClr val="bg2"/>
                </a:solidFill>
              </a:rPr>
              <a:t>18 Kč</a:t>
            </a:r>
          </a:p>
        </p:txBody>
      </p:sp>
      <p:sp>
        <p:nvSpPr>
          <p:cNvPr id="712756" name="Rectangle 52"/>
          <p:cNvSpPr>
            <a:spLocks noChangeArrowheads="1"/>
          </p:cNvSpPr>
          <p:nvPr/>
        </p:nvSpPr>
        <p:spPr bwMode="auto">
          <a:xfrm>
            <a:off x="2100263" y="4137025"/>
            <a:ext cx="796925" cy="15081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cs-CZ" altLang="cs-CZ" sz="1600">
                <a:solidFill>
                  <a:schemeClr val="bg2"/>
                </a:solidFill>
              </a:rPr>
              <a:t>Cena</a:t>
            </a:r>
          </a:p>
          <a:p>
            <a:pPr eaLnBrk="1" hangingPunct="1"/>
            <a:r>
              <a:rPr lang="cs-CZ" altLang="cs-CZ" sz="1600">
                <a:solidFill>
                  <a:schemeClr val="bg2"/>
                </a:solidFill>
              </a:rPr>
              <a:t>18 Kč</a:t>
            </a:r>
          </a:p>
        </p:txBody>
      </p:sp>
      <p:sp>
        <p:nvSpPr>
          <p:cNvPr id="712752" name="Rectangle 48"/>
          <p:cNvSpPr>
            <a:spLocks noChangeArrowheads="1"/>
          </p:cNvSpPr>
          <p:nvPr/>
        </p:nvSpPr>
        <p:spPr bwMode="auto">
          <a:xfrm>
            <a:off x="576263" y="4095750"/>
            <a:ext cx="796925" cy="9271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cs-CZ" altLang="cs-CZ" sz="1600" dirty="0"/>
              <a:t>PÚ</a:t>
            </a:r>
          </a:p>
          <a:p>
            <a:pPr eaLnBrk="1" hangingPunct="1"/>
            <a:r>
              <a:rPr lang="cs-CZ" altLang="cs-CZ" sz="1600" dirty="0"/>
              <a:t>10 Kč</a:t>
            </a:r>
          </a:p>
        </p:txBody>
      </p:sp>
      <p:sp>
        <p:nvSpPr>
          <p:cNvPr id="712755" name="Rectangle 51"/>
          <p:cNvSpPr>
            <a:spLocks noChangeArrowheads="1"/>
          </p:cNvSpPr>
          <p:nvPr/>
        </p:nvSpPr>
        <p:spPr bwMode="auto">
          <a:xfrm>
            <a:off x="3787775" y="4084638"/>
            <a:ext cx="796925" cy="936625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cs-CZ" altLang="cs-CZ" sz="1600"/>
              <a:t>PÚ</a:t>
            </a:r>
          </a:p>
          <a:p>
            <a:pPr eaLnBrk="1" hangingPunct="1"/>
            <a:r>
              <a:rPr lang="cs-CZ" altLang="cs-CZ" sz="1600"/>
              <a:t>10 Kč</a:t>
            </a:r>
          </a:p>
        </p:txBody>
      </p:sp>
      <p:sp>
        <p:nvSpPr>
          <p:cNvPr id="712758" name="Rectangle 54"/>
          <p:cNvSpPr>
            <a:spLocks noChangeArrowheads="1"/>
          </p:cNvSpPr>
          <p:nvPr/>
        </p:nvSpPr>
        <p:spPr bwMode="auto">
          <a:xfrm>
            <a:off x="2103438" y="4141788"/>
            <a:ext cx="796925" cy="936625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cs-CZ" altLang="cs-CZ" sz="1600"/>
              <a:t>PÚ</a:t>
            </a:r>
          </a:p>
          <a:p>
            <a:pPr eaLnBrk="1" hangingPunct="1"/>
            <a:r>
              <a:rPr lang="cs-CZ" altLang="cs-CZ" sz="1600"/>
              <a:t>10 Kč</a:t>
            </a:r>
          </a:p>
        </p:txBody>
      </p:sp>
      <p:sp>
        <p:nvSpPr>
          <p:cNvPr id="34825" name="Rectangle 2"/>
          <p:cNvSpPr>
            <a:spLocks noGrp="1" noChangeArrowheads="1"/>
          </p:cNvSpPr>
          <p:nvPr>
            <p:ph type="title"/>
          </p:nvPr>
        </p:nvSpPr>
        <p:spPr>
          <a:xfrm>
            <a:off x="768350" y="512763"/>
            <a:ext cx="8229600" cy="5937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b="1" dirty="0"/>
              <a:t>Příklad – příspěvek na úhradu</a:t>
            </a:r>
          </a:p>
        </p:txBody>
      </p:sp>
      <p:sp>
        <p:nvSpPr>
          <p:cNvPr id="348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0350" y="1246188"/>
            <a:ext cx="5345113" cy="1741487"/>
          </a:xfrm>
        </p:spPr>
        <p:txBody>
          <a:bodyPr/>
          <a:lstStyle/>
          <a:p>
            <a:pPr eaLnBrk="1" hangingPunct="1"/>
            <a:r>
              <a:rPr lang="cs-CZ" altLang="cs-CZ" sz="2000" dirty="0"/>
              <a:t>Kolika korunami přispívá každá prodaná zmrzlina (při ceně 18 Kč/ ks a </a:t>
            </a:r>
            <a:r>
              <a:rPr lang="cs-CZ" altLang="cs-CZ" sz="2000" dirty="0" err="1"/>
              <a:t>var.nákl</a:t>
            </a:r>
            <a:r>
              <a:rPr lang="cs-CZ" altLang="cs-CZ" sz="2000" dirty="0"/>
              <a:t>. 8 Kč/ks) na úhradu fixních nákladů (jaký je PÚ)?</a:t>
            </a:r>
          </a:p>
        </p:txBody>
      </p:sp>
      <p:sp>
        <p:nvSpPr>
          <p:cNvPr id="712742" name="Text Box 38"/>
          <p:cNvSpPr txBox="1">
            <a:spLocks noChangeArrowheads="1"/>
          </p:cNvSpPr>
          <p:nvPr/>
        </p:nvSpPr>
        <p:spPr bwMode="auto">
          <a:xfrm>
            <a:off x="304800" y="2987675"/>
            <a:ext cx="467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dirty="0">
                <a:solidFill>
                  <a:srgbClr val="C00000"/>
                </a:solidFill>
                <a:latin typeface="Tahoma" panose="020B0604030504040204" pitchFamily="34" charset="0"/>
              </a:rPr>
              <a:t>PÚ = P – b =</a:t>
            </a:r>
          </a:p>
        </p:txBody>
      </p:sp>
      <p:pic>
        <p:nvPicPr>
          <p:cNvPr id="34828" name="Picture 4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715963"/>
            <a:ext cx="552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2751" name="Rectangle 47"/>
          <p:cNvSpPr>
            <a:spLocks noChangeArrowheads="1"/>
          </p:cNvSpPr>
          <p:nvPr/>
        </p:nvSpPr>
        <p:spPr bwMode="auto">
          <a:xfrm>
            <a:off x="576263" y="5021263"/>
            <a:ext cx="796925" cy="579437"/>
          </a:xfrm>
          <a:prstGeom prst="rect">
            <a:avLst/>
          </a:prstGeom>
          <a:solidFill>
            <a:srgbClr val="00B0F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cs-CZ" altLang="cs-CZ" sz="1600">
                <a:solidFill>
                  <a:schemeClr val="bg2"/>
                </a:solidFill>
              </a:rPr>
              <a:t>8 Kč</a:t>
            </a:r>
          </a:p>
          <a:p>
            <a:pPr eaLnBrk="1" hangingPunct="1"/>
            <a:r>
              <a:rPr lang="cs-CZ" altLang="cs-CZ" sz="1600">
                <a:solidFill>
                  <a:schemeClr val="bg2"/>
                </a:solidFill>
              </a:rPr>
              <a:t>VN/kus</a:t>
            </a:r>
          </a:p>
        </p:txBody>
      </p:sp>
      <p:sp>
        <p:nvSpPr>
          <p:cNvPr id="712754" name="Rectangle 50"/>
          <p:cNvSpPr>
            <a:spLocks noChangeArrowheads="1"/>
          </p:cNvSpPr>
          <p:nvPr/>
        </p:nvSpPr>
        <p:spPr bwMode="auto">
          <a:xfrm>
            <a:off x="3783013" y="5019675"/>
            <a:ext cx="796925" cy="579438"/>
          </a:xfrm>
          <a:prstGeom prst="rect">
            <a:avLst/>
          </a:prstGeom>
          <a:solidFill>
            <a:srgbClr val="00B0F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cs-CZ" altLang="cs-CZ" sz="1600">
                <a:solidFill>
                  <a:schemeClr val="bg2"/>
                </a:solidFill>
              </a:rPr>
              <a:t>8 Kč</a:t>
            </a:r>
          </a:p>
          <a:p>
            <a:pPr eaLnBrk="1" hangingPunct="1"/>
            <a:r>
              <a:rPr lang="cs-CZ" altLang="cs-CZ" sz="1600">
                <a:solidFill>
                  <a:schemeClr val="bg2"/>
                </a:solidFill>
              </a:rPr>
              <a:t>VN/kus</a:t>
            </a:r>
          </a:p>
        </p:txBody>
      </p:sp>
      <p:sp>
        <p:nvSpPr>
          <p:cNvPr id="712757" name="Rectangle 53"/>
          <p:cNvSpPr>
            <a:spLocks noChangeArrowheads="1"/>
          </p:cNvSpPr>
          <p:nvPr/>
        </p:nvSpPr>
        <p:spPr bwMode="auto">
          <a:xfrm>
            <a:off x="2098675" y="5062538"/>
            <a:ext cx="796925" cy="579437"/>
          </a:xfrm>
          <a:prstGeom prst="rect">
            <a:avLst/>
          </a:prstGeom>
          <a:solidFill>
            <a:srgbClr val="00B0F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cs-CZ" altLang="cs-CZ" sz="1600">
                <a:solidFill>
                  <a:schemeClr val="bg2"/>
                </a:solidFill>
              </a:rPr>
              <a:t>8 Kč</a:t>
            </a:r>
          </a:p>
          <a:p>
            <a:pPr eaLnBrk="1" hangingPunct="1"/>
            <a:r>
              <a:rPr lang="cs-CZ" altLang="cs-CZ" sz="1600">
                <a:solidFill>
                  <a:schemeClr val="bg2"/>
                </a:solidFill>
              </a:rPr>
              <a:t>VN/kus</a:t>
            </a:r>
          </a:p>
        </p:txBody>
      </p:sp>
      <p:sp>
        <p:nvSpPr>
          <p:cNvPr id="712759" name="Text Box 55"/>
          <p:cNvSpPr txBox="1">
            <a:spLocks noChangeArrowheads="1"/>
          </p:cNvSpPr>
          <p:nvPr/>
        </p:nvSpPr>
        <p:spPr bwMode="auto">
          <a:xfrm>
            <a:off x="317500" y="3598863"/>
            <a:ext cx="1379538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600">
                <a:latin typeface="Tahoma" panose="020B0604030504040204" pitchFamily="34" charset="0"/>
              </a:rPr>
              <a:t>1. zmrzlina</a:t>
            </a:r>
          </a:p>
        </p:txBody>
      </p:sp>
      <p:sp>
        <p:nvSpPr>
          <p:cNvPr id="712760" name="Text Box 56"/>
          <p:cNvSpPr txBox="1">
            <a:spLocks noChangeArrowheads="1"/>
          </p:cNvSpPr>
          <p:nvPr/>
        </p:nvSpPr>
        <p:spPr bwMode="auto">
          <a:xfrm>
            <a:off x="1928813" y="3584575"/>
            <a:ext cx="13795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600">
                <a:latin typeface="Tahoma" panose="020B0604030504040204" pitchFamily="34" charset="0"/>
              </a:rPr>
              <a:t>2. zmrzlina</a:t>
            </a:r>
          </a:p>
        </p:txBody>
      </p:sp>
      <p:sp>
        <p:nvSpPr>
          <p:cNvPr id="712761" name="Text Box 57"/>
          <p:cNvSpPr txBox="1">
            <a:spLocks noChangeArrowheads="1"/>
          </p:cNvSpPr>
          <p:nvPr/>
        </p:nvSpPr>
        <p:spPr bwMode="auto">
          <a:xfrm>
            <a:off x="3636963" y="3581400"/>
            <a:ext cx="13795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600">
                <a:latin typeface="Tahoma" panose="020B0604030504040204" pitchFamily="34" charset="0"/>
              </a:rPr>
              <a:t>3. zmrzlina</a:t>
            </a:r>
          </a:p>
        </p:txBody>
      </p:sp>
      <p:sp>
        <p:nvSpPr>
          <p:cNvPr id="712765" name="Text Box 61"/>
          <p:cNvSpPr txBox="1">
            <a:spLocks noChangeArrowheads="1"/>
          </p:cNvSpPr>
          <p:nvPr/>
        </p:nvSpPr>
        <p:spPr bwMode="auto">
          <a:xfrm>
            <a:off x="577850" y="5695950"/>
            <a:ext cx="1422400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600">
                <a:latin typeface="Tahoma" panose="020B0604030504040204" pitchFamily="34" charset="0"/>
              </a:rPr>
              <a:t>Z ceny se nejprve uhradí VN na kus…</a:t>
            </a:r>
          </a:p>
        </p:txBody>
      </p:sp>
      <p:sp>
        <p:nvSpPr>
          <p:cNvPr id="712766" name="Text Box 62"/>
          <p:cNvSpPr txBox="1">
            <a:spLocks noChangeArrowheads="1"/>
          </p:cNvSpPr>
          <p:nvPr/>
        </p:nvSpPr>
        <p:spPr bwMode="auto">
          <a:xfrm>
            <a:off x="3014663" y="5942013"/>
            <a:ext cx="223520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600">
                <a:latin typeface="Tahoma" panose="020B0604030504040204" pitchFamily="34" charset="0"/>
              </a:rPr>
              <a:t>… a zbylá částka (PÚ) se použije k uhrazení FN…</a:t>
            </a:r>
          </a:p>
        </p:txBody>
      </p:sp>
      <p:sp>
        <p:nvSpPr>
          <p:cNvPr id="712767" name="Line 63"/>
          <p:cNvSpPr>
            <a:spLocks noChangeShapeType="1"/>
          </p:cNvSpPr>
          <p:nvPr/>
        </p:nvSpPr>
        <p:spPr bwMode="auto">
          <a:xfrm>
            <a:off x="368300" y="3975100"/>
            <a:ext cx="48133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12768" name="Text Box 64"/>
          <p:cNvSpPr txBox="1">
            <a:spLocks noChangeArrowheads="1"/>
          </p:cNvSpPr>
          <p:nvPr/>
        </p:nvSpPr>
        <p:spPr bwMode="auto">
          <a:xfrm>
            <a:off x="5092700" y="3975100"/>
            <a:ext cx="3429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600">
                <a:latin typeface="Tahoma" panose="020B0604030504040204" pitchFamily="34" charset="0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69556567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"/>
                                        <p:tgtEl>
                                          <p:spTgt spid="712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" fill="hold"/>
                                        <p:tgtEl>
                                          <p:spTgt spid="712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fill="hold"/>
                                        <p:tgtEl>
                                          <p:spTgt spid="7127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712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"/>
                                        <p:tgtEl>
                                          <p:spTgt spid="712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"/>
                                        <p:tgtEl>
                                          <p:spTgt spid="712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"/>
                                        <p:tgtEl>
                                          <p:spTgt spid="712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250"/>
                                        <p:tgtEl>
                                          <p:spTgt spid="712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50"/>
                                        <p:tgtEl>
                                          <p:spTgt spid="712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250"/>
                                        <p:tgtEl>
                                          <p:spTgt spid="712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250"/>
                                        <p:tgtEl>
                                          <p:spTgt spid="712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250"/>
                                        <p:tgtEl>
                                          <p:spTgt spid="7127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12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250"/>
                                        <p:tgtEl>
                                          <p:spTgt spid="7127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12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250"/>
                                        <p:tgtEl>
                                          <p:spTgt spid="712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81481E-6 L 0.55694 0.17663 " pathEditMode="relative" rAng="0" ptsTypes="AA">
                                      <p:cBhvr>
                                        <p:cTn id="60" dur="250" fill="hold"/>
                                        <p:tgtEl>
                                          <p:spTgt spid="7127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47" y="8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250"/>
                                        <p:tgtEl>
                                          <p:spTgt spid="712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250"/>
                                        <p:tgtEl>
                                          <p:spTgt spid="7127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12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250"/>
                                        <p:tgtEl>
                                          <p:spTgt spid="7127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12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250"/>
                                        <p:tgtEl>
                                          <p:spTgt spid="712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250"/>
                                        <p:tgtEl>
                                          <p:spTgt spid="712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250"/>
                                        <p:tgtEl>
                                          <p:spTgt spid="712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250"/>
                                        <p:tgtEl>
                                          <p:spTgt spid="7127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1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250"/>
                                        <p:tgtEl>
                                          <p:spTgt spid="7127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1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1" presetID="0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11111E-6 -2.22222E-6 L 0.47726 0.16829 " pathEditMode="relative" rAng="0" ptsTypes="AA">
                                      <p:cBhvr>
                                        <p:cTn id="92" dur="250" fill="hold"/>
                                        <p:tgtEl>
                                          <p:spTgt spid="7127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54" y="8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250"/>
                                        <p:tgtEl>
                                          <p:spTgt spid="712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9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250"/>
                                        <p:tgtEl>
                                          <p:spTgt spid="712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250"/>
                                        <p:tgtEl>
                                          <p:spTgt spid="712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0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250"/>
                                        <p:tgtEl>
                                          <p:spTgt spid="712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1" dur="250"/>
                                        <p:tgtEl>
                                          <p:spTgt spid="7127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12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250"/>
                                        <p:tgtEl>
                                          <p:spTgt spid="7127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12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0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521 0.00463 L 0.38004 0.175 " pathEditMode="relative" rAng="0" ptsTypes="AA">
                                      <p:cBhvr>
                                        <p:cTn id="118" dur="250" fill="hold"/>
                                        <p:tgtEl>
                                          <p:spTgt spid="7127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33" y="8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2745" grpId="0" animBg="1"/>
      <p:bldP spid="712750" grpId="0" animBg="1"/>
      <p:bldP spid="712750" grpId="1" animBg="1"/>
      <p:bldP spid="712753" grpId="0" animBg="1"/>
      <p:bldP spid="712753" grpId="1" animBg="1"/>
      <p:bldP spid="712756" grpId="0" animBg="1"/>
      <p:bldP spid="712756" grpId="1" animBg="1"/>
      <p:bldP spid="712752" grpId="0" animBg="1"/>
      <p:bldP spid="712752" grpId="1" animBg="1"/>
      <p:bldP spid="712755" grpId="0" animBg="1"/>
      <p:bldP spid="712755" grpId="1" animBg="1"/>
      <p:bldP spid="712758" grpId="0" animBg="1"/>
      <p:bldP spid="712758" grpId="1" animBg="1"/>
      <p:bldP spid="712742" grpId="0"/>
      <p:bldP spid="712751" grpId="0" animBg="1"/>
      <p:bldP spid="712751" grpId="1" animBg="1"/>
      <p:bldP spid="712754" grpId="0" animBg="1"/>
      <p:bldP spid="712754" grpId="1" animBg="1"/>
      <p:bldP spid="712757" grpId="0" animBg="1"/>
      <p:bldP spid="712757" grpId="1" animBg="1"/>
      <p:bldP spid="712759" grpId="0"/>
      <p:bldP spid="712760" grpId="0"/>
      <p:bldP spid="712761" grpId="0"/>
      <p:bldP spid="712765" grpId="0"/>
      <p:bldP spid="712765" grpId="1"/>
      <p:bldP spid="712766" grpId="0"/>
      <p:bldP spid="712766" grpId="1"/>
      <p:bldP spid="712767" grpId="0" animBg="1"/>
      <p:bldP spid="712768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965485" y="393297"/>
            <a:ext cx="8178515" cy="70869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200" dirty="0"/>
              <a:t>Kolik prodaných zmrzlin vytvoří zisk 15 000 Kč při ceně </a:t>
            </a:r>
            <a:r>
              <a:rPr lang="cs-CZ" sz="3200" b="1" dirty="0"/>
              <a:t>18 Kč/ks </a:t>
            </a:r>
            <a:r>
              <a:rPr lang="cs-CZ" sz="3200" dirty="0"/>
              <a:t>nebo při ceně </a:t>
            </a:r>
            <a:r>
              <a:rPr lang="cs-CZ" sz="3200" b="1" dirty="0"/>
              <a:t>16 Kč/ ks</a:t>
            </a:r>
            <a:r>
              <a:rPr lang="cs-CZ" sz="3200" dirty="0"/>
              <a:t>?</a:t>
            </a:r>
          </a:p>
        </p:txBody>
      </p:sp>
      <p:sp>
        <p:nvSpPr>
          <p:cNvPr id="702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400175"/>
            <a:ext cx="5580112" cy="3613001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cs-CZ" sz="2800" dirty="0"/>
              <a:t>Náklady:</a:t>
            </a:r>
          </a:p>
          <a:p>
            <a:pPr lvl="1" eaLnBrk="1" hangingPunct="1">
              <a:defRPr/>
            </a:pPr>
            <a:r>
              <a:rPr lang="cs-CZ" sz="2600" dirty="0"/>
              <a:t>Pronájem zmrzlinového stroje…</a:t>
            </a:r>
          </a:p>
          <a:p>
            <a:pPr lvl="1" eaLnBrk="1" hangingPunct="1">
              <a:defRPr/>
            </a:pPr>
            <a:r>
              <a:rPr lang="cs-CZ" sz="2600" dirty="0"/>
              <a:t>Pronájem prodejní plochy………</a:t>
            </a:r>
          </a:p>
          <a:p>
            <a:pPr lvl="1" eaLnBrk="1" hangingPunct="1">
              <a:defRPr/>
            </a:pPr>
            <a:r>
              <a:rPr lang="cs-CZ" sz="2600" dirty="0"/>
              <a:t>Elektrická energie…………………</a:t>
            </a:r>
          </a:p>
          <a:p>
            <a:pPr lvl="1" eaLnBrk="1" hangingPunct="1">
              <a:defRPr/>
            </a:pPr>
            <a:r>
              <a:rPr lang="cs-CZ" sz="2600" dirty="0"/>
              <a:t>Plat zaměstnance…………………</a:t>
            </a:r>
          </a:p>
          <a:p>
            <a:pPr lvl="1" eaLnBrk="1" hangingPunct="1">
              <a:defRPr/>
            </a:pPr>
            <a:r>
              <a:rPr lang="cs-CZ" sz="2600" dirty="0"/>
              <a:t>Voda a ostatní……………………</a:t>
            </a:r>
          </a:p>
          <a:p>
            <a:pPr lvl="1" eaLnBrk="1" hangingPunct="1">
              <a:defRPr/>
            </a:pPr>
            <a:r>
              <a:rPr lang="cs-CZ" sz="2600" dirty="0"/>
              <a:t>Surovina na zmrzlinu……………</a:t>
            </a:r>
          </a:p>
          <a:p>
            <a:pPr lvl="1" eaLnBrk="1" hangingPunct="1">
              <a:defRPr/>
            </a:pPr>
            <a:r>
              <a:rPr lang="cs-CZ" sz="2600" dirty="0"/>
              <a:t>Kornoutky……………………………</a:t>
            </a:r>
          </a:p>
          <a:p>
            <a:pPr lvl="1" eaLnBrk="1" hangingPunct="1">
              <a:defRPr/>
            </a:pPr>
            <a:r>
              <a:rPr lang="cs-CZ" sz="2600" dirty="0"/>
              <a:t>Poleva a jiné přísady ……………</a:t>
            </a:r>
          </a:p>
        </p:txBody>
      </p:sp>
      <p:graphicFrame>
        <p:nvGraphicFramePr>
          <p:cNvPr id="702468" name="Group 4"/>
          <p:cNvGraphicFramePr>
            <a:graphicFrameLocks noGrp="1"/>
          </p:cNvGraphicFramePr>
          <p:nvPr>
            <p:ph sz="half" idx="2"/>
          </p:nvPr>
        </p:nvGraphicFramePr>
        <p:xfrm>
          <a:off x="5662613" y="1390650"/>
          <a:ext cx="3301875" cy="3296962"/>
        </p:xfrm>
        <a:graphic>
          <a:graphicData uri="http://schemas.openxmlformats.org/drawingml/2006/table">
            <a:tbl>
              <a:tblPr/>
              <a:tblGrid>
                <a:gridCol w="1650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0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07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Fixní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Variabilní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5000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3000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1000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5000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1000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5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1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2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870700" y="6445587"/>
            <a:ext cx="2133600" cy="365125"/>
          </a:xfrm>
        </p:spPr>
        <p:txBody>
          <a:bodyPr/>
          <a:lstStyle/>
          <a:p>
            <a:fld id="{20599342-ADC9-4FBD-BD5E-33D093E923A2}" type="slidenum">
              <a:rPr lang="cs-CZ"/>
              <a:pPr/>
              <a:t>54</a:t>
            </a:fld>
            <a:endParaRPr lang="cs-CZ" dirty="0"/>
          </a:p>
        </p:txBody>
      </p:sp>
      <p:sp>
        <p:nvSpPr>
          <p:cNvPr id="702502" name="Text Box 38"/>
          <p:cNvSpPr txBox="1">
            <a:spLocks noChangeArrowheads="1"/>
          </p:cNvSpPr>
          <p:nvPr/>
        </p:nvSpPr>
        <p:spPr bwMode="auto">
          <a:xfrm>
            <a:off x="323528" y="4725144"/>
            <a:ext cx="3554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cs-CZ" sz="2400" b="1" dirty="0"/>
              <a:t>Q</a:t>
            </a:r>
            <a:r>
              <a:rPr lang="cs-CZ" sz="2400" b="1" baseline="-25000" dirty="0"/>
              <a:t>Z</a:t>
            </a:r>
            <a:r>
              <a:rPr lang="cs-CZ" sz="2400" b="1" dirty="0"/>
              <a:t> = FN + Z / (P – b)</a:t>
            </a:r>
          </a:p>
        </p:txBody>
      </p:sp>
      <p:sp>
        <p:nvSpPr>
          <p:cNvPr id="702503" name="Text Box 39"/>
          <p:cNvSpPr txBox="1">
            <a:spLocks noChangeArrowheads="1"/>
          </p:cNvSpPr>
          <p:nvPr/>
        </p:nvSpPr>
        <p:spPr bwMode="auto">
          <a:xfrm>
            <a:off x="323528" y="5211315"/>
            <a:ext cx="89582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C00000"/>
                </a:solidFill>
              </a:rPr>
              <a:t>Q</a:t>
            </a:r>
            <a:r>
              <a:rPr lang="cs-CZ" sz="2400" b="1" baseline="-25000" dirty="0">
                <a:solidFill>
                  <a:srgbClr val="C00000"/>
                </a:solidFill>
              </a:rPr>
              <a:t>Z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41001" name="Rectangle 41"/>
          <p:cNvSpPr>
            <a:spLocks noChangeArrowheads="1"/>
          </p:cNvSpPr>
          <p:nvPr/>
        </p:nvSpPr>
        <p:spPr bwMode="auto">
          <a:xfrm>
            <a:off x="5703887" y="1716088"/>
            <a:ext cx="1609726" cy="1784919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400"/>
              <a:t>Celkem </a:t>
            </a:r>
          </a:p>
          <a:p>
            <a:r>
              <a:rPr lang="cs-CZ" sz="2400"/>
              <a:t>15 000</a:t>
            </a:r>
          </a:p>
        </p:txBody>
      </p:sp>
      <p:sp>
        <p:nvSpPr>
          <p:cNvPr id="41002" name="Rectangle 42"/>
          <p:cNvSpPr>
            <a:spLocks noChangeArrowheads="1"/>
          </p:cNvSpPr>
          <p:nvPr/>
        </p:nvSpPr>
        <p:spPr bwMode="auto">
          <a:xfrm>
            <a:off x="7338032" y="3568700"/>
            <a:ext cx="1554448" cy="1012428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400"/>
              <a:t>Celkem</a:t>
            </a:r>
          </a:p>
          <a:p>
            <a:r>
              <a:rPr lang="cs-CZ" sz="2400"/>
              <a:t>8 Kč/kus</a:t>
            </a:r>
          </a:p>
        </p:txBody>
      </p:sp>
      <p:pic>
        <p:nvPicPr>
          <p:cNvPr id="41003" name="Picture 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8" y="200025"/>
            <a:ext cx="552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 Box 39"/>
          <p:cNvSpPr txBox="1">
            <a:spLocks noChangeArrowheads="1"/>
          </p:cNvSpPr>
          <p:nvPr/>
        </p:nvSpPr>
        <p:spPr bwMode="auto">
          <a:xfrm>
            <a:off x="323528" y="6053475"/>
            <a:ext cx="89582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C00000"/>
                </a:solidFill>
              </a:rPr>
              <a:t>Q</a:t>
            </a:r>
            <a:r>
              <a:rPr lang="cs-CZ" sz="2400" b="1" baseline="-25000" dirty="0">
                <a:solidFill>
                  <a:srgbClr val="C00000"/>
                </a:solidFill>
              </a:rPr>
              <a:t>Z</a:t>
            </a:r>
            <a:r>
              <a:rPr lang="cs-CZ" sz="2400" b="1" dirty="0">
                <a:solidFill>
                  <a:srgbClr val="C00000"/>
                </a:solidFill>
              </a:rPr>
              <a:t> =</a:t>
            </a:r>
          </a:p>
        </p:txBody>
      </p:sp>
    </p:spTree>
    <p:extLst>
      <p:ext uri="{BB962C8B-B14F-4D97-AF65-F5344CB8AC3E}">
        <p14:creationId xmlns:p14="http://schemas.microsoft.com/office/powerpoint/2010/main" val="174868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2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02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2502" grpId="0"/>
      <p:bldP spid="702503" grpId="0"/>
      <p:bldP spid="1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b="1"/>
              <a:t>Skladba ceny výrobku</a:t>
            </a:r>
          </a:p>
        </p:txBody>
      </p:sp>
      <p:grpSp>
        <p:nvGrpSpPr>
          <p:cNvPr id="35843" name="Group 3"/>
          <p:cNvGrpSpPr>
            <a:grpSpLocks/>
          </p:cNvGrpSpPr>
          <p:nvPr/>
        </p:nvGrpSpPr>
        <p:grpSpPr bwMode="auto">
          <a:xfrm>
            <a:off x="1979613" y="1271588"/>
            <a:ext cx="5761037" cy="4924425"/>
            <a:chOff x="1247" y="801"/>
            <a:chExt cx="3629" cy="3102"/>
          </a:xfrm>
        </p:grpSpPr>
        <p:sp>
          <p:nvSpPr>
            <p:cNvPr id="35844" name="Text Box 4"/>
            <p:cNvSpPr txBox="1">
              <a:spLocks noChangeArrowheads="1"/>
            </p:cNvSpPr>
            <p:nvPr/>
          </p:nvSpPr>
          <p:spPr bwMode="auto">
            <a:xfrm>
              <a:off x="1253" y="801"/>
              <a:ext cx="3617" cy="67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cs-CZ" altLang="cs-CZ">
                <a:latin typeface="Garamond" panose="02020404030301010803" pitchFamily="18" charset="0"/>
              </a:endParaRPr>
            </a:p>
            <a:p>
              <a:pPr algn="ctr" eaLnBrk="1" hangingPunct="1"/>
              <a:r>
                <a:rPr lang="cs-CZ" altLang="cs-CZ">
                  <a:latin typeface="Garamond" panose="02020404030301010803" pitchFamily="18" charset="0"/>
                </a:rPr>
                <a:t>Cena výrobku (100)</a:t>
              </a:r>
            </a:p>
          </p:txBody>
        </p:sp>
        <p:sp>
          <p:nvSpPr>
            <p:cNvPr id="35845" name="Text Box 5"/>
            <p:cNvSpPr txBox="1">
              <a:spLocks noChangeArrowheads="1"/>
            </p:cNvSpPr>
            <p:nvPr/>
          </p:nvSpPr>
          <p:spPr bwMode="auto">
            <a:xfrm>
              <a:off x="1253" y="1531"/>
              <a:ext cx="2806" cy="3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>
                  <a:latin typeface="Garamond" panose="02020404030301010803" pitchFamily="18" charset="0"/>
                </a:rPr>
                <a:t>celkové náklady (90)</a:t>
              </a:r>
            </a:p>
          </p:txBody>
        </p:sp>
        <p:sp>
          <p:nvSpPr>
            <p:cNvPr id="35846" name="Text Box 6"/>
            <p:cNvSpPr txBox="1">
              <a:spLocks noChangeArrowheads="1"/>
            </p:cNvSpPr>
            <p:nvPr/>
          </p:nvSpPr>
          <p:spPr bwMode="auto">
            <a:xfrm>
              <a:off x="4059" y="1531"/>
              <a:ext cx="811" cy="67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cs-CZ" altLang="cs-CZ">
                <a:latin typeface="Garamond" panose="02020404030301010803" pitchFamily="18" charset="0"/>
              </a:endParaRPr>
            </a:p>
            <a:p>
              <a:pPr algn="ctr" eaLnBrk="1" hangingPunct="1"/>
              <a:r>
                <a:rPr lang="cs-CZ" altLang="cs-CZ">
                  <a:latin typeface="Garamond" panose="02020404030301010803" pitchFamily="18" charset="0"/>
                </a:rPr>
                <a:t>Zisk (10)</a:t>
              </a:r>
            </a:p>
          </p:txBody>
        </p:sp>
        <p:sp>
          <p:nvSpPr>
            <p:cNvPr id="35847" name="Text Box 7"/>
            <p:cNvSpPr txBox="1">
              <a:spLocks noChangeArrowheads="1"/>
            </p:cNvSpPr>
            <p:nvPr/>
          </p:nvSpPr>
          <p:spPr bwMode="auto">
            <a:xfrm>
              <a:off x="2575" y="1870"/>
              <a:ext cx="1484" cy="3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>
                  <a:latin typeface="Garamond" panose="02020404030301010803" pitchFamily="18" charset="0"/>
                </a:rPr>
                <a:t>režie (50)</a:t>
              </a:r>
            </a:p>
          </p:txBody>
        </p:sp>
        <p:sp>
          <p:nvSpPr>
            <p:cNvPr id="35848" name="Text Box 8"/>
            <p:cNvSpPr txBox="1">
              <a:spLocks noChangeArrowheads="1"/>
            </p:cNvSpPr>
            <p:nvPr/>
          </p:nvSpPr>
          <p:spPr bwMode="auto">
            <a:xfrm>
              <a:off x="2575" y="2210"/>
              <a:ext cx="2295" cy="3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>
                  <a:latin typeface="Garamond" panose="02020404030301010803" pitchFamily="18" charset="0"/>
                </a:rPr>
                <a:t>hrubé rozpětí (60)</a:t>
              </a:r>
            </a:p>
          </p:txBody>
        </p:sp>
        <p:sp>
          <p:nvSpPr>
            <p:cNvPr id="35849" name="Text Box 9"/>
            <p:cNvSpPr txBox="1">
              <a:spLocks noChangeArrowheads="1"/>
            </p:cNvSpPr>
            <p:nvPr/>
          </p:nvSpPr>
          <p:spPr bwMode="auto">
            <a:xfrm>
              <a:off x="1253" y="1870"/>
              <a:ext cx="1322" cy="67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cs-CZ" altLang="cs-CZ">
                <a:latin typeface="Garamond" panose="02020404030301010803" pitchFamily="18" charset="0"/>
              </a:endParaRPr>
            </a:p>
            <a:p>
              <a:pPr algn="ctr" eaLnBrk="1" hangingPunct="1"/>
              <a:r>
                <a:rPr lang="cs-CZ" altLang="cs-CZ">
                  <a:latin typeface="Garamond" panose="02020404030301010803" pitchFamily="18" charset="0"/>
                </a:rPr>
                <a:t>přímé náklady (40)</a:t>
              </a:r>
            </a:p>
          </p:txBody>
        </p:sp>
        <p:sp>
          <p:nvSpPr>
            <p:cNvPr id="35850" name="Text Box 10"/>
            <p:cNvSpPr txBox="1">
              <a:spLocks noChangeArrowheads="1"/>
            </p:cNvSpPr>
            <p:nvPr/>
          </p:nvSpPr>
          <p:spPr bwMode="auto">
            <a:xfrm>
              <a:off x="1247" y="3224"/>
              <a:ext cx="1951" cy="67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cs-CZ" altLang="cs-CZ">
                <a:latin typeface="Garamond" panose="02020404030301010803" pitchFamily="18" charset="0"/>
              </a:endParaRPr>
            </a:p>
            <a:p>
              <a:pPr algn="ctr" eaLnBrk="1" hangingPunct="1"/>
              <a:r>
                <a:rPr lang="cs-CZ" altLang="cs-CZ">
                  <a:latin typeface="Garamond" panose="02020404030301010803" pitchFamily="18" charset="0"/>
                </a:rPr>
                <a:t>variabilní náklady (50)</a:t>
              </a:r>
            </a:p>
          </p:txBody>
        </p:sp>
        <p:sp>
          <p:nvSpPr>
            <p:cNvPr id="35851" name="Text Box 11"/>
            <p:cNvSpPr txBox="1">
              <a:spLocks noChangeArrowheads="1"/>
            </p:cNvSpPr>
            <p:nvPr/>
          </p:nvSpPr>
          <p:spPr bwMode="auto">
            <a:xfrm>
              <a:off x="1247" y="2659"/>
              <a:ext cx="1361" cy="5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>
                  <a:latin typeface="Garamond" panose="02020404030301010803" pitchFamily="18" charset="0"/>
                </a:rPr>
                <a:t>přímé náklady (40)</a:t>
              </a:r>
            </a:p>
          </p:txBody>
        </p:sp>
        <p:sp>
          <p:nvSpPr>
            <p:cNvPr id="35852" name="Text Box 12"/>
            <p:cNvSpPr txBox="1">
              <a:spLocks noChangeArrowheads="1"/>
            </p:cNvSpPr>
            <p:nvPr/>
          </p:nvSpPr>
          <p:spPr bwMode="auto">
            <a:xfrm>
              <a:off x="2562" y="2659"/>
              <a:ext cx="636" cy="5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>
                  <a:latin typeface="Garamond" panose="02020404030301010803" pitchFamily="18" charset="0"/>
                </a:rPr>
                <a:t>Varia-bilní režie (10) </a:t>
              </a:r>
            </a:p>
          </p:txBody>
        </p:sp>
        <p:sp>
          <p:nvSpPr>
            <p:cNvPr id="35853" name="Text Box 13"/>
            <p:cNvSpPr txBox="1">
              <a:spLocks noChangeArrowheads="1"/>
            </p:cNvSpPr>
            <p:nvPr/>
          </p:nvSpPr>
          <p:spPr bwMode="auto">
            <a:xfrm>
              <a:off x="3198" y="2659"/>
              <a:ext cx="907" cy="5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>
                  <a:latin typeface="Garamond" panose="02020404030301010803" pitchFamily="18" charset="0"/>
                </a:rPr>
                <a:t>fixní</a:t>
              </a:r>
            </a:p>
            <a:p>
              <a:pPr algn="ctr" eaLnBrk="1" hangingPunct="1"/>
              <a:r>
                <a:rPr lang="cs-CZ" altLang="cs-CZ">
                  <a:latin typeface="Garamond" panose="02020404030301010803" pitchFamily="18" charset="0"/>
                </a:rPr>
                <a:t>režie (40)</a:t>
              </a:r>
            </a:p>
          </p:txBody>
        </p:sp>
        <p:sp>
          <p:nvSpPr>
            <p:cNvPr id="35854" name="Text Box 14"/>
            <p:cNvSpPr txBox="1">
              <a:spLocks noChangeArrowheads="1"/>
            </p:cNvSpPr>
            <p:nvPr/>
          </p:nvSpPr>
          <p:spPr bwMode="auto">
            <a:xfrm>
              <a:off x="4059" y="2659"/>
              <a:ext cx="817" cy="5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/>
              <a:endParaRPr lang="cs-CZ" altLang="cs-CZ">
                <a:latin typeface="Garamond" panose="02020404030301010803" pitchFamily="18" charset="0"/>
              </a:endParaRPr>
            </a:p>
            <a:p>
              <a:pPr algn="ctr" eaLnBrk="1" hangingPunct="1"/>
              <a:r>
                <a:rPr lang="cs-CZ" altLang="cs-CZ">
                  <a:latin typeface="Garamond" panose="02020404030301010803" pitchFamily="18" charset="0"/>
                </a:rPr>
                <a:t>Zisk (10)</a:t>
              </a:r>
            </a:p>
          </p:txBody>
        </p:sp>
        <p:sp>
          <p:nvSpPr>
            <p:cNvPr id="35855" name="Text Box 15"/>
            <p:cNvSpPr txBox="1">
              <a:spLocks noChangeArrowheads="1"/>
            </p:cNvSpPr>
            <p:nvPr/>
          </p:nvSpPr>
          <p:spPr bwMode="auto">
            <a:xfrm>
              <a:off x="3198" y="3224"/>
              <a:ext cx="1678" cy="679"/>
            </a:xfrm>
            <a:prstGeom prst="rect">
              <a:avLst/>
            </a:prstGeom>
            <a:solidFill>
              <a:srgbClr val="FFFFCC">
                <a:alpha val="59999"/>
              </a:srgbClr>
            </a:solidFill>
            <a:ln w="349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>
                  <a:latin typeface="Garamond" panose="02020404030301010803" pitchFamily="18" charset="0"/>
                </a:rPr>
                <a:t>příspěvek na úhradu</a:t>
              </a:r>
            </a:p>
            <a:p>
              <a:pPr algn="ctr" eaLnBrk="1" hangingPunct="1"/>
              <a:r>
                <a:rPr lang="cs-CZ" altLang="cs-CZ">
                  <a:latin typeface="Garamond" panose="02020404030301010803" pitchFamily="18" charset="0"/>
                </a:rPr>
                <a:t>fixních nákladů a zisku (50)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7417304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15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" y="3240088"/>
            <a:ext cx="8763000" cy="34909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661270" name="Rectangle 79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/>
              <a:t>Náklady vs. příspěvek na úhradu</a:t>
            </a:r>
          </a:p>
        </p:txBody>
      </p:sp>
      <p:sp>
        <p:nvSpPr>
          <p:cNvPr id="661285" name="Rectangle 805"/>
          <p:cNvSpPr>
            <a:spLocks noChangeArrowheads="1"/>
          </p:cNvSpPr>
          <p:nvPr/>
        </p:nvSpPr>
        <p:spPr bwMode="auto">
          <a:xfrm>
            <a:off x="29633" y="1221499"/>
            <a:ext cx="91440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cs-CZ" sz="2400" dirty="0">
                <a:cs typeface="Arial" charset="0"/>
              </a:rPr>
              <a:t>Jak se budou vyvíjet náklady a zisk výrobce mp3 přehrávačů prodávaných za 10 000 Kč s var. náklady na kus 4 000 Kč a celkovými fixními náklady 2 mil. Kč?</a:t>
            </a:r>
          </a:p>
        </p:txBody>
      </p:sp>
      <p:sp>
        <p:nvSpPr>
          <p:cNvPr id="661286" name="Rectangle 806"/>
          <p:cNvSpPr>
            <a:spLocks noChangeArrowheads="1"/>
          </p:cNvSpPr>
          <p:nvPr/>
        </p:nvSpPr>
        <p:spPr bwMode="auto">
          <a:xfrm>
            <a:off x="2001838" y="3933825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287" name="Rectangle 807"/>
          <p:cNvSpPr>
            <a:spLocks noChangeArrowheads="1"/>
          </p:cNvSpPr>
          <p:nvPr/>
        </p:nvSpPr>
        <p:spPr bwMode="auto">
          <a:xfrm>
            <a:off x="2973388" y="3960813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288" name="Rectangle 808"/>
          <p:cNvSpPr>
            <a:spLocks noChangeArrowheads="1"/>
          </p:cNvSpPr>
          <p:nvPr/>
        </p:nvSpPr>
        <p:spPr bwMode="auto">
          <a:xfrm>
            <a:off x="3898900" y="3944938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289" name="Rectangle 809"/>
          <p:cNvSpPr>
            <a:spLocks noChangeArrowheads="1"/>
          </p:cNvSpPr>
          <p:nvPr/>
        </p:nvSpPr>
        <p:spPr bwMode="auto">
          <a:xfrm>
            <a:off x="4797425" y="3957638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290" name="Rectangle 810"/>
          <p:cNvSpPr>
            <a:spLocks noChangeArrowheads="1"/>
          </p:cNvSpPr>
          <p:nvPr/>
        </p:nvSpPr>
        <p:spPr bwMode="auto">
          <a:xfrm>
            <a:off x="5797550" y="3954463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291" name="Rectangle 811"/>
          <p:cNvSpPr>
            <a:spLocks noChangeArrowheads="1"/>
          </p:cNvSpPr>
          <p:nvPr/>
        </p:nvSpPr>
        <p:spPr bwMode="auto">
          <a:xfrm>
            <a:off x="6927850" y="3952875"/>
            <a:ext cx="1003300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292" name="Rectangle 812"/>
          <p:cNvSpPr>
            <a:spLocks noChangeArrowheads="1"/>
          </p:cNvSpPr>
          <p:nvPr/>
        </p:nvSpPr>
        <p:spPr bwMode="auto">
          <a:xfrm>
            <a:off x="8086725" y="3952875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293" name="Rectangle 813"/>
          <p:cNvSpPr>
            <a:spLocks noChangeArrowheads="1"/>
          </p:cNvSpPr>
          <p:nvPr/>
        </p:nvSpPr>
        <p:spPr bwMode="auto">
          <a:xfrm>
            <a:off x="2043113" y="4251325"/>
            <a:ext cx="771525" cy="2460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294" name="Rectangle 814"/>
          <p:cNvSpPr>
            <a:spLocks noChangeArrowheads="1"/>
          </p:cNvSpPr>
          <p:nvPr/>
        </p:nvSpPr>
        <p:spPr bwMode="auto">
          <a:xfrm>
            <a:off x="2898775" y="4264025"/>
            <a:ext cx="944563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295" name="Rectangle 815"/>
          <p:cNvSpPr>
            <a:spLocks noChangeArrowheads="1"/>
          </p:cNvSpPr>
          <p:nvPr/>
        </p:nvSpPr>
        <p:spPr bwMode="auto">
          <a:xfrm>
            <a:off x="3911600" y="4260850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296" name="Rectangle 816"/>
          <p:cNvSpPr>
            <a:spLocks noChangeArrowheads="1"/>
          </p:cNvSpPr>
          <p:nvPr/>
        </p:nvSpPr>
        <p:spPr bwMode="auto">
          <a:xfrm>
            <a:off x="4795838" y="4244975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297" name="Rectangle 817"/>
          <p:cNvSpPr>
            <a:spLocks noChangeArrowheads="1"/>
          </p:cNvSpPr>
          <p:nvPr/>
        </p:nvSpPr>
        <p:spPr bwMode="auto">
          <a:xfrm>
            <a:off x="5810250" y="4241800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298" name="Rectangle 818"/>
          <p:cNvSpPr>
            <a:spLocks noChangeArrowheads="1"/>
          </p:cNvSpPr>
          <p:nvPr/>
        </p:nvSpPr>
        <p:spPr bwMode="auto">
          <a:xfrm>
            <a:off x="6910388" y="4240213"/>
            <a:ext cx="1003300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299" name="Rectangle 819"/>
          <p:cNvSpPr>
            <a:spLocks noChangeArrowheads="1"/>
          </p:cNvSpPr>
          <p:nvPr/>
        </p:nvSpPr>
        <p:spPr bwMode="auto">
          <a:xfrm>
            <a:off x="8027988" y="4240213"/>
            <a:ext cx="1008062" cy="2682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00" name="Rectangle 820"/>
          <p:cNvSpPr>
            <a:spLocks noChangeArrowheads="1"/>
          </p:cNvSpPr>
          <p:nvPr/>
        </p:nvSpPr>
        <p:spPr bwMode="auto">
          <a:xfrm>
            <a:off x="2014538" y="4584700"/>
            <a:ext cx="800100" cy="2190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01" name="Rectangle 821"/>
          <p:cNvSpPr>
            <a:spLocks noChangeArrowheads="1"/>
          </p:cNvSpPr>
          <p:nvPr/>
        </p:nvSpPr>
        <p:spPr bwMode="auto">
          <a:xfrm>
            <a:off x="2973388" y="4583113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02" name="Rectangle 822"/>
          <p:cNvSpPr>
            <a:spLocks noChangeArrowheads="1"/>
          </p:cNvSpPr>
          <p:nvPr/>
        </p:nvSpPr>
        <p:spPr bwMode="auto">
          <a:xfrm>
            <a:off x="3911600" y="4567238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03" name="Rectangle 823"/>
          <p:cNvSpPr>
            <a:spLocks noChangeArrowheads="1"/>
          </p:cNvSpPr>
          <p:nvPr/>
        </p:nvSpPr>
        <p:spPr bwMode="auto">
          <a:xfrm>
            <a:off x="4810125" y="4579938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04" name="Rectangle 824"/>
          <p:cNvSpPr>
            <a:spLocks noChangeArrowheads="1"/>
          </p:cNvSpPr>
          <p:nvPr/>
        </p:nvSpPr>
        <p:spPr bwMode="auto">
          <a:xfrm>
            <a:off x="5810250" y="4576763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05" name="Rectangle 825"/>
          <p:cNvSpPr>
            <a:spLocks noChangeArrowheads="1"/>
          </p:cNvSpPr>
          <p:nvPr/>
        </p:nvSpPr>
        <p:spPr bwMode="auto">
          <a:xfrm>
            <a:off x="6940550" y="4575175"/>
            <a:ext cx="1003300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06" name="Rectangle 826"/>
          <p:cNvSpPr>
            <a:spLocks noChangeArrowheads="1"/>
          </p:cNvSpPr>
          <p:nvPr/>
        </p:nvSpPr>
        <p:spPr bwMode="auto">
          <a:xfrm>
            <a:off x="8099425" y="4575175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07" name="Rectangle 827"/>
          <p:cNvSpPr>
            <a:spLocks noChangeArrowheads="1"/>
          </p:cNvSpPr>
          <p:nvPr/>
        </p:nvSpPr>
        <p:spPr bwMode="auto">
          <a:xfrm>
            <a:off x="2014538" y="4903788"/>
            <a:ext cx="828675" cy="2047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08" name="Rectangle 828"/>
          <p:cNvSpPr>
            <a:spLocks noChangeArrowheads="1"/>
          </p:cNvSpPr>
          <p:nvPr/>
        </p:nvSpPr>
        <p:spPr bwMode="auto">
          <a:xfrm>
            <a:off x="2957513" y="4887913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09" name="Rectangle 829"/>
          <p:cNvSpPr>
            <a:spLocks noChangeArrowheads="1"/>
          </p:cNvSpPr>
          <p:nvPr/>
        </p:nvSpPr>
        <p:spPr bwMode="auto">
          <a:xfrm>
            <a:off x="3883025" y="4872038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10" name="Rectangle 830"/>
          <p:cNvSpPr>
            <a:spLocks noChangeArrowheads="1"/>
          </p:cNvSpPr>
          <p:nvPr/>
        </p:nvSpPr>
        <p:spPr bwMode="auto">
          <a:xfrm>
            <a:off x="4781550" y="4884738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11" name="Rectangle 831"/>
          <p:cNvSpPr>
            <a:spLocks noChangeArrowheads="1"/>
          </p:cNvSpPr>
          <p:nvPr/>
        </p:nvSpPr>
        <p:spPr bwMode="auto">
          <a:xfrm>
            <a:off x="5781675" y="4881563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12" name="Rectangle 832"/>
          <p:cNvSpPr>
            <a:spLocks noChangeArrowheads="1"/>
          </p:cNvSpPr>
          <p:nvPr/>
        </p:nvSpPr>
        <p:spPr bwMode="auto">
          <a:xfrm>
            <a:off x="6911975" y="4879975"/>
            <a:ext cx="1003300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13" name="Rectangle 833"/>
          <p:cNvSpPr>
            <a:spLocks noChangeArrowheads="1"/>
          </p:cNvSpPr>
          <p:nvPr/>
        </p:nvSpPr>
        <p:spPr bwMode="auto">
          <a:xfrm>
            <a:off x="8070850" y="4870450"/>
            <a:ext cx="887413" cy="2778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14" name="Rectangle 834"/>
          <p:cNvSpPr>
            <a:spLocks noChangeArrowheads="1"/>
          </p:cNvSpPr>
          <p:nvPr/>
        </p:nvSpPr>
        <p:spPr bwMode="auto">
          <a:xfrm>
            <a:off x="2000250" y="5210175"/>
            <a:ext cx="857250" cy="2333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15" name="Rectangle 835"/>
          <p:cNvSpPr>
            <a:spLocks noChangeArrowheads="1"/>
          </p:cNvSpPr>
          <p:nvPr/>
        </p:nvSpPr>
        <p:spPr bwMode="auto">
          <a:xfrm>
            <a:off x="2959100" y="5222875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16" name="Rectangle 836"/>
          <p:cNvSpPr>
            <a:spLocks noChangeArrowheads="1"/>
          </p:cNvSpPr>
          <p:nvPr/>
        </p:nvSpPr>
        <p:spPr bwMode="auto">
          <a:xfrm>
            <a:off x="3897313" y="5207000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17" name="Rectangle 837"/>
          <p:cNvSpPr>
            <a:spLocks noChangeArrowheads="1"/>
          </p:cNvSpPr>
          <p:nvPr/>
        </p:nvSpPr>
        <p:spPr bwMode="auto">
          <a:xfrm>
            <a:off x="4795838" y="5219700"/>
            <a:ext cx="842962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18" name="Rectangle 838"/>
          <p:cNvSpPr>
            <a:spLocks noChangeArrowheads="1"/>
          </p:cNvSpPr>
          <p:nvPr/>
        </p:nvSpPr>
        <p:spPr bwMode="auto">
          <a:xfrm>
            <a:off x="5795963" y="5216525"/>
            <a:ext cx="944562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19" name="Rectangle 839"/>
          <p:cNvSpPr>
            <a:spLocks noChangeArrowheads="1"/>
          </p:cNvSpPr>
          <p:nvPr/>
        </p:nvSpPr>
        <p:spPr bwMode="auto">
          <a:xfrm>
            <a:off x="6897688" y="5205413"/>
            <a:ext cx="1017587" cy="2619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20" name="Rectangle 840"/>
          <p:cNvSpPr>
            <a:spLocks noChangeArrowheads="1"/>
          </p:cNvSpPr>
          <p:nvPr/>
        </p:nvSpPr>
        <p:spPr bwMode="auto">
          <a:xfrm>
            <a:off x="8085138" y="5214938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21" name="Rectangle 841"/>
          <p:cNvSpPr>
            <a:spLocks noChangeArrowheads="1"/>
          </p:cNvSpPr>
          <p:nvPr/>
        </p:nvSpPr>
        <p:spPr bwMode="auto">
          <a:xfrm>
            <a:off x="2014538" y="5514975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22" name="Rectangle 842"/>
          <p:cNvSpPr>
            <a:spLocks noChangeArrowheads="1"/>
          </p:cNvSpPr>
          <p:nvPr/>
        </p:nvSpPr>
        <p:spPr bwMode="auto">
          <a:xfrm>
            <a:off x="2963863" y="5513388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23" name="Rectangle 843"/>
          <p:cNvSpPr>
            <a:spLocks noChangeArrowheads="1"/>
          </p:cNvSpPr>
          <p:nvPr/>
        </p:nvSpPr>
        <p:spPr bwMode="auto">
          <a:xfrm>
            <a:off x="3911600" y="5526088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24" name="Rectangle 844"/>
          <p:cNvSpPr>
            <a:spLocks noChangeArrowheads="1"/>
          </p:cNvSpPr>
          <p:nvPr/>
        </p:nvSpPr>
        <p:spPr bwMode="auto">
          <a:xfrm>
            <a:off x="4810125" y="5510213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25" name="Rectangle 845"/>
          <p:cNvSpPr>
            <a:spLocks noChangeArrowheads="1"/>
          </p:cNvSpPr>
          <p:nvPr/>
        </p:nvSpPr>
        <p:spPr bwMode="auto">
          <a:xfrm>
            <a:off x="5767388" y="5507038"/>
            <a:ext cx="960437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26" name="Rectangle 846"/>
          <p:cNvSpPr>
            <a:spLocks noChangeArrowheads="1"/>
          </p:cNvSpPr>
          <p:nvPr/>
        </p:nvSpPr>
        <p:spPr bwMode="auto">
          <a:xfrm>
            <a:off x="6911975" y="5500688"/>
            <a:ext cx="1003300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27" name="Rectangle 847"/>
          <p:cNvSpPr>
            <a:spLocks noChangeArrowheads="1"/>
          </p:cNvSpPr>
          <p:nvPr/>
        </p:nvSpPr>
        <p:spPr bwMode="auto">
          <a:xfrm>
            <a:off x="8089900" y="5510213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28" name="Rectangle 848"/>
          <p:cNvSpPr>
            <a:spLocks noChangeArrowheads="1"/>
          </p:cNvSpPr>
          <p:nvPr/>
        </p:nvSpPr>
        <p:spPr bwMode="auto">
          <a:xfrm>
            <a:off x="2014538" y="5818188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29" name="Rectangle 849"/>
          <p:cNvSpPr>
            <a:spLocks noChangeArrowheads="1"/>
          </p:cNvSpPr>
          <p:nvPr/>
        </p:nvSpPr>
        <p:spPr bwMode="auto">
          <a:xfrm>
            <a:off x="2973388" y="5845175"/>
            <a:ext cx="828675" cy="2333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30" name="Rectangle 850"/>
          <p:cNvSpPr>
            <a:spLocks noChangeArrowheads="1"/>
          </p:cNvSpPr>
          <p:nvPr/>
        </p:nvSpPr>
        <p:spPr bwMode="auto">
          <a:xfrm>
            <a:off x="3911600" y="5829300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31" name="Rectangle 851"/>
          <p:cNvSpPr>
            <a:spLocks noChangeArrowheads="1"/>
          </p:cNvSpPr>
          <p:nvPr/>
        </p:nvSpPr>
        <p:spPr bwMode="auto">
          <a:xfrm>
            <a:off x="4810125" y="5832475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32" name="Rectangle 852"/>
          <p:cNvSpPr>
            <a:spLocks noChangeArrowheads="1"/>
          </p:cNvSpPr>
          <p:nvPr/>
        </p:nvSpPr>
        <p:spPr bwMode="auto">
          <a:xfrm>
            <a:off x="5786438" y="5819775"/>
            <a:ext cx="960437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33" name="Rectangle 853"/>
          <p:cNvSpPr>
            <a:spLocks noChangeArrowheads="1"/>
          </p:cNvSpPr>
          <p:nvPr/>
        </p:nvSpPr>
        <p:spPr bwMode="auto">
          <a:xfrm>
            <a:off x="6878638" y="5818188"/>
            <a:ext cx="1033462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34" name="Rectangle 854"/>
          <p:cNvSpPr>
            <a:spLocks noChangeArrowheads="1"/>
          </p:cNvSpPr>
          <p:nvPr/>
        </p:nvSpPr>
        <p:spPr bwMode="auto">
          <a:xfrm>
            <a:off x="8099425" y="5837238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35" name="Rectangle 855"/>
          <p:cNvSpPr>
            <a:spLocks noChangeArrowheads="1"/>
          </p:cNvSpPr>
          <p:nvPr/>
        </p:nvSpPr>
        <p:spPr bwMode="auto">
          <a:xfrm>
            <a:off x="2014538" y="6124575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36" name="Rectangle 856"/>
          <p:cNvSpPr>
            <a:spLocks noChangeArrowheads="1"/>
          </p:cNvSpPr>
          <p:nvPr/>
        </p:nvSpPr>
        <p:spPr bwMode="auto">
          <a:xfrm>
            <a:off x="2960688" y="6151563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37" name="Rectangle 857"/>
          <p:cNvSpPr>
            <a:spLocks noChangeArrowheads="1"/>
          </p:cNvSpPr>
          <p:nvPr/>
        </p:nvSpPr>
        <p:spPr bwMode="auto">
          <a:xfrm>
            <a:off x="3911600" y="6135688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38" name="Rectangle 858"/>
          <p:cNvSpPr>
            <a:spLocks noChangeArrowheads="1"/>
          </p:cNvSpPr>
          <p:nvPr/>
        </p:nvSpPr>
        <p:spPr bwMode="auto">
          <a:xfrm>
            <a:off x="4810125" y="6124575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39" name="Rectangle 859"/>
          <p:cNvSpPr>
            <a:spLocks noChangeArrowheads="1"/>
          </p:cNvSpPr>
          <p:nvPr/>
        </p:nvSpPr>
        <p:spPr bwMode="auto">
          <a:xfrm>
            <a:off x="5810250" y="6145213"/>
            <a:ext cx="9302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40" name="Rectangle 860"/>
          <p:cNvSpPr>
            <a:spLocks noChangeArrowheads="1"/>
          </p:cNvSpPr>
          <p:nvPr/>
        </p:nvSpPr>
        <p:spPr bwMode="auto">
          <a:xfrm>
            <a:off x="6897688" y="6119813"/>
            <a:ext cx="1033462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41" name="Rectangle 861"/>
          <p:cNvSpPr>
            <a:spLocks noChangeArrowheads="1"/>
          </p:cNvSpPr>
          <p:nvPr/>
        </p:nvSpPr>
        <p:spPr bwMode="auto">
          <a:xfrm>
            <a:off x="8099425" y="6143625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42" name="Rectangle 862"/>
          <p:cNvSpPr>
            <a:spLocks noChangeArrowheads="1"/>
          </p:cNvSpPr>
          <p:nvPr/>
        </p:nvSpPr>
        <p:spPr bwMode="auto">
          <a:xfrm>
            <a:off x="2008188" y="6453188"/>
            <a:ext cx="871537" cy="211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43" name="Rectangle 863"/>
          <p:cNvSpPr>
            <a:spLocks noChangeArrowheads="1"/>
          </p:cNvSpPr>
          <p:nvPr/>
        </p:nvSpPr>
        <p:spPr bwMode="auto">
          <a:xfrm>
            <a:off x="2935288" y="6435725"/>
            <a:ext cx="871537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44" name="Rectangle 864"/>
          <p:cNvSpPr>
            <a:spLocks noChangeArrowheads="1"/>
          </p:cNvSpPr>
          <p:nvPr/>
        </p:nvSpPr>
        <p:spPr bwMode="auto">
          <a:xfrm>
            <a:off x="3895725" y="6430963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45" name="Rectangle 865"/>
          <p:cNvSpPr>
            <a:spLocks noChangeArrowheads="1"/>
          </p:cNvSpPr>
          <p:nvPr/>
        </p:nvSpPr>
        <p:spPr bwMode="auto">
          <a:xfrm>
            <a:off x="4803775" y="6434138"/>
            <a:ext cx="857250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46" name="Rectangle 866"/>
          <p:cNvSpPr>
            <a:spLocks noChangeArrowheads="1"/>
          </p:cNvSpPr>
          <p:nvPr/>
        </p:nvSpPr>
        <p:spPr bwMode="auto">
          <a:xfrm>
            <a:off x="5775325" y="6473825"/>
            <a:ext cx="989013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47" name="Rectangle 867"/>
          <p:cNvSpPr>
            <a:spLocks noChangeArrowheads="1"/>
          </p:cNvSpPr>
          <p:nvPr/>
        </p:nvSpPr>
        <p:spPr bwMode="auto">
          <a:xfrm>
            <a:off x="6905625" y="6472238"/>
            <a:ext cx="1046163" cy="1952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1348" name="Rectangle 868"/>
          <p:cNvSpPr>
            <a:spLocks noChangeArrowheads="1"/>
          </p:cNvSpPr>
          <p:nvPr/>
        </p:nvSpPr>
        <p:spPr bwMode="auto">
          <a:xfrm>
            <a:off x="8045450" y="6429375"/>
            <a:ext cx="828675" cy="247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71217" name="Text Box 1521"/>
          <p:cNvSpPr txBox="1">
            <a:spLocks noChangeArrowheads="1"/>
          </p:cNvSpPr>
          <p:nvPr/>
        </p:nvSpPr>
        <p:spPr bwMode="auto">
          <a:xfrm>
            <a:off x="1754187" y="2507470"/>
            <a:ext cx="6705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cs-CZ" sz="2400" dirty="0"/>
              <a:t>Příspěvek na úhradu na 1 kus =</a:t>
            </a:r>
          </a:p>
        </p:txBody>
      </p:sp>
      <p:sp>
        <p:nvSpPr>
          <p:cNvPr id="671219" name="Rectangle 1523"/>
          <p:cNvSpPr>
            <a:spLocks noChangeArrowheads="1"/>
          </p:cNvSpPr>
          <p:nvPr/>
        </p:nvSpPr>
        <p:spPr bwMode="auto">
          <a:xfrm>
            <a:off x="1104900" y="3949700"/>
            <a:ext cx="850900" cy="27432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310017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713788" cy="5616575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200" dirty="0"/>
              <a:t>Ukázka</a:t>
            </a:r>
          </a:p>
          <a:p>
            <a:pPr algn="just">
              <a:lnSpc>
                <a:spcPct val="90000"/>
              </a:lnSpc>
            </a:pPr>
            <a:r>
              <a:rPr lang="cs-CZ" altLang="cs-CZ" sz="2200" dirty="0"/>
              <a:t>Čtvrtletní kapacita slévárenského závodu je 1 320 t odlitků. Průměrná cena 1t odlitků je 6 250 Kč, fixní náklady jsou 1 180 000 Kč, variabilní náklady na 1t činí 4 710 Kč. </a:t>
            </a:r>
          </a:p>
          <a:p>
            <a:pPr algn="just">
              <a:lnSpc>
                <a:spcPct val="90000"/>
              </a:lnSpc>
            </a:pPr>
            <a:endParaRPr lang="cs-CZ" altLang="cs-CZ" sz="2200" dirty="0"/>
          </a:p>
          <a:p>
            <a:pPr algn="just">
              <a:lnSpc>
                <a:spcPct val="90000"/>
              </a:lnSpc>
            </a:pPr>
            <a:r>
              <a:rPr lang="cs-CZ" altLang="cs-CZ" sz="2200" dirty="0"/>
              <a:t>BZ = F/(p-b) = Vypočtený BZ udává, že výroba závodu je ztrátová až do objemu výroby 766 t za čtvrtletí. Od tohoto bodu začíná firma dosahovat zisku.</a:t>
            </a:r>
          </a:p>
          <a:p>
            <a:pPr lvl="1" algn="just">
              <a:lnSpc>
                <a:spcPct val="90000"/>
              </a:lnSpc>
            </a:pPr>
            <a:endParaRPr lang="cs-CZ" altLang="cs-CZ" sz="2200" dirty="0"/>
          </a:p>
          <a:p>
            <a:pPr lvl="1" algn="just">
              <a:lnSpc>
                <a:spcPct val="90000"/>
              </a:lnSpc>
            </a:pPr>
            <a:r>
              <a:rPr lang="cs-CZ" altLang="cs-CZ" sz="2200" dirty="0"/>
              <a:t>Vzhledem k celkové kapacitě to znamená tedy využití kapacity na </a:t>
            </a:r>
            <a:r>
              <a:rPr lang="cs-CZ" altLang="cs-CZ" sz="2200" dirty="0" err="1"/>
              <a:t>xxx</a:t>
            </a:r>
            <a:r>
              <a:rPr lang="cs-CZ" altLang="cs-CZ" sz="2200" dirty="0"/>
              <a:t> % při BZ – tzv. </a:t>
            </a:r>
            <a:r>
              <a:rPr lang="cs-CZ" altLang="cs-CZ" sz="2200" b="1" u="sng" dirty="0"/>
              <a:t>kritické využití výrobní kapacity</a:t>
            </a:r>
            <a:r>
              <a:rPr lang="cs-CZ" altLang="cs-CZ" sz="2200" dirty="0"/>
              <a:t>…</a:t>
            </a:r>
          </a:p>
          <a:p>
            <a:pPr marL="1182688" lvl="2" indent="-260350" algn="just">
              <a:lnSpc>
                <a:spcPct val="90000"/>
              </a:lnSpc>
            </a:pPr>
            <a:r>
              <a:rPr lang="cs-CZ" altLang="cs-CZ" sz="2200" b="1" dirty="0" err="1"/>
              <a:t>VK</a:t>
            </a:r>
            <a:r>
              <a:rPr lang="cs-CZ" altLang="cs-CZ" sz="2200" b="1" baseline="-25000" dirty="0" err="1"/>
              <a:t>krit</a:t>
            </a:r>
            <a:r>
              <a:rPr lang="cs-CZ" altLang="cs-CZ" sz="2200" b="1" dirty="0"/>
              <a:t> = BZ * 100 / VK </a:t>
            </a:r>
            <a:r>
              <a:rPr lang="cs-CZ" altLang="cs-CZ" sz="2200" dirty="0"/>
              <a:t>=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0" y="2938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686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BOD ZVRATU</a:t>
            </a:r>
          </a:p>
        </p:txBody>
      </p:sp>
    </p:spTree>
    <p:extLst>
      <p:ext uri="{BB962C8B-B14F-4D97-AF65-F5344CB8AC3E}">
        <p14:creationId xmlns:p14="http://schemas.microsoft.com/office/powerpoint/2010/main" val="277597562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číslo snímku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953250" y="6564313"/>
            <a:ext cx="2193925" cy="26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A1194B17-969D-4C43-B701-5AA803F70F9C}" type="slidenum">
              <a:rPr lang="cs-CZ" altLang="cs-CZ"/>
              <a:pPr eaLnBrk="1" hangingPunct="1"/>
              <a:t>58</a:t>
            </a:fld>
            <a:endParaRPr lang="cs-CZ" altLang="cs-CZ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642350" cy="5184775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Ukázka- pokračování</a:t>
            </a:r>
          </a:p>
          <a:p>
            <a:pPr algn="just">
              <a:lnSpc>
                <a:spcPct val="90000"/>
              </a:lnSpc>
            </a:pPr>
            <a:r>
              <a:rPr lang="cs-CZ" altLang="cs-CZ" sz="2400" dirty="0"/>
              <a:t>Předpoklad: v každém čtvrtletí chce firma minimální výši zisku 620 tis. Kč</a:t>
            </a:r>
          </a:p>
          <a:p>
            <a:pPr algn="just">
              <a:lnSpc>
                <a:spcPct val="90000"/>
              </a:lnSpc>
            </a:pPr>
            <a:endParaRPr lang="cs-CZ" altLang="cs-CZ" sz="2400" dirty="0"/>
          </a:p>
          <a:p>
            <a:pPr lvl="1" algn="just">
              <a:lnSpc>
                <a:spcPct val="90000"/>
              </a:lnSpc>
            </a:pPr>
            <a:r>
              <a:rPr lang="cs-CZ" altLang="cs-CZ" dirty="0"/>
              <a:t>BZ = (1180000+620000)/(6250-4710)=</a:t>
            </a:r>
          </a:p>
          <a:p>
            <a:pPr lvl="1" algn="just">
              <a:lnSpc>
                <a:spcPct val="90000"/>
              </a:lnSpc>
            </a:pPr>
            <a:r>
              <a:rPr lang="cs-CZ" altLang="cs-CZ" dirty="0" err="1"/>
              <a:t>VK</a:t>
            </a:r>
            <a:r>
              <a:rPr lang="cs-CZ" altLang="cs-CZ" baseline="-25000" dirty="0" err="1"/>
              <a:t>krit</a:t>
            </a:r>
            <a:r>
              <a:rPr lang="cs-CZ" altLang="cs-CZ" baseline="-25000" dirty="0"/>
              <a:t> </a:t>
            </a:r>
            <a:r>
              <a:rPr lang="cs-CZ" altLang="cs-CZ" dirty="0"/>
              <a:t>= 1170/1320*100=</a:t>
            </a:r>
            <a:endParaRPr lang="cs-CZ" altLang="cs-CZ" b="1" dirty="0"/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400" dirty="0"/>
          </a:p>
        </p:txBody>
      </p:sp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0" y="2938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789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BOD ZVRATU</a:t>
            </a:r>
          </a:p>
        </p:txBody>
      </p:sp>
    </p:spTree>
    <p:extLst>
      <p:ext uri="{BB962C8B-B14F-4D97-AF65-F5344CB8AC3E}">
        <p14:creationId xmlns:p14="http://schemas.microsoft.com/office/powerpoint/2010/main" val="336117083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BOD ZVRATU</a:t>
            </a:r>
          </a:p>
        </p:txBody>
      </p:sp>
      <p:sp>
        <p:nvSpPr>
          <p:cNvPr id="195586" name="Rectangle 2"/>
          <p:cNvSpPr>
            <a:spLocks noGrp="1" noChangeArrowheads="1"/>
          </p:cNvSpPr>
          <p:nvPr>
            <p:ph idx="1"/>
          </p:nvPr>
        </p:nvSpPr>
        <p:spPr>
          <a:xfrm>
            <a:off x="250825" y="908050"/>
            <a:ext cx="8642350" cy="5184775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/>
              <a:t>BZ při různorodé produkci</a:t>
            </a:r>
          </a:p>
          <a:p>
            <a:pPr algn="just">
              <a:lnSpc>
                <a:spcPct val="90000"/>
              </a:lnSpc>
            </a:pPr>
            <a:r>
              <a:rPr lang="cs-CZ" sz="2400" dirty="0" err="1"/>
              <a:t>Nákl.fce</a:t>
            </a:r>
            <a:r>
              <a:rPr lang="cs-CZ" sz="2400" dirty="0"/>
              <a:t> N = F + </a:t>
            </a:r>
            <a:r>
              <a:rPr lang="cs-CZ" sz="2400" dirty="0" err="1"/>
              <a:t>hv</a:t>
            </a:r>
            <a:r>
              <a:rPr lang="cs-CZ" sz="2400" dirty="0"/>
              <a:t>*Q</a:t>
            </a:r>
          </a:p>
          <a:p>
            <a:r>
              <a:rPr lang="cs-CZ" sz="2400" dirty="0"/>
              <a:t>Příspěvek na úhradu představuje podíl celkových variabilních nákladů na 1 Kč produkce (tržeb), vyjádřený peněžně </a:t>
            </a:r>
          </a:p>
          <a:p>
            <a:pPr lvl="2">
              <a:buFont typeface="Wingdings" pitchFamily="2" charset="2"/>
              <a:buNone/>
            </a:pPr>
            <a:r>
              <a:rPr lang="cs-CZ" sz="2400" dirty="0">
                <a:sym typeface="Symbol" pitchFamily="18" charset="2"/>
              </a:rPr>
              <a:t></a:t>
            </a:r>
            <a:r>
              <a:rPr lang="cs-CZ" sz="2400" dirty="0"/>
              <a:t> ú = 1- </a:t>
            </a:r>
            <a:r>
              <a:rPr lang="cs-CZ" sz="2400" dirty="0" err="1"/>
              <a:t>hv</a:t>
            </a:r>
            <a:r>
              <a:rPr lang="cs-CZ" sz="2400" dirty="0"/>
              <a:t>, kde </a:t>
            </a:r>
            <a:r>
              <a:rPr lang="cs-CZ" sz="2400" dirty="0" err="1"/>
              <a:t>hv</a:t>
            </a:r>
            <a:r>
              <a:rPr lang="cs-CZ" sz="2400" dirty="0"/>
              <a:t> = VN/Q</a:t>
            </a:r>
          </a:p>
          <a:p>
            <a:pPr algn="ctr">
              <a:buFont typeface="Wingdings" pitchFamily="2" charset="2"/>
              <a:buNone/>
            </a:pPr>
            <a:endParaRPr lang="cs-CZ" sz="2400" dirty="0">
              <a:sym typeface="Symbol" pitchFamily="18" charset="2"/>
            </a:endParaRPr>
          </a:p>
          <a:p>
            <a:pPr algn="ctr">
              <a:buFont typeface="Wingdings" pitchFamily="2" charset="2"/>
              <a:buNone/>
            </a:pPr>
            <a:r>
              <a:rPr lang="cs-CZ" sz="2400" b="1" dirty="0">
                <a:sym typeface="Symbol" pitchFamily="18" charset="2"/>
              </a:rPr>
              <a:t></a:t>
            </a:r>
          </a:p>
          <a:p>
            <a:pPr algn="just">
              <a:lnSpc>
                <a:spcPct val="90000"/>
              </a:lnSpc>
            </a:pPr>
            <a:endParaRPr lang="cs-CZ" sz="2400" dirty="0"/>
          </a:p>
          <a:p>
            <a:pPr algn="just">
              <a:lnSpc>
                <a:spcPct val="90000"/>
              </a:lnSpc>
            </a:pPr>
            <a:r>
              <a:rPr lang="cs-CZ" sz="2400" dirty="0"/>
              <a:t>Potom BZ = F/(1-hv)</a:t>
            </a:r>
          </a:p>
          <a:p>
            <a:pPr algn="just">
              <a:lnSpc>
                <a:spcPct val="90000"/>
              </a:lnSpc>
            </a:pPr>
            <a:r>
              <a:rPr lang="cs-CZ" sz="2400" dirty="0"/>
              <a:t>Potom BZ = (</a:t>
            </a:r>
            <a:r>
              <a:rPr lang="cs-CZ" sz="2400" dirty="0" err="1"/>
              <a:t>F+Z</a:t>
            </a:r>
            <a:r>
              <a:rPr lang="cs-CZ" sz="2400" baseline="-25000" dirty="0" err="1"/>
              <a:t>min</a:t>
            </a:r>
            <a:r>
              <a:rPr lang="cs-CZ" sz="2400" dirty="0"/>
              <a:t>)/(1-hv)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cs-CZ" b="1" dirty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cs-CZ" sz="2400" b="1" dirty="0"/>
          </a:p>
        </p:txBody>
      </p:sp>
      <p:sp>
        <p:nvSpPr>
          <p:cNvPr id="195587" name="Rectangle 3"/>
          <p:cNvSpPr>
            <a:spLocks noChangeArrowheads="1"/>
          </p:cNvSpPr>
          <p:nvPr/>
        </p:nvSpPr>
        <p:spPr bwMode="auto">
          <a:xfrm>
            <a:off x="0" y="2938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444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2497" y="324740"/>
            <a:ext cx="8229600" cy="1007440"/>
          </a:xfrm>
        </p:spPr>
        <p:txBody>
          <a:bodyPr/>
          <a:lstStyle/>
          <a:p>
            <a:r>
              <a:rPr lang="cs-CZ" altLang="cs-CZ" dirty="0">
                <a:solidFill>
                  <a:srgbClr val="FF0000"/>
                </a:solidFill>
              </a:rPr>
              <a:t>Nákladové funkce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96975"/>
            <a:ext cx="8893175" cy="56610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/>
              <a:t>Obecná nákladová funkce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Nákladové funkce při homogenní výrobě a lineárním průběhu nákladů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N = FN + b * q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/>
              <a:t>Globální nákladová funkce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Nákladové funkce při heterogenní produkci a lineárním vývoji nákladů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Pokud podnik vyrábí více výrobků, je nákladová funkce dána fixními náklady, variabilními náklady na jeden kus produkce jednotlivých výrobků (</a:t>
            </a:r>
            <a:r>
              <a:rPr lang="cs-CZ" altLang="cs-CZ" sz="2400" dirty="0" err="1"/>
              <a:t>b</a:t>
            </a:r>
            <a:r>
              <a:rPr lang="cs-CZ" altLang="cs-CZ" sz="2400" baseline="-25000" dirty="0" err="1"/>
              <a:t>A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b</a:t>
            </a:r>
            <a:r>
              <a:rPr lang="cs-CZ" altLang="cs-CZ" sz="2400" baseline="-25000" dirty="0" err="1"/>
              <a:t>B</a:t>
            </a:r>
            <a:r>
              <a:rPr lang="cs-CZ" altLang="cs-CZ" sz="2400" dirty="0"/>
              <a:t>,…) a objemy výroby pro jednotlivé výrobky (</a:t>
            </a:r>
            <a:r>
              <a:rPr lang="cs-CZ" altLang="cs-CZ" sz="2400" dirty="0" err="1"/>
              <a:t>q</a:t>
            </a:r>
            <a:r>
              <a:rPr lang="cs-CZ" altLang="cs-CZ" sz="2400" baseline="-25000" dirty="0" err="1"/>
              <a:t>A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q</a:t>
            </a:r>
            <a:r>
              <a:rPr lang="cs-CZ" altLang="cs-CZ" sz="2400" baseline="-25000" dirty="0" err="1"/>
              <a:t>B</a:t>
            </a:r>
            <a:r>
              <a:rPr lang="cs-CZ" altLang="cs-CZ" sz="2400" dirty="0"/>
              <a:t>,…) 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N = FN + </a:t>
            </a:r>
            <a:r>
              <a:rPr lang="cs-CZ" altLang="cs-CZ" sz="2400" dirty="0" err="1"/>
              <a:t>b</a:t>
            </a:r>
            <a:r>
              <a:rPr lang="cs-CZ" altLang="cs-CZ" sz="2400" baseline="-25000" dirty="0" err="1"/>
              <a:t>A</a:t>
            </a:r>
            <a:r>
              <a:rPr lang="cs-CZ" altLang="cs-CZ" sz="2400" baseline="-25000" dirty="0"/>
              <a:t> </a:t>
            </a:r>
            <a:r>
              <a:rPr lang="cs-CZ" altLang="cs-CZ" sz="2400" dirty="0"/>
              <a:t>*</a:t>
            </a:r>
            <a:r>
              <a:rPr lang="cs-CZ" altLang="cs-CZ" sz="2400" baseline="-25000" dirty="0"/>
              <a:t> </a:t>
            </a:r>
            <a:r>
              <a:rPr lang="cs-CZ" altLang="cs-CZ" sz="2400" dirty="0" err="1"/>
              <a:t>q</a:t>
            </a:r>
            <a:r>
              <a:rPr lang="cs-CZ" altLang="cs-CZ" sz="2400" baseline="-25000" dirty="0" err="1"/>
              <a:t>A</a:t>
            </a:r>
            <a:r>
              <a:rPr lang="cs-CZ" altLang="cs-CZ" sz="2400" baseline="-25000" dirty="0"/>
              <a:t> </a:t>
            </a:r>
            <a:r>
              <a:rPr lang="cs-CZ" altLang="cs-CZ" sz="2400" dirty="0"/>
              <a:t>+ </a:t>
            </a:r>
            <a:r>
              <a:rPr lang="cs-CZ" altLang="cs-CZ" sz="2400" dirty="0" err="1"/>
              <a:t>b</a:t>
            </a:r>
            <a:r>
              <a:rPr lang="cs-CZ" altLang="cs-CZ" sz="2400" baseline="-25000" dirty="0" err="1"/>
              <a:t>B</a:t>
            </a:r>
            <a:r>
              <a:rPr lang="cs-CZ" altLang="cs-CZ" sz="2400" baseline="-25000" dirty="0"/>
              <a:t> </a:t>
            </a:r>
            <a:r>
              <a:rPr lang="cs-CZ" altLang="cs-CZ" sz="2400" dirty="0"/>
              <a:t>* </a:t>
            </a:r>
            <a:r>
              <a:rPr lang="cs-CZ" altLang="cs-CZ" sz="2400" dirty="0" err="1"/>
              <a:t>q</a:t>
            </a:r>
            <a:r>
              <a:rPr lang="cs-CZ" altLang="cs-CZ" sz="2400" baseline="-25000" dirty="0" err="1"/>
              <a:t>B</a:t>
            </a:r>
            <a:r>
              <a:rPr lang="cs-CZ" altLang="cs-CZ" sz="2400" baseline="-25000" dirty="0"/>
              <a:t> </a:t>
            </a:r>
            <a:r>
              <a:rPr lang="cs-CZ" altLang="cs-CZ" sz="2400" dirty="0"/>
              <a:t>+ ….   </a:t>
            </a:r>
            <a:r>
              <a:rPr lang="cs-CZ" altLang="cs-CZ" sz="2400" dirty="0">
                <a:sym typeface="Symbol" panose="05050102010706020507" pitchFamily="18" charset="2"/>
              </a:rPr>
              <a:t>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FF0000"/>
                </a:solidFill>
                <a:sym typeface="Symbol" panose="05050102010706020507" pitchFamily="18" charset="2"/>
              </a:rPr>
              <a:t>N = FN + </a:t>
            </a:r>
            <a:r>
              <a:rPr lang="cs-CZ" altLang="cs-CZ" sz="2400" b="1" dirty="0" err="1">
                <a:solidFill>
                  <a:srgbClr val="FF0000"/>
                </a:solidFill>
                <a:sym typeface="Symbol" panose="05050102010706020507" pitchFamily="18" charset="2"/>
              </a:rPr>
              <a:t>h</a:t>
            </a:r>
            <a:r>
              <a:rPr lang="cs-CZ" altLang="cs-CZ" sz="2400" b="1" baseline="-25000" dirty="0" err="1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cs-CZ" altLang="cs-CZ" sz="2400" b="1" dirty="0">
                <a:solidFill>
                  <a:srgbClr val="FF0000"/>
                </a:solidFill>
                <a:sym typeface="Symbol" panose="05050102010706020507" pitchFamily="18" charset="2"/>
              </a:rPr>
              <a:t> * Q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 err="1">
                <a:sym typeface="Symbol" panose="05050102010706020507" pitchFamily="18" charset="2"/>
              </a:rPr>
              <a:t>h</a:t>
            </a:r>
            <a:r>
              <a:rPr lang="cs-CZ" altLang="cs-CZ" sz="2000" baseline="-25000" dirty="0" err="1">
                <a:sym typeface="Symbol" panose="05050102010706020507" pitchFamily="18" charset="2"/>
              </a:rPr>
              <a:t>v</a:t>
            </a:r>
            <a:r>
              <a:rPr lang="cs-CZ" altLang="cs-CZ" sz="2000" b="1" baseline="-25000" dirty="0">
                <a:sym typeface="Symbol" panose="05050102010706020507" pitchFamily="18" charset="2"/>
              </a:rPr>
              <a:t> </a:t>
            </a:r>
            <a:r>
              <a:rPr lang="cs-CZ" altLang="cs-CZ" sz="2000" dirty="0">
                <a:sym typeface="Symbol" panose="05050102010706020507" pitchFamily="18" charset="2"/>
              </a:rPr>
              <a:t>… haléřový ukazatel variabilních nákladů (VN/Q)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>
                <a:sym typeface="Symbol" panose="05050102010706020507" pitchFamily="18" charset="2"/>
              </a:rPr>
              <a:t>Q … celkový objem produkce v peněžních jednotkách (p*q)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74985976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822578" y="261167"/>
            <a:ext cx="8424862" cy="558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dirty="0"/>
              <a:t>Ukázka 2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6463"/>
            <a:ext cx="8435975" cy="24479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400"/>
              <a:t>Roční fixní náklady podniku jsou odhadovány ve výši 61 000 tis. Kč, celkové roční variabilní náklady 32 468 tis. Kč. Objem výroby 108 191 tis. Kč. </a:t>
            </a:r>
            <a:r>
              <a:rPr lang="cs-CZ" altLang="cs-CZ" sz="2400" b="1"/>
              <a:t>Jaký je minimální objem produkce, aby firma dosáhla hranice rentability, tzn. aby dosáhla nulového bodu zisku?</a:t>
            </a: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468313" y="3279775"/>
            <a:ext cx="8496300" cy="259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cs-CZ" sz="2400" dirty="0"/>
              <a:t>Řešení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  <a:defRPr/>
            </a:pPr>
            <a:r>
              <a:rPr lang="cs-CZ" sz="2400" dirty="0"/>
              <a:t>N =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226746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Příklad 1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solidFill>
                  <a:schemeClr val="tx1"/>
                </a:solidFill>
              </a:rPr>
              <a:t>Pan Kutil a pan Chytrý se rozhodli založit podnik na výrobu stavebních palet. Po provedení předběžné roční kalkulace výroby zjistili přibližnou výši fixních a variabilních nákladů výroby. Předpokládaná prodejní cena 1 palety je 250 Kč, celkové fixní náklady 1 000 </a:t>
            </a:r>
            <a:r>
              <a:rPr lang="cs-CZ" sz="2400" dirty="0" err="1">
                <a:solidFill>
                  <a:schemeClr val="tx1"/>
                </a:solidFill>
              </a:rPr>
              <a:t>000</a:t>
            </a:r>
            <a:r>
              <a:rPr lang="cs-CZ" sz="2400" dirty="0">
                <a:solidFill>
                  <a:schemeClr val="tx1"/>
                </a:solidFill>
              </a:rPr>
              <a:t> Kč, jednotkové variabilní náklady jedné palety jsou 75 Kč. </a:t>
            </a:r>
          </a:p>
          <a:p>
            <a:r>
              <a:rPr lang="cs-CZ" sz="2400" dirty="0">
                <a:solidFill>
                  <a:schemeClr val="tx1"/>
                </a:solidFill>
              </a:rPr>
              <a:t>Stanovte, jakého minimálního objemu produkce podnik musí dosáhnout, aby se výroba stala rentabilní.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614926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solidFill>
                  <a:schemeClr val="tx1"/>
                </a:solidFill>
              </a:rPr>
              <a:t>Je dána nákladová funkce: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N = 1 800 000 + 25 * </a:t>
            </a:r>
            <a:r>
              <a:rPr lang="cs-CZ" sz="2800" dirty="0" err="1">
                <a:solidFill>
                  <a:schemeClr val="tx1"/>
                </a:solidFill>
              </a:rPr>
              <a:t>q</a:t>
            </a:r>
            <a:r>
              <a:rPr lang="cs-CZ" sz="2800" dirty="0">
                <a:solidFill>
                  <a:schemeClr val="tx1"/>
                </a:solidFill>
              </a:rPr>
              <a:t>. </a:t>
            </a:r>
          </a:p>
          <a:p>
            <a:r>
              <a:rPr lang="cs-CZ" sz="2800" dirty="0">
                <a:solidFill>
                  <a:schemeClr val="tx1"/>
                </a:solidFill>
              </a:rPr>
              <a:t>Určete hranici rentabilního množství výrobků v kusech, je-li cena 1 ks 45 Kč. </a:t>
            </a:r>
          </a:p>
          <a:p>
            <a:r>
              <a:rPr lang="cs-CZ" sz="2800" dirty="0">
                <a:solidFill>
                  <a:schemeClr val="tx1"/>
                </a:solidFill>
              </a:rPr>
              <a:t>Jaké množství výrobků musí podnik vyrobit, aby dosáhl zisk ve výši 420 000 Kč? 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162507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Příklad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472608"/>
          </a:xfrm>
        </p:spPr>
        <p:txBody>
          <a:bodyPr/>
          <a:lstStyle/>
          <a:p>
            <a:pPr>
              <a:buNone/>
            </a:pPr>
            <a:r>
              <a:rPr lang="cs-CZ" sz="2400" dirty="0">
                <a:solidFill>
                  <a:schemeClr val="tx1"/>
                </a:solidFill>
              </a:rPr>
              <a:t>A) Je dána nákladová funkce </a:t>
            </a:r>
            <a:r>
              <a:rPr lang="cs-CZ" sz="2400" b="1" dirty="0">
                <a:solidFill>
                  <a:schemeClr val="tx1"/>
                </a:solidFill>
              </a:rPr>
              <a:t>N = 17 000 + 1,5q.</a:t>
            </a:r>
          </a:p>
          <a:p>
            <a:r>
              <a:rPr lang="cs-CZ" sz="2400" dirty="0">
                <a:solidFill>
                  <a:schemeClr val="tx1"/>
                </a:solidFill>
              </a:rPr>
              <a:t>Určete bod zvratu v kusech, je-li cena jednoho ks 4 Kč.</a:t>
            </a:r>
          </a:p>
          <a:p>
            <a:r>
              <a:rPr lang="cs-CZ" sz="2400" dirty="0">
                <a:solidFill>
                  <a:schemeClr val="tx1"/>
                </a:solidFill>
              </a:rPr>
              <a:t>Určete bod zvratu v korunách.</a:t>
            </a:r>
          </a:p>
          <a:p>
            <a:r>
              <a:rPr lang="cs-CZ" sz="2400" dirty="0">
                <a:solidFill>
                  <a:schemeClr val="tx1"/>
                </a:solidFill>
              </a:rPr>
              <a:t>Jaké množství výrobků musí podnik vyrobit, aby dosáhl zisk ve výši 40 500 Kč ?</a:t>
            </a:r>
            <a:endParaRPr lang="cs-CZ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B) Roční fixní náklady podniku jsou odhadovány ve výši 61 000 tis. Kč, celkové roční variabilní náklady 32 468 tis. Kč. Objem výroby 108 191 tis. Kč. Vytvořte globální nákladovou funkci. </a:t>
            </a:r>
          </a:p>
          <a:p>
            <a:r>
              <a:rPr lang="cs-CZ" sz="2400" dirty="0">
                <a:solidFill>
                  <a:schemeClr val="tx1"/>
                </a:solidFill>
              </a:rPr>
              <a:t>Generální ředitel  vyslovil požadavek na odhad produkce v situaci, kdy hrozí její pokles, přičemž chce, aby firma neklesla do ztráty a pokud možno dosáhla ještě zisku 2 mil. Kč. Stanovte bod zvratu těchto dvou případů.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6996289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45913" y="243702"/>
            <a:ext cx="8280920" cy="1143000"/>
          </a:xfrm>
        </p:spPr>
        <p:txBody>
          <a:bodyPr/>
          <a:lstStyle/>
          <a:p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Příklad 4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0" y="1484784"/>
            <a:ext cx="8964488" cy="4968552"/>
          </a:xfrm>
        </p:spPr>
        <p:txBody>
          <a:bodyPr/>
          <a:lstStyle/>
          <a:p>
            <a:pPr marL="0" indent="0" algn="just">
              <a:buNone/>
            </a:pPr>
            <a:r>
              <a:rPr lang="cs-CZ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Společnost vyrábí DVD disky a to pouze v jediné kapacitě 4,7 GB. Z vlastní evidence bylo zjištěno, že variabilní náklady související s výrobou jednoho balení DVD disků činí 125,- Kč. Fixní náklady zjištěné z účetnictví jsou stanoveny ve výši 53 000,-- za měsíc. Společnost prodává jedno balení DVD disků za 200,- Kč. V daném období (za rok) společnost vyrobila 72 000 ks balení DVD disků a celou tuto produkci prodala.</a:t>
            </a:r>
          </a:p>
          <a:p>
            <a:pPr marL="0" indent="0" algn="just">
              <a:buNone/>
            </a:pPr>
            <a:endParaRPr lang="cs-CZ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>
              <a:buNone/>
            </a:pPr>
            <a:r>
              <a:rPr lang="cs-CZ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1) Vypočítejte hospodářský výsledek podniku.</a:t>
            </a:r>
          </a:p>
          <a:p>
            <a:pPr lvl="0">
              <a:buNone/>
            </a:pPr>
            <a:r>
              <a:rPr lang="cs-CZ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2) Podniku byl propočten požadovaný zisk ve výši 1 700 000,- Kč za rok:</a:t>
            </a:r>
          </a:p>
          <a:p>
            <a:pPr>
              <a:buNone/>
            </a:pPr>
            <a:r>
              <a:rPr lang="cs-CZ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a) při jakém objemu produkce bude společnost dosahovat bod zvratu,</a:t>
            </a:r>
          </a:p>
          <a:p>
            <a:pPr>
              <a:buNone/>
            </a:pPr>
            <a:r>
              <a:rPr lang="cs-CZ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b) určete objem produkce, který zajistí požadovanou výši zisku</a:t>
            </a:r>
          </a:p>
          <a:p>
            <a:endParaRPr lang="cs-CZ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84733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31540" y="410198"/>
            <a:ext cx="8280920" cy="11430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Řešení 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4896544"/>
          </a:xfrm>
        </p:spPr>
        <p:txBody>
          <a:bodyPr/>
          <a:lstStyle/>
          <a:p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425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Příklad 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buNone/>
            </a:pPr>
            <a:r>
              <a:rPr lang="cs-CZ" sz="2400" dirty="0"/>
              <a:t>	</a:t>
            </a:r>
            <a:r>
              <a:rPr lang="cs-CZ" sz="2400" dirty="0">
                <a:solidFill>
                  <a:schemeClr val="tx1"/>
                </a:solidFill>
              </a:rPr>
              <a:t>Soukromá podnikatelka vyrábí jediný druh výrobku pracovní rukavice, přičemž cena za 1 pár je 130 Kč , variabilní náklady na 1 pár 80 Kč . Nezbytné fixní náklady pro provádění výkonů v daném období činí 15000 Kč. 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cs-CZ" sz="2400" dirty="0">
                <a:solidFill>
                  <a:schemeClr val="tx1"/>
                </a:solidFill>
              </a:rPr>
              <a:t>Stanovte bod zvratu v jednotkách množství i v jednotkách peněžních. 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cs-CZ" sz="2400" dirty="0">
                <a:solidFill>
                  <a:schemeClr val="tx1"/>
                </a:solidFill>
              </a:rPr>
              <a:t>Určete, při jakém objemu výroby podnikatelka dosáhne zisku před zdaněním 8 500 Kč. 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cs-CZ" sz="2400" dirty="0">
                <a:solidFill>
                  <a:schemeClr val="tx1"/>
                </a:solidFill>
              </a:rPr>
              <a:t>Určete, při jakém objemu výroby podnikatelka dosáhne zisku po zdanění 8 500 Kč,   budete-li uvažovat daňovou sazbu 15 %. </a:t>
            </a:r>
          </a:p>
          <a:p>
            <a:pPr marL="533400" indent="-533400">
              <a:lnSpc>
                <a:spcPct val="80000"/>
              </a:lnSpc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346625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2036C8E-BFCB-4294-9B27-BA4EB991A48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36893" y="638696"/>
            <a:ext cx="8229600" cy="900112"/>
          </a:xfrm>
        </p:spPr>
        <p:txBody>
          <a:bodyPr anchor="b">
            <a:normAutofit fontScale="90000"/>
          </a:bodyPr>
          <a:lstStyle/>
          <a:p>
            <a:r>
              <a:rPr lang="cs-CZ" altLang="cs-CZ" sz="3200" b="1" dirty="0">
                <a:solidFill>
                  <a:srgbClr val="FF0000"/>
                </a:solidFill>
              </a:rPr>
              <a:t>Bod zvratu pro více produktů</a:t>
            </a:r>
            <a:br>
              <a:rPr lang="cs-CZ" altLang="cs-CZ" sz="3200" dirty="0">
                <a:solidFill>
                  <a:srgbClr val="FF0000"/>
                </a:solidFill>
              </a:rPr>
            </a:br>
            <a:endParaRPr lang="cs-CZ" altLang="cs-CZ" sz="3200" dirty="0">
              <a:solidFill>
                <a:srgbClr val="FF0000"/>
              </a:solidFill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9193735-9DC5-44A5-9837-C354A782730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33164" y="1080120"/>
            <a:ext cx="8877672" cy="558924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cs-CZ" altLang="cs-CZ" sz="2400" dirty="0"/>
              <a:t>Pokud bude firma vyrábět více druhů produktů, může chtít vyjádřit množstevní bod zvratu pro každý z nich</a:t>
            </a:r>
          </a:p>
          <a:p>
            <a:pPr algn="just">
              <a:lnSpc>
                <a:spcPct val="80000"/>
              </a:lnSpc>
            </a:pPr>
            <a:r>
              <a:rPr lang="cs-CZ" altLang="cs-CZ" sz="2400" dirty="0"/>
              <a:t>Zde platí základní předpoklad, že zůstane zachován stávající poměr výroby mezi jednotlivými výrobky (v opačném případě by takové výpočty měly nekonečně řešení)</a:t>
            </a:r>
          </a:p>
          <a:p>
            <a:pPr algn="just">
              <a:lnSpc>
                <a:spcPct val="80000"/>
              </a:lnSpc>
            </a:pPr>
            <a:r>
              <a:rPr lang="cs-CZ" altLang="cs-CZ" sz="2400" dirty="0"/>
              <a:t>Využíváme buď: </a:t>
            </a:r>
          </a:p>
          <a:p>
            <a:pPr lvl="1" algn="just">
              <a:lnSpc>
                <a:spcPct val="80000"/>
              </a:lnSpc>
            </a:pPr>
            <a:r>
              <a:rPr lang="cs-CZ" altLang="cs-CZ" sz="2000" dirty="0"/>
              <a:t>rovnice o více neznámých (kde rovnice vznikají vyjádřením poměru výrob mezi jednotlivými produkty)</a:t>
            </a:r>
          </a:p>
          <a:p>
            <a:pPr lvl="1" algn="just">
              <a:lnSpc>
                <a:spcPct val="80000"/>
              </a:lnSpc>
            </a:pPr>
            <a:r>
              <a:rPr lang="cs-CZ" altLang="cs-CZ" sz="2000" dirty="0"/>
              <a:t>nebo znalosti o krycím příspěvku na úhradu fixních nákladů a tvorbu zisku (opět v kombinaci s poměry výrob) … potom: </a:t>
            </a:r>
          </a:p>
          <a:p>
            <a:pPr lvl="2"/>
            <a:r>
              <a:rPr lang="cs-CZ" altLang="cs-CZ" b="1" dirty="0"/>
              <a:t>Bz = FN / </a:t>
            </a:r>
            <a:r>
              <a:rPr lang="en-US" altLang="cs-CZ" b="1" dirty="0"/>
              <a:t>[</a:t>
            </a:r>
            <a:r>
              <a:rPr lang="cs-CZ" altLang="cs-CZ" b="1" dirty="0"/>
              <a:t>%</a:t>
            </a:r>
            <a:r>
              <a:rPr lang="cs-CZ" altLang="cs-CZ" b="1" dirty="0" err="1"/>
              <a:t>qA</a:t>
            </a:r>
            <a:r>
              <a:rPr lang="cs-CZ" altLang="cs-CZ" b="1" dirty="0"/>
              <a:t>*(p-b) + %</a:t>
            </a:r>
            <a:r>
              <a:rPr lang="cs-CZ" altLang="cs-CZ" b="1" dirty="0" err="1"/>
              <a:t>qB</a:t>
            </a:r>
            <a:r>
              <a:rPr lang="cs-CZ" altLang="cs-CZ" b="1" dirty="0"/>
              <a:t> * (p-b)</a:t>
            </a:r>
            <a:r>
              <a:rPr lang="en-US" altLang="cs-CZ" b="1" dirty="0"/>
              <a:t>]</a:t>
            </a:r>
            <a:endParaRPr lang="cs-CZ" altLang="cs-CZ" b="1" dirty="0"/>
          </a:p>
          <a:p>
            <a:pPr lvl="2"/>
            <a:endParaRPr lang="cs-CZ" altLang="cs-CZ" sz="2000" b="1" dirty="0"/>
          </a:p>
          <a:p>
            <a:pPr lvl="2"/>
            <a:r>
              <a:rPr lang="cs-CZ" altLang="cs-CZ" sz="2000" b="1" dirty="0" err="1"/>
              <a:t>Bz</a:t>
            </a:r>
            <a:r>
              <a:rPr lang="cs-CZ" altLang="cs-CZ" sz="2000" b="1" baseline="-25000" dirty="0" err="1"/>
              <a:t>A</a:t>
            </a:r>
            <a:r>
              <a:rPr lang="cs-CZ" altLang="cs-CZ" sz="2000" b="1" dirty="0"/>
              <a:t>= </a:t>
            </a:r>
            <a:r>
              <a:rPr lang="cs-CZ" altLang="cs-CZ" sz="2000" dirty="0"/>
              <a:t>(FN / </a:t>
            </a:r>
            <a:r>
              <a:rPr lang="en-US" altLang="cs-CZ" sz="2000" dirty="0"/>
              <a:t>[%</a:t>
            </a:r>
            <a:r>
              <a:rPr lang="en-US" altLang="cs-CZ" sz="2000" dirty="0" err="1"/>
              <a:t>qA</a:t>
            </a:r>
            <a:r>
              <a:rPr lang="en-US" altLang="cs-CZ" sz="2000" dirty="0"/>
              <a:t>*(p-b) + %</a:t>
            </a:r>
            <a:r>
              <a:rPr lang="en-US" altLang="cs-CZ" sz="2000" dirty="0" err="1"/>
              <a:t>qB</a:t>
            </a:r>
            <a:r>
              <a:rPr lang="en-US" altLang="cs-CZ" sz="2000" dirty="0"/>
              <a:t> * (p-b)]</a:t>
            </a:r>
            <a:r>
              <a:rPr lang="cs-CZ" altLang="cs-CZ" sz="2000" dirty="0"/>
              <a:t>)</a:t>
            </a:r>
            <a:r>
              <a:rPr lang="en-US" altLang="cs-CZ" sz="2000" b="1" dirty="0"/>
              <a:t> </a:t>
            </a:r>
            <a:r>
              <a:rPr lang="cs-CZ" altLang="cs-CZ" sz="2000" b="1" dirty="0"/>
              <a:t>* %</a:t>
            </a:r>
            <a:r>
              <a:rPr lang="cs-CZ" altLang="cs-CZ" sz="2000" b="1" dirty="0" err="1"/>
              <a:t>qA</a:t>
            </a:r>
            <a:r>
              <a:rPr lang="cs-CZ" altLang="cs-CZ" sz="2000" b="1" dirty="0"/>
              <a:t> </a:t>
            </a:r>
          </a:p>
          <a:p>
            <a:pPr lvl="2"/>
            <a:r>
              <a:rPr lang="cs-CZ" altLang="cs-CZ" sz="2000" b="1" dirty="0" err="1"/>
              <a:t>Bz</a:t>
            </a:r>
            <a:r>
              <a:rPr lang="cs-CZ" altLang="cs-CZ" sz="2000" b="1" baseline="-25000" dirty="0" err="1"/>
              <a:t>B</a:t>
            </a:r>
            <a:r>
              <a:rPr lang="cs-CZ" altLang="cs-CZ" sz="2000" b="1" dirty="0"/>
              <a:t>= </a:t>
            </a:r>
            <a:r>
              <a:rPr lang="cs-CZ" altLang="cs-CZ" sz="2000" dirty="0"/>
              <a:t>(FN / </a:t>
            </a:r>
            <a:r>
              <a:rPr lang="en-US" altLang="cs-CZ" sz="2000" dirty="0"/>
              <a:t>[%</a:t>
            </a:r>
            <a:r>
              <a:rPr lang="en-US" altLang="cs-CZ" sz="2000" dirty="0" err="1"/>
              <a:t>qA</a:t>
            </a:r>
            <a:r>
              <a:rPr lang="en-US" altLang="cs-CZ" sz="2000" dirty="0"/>
              <a:t>*(p-b) + %</a:t>
            </a:r>
            <a:r>
              <a:rPr lang="en-US" altLang="cs-CZ" sz="2000" dirty="0" err="1"/>
              <a:t>qB</a:t>
            </a:r>
            <a:r>
              <a:rPr lang="en-US" altLang="cs-CZ" sz="2000" dirty="0"/>
              <a:t> * (p-b)]</a:t>
            </a:r>
            <a:r>
              <a:rPr lang="cs-CZ" altLang="cs-CZ" sz="2000" dirty="0"/>
              <a:t>)</a:t>
            </a:r>
            <a:r>
              <a:rPr lang="en-US" altLang="cs-CZ" sz="2000" b="1" dirty="0"/>
              <a:t> </a:t>
            </a:r>
            <a:r>
              <a:rPr lang="cs-CZ" altLang="cs-CZ" sz="2000" b="1" dirty="0"/>
              <a:t>* %</a:t>
            </a:r>
            <a:r>
              <a:rPr lang="cs-CZ" altLang="cs-CZ" sz="2000" b="1" dirty="0" err="1"/>
              <a:t>qB</a:t>
            </a:r>
            <a:r>
              <a:rPr lang="cs-CZ" altLang="cs-CZ" sz="2000" b="1" dirty="0"/>
              <a:t> </a:t>
            </a:r>
          </a:p>
          <a:p>
            <a:pPr lvl="2"/>
            <a:endParaRPr lang="cs-CZ" altLang="cs-CZ" sz="2000" b="1" dirty="0"/>
          </a:p>
          <a:p>
            <a:pPr lvl="1" algn="just">
              <a:lnSpc>
                <a:spcPct val="80000"/>
              </a:lnSpc>
            </a:pPr>
            <a:endParaRPr lang="cs-CZ" altLang="cs-CZ" sz="2000" dirty="0"/>
          </a:p>
          <a:p>
            <a:pPr algn="just">
              <a:lnSpc>
                <a:spcPct val="80000"/>
              </a:lnSpc>
            </a:pPr>
            <a:endParaRPr lang="cs-CZ" altLang="cs-CZ" sz="2400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0325" y="26810"/>
            <a:ext cx="8229600" cy="699583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1"/>
                </a:solidFill>
              </a:rPr>
              <a:t>Příklad 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93" y="608887"/>
            <a:ext cx="8229600" cy="4525963"/>
          </a:xfrm>
        </p:spPr>
        <p:txBody>
          <a:bodyPr/>
          <a:lstStyle/>
          <a:p>
            <a:r>
              <a:rPr lang="cs-CZ" altLang="cs-CZ" sz="2800" dirty="0"/>
              <a:t>Podnik vyrábí  2 druhy výrobků.</a:t>
            </a:r>
            <a:r>
              <a:rPr lang="cs-CZ" altLang="cs-CZ" sz="2800" b="1" dirty="0"/>
              <a:t> </a:t>
            </a:r>
            <a:r>
              <a:rPr lang="cs-CZ" sz="2800" dirty="0">
                <a:solidFill>
                  <a:schemeClr val="tx1"/>
                </a:solidFill>
              </a:rPr>
              <a:t>Určete bod zvratu výrobků A </a:t>
            </a:r>
            <a:r>
              <a:rPr lang="cs-CZ" sz="2800" dirty="0" err="1">
                <a:solidFill>
                  <a:schemeClr val="tx1"/>
                </a:solidFill>
              </a:rPr>
              <a:t>a</a:t>
            </a:r>
            <a:r>
              <a:rPr lang="cs-CZ" sz="2800" dirty="0">
                <a:solidFill>
                  <a:schemeClr val="tx1"/>
                </a:solidFill>
              </a:rPr>
              <a:t> B. </a:t>
            </a:r>
          </a:p>
          <a:p>
            <a:pPr>
              <a:buNone/>
            </a:pPr>
            <a:endParaRPr lang="cs-CZ" dirty="0"/>
          </a:p>
        </p:txBody>
      </p:sp>
      <p:graphicFrame>
        <p:nvGraphicFramePr>
          <p:cNvPr id="5" name="Group 4"/>
          <p:cNvGraphicFramePr>
            <a:graphicFrameLocks/>
          </p:cNvGraphicFramePr>
          <p:nvPr>
            <p:extLst/>
          </p:nvPr>
        </p:nvGraphicFramePr>
        <p:xfrm>
          <a:off x="696482" y="1619994"/>
          <a:ext cx="7920038" cy="154243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582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5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2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2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705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Výrobek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q v  t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b na 1t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Fixní náklady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 za 1t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800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60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B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400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50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70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Celkem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14 000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36"/>
          <p:cNvSpPr>
            <a:spLocks noRot="1" noChangeArrowheads="1"/>
          </p:cNvSpPr>
          <p:nvPr/>
        </p:nvSpPr>
        <p:spPr bwMode="auto">
          <a:xfrm>
            <a:off x="186078" y="3197090"/>
            <a:ext cx="8137525" cy="350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</a:pPr>
            <a:r>
              <a:rPr lang="cs-CZ" altLang="cs-CZ" b="0" dirty="0"/>
              <a:t>Řešení</a:t>
            </a:r>
          </a:p>
        </p:txBody>
      </p:sp>
    </p:spTree>
    <p:extLst>
      <p:ext uri="{BB962C8B-B14F-4D97-AF65-F5344CB8AC3E}">
        <p14:creationId xmlns:p14="http://schemas.microsoft.com/office/powerpoint/2010/main" val="210636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5D8090D8-9FE6-46E1-B41D-7A81235C3D5B}" type="slidenum">
              <a:rPr lang="cs-CZ" altLang="cs-CZ"/>
              <a:pPr eaLnBrk="1" hangingPunct="1"/>
              <a:t>69</a:t>
            </a:fld>
            <a:endParaRPr lang="cs-CZ" altLang="cs-CZ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431007" y="485775"/>
            <a:ext cx="8424862" cy="558800"/>
          </a:xfrm>
        </p:spPr>
        <p:txBody>
          <a:bodyPr>
            <a:normAutofit fontScale="90000"/>
          </a:bodyPr>
          <a:lstStyle/>
          <a:p>
            <a:pPr algn="l" eaLnBrk="1" hangingPunct="1"/>
            <a:br>
              <a:rPr lang="cs-CZ" altLang="cs-CZ" sz="2400" b="1" dirty="0"/>
            </a:br>
            <a:r>
              <a:rPr lang="cs-CZ" altLang="cs-CZ" sz="2400" b="1" dirty="0"/>
              <a:t>Podnik vyrábí 2 výrobky. Bližší charakteristika je uvedena v tabulce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716338"/>
            <a:ext cx="8435975" cy="2414587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AutoNum type="arabicParenR"/>
            </a:pPr>
            <a:r>
              <a:rPr lang="cs-CZ" altLang="cs-CZ" sz="2000"/>
              <a:t>Vypočtěte body zvratu A, B v ks při současné výrobě obou výrobků a stabilitě poměru výrob A.</a:t>
            </a: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AutoNum type="arabicParenR"/>
            </a:pPr>
            <a:r>
              <a:rPr lang="cs-CZ" altLang="cs-CZ" sz="2000"/>
              <a:t>Vypočtěte, při jakých objemech výroby A, B dosáhne podnik zisk 10800 Kč, zůstane-li rovněž poměr mezi objemy výrobků A a B zachován</a:t>
            </a:r>
          </a:p>
        </p:txBody>
      </p:sp>
      <p:graphicFrame>
        <p:nvGraphicFramePr>
          <p:cNvPr id="143364" name="Group 4"/>
          <p:cNvGraphicFramePr>
            <a:graphicFrameLocks noGrp="1"/>
          </p:cNvGraphicFramePr>
          <p:nvPr/>
        </p:nvGraphicFramePr>
        <p:xfrm>
          <a:off x="1042988" y="1196975"/>
          <a:ext cx="7200900" cy="1949449"/>
        </p:xfrm>
        <a:graphic>
          <a:graphicData uri="http://schemas.openxmlformats.org/drawingml/2006/table">
            <a:tbl>
              <a:tblPr/>
              <a:tblGrid>
                <a:gridCol w="1484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0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323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Výrobek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q v ks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b na 1 ks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FN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 za kus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690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53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B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500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71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Celkem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8160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Nadpis 1"/>
          <p:cNvSpPr txBox="1">
            <a:spLocks/>
          </p:cNvSpPr>
          <p:nvPr/>
        </p:nvSpPr>
        <p:spPr>
          <a:xfrm>
            <a:off x="505531" y="220399"/>
            <a:ext cx="8037320" cy="60025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Příklad 7 - BZ – více výrobků</a:t>
            </a:r>
          </a:p>
        </p:txBody>
      </p:sp>
    </p:spTree>
    <p:extLst>
      <p:ext uri="{BB962C8B-B14F-4D97-AF65-F5344CB8AC3E}">
        <p14:creationId xmlns:p14="http://schemas.microsoft.com/office/powerpoint/2010/main" val="2449327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676"/>
            <a:ext cx="8280920" cy="792088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Nákladová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600200"/>
            <a:ext cx="8498793" cy="4525963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Náklady se mohou vzhledem k objemu výroby vyvíjet:</a:t>
            </a:r>
          </a:p>
          <a:p>
            <a:endParaRPr lang="cs-CZ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Calibri" pitchFamily="34" charset="0"/>
              <a:buChar char="—"/>
            </a:pP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proporcionálně – lineární funkce: y = a + </a:t>
            </a:r>
            <a:r>
              <a:rPr lang="cs-CZ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bx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Font typeface="Calibri" pitchFamily="34" charset="0"/>
              <a:buChar char="—"/>
            </a:pPr>
            <a:endParaRPr lang="cs-CZ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Calibri" pitchFamily="34" charset="0"/>
              <a:buChar char="—"/>
            </a:pPr>
            <a:r>
              <a:rPr lang="cs-CZ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nadproporcionálně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kvadratická funkce:  y = a + </a:t>
            </a:r>
            <a:r>
              <a:rPr lang="cs-CZ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bx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cx</a:t>
            </a:r>
            <a:r>
              <a:rPr lang="cs-CZ" sz="24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>
              <a:buFont typeface="Calibri" pitchFamily="34" charset="0"/>
              <a:buChar char="—"/>
            </a:pPr>
            <a:endParaRPr lang="cs-CZ" sz="2400" baseline="30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Calibri" pitchFamily="34" charset="0"/>
              <a:buChar char="—"/>
            </a:pPr>
            <a:r>
              <a:rPr lang="cs-CZ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podproporcionálně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kvadratická funkce:  y = a + </a:t>
            </a:r>
            <a:r>
              <a:rPr lang="cs-CZ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bx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cx</a:t>
            </a:r>
            <a:r>
              <a:rPr lang="cs-CZ" sz="24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5D8090D8-9FE6-46E1-B41D-7A81235C3D5B}" type="slidenum">
              <a:rPr lang="cs-CZ" altLang="cs-CZ"/>
              <a:pPr eaLnBrk="1" hangingPunct="1"/>
              <a:t>70</a:t>
            </a:fld>
            <a:endParaRPr lang="cs-CZ" altLang="cs-CZ"/>
          </a:p>
        </p:txBody>
      </p:sp>
      <p:graphicFrame>
        <p:nvGraphicFramePr>
          <p:cNvPr id="143364" name="Group 4"/>
          <p:cNvGraphicFramePr>
            <a:graphicFrameLocks noGrp="1"/>
          </p:cNvGraphicFramePr>
          <p:nvPr>
            <p:extLst/>
          </p:nvPr>
        </p:nvGraphicFramePr>
        <p:xfrm>
          <a:off x="1115616" y="758379"/>
          <a:ext cx="7200900" cy="1949449"/>
        </p:xfrm>
        <a:graphic>
          <a:graphicData uri="http://schemas.openxmlformats.org/drawingml/2006/table">
            <a:tbl>
              <a:tblPr/>
              <a:tblGrid>
                <a:gridCol w="1484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0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323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Výrobek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q v ks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b na 1 ks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FN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 za kus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690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53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B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500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71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Celkem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8160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Nadpis 1"/>
          <p:cNvSpPr txBox="1">
            <a:spLocks/>
          </p:cNvSpPr>
          <p:nvPr/>
        </p:nvSpPr>
        <p:spPr>
          <a:xfrm>
            <a:off x="2212225" y="158128"/>
            <a:ext cx="8037320" cy="6002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Příklad 7 - řešení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6FC6AB8F-4CE6-44AC-BDA9-C59DE24758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2786063"/>
            <a:ext cx="8785225" cy="3667125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400" dirty="0"/>
              <a:t>Bz=(FN /</a:t>
            </a:r>
            <a:r>
              <a:rPr lang="en-US" altLang="cs-CZ" sz="2400" dirty="0"/>
              <a:t>[</a:t>
            </a:r>
            <a:r>
              <a:rPr lang="cs-CZ" altLang="cs-CZ" sz="2400" dirty="0"/>
              <a:t>% A*(p-b) + % B * (p-b)</a:t>
            </a:r>
            <a:r>
              <a:rPr lang="en-US" altLang="cs-CZ" sz="2400" dirty="0"/>
              <a:t>]</a:t>
            </a:r>
            <a:r>
              <a:rPr lang="cs-CZ" altLang="cs-CZ" sz="2400" dirty="0"/>
              <a:t>)</a:t>
            </a:r>
          </a:p>
          <a:p>
            <a:pPr eaLnBrk="1" hangingPunct="1"/>
            <a:r>
              <a:rPr lang="cs-CZ" altLang="cs-CZ" sz="2400" dirty="0" err="1"/>
              <a:t>Bz</a:t>
            </a:r>
            <a:r>
              <a:rPr lang="cs-CZ" altLang="cs-CZ" sz="2400" baseline="-25000" dirty="0" err="1"/>
              <a:t>A</a:t>
            </a:r>
            <a:r>
              <a:rPr lang="cs-CZ" altLang="cs-CZ" sz="2400" dirty="0"/>
              <a:t>=(FN /</a:t>
            </a:r>
            <a:r>
              <a:rPr lang="en-US" altLang="cs-CZ" sz="2400" dirty="0"/>
              <a:t>[</a:t>
            </a:r>
            <a:r>
              <a:rPr lang="cs-CZ" altLang="cs-CZ" sz="2400" dirty="0"/>
              <a:t>% A*(p-b) + % B * (p-b)</a:t>
            </a:r>
            <a:r>
              <a:rPr lang="en-US" altLang="cs-CZ" sz="2400" dirty="0"/>
              <a:t>]</a:t>
            </a:r>
            <a:r>
              <a:rPr lang="cs-CZ" altLang="cs-CZ" sz="2400" dirty="0"/>
              <a:t>)</a:t>
            </a:r>
            <a:r>
              <a:rPr lang="en-US" altLang="cs-CZ" sz="2400" dirty="0"/>
              <a:t> </a:t>
            </a:r>
            <a:r>
              <a:rPr lang="cs-CZ" altLang="cs-CZ" sz="2400" dirty="0"/>
              <a:t>* %A </a:t>
            </a:r>
          </a:p>
          <a:p>
            <a:pPr eaLnBrk="1" hangingPunct="1"/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755671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C4A29FA9-B7E2-405B-8727-C0DC1C162771}" type="slidenum">
              <a:rPr lang="cs-CZ" altLang="cs-CZ"/>
              <a:pPr eaLnBrk="1" hangingPunct="1"/>
              <a:t>71</a:t>
            </a:fld>
            <a:endParaRPr lang="cs-CZ" altLang="cs-CZ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/>
              <a:t>Příklad č. 8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	Podnikatel uvažuje o výrobě 1 výrobku, každoroční fixní náklady předpokládá ve výši 3 000 000 Kč. Variabilní náklady na 1 kus 5 Kč. Cena 10 Kč za kus. Měsíční objem produkce se plánuje ve výši 60 000 kusů.</a:t>
            </a:r>
          </a:p>
          <a:p>
            <a:pPr marL="457200" indent="-457200" algn="just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400" dirty="0"/>
              <a:t>Kolik výrobků je nutné vyrobit, aby podnik nebyl ztrátový? Kdy bude bodu zvratu dosaženo?</a:t>
            </a:r>
          </a:p>
          <a:p>
            <a:pPr marL="457200" indent="-457200" algn="just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400" dirty="0"/>
              <a:t>Pokud 1. 7. vzrostou ceny materiálu, které zvýší variabilní náklady jednoho kusu o 1 Kč, jak se změní bod zvratu a termín jeho dosažení? (variabilní náklady budou tedy do 30. 6. ve výši 5 Kč na kus a od 1. 7. již 6 Kč za kus)</a:t>
            </a:r>
          </a:p>
          <a:p>
            <a:pPr marL="457200" indent="-457200" algn="just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400" dirty="0"/>
              <a:t>Podnikatel ve snaze zvýšit zájem zákazníků sníží 1. 8. cenu výrobku o 1 Kč. Jak se tato změna projeví v bodu zvrat a termínu jeho dosažení?</a:t>
            </a:r>
          </a:p>
        </p:txBody>
      </p:sp>
    </p:spTree>
    <p:extLst>
      <p:ext uri="{BB962C8B-B14F-4D97-AF65-F5344CB8AC3E}">
        <p14:creationId xmlns:p14="http://schemas.microsoft.com/office/powerpoint/2010/main" val="17509861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0EDB0589-9CDA-4A60-960F-479D5FCAA1DB}" type="slidenum">
              <a:rPr lang="cs-CZ" altLang="cs-CZ"/>
              <a:pPr eaLnBrk="1" hangingPunct="1"/>
              <a:t>72</a:t>
            </a:fld>
            <a:endParaRPr lang="cs-CZ" altLang="cs-CZ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1858711" y="60994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dirty="0"/>
              <a:t>Příklad č. 6 - řešení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507413" cy="5876925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endParaRPr lang="cs-CZ" altLang="cs-CZ" sz="24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7678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3902" y="324740"/>
            <a:ext cx="8280920" cy="11430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Příklad k procvičování 1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927" y="1556792"/>
            <a:ext cx="8892480" cy="4896544"/>
          </a:xfrm>
        </p:spPr>
        <p:txBody>
          <a:bodyPr/>
          <a:lstStyle/>
          <a:p>
            <a:pPr marL="0" indent="0" algn="just">
              <a:buNone/>
            </a:pP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Výrobní podnik vyrábí 1 druh výrobku. Ve sledovaném období bylo vyrobeno (a prodáno) celkem 28 500 ks a celkové náklady na výrobu tohoto množství činily 11 634 000 Kč. V následujícím roce se objem výroby zvýšil o 20 % a celkové náklady vzrostly na 13 629 000 Kč.</a:t>
            </a:r>
          </a:p>
          <a:p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>
              <a:buNone/>
            </a:pP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1)	   Stanovte společnou nákladovou funkci.</a:t>
            </a:r>
          </a:p>
          <a:p>
            <a:pPr marL="725488" lvl="0" indent="-725488">
              <a:buNone/>
            </a:pP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2)	Vypočítejte bod zvratu, jestliže jednotková cena je 500 Kč.</a:t>
            </a:r>
          </a:p>
          <a:p>
            <a:pPr marL="725488" lvl="0" indent="-725488">
              <a:buNone/>
            </a:pP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3)	Jaké rentability nákladů může dosáhnout podnik při dané ceně ve 2. období (následujícím roce)?</a:t>
            </a:r>
          </a:p>
          <a:p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47504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0"/>
            <a:ext cx="8280920" cy="11430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Řešení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484784"/>
            <a:ext cx="8748464" cy="4824536"/>
          </a:xfrm>
        </p:spPr>
        <p:txBody>
          <a:bodyPr/>
          <a:lstStyle/>
          <a:p>
            <a:pPr>
              <a:buNone/>
            </a:pP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9968072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0"/>
            <a:ext cx="8280920" cy="11430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Řešení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79512" y="1484784"/>
            <a:ext cx="8964488" cy="4320480"/>
          </a:xfrm>
        </p:spPr>
        <p:txBody>
          <a:bodyPr>
            <a:normAutofit/>
          </a:bodyPr>
          <a:lstStyle/>
          <a:p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02961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207245" y="95070"/>
            <a:ext cx="8280920" cy="698619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1"/>
                </a:solidFill>
              </a:rPr>
              <a:t>Příklad k procvičování 2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0" y="1052736"/>
            <a:ext cx="8964488" cy="5400600"/>
          </a:xfrm>
        </p:spPr>
        <p:txBody>
          <a:bodyPr/>
          <a:lstStyle/>
          <a:p>
            <a:pPr algn="just"/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Podnik vyrábí dětské dřevěné kostky pouze v jediné velikosti. Z operativní evidence bylo zjištěno, že variabilní náklady související s výrobou 1 sady dřevěných kostek činí 145,60 Kč. Fixní náklady zjištěné z účetní evidence činí za měsíc 63 350 Kč. Podnik prodává 1sadu dřevěných kostek za 229 Kč. V daném období vyrobil (za jeden rok) 65 000 ks sad dřevěných kostek a celou tuto produkci zároveň prodal.</a:t>
            </a:r>
          </a:p>
          <a:p>
            <a:pPr algn="just"/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buNone/>
            </a:pP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1)	Vypočítejte hospodářský výsledek podniku.</a:t>
            </a:r>
          </a:p>
          <a:p>
            <a:pPr algn="just">
              <a:buNone/>
            </a:pP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2)	Podniku byl propočten požadovaný zisk ve výši 1 620 000,-Kč za rok:</a:t>
            </a:r>
          </a:p>
          <a:p>
            <a:pPr algn="just">
              <a:buNone/>
            </a:pP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a)	určete bod zvratu za rok,</a:t>
            </a:r>
          </a:p>
          <a:p>
            <a:pPr algn="just">
              <a:buNone/>
            </a:pP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b)	určete objem produkce, který zajistí požadovanou výši zisku.</a:t>
            </a:r>
          </a:p>
          <a:p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04986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720134" y="125760"/>
            <a:ext cx="8280920" cy="11430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Řešení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268760"/>
            <a:ext cx="8748464" cy="4968552"/>
          </a:xfrm>
        </p:spPr>
        <p:txBody>
          <a:bodyPr/>
          <a:lstStyle/>
          <a:p>
            <a:pPr>
              <a:buNone/>
            </a:pP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1)	    	</a:t>
            </a:r>
          </a:p>
        </p:txBody>
      </p:sp>
    </p:spTree>
    <p:extLst>
      <p:ext uri="{BB962C8B-B14F-4D97-AF65-F5344CB8AC3E}">
        <p14:creationId xmlns:p14="http://schemas.microsoft.com/office/powerpoint/2010/main" val="406673338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4650" y="481874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Limit variabilních nákladů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cs-CZ" sz="2800" dirty="0">
                    <a:solidFill>
                      <a:schemeClr val="tx1"/>
                    </a:solidFill>
                  </a:rPr>
                  <a:t>Při dané ceně, předpokládaném objemu výroby a neměnných fixních nákladech lze stanovit maximální přípustnou mez variabilních nákladů na výrobek takto:</a:t>
                </a:r>
              </a:p>
              <a:p>
                <a:pPr>
                  <a:lnSpc>
                    <a:spcPct val="90000"/>
                  </a:lnSpc>
                </a:pPr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𝒃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𝒑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𝑭</m:t>
                        </m:r>
                      </m:num>
                      <m:den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𝒒</m:t>
                        </m:r>
                      </m:den>
                    </m:f>
                  </m:oMath>
                </a14:m>
                <a:endParaRPr lang="cs-CZ" sz="2800" b="1" dirty="0">
                  <a:solidFill>
                    <a:schemeClr val="tx1"/>
                  </a:solidFill>
                </a:endParaRPr>
              </a:p>
              <a:p>
                <a:pPr>
                  <a:lnSpc>
                    <a:spcPct val="90000"/>
                  </a:lnSpc>
                </a:pPr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𝒃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𝒑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𝑭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𝒁𝒎𝒊𝒏</m:t>
                        </m:r>
                      </m:num>
                      <m:den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𝒒</m:t>
                        </m:r>
                      </m:den>
                    </m:f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  <a:p>
                <a:pPr>
                  <a:lnSpc>
                    <a:spcPct val="90000"/>
                  </a:lnSpc>
                </a:pPr>
                <a:r>
                  <a:rPr lang="cs-CZ" dirty="0">
                    <a:solidFill>
                      <a:schemeClr val="tx1"/>
                    </a:solidFill>
                  </a:rPr>
                  <a:t>při různorodé produkci 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4" cstate="print"/>
                <a:stretch>
                  <a:fillRect l="-1630" t="-22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50" name="Object 5"/>
              <p:cNvSpPr txBox="1"/>
              <p:nvPr/>
            </p:nvSpPr>
            <p:spPr bwMode="auto">
              <a:xfrm>
                <a:off x="5472113" y="4565287"/>
                <a:ext cx="2766196" cy="1060450"/>
              </a:xfrm>
              <a:prstGeom prst="rect">
                <a:avLst/>
              </a:prstGeom>
              <a:noFill/>
              <a:ex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2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cs-CZ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cs-CZ" sz="2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cs-CZ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cs-CZ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func>
                                <m:funcPr>
                                  <m:ctrlPr>
                                    <a:rPr lang="cs-CZ" sz="2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 sz="22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min</m:t>
                                  </m:r>
                                </m:fName>
                                <m:e/>
                              </m:func>
                            </m:sub>
                          </m:sSub>
                        </m:num>
                        <m:den>
                          <m:r>
                            <a:rPr lang="cs-CZ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den>
                      </m:f>
                    </m:oMath>
                  </m:oMathPara>
                </a14:m>
                <a:endParaRPr lang="cs-CZ" sz="2200" dirty="0"/>
              </a:p>
            </p:txBody>
          </p:sp>
        </mc:Choice>
        <mc:Fallback xmlns="">
          <p:sp>
            <p:nvSpPr>
              <p:cNvPr id="2050" name="Object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72113" y="4565287"/>
                <a:ext cx="2766196" cy="10604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ex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998399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Limit fixních nákladů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Při dané ceně, předpokládaném objemu výroby a neměnných variabilních nákladech na výrobek lze stanovit maximální přípustnou mez fixních nákladů.</a:t>
            </a:r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F = q*(p – b)    </a:t>
            </a:r>
            <a:r>
              <a:rPr lang="cs-CZ" dirty="0">
                <a:solidFill>
                  <a:schemeClr val="tx1"/>
                </a:solidFill>
              </a:rPr>
              <a:t>resp</a:t>
            </a:r>
            <a:r>
              <a:rPr lang="cs-CZ" b="1" dirty="0">
                <a:solidFill>
                  <a:schemeClr val="tx1"/>
                </a:solidFill>
              </a:rPr>
              <a:t>.  </a:t>
            </a:r>
          </a:p>
          <a:p>
            <a:r>
              <a:rPr lang="cs-CZ" b="1" dirty="0">
                <a:solidFill>
                  <a:schemeClr val="tx1"/>
                </a:solidFill>
              </a:rPr>
              <a:t>F = q*(p – b) - </a:t>
            </a:r>
            <a:r>
              <a:rPr lang="cs-CZ" b="1" dirty="0" err="1">
                <a:solidFill>
                  <a:schemeClr val="tx1"/>
                </a:solidFill>
              </a:rPr>
              <a:t>Z</a:t>
            </a:r>
            <a:r>
              <a:rPr lang="cs-CZ" b="1" baseline="-25000" dirty="0" err="1">
                <a:solidFill>
                  <a:schemeClr val="tx1"/>
                </a:solidFill>
              </a:rPr>
              <a:t>min</a:t>
            </a:r>
            <a:r>
              <a:rPr lang="cs-CZ" baseline="-25000" dirty="0">
                <a:solidFill>
                  <a:schemeClr val="tx1"/>
                </a:solidFill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2999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 txBox="1">
            <a:spLocks noChangeAspect="1"/>
          </p:cNvSpPr>
          <p:nvPr/>
        </p:nvSpPr>
        <p:spPr>
          <a:xfrm>
            <a:off x="301131" y="-28771"/>
            <a:ext cx="8694445" cy="140722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Vývoj nákladů v závislosti na objemu produkce - Nelineární model</a:t>
            </a:r>
          </a:p>
        </p:txBody>
      </p:sp>
      <p:sp>
        <p:nvSpPr>
          <p:cNvPr id="44" name="Line 1032"/>
          <p:cNvSpPr>
            <a:spLocks noChangeShapeType="1"/>
          </p:cNvSpPr>
          <p:nvPr/>
        </p:nvSpPr>
        <p:spPr bwMode="auto">
          <a:xfrm flipV="1">
            <a:off x="1603832" y="3319214"/>
            <a:ext cx="4457428" cy="1891761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47" name="Text Box 1035"/>
          <p:cNvSpPr txBox="1">
            <a:spLocks noChangeArrowheads="1"/>
          </p:cNvSpPr>
          <p:nvPr/>
        </p:nvSpPr>
        <p:spPr bwMode="auto">
          <a:xfrm>
            <a:off x="6059501" y="3209712"/>
            <a:ext cx="2271998" cy="510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1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Proporcionální (lineární) VN</a:t>
            </a:r>
          </a:p>
          <a:p>
            <a:r>
              <a:rPr lang="cs-CZ" altLang="cs-CZ" sz="11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=</a:t>
            </a:r>
            <a:r>
              <a:rPr lang="cs-CZ" altLang="cs-CZ" sz="11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vn</a:t>
            </a:r>
            <a:r>
              <a:rPr lang="cs-CZ" altLang="cs-CZ" sz="1100" baseline="-250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j</a:t>
            </a:r>
            <a:r>
              <a:rPr lang="cs-CZ" altLang="cs-CZ" sz="11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 . q</a:t>
            </a:r>
          </a:p>
        </p:txBody>
      </p:sp>
      <p:sp>
        <p:nvSpPr>
          <p:cNvPr id="48" name="Text Box 1038"/>
          <p:cNvSpPr txBox="1">
            <a:spLocks noChangeArrowheads="1"/>
          </p:cNvSpPr>
          <p:nvPr/>
        </p:nvSpPr>
        <p:spPr bwMode="auto">
          <a:xfrm>
            <a:off x="6687513" y="3909000"/>
            <a:ext cx="1479116" cy="320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350" dirty="0">
                <a:solidFill>
                  <a:srgbClr val="FFC000"/>
                </a:solidFill>
                <a:latin typeface="Arial" pitchFamily="34" charset="0"/>
              </a:rPr>
              <a:t>Fixní náklady</a:t>
            </a:r>
          </a:p>
        </p:txBody>
      </p:sp>
      <p:sp>
        <p:nvSpPr>
          <p:cNvPr id="49" name="Line 1030"/>
          <p:cNvSpPr>
            <a:spLocks noChangeShapeType="1"/>
          </p:cNvSpPr>
          <p:nvPr/>
        </p:nvSpPr>
        <p:spPr bwMode="auto">
          <a:xfrm>
            <a:off x="1601415" y="2108705"/>
            <a:ext cx="9561" cy="450136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50" name="Line 1031"/>
          <p:cNvSpPr>
            <a:spLocks noChangeShapeType="1"/>
          </p:cNvSpPr>
          <p:nvPr/>
        </p:nvSpPr>
        <p:spPr bwMode="auto">
          <a:xfrm>
            <a:off x="1413930" y="5210976"/>
            <a:ext cx="60467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51" name="Text Box 1039"/>
          <p:cNvSpPr txBox="1">
            <a:spLocks noChangeArrowheads="1"/>
          </p:cNvSpPr>
          <p:nvPr/>
        </p:nvSpPr>
        <p:spPr bwMode="auto">
          <a:xfrm>
            <a:off x="1010902" y="4957104"/>
            <a:ext cx="422155" cy="521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500">
                <a:latin typeface="Arial" pitchFamily="34" charset="0"/>
              </a:rPr>
              <a:t>0</a:t>
            </a:r>
          </a:p>
        </p:txBody>
      </p:sp>
      <p:sp>
        <p:nvSpPr>
          <p:cNvPr id="52" name="Text Box 1040"/>
          <p:cNvSpPr txBox="1">
            <a:spLocks noChangeArrowheads="1"/>
          </p:cNvSpPr>
          <p:nvPr/>
        </p:nvSpPr>
        <p:spPr bwMode="auto">
          <a:xfrm>
            <a:off x="6159820" y="4928689"/>
            <a:ext cx="1808845" cy="523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200" dirty="0">
                <a:latin typeface="Arial" pitchFamily="34" charset="0"/>
              </a:rPr>
              <a:t>Objem produkce</a:t>
            </a:r>
          </a:p>
        </p:txBody>
      </p:sp>
      <p:sp>
        <p:nvSpPr>
          <p:cNvPr id="53" name="Text Box 1041"/>
          <p:cNvSpPr txBox="1">
            <a:spLocks noChangeArrowheads="1"/>
          </p:cNvSpPr>
          <p:nvPr/>
        </p:nvSpPr>
        <p:spPr bwMode="auto">
          <a:xfrm>
            <a:off x="950790" y="2044541"/>
            <a:ext cx="722718" cy="523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500" dirty="0">
                <a:latin typeface="Arial" pitchFamily="34" charset="0"/>
              </a:rPr>
              <a:t>Kč</a:t>
            </a:r>
          </a:p>
        </p:txBody>
      </p:sp>
      <p:sp>
        <p:nvSpPr>
          <p:cNvPr id="77" name="Line 1047"/>
          <p:cNvSpPr>
            <a:spLocks noChangeShapeType="1"/>
          </p:cNvSpPr>
          <p:nvPr/>
        </p:nvSpPr>
        <p:spPr bwMode="auto">
          <a:xfrm flipV="1">
            <a:off x="1601415" y="1858361"/>
            <a:ext cx="5407255" cy="2311672"/>
          </a:xfrm>
          <a:prstGeom prst="line">
            <a:avLst/>
          </a:prstGeom>
          <a:noFill/>
          <a:ln w="3175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78" name="Obdélník 77"/>
          <p:cNvSpPr/>
          <p:nvPr/>
        </p:nvSpPr>
        <p:spPr>
          <a:xfrm>
            <a:off x="6499315" y="1981639"/>
            <a:ext cx="1676731" cy="3414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350" b="1" dirty="0">
                <a:solidFill>
                  <a:srgbClr val="C00000"/>
                </a:solidFill>
              </a:rPr>
              <a:t>CN = </a:t>
            </a:r>
            <a:r>
              <a:rPr lang="cs-CZ" sz="1350" b="1" dirty="0" err="1">
                <a:solidFill>
                  <a:srgbClr val="C00000"/>
                </a:solidFill>
              </a:rPr>
              <a:t>FN+</a:t>
            </a:r>
            <a:r>
              <a:rPr lang="cs-CZ" altLang="cs-CZ" sz="1350" b="1" dirty="0" err="1">
                <a:solidFill>
                  <a:srgbClr val="C00000"/>
                </a:solidFill>
                <a:latin typeface="Arial" pitchFamily="34" charset="0"/>
              </a:rPr>
              <a:t>vn</a:t>
            </a:r>
            <a:r>
              <a:rPr lang="cs-CZ" altLang="cs-CZ" sz="1350" b="1" baseline="-25000" dirty="0" err="1">
                <a:solidFill>
                  <a:srgbClr val="C00000"/>
                </a:solidFill>
                <a:latin typeface="Arial" pitchFamily="34" charset="0"/>
              </a:rPr>
              <a:t>j</a:t>
            </a:r>
            <a:r>
              <a:rPr lang="cs-CZ" altLang="cs-CZ" sz="1350" b="1" dirty="0">
                <a:solidFill>
                  <a:srgbClr val="C00000"/>
                </a:solidFill>
                <a:latin typeface="Arial" pitchFamily="34" charset="0"/>
              </a:rPr>
              <a:t> . q</a:t>
            </a:r>
          </a:p>
        </p:txBody>
      </p:sp>
      <p:cxnSp>
        <p:nvCxnSpPr>
          <p:cNvPr id="8" name="Spojnice: pravoúhlá 7">
            <a:extLst>
              <a:ext uri="{FF2B5EF4-FFF2-40B4-BE49-F238E27FC236}">
                <a16:creationId xmlns:a16="http://schemas.microsoft.com/office/drawing/2014/main" id="{341E1650-F050-4217-84BF-14988F1B2876}"/>
              </a:ext>
            </a:extLst>
          </p:cNvPr>
          <p:cNvCxnSpPr>
            <a:cxnSpLocks/>
          </p:cNvCxnSpPr>
          <p:nvPr/>
        </p:nvCxnSpPr>
        <p:spPr>
          <a:xfrm flipV="1">
            <a:off x="1601415" y="3789040"/>
            <a:ext cx="7394161" cy="380993"/>
          </a:xfrm>
          <a:prstGeom prst="bentConnector3">
            <a:avLst>
              <a:gd name="adj1" fmla="val 67648"/>
            </a:avLst>
          </a:prstGeom>
          <a:ln w="444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ravá složená závorka 21">
            <a:extLst>
              <a:ext uri="{FF2B5EF4-FFF2-40B4-BE49-F238E27FC236}">
                <a16:creationId xmlns:a16="http://schemas.microsoft.com/office/drawing/2014/main" id="{F43DF5C1-8BCB-4652-88C0-1BA873472650}"/>
              </a:ext>
            </a:extLst>
          </p:cNvPr>
          <p:cNvSpPr/>
          <p:nvPr/>
        </p:nvSpPr>
        <p:spPr>
          <a:xfrm rot="5400000">
            <a:off x="3888374" y="2981003"/>
            <a:ext cx="588596" cy="5081245"/>
          </a:xfrm>
          <a:prstGeom prst="rightBrace">
            <a:avLst>
              <a:gd name="adj1" fmla="val 138396"/>
              <a:gd name="adj2" fmla="val 50000"/>
            </a:avLst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Pravá složená závorka 22">
            <a:extLst>
              <a:ext uri="{FF2B5EF4-FFF2-40B4-BE49-F238E27FC236}">
                <a16:creationId xmlns:a16="http://schemas.microsoft.com/office/drawing/2014/main" id="{D8B63863-3346-45DF-80B1-454C543B4C53}"/>
              </a:ext>
            </a:extLst>
          </p:cNvPr>
          <p:cNvSpPr/>
          <p:nvPr/>
        </p:nvSpPr>
        <p:spPr>
          <a:xfrm rot="5400000">
            <a:off x="7532931" y="4470502"/>
            <a:ext cx="566970" cy="2167119"/>
          </a:xfrm>
          <a:prstGeom prst="rightBrace">
            <a:avLst>
              <a:gd name="adj1" fmla="val 138396"/>
              <a:gd name="adj2" fmla="val 50000"/>
            </a:avLst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 Box 1038">
            <a:extLst>
              <a:ext uri="{FF2B5EF4-FFF2-40B4-BE49-F238E27FC236}">
                <a16:creationId xmlns:a16="http://schemas.microsoft.com/office/drawing/2014/main" id="{F8ADC47F-FB9B-4B82-8524-1F94BD6FF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415" y="5962562"/>
            <a:ext cx="4030349" cy="51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350" dirty="0">
                <a:solidFill>
                  <a:srgbClr val="FFC000"/>
                </a:solidFill>
                <a:latin typeface="Arial" pitchFamily="34" charset="0"/>
              </a:rPr>
              <a:t>Úroveň Fixních nákladů v daném kapacitním rozmezí</a:t>
            </a:r>
          </a:p>
        </p:txBody>
      </p:sp>
      <p:sp>
        <p:nvSpPr>
          <p:cNvPr id="25" name="Text Box 1038">
            <a:extLst>
              <a:ext uri="{FF2B5EF4-FFF2-40B4-BE49-F238E27FC236}">
                <a16:creationId xmlns:a16="http://schemas.microsoft.com/office/drawing/2014/main" id="{464CBB1A-E71D-474C-9575-8BE8A789D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3692" y="5948428"/>
            <a:ext cx="2847166" cy="850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350" dirty="0">
                <a:solidFill>
                  <a:srgbClr val="FFC000"/>
                </a:solidFill>
                <a:latin typeface="Arial" pitchFamily="34" charset="0"/>
              </a:rPr>
              <a:t>Zvýšená úroveň Fixních nákladů z důvodu navýšení výrobní kapacity </a:t>
            </a:r>
          </a:p>
        </p:txBody>
      </p:sp>
      <p:sp>
        <p:nvSpPr>
          <p:cNvPr id="4" name="Oblouk 3">
            <a:extLst>
              <a:ext uri="{FF2B5EF4-FFF2-40B4-BE49-F238E27FC236}">
                <a16:creationId xmlns:a16="http://schemas.microsoft.com/office/drawing/2014/main" id="{066E598E-B9AC-426C-88E7-4B1E3FC18364}"/>
              </a:ext>
            </a:extLst>
          </p:cNvPr>
          <p:cNvSpPr/>
          <p:nvPr/>
        </p:nvSpPr>
        <p:spPr>
          <a:xfrm rot="20248374">
            <a:off x="-3855395" y="4139899"/>
            <a:ext cx="11392932" cy="1225692"/>
          </a:xfrm>
          <a:prstGeom prst="arc">
            <a:avLst>
              <a:gd name="adj1" fmla="val 16200000"/>
              <a:gd name="adj2" fmla="val 21502741"/>
            </a:avLst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louk 4">
            <a:extLst>
              <a:ext uri="{FF2B5EF4-FFF2-40B4-BE49-F238E27FC236}">
                <a16:creationId xmlns:a16="http://schemas.microsoft.com/office/drawing/2014/main" id="{973A7D61-9748-4722-AFFE-E5C0EDCB12B7}"/>
              </a:ext>
            </a:extLst>
          </p:cNvPr>
          <p:cNvSpPr/>
          <p:nvPr/>
        </p:nvSpPr>
        <p:spPr>
          <a:xfrm rot="8855948">
            <a:off x="-698109" y="1746466"/>
            <a:ext cx="7347276" cy="1575322"/>
          </a:xfrm>
          <a:prstGeom prst="arc">
            <a:avLst>
              <a:gd name="adj1" fmla="val 11610464"/>
              <a:gd name="adj2" fmla="val 20495583"/>
            </a:avLst>
          </a:prstGeom>
          <a:ln w="222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 Box 1035">
            <a:extLst>
              <a:ext uri="{FF2B5EF4-FFF2-40B4-BE49-F238E27FC236}">
                <a16:creationId xmlns:a16="http://schemas.microsoft.com/office/drawing/2014/main" id="{9F897480-82A7-4E94-8CAD-F82333E52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0785" y="1124744"/>
            <a:ext cx="3285671" cy="595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200" dirty="0" err="1">
                <a:solidFill>
                  <a:srgbClr val="00B0F0"/>
                </a:solidFill>
                <a:latin typeface="Arial" pitchFamily="34" charset="0"/>
              </a:rPr>
              <a:t>Nadproporcionální</a:t>
            </a:r>
            <a:r>
              <a:rPr lang="cs-CZ" altLang="cs-CZ" sz="1200" dirty="0">
                <a:solidFill>
                  <a:srgbClr val="00B0F0"/>
                </a:solidFill>
                <a:latin typeface="Arial" pitchFamily="34" charset="0"/>
              </a:rPr>
              <a:t> Náklady</a:t>
            </a:r>
          </a:p>
          <a:p>
            <a:r>
              <a:rPr lang="cs-CZ" altLang="cs-CZ" sz="1200" dirty="0">
                <a:solidFill>
                  <a:srgbClr val="00B0F0"/>
                </a:solidFill>
                <a:latin typeface="Arial" pitchFamily="34" charset="0"/>
              </a:rPr>
              <a:t>CN = a + </a:t>
            </a:r>
            <a:r>
              <a:rPr lang="cs-CZ" altLang="cs-CZ" sz="1200" dirty="0" err="1">
                <a:solidFill>
                  <a:srgbClr val="00B0F0"/>
                </a:solidFill>
                <a:latin typeface="Arial" pitchFamily="34" charset="0"/>
              </a:rPr>
              <a:t>bx</a:t>
            </a:r>
            <a:r>
              <a:rPr lang="cs-CZ" altLang="cs-CZ" sz="1200" dirty="0">
                <a:solidFill>
                  <a:srgbClr val="00B0F0"/>
                </a:solidFill>
                <a:latin typeface="Arial" pitchFamily="34" charset="0"/>
              </a:rPr>
              <a:t> + cx</a:t>
            </a:r>
            <a:r>
              <a:rPr lang="cs-CZ" altLang="cs-CZ" sz="1200" baseline="30000" dirty="0">
                <a:solidFill>
                  <a:srgbClr val="00B0F0"/>
                </a:solidFill>
                <a:latin typeface="Arial" pitchFamily="34" charset="0"/>
              </a:rPr>
              <a:t>2 </a:t>
            </a:r>
            <a:r>
              <a:rPr lang="cs-CZ" altLang="cs-CZ" sz="1200" dirty="0">
                <a:solidFill>
                  <a:srgbClr val="00B0F0"/>
                </a:solidFill>
                <a:latin typeface="Arial" pitchFamily="34" charset="0"/>
              </a:rPr>
              <a:t> kde a=FN, x=q, b=</a:t>
            </a:r>
            <a:r>
              <a:rPr lang="cs-CZ" altLang="cs-CZ" sz="1200" dirty="0" err="1">
                <a:solidFill>
                  <a:srgbClr val="00B0F0"/>
                </a:solidFill>
                <a:latin typeface="Arial" pitchFamily="34" charset="0"/>
              </a:rPr>
              <a:t>vnj</a:t>
            </a:r>
            <a:r>
              <a:rPr lang="cs-CZ" altLang="cs-CZ" sz="1200" dirty="0">
                <a:solidFill>
                  <a:srgbClr val="00B0F0"/>
                </a:solidFill>
                <a:latin typeface="Arial" pitchFamily="34" charset="0"/>
              </a:rPr>
              <a:t>, c=kvadratický člen zvýšených </a:t>
            </a:r>
            <a:r>
              <a:rPr lang="cs-CZ" altLang="cs-CZ" sz="1200" dirty="0" err="1">
                <a:solidFill>
                  <a:srgbClr val="00B0F0"/>
                </a:solidFill>
                <a:latin typeface="Arial" pitchFamily="34" charset="0"/>
              </a:rPr>
              <a:t>vnj</a:t>
            </a:r>
            <a:endParaRPr lang="cs-CZ" altLang="cs-CZ" sz="1200" dirty="0">
              <a:solidFill>
                <a:srgbClr val="00B0F0"/>
              </a:solidFill>
              <a:latin typeface="Arial" pitchFamily="34" charset="0"/>
            </a:endParaRPr>
          </a:p>
        </p:txBody>
      </p:sp>
      <p:sp>
        <p:nvSpPr>
          <p:cNvPr id="27" name="Text Box 1035">
            <a:extLst>
              <a:ext uri="{FF2B5EF4-FFF2-40B4-BE49-F238E27FC236}">
                <a16:creationId xmlns:a16="http://schemas.microsoft.com/office/drawing/2014/main" id="{92FB6477-D2CB-4497-83B7-9A84450E0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4440" y="2584645"/>
            <a:ext cx="3285671" cy="595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200" dirty="0" err="1">
                <a:solidFill>
                  <a:srgbClr val="00B050"/>
                </a:solidFill>
                <a:latin typeface="Arial" pitchFamily="34" charset="0"/>
              </a:rPr>
              <a:t>Podproporcionální</a:t>
            </a:r>
            <a:r>
              <a:rPr lang="cs-CZ" altLang="cs-CZ" sz="1200" dirty="0">
                <a:solidFill>
                  <a:srgbClr val="00B050"/>
                </a:solidFill>
                <a:latin typeface="Arial" pitchFamily="34" charset="0"/>
              </a:rPr>
              <a:t> Náklady</a:t>
            </a:r>
          </a:p>
          <a:p>
            <a:r>
              <a:rPr lang="cs-CZ" altLang="cs-CZ" sz="1200" dirty="0">
                <a:solidFill>
                  <a:srgbClr val="00B050"/>
                </a:solidFill>
                <a:latin typeface="Arial" pitchFamily="34" charset="0"/>
              </a:rPr>
              <a:t>CN = a + </a:t>
            </a:r>
            <a:r>
              <a:rPr lang="cs-CZ" altLang="cs-CZ" sz="1200" dirty="0" err="1">
                <a:solidFill>
                  <a:srgbClr val="00B050"/>
                </a:solidFill>
                <a:latin typeface="Arial" pitchFamily="34" charset="0"/>
              </a:rPr>
              <a:t>bx</a:t>
            </a:r>
            <a:r>
              <a:rPr lang="cs-CZ" altLang="cs-CZ" sz="1200" dirty="0">
                <a:solidFill>
                  <a:srgbClr val="00B050"/>
                </a:solidFill>
                <a:latin typeface="Arial" pitchFamily="34" charset="0"/>
              </a:rPr>
              <a:t> - cx</a:t>
            </a:r>
            <a:r>
              <a:rPr lang="cs-CZ" altLang="cs-CZ" sz="1200" baseline="30000" dirty="0">
                <a:solidFill>
                  <a:srgbClr val="00B050"/>
                </a:solidFill>
                <a:latin typeface="Arial" pitchFamily="34" charset="0"/>
              </a:rPr>
              <a:t>2 </a:t>
            </a:r>
            <a:r>
              <a:rPr lang="cs-CZ" altLang="cs-CZ" sz="1200" dirty="0">
                <a:solidFill>
                  <a:srgbClr val="00B050"/>
                </a:solidFill>
                <a:latin typeface="Arial" pitchFamily="34" charset="0"/>
              </a:rPr>
              <a:t> kde a=FN, x=q, b=</a:t>
            </a:r>
            <a:r>
              <a:rPr lang="cs-CZ" altLang="cs-CZ" sz="1200" dirty="0" err="1">
                <a:solidFill>
                  <a:srgbClr val="00B050"/>
                </a:solidFill>
                <a:latin typeface="Arial" pitchFamily="34" charset="0"/>
              </a:rPr>
              <a:t>vnj</a:t>
            </a:r>
            <a:r>
              <a:rPr lang="cs-CZ" altLang="cs-CZ" sz="1200" dirty="0">
                <a:solidFill>
                  <a:srgbClr val="00B050"/>
                </a:solidFill>
                <a:latin typeface="Arial" pitchFamily="34" charset="0"/>
              </a:rPr>
              <a:t>, c=kvadratický člen snížení </a:t>
            </a:r>
            <a:r>
              <a:rPr lang="cs-CZ" altLang="cs-CZ" sz="1200" dirty="0" err="1">
                <a:solidFill>
                  <a:srgbClr val="00B050"/>
                </a:solidFill>
                <a:latin typeface="Arial" pitchFamily="34" charset="0"/>
              </a:rPr>
              <a:t>vnj</a:t>
            </a:r>
            <a:endParaRPr lang="cs-CZ" altLang="cs-CZ" sz="1200" dirty="0">
              <a:solidFill>
                <a:srgbClr val="00B05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362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0018"/>
    </mc:Choice>
    <mc:Fallback xmlns="">
      <p:transition spd="slow" advTm="170018"/>
    </mc:Fallback>
  </mc:AlternateContent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372" y="457200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Příklad 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solidFill>
                  <a:schemeClr val="tx1"/>
                </a:solidFill>
              </a:rPr>
              <a:t>Cena výrobku je 8 Kč. Požadovaný zisk za období je 46 000 Kč. Podnik je schopen vyrobit 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v tomto období 20 000 ks výrobků.</a:t>
            </a:r>
          </a:p>
          <a:p>
            <a:pPr marL="514350" indent="-514350">
              <a:buFont typeface="+mj-lt"/>
              <a:buAutoNum type="alphaUcPeriod"/>
            </a:pPr>
            <a:r>
              <a:rPr lang="cs-CZ" sz="2800" dirty="0">
                <a:solidFill>
                  <a:schemeClr val="tx1"/>
                </a:solidFill>
              </a:rPr>
              <a:t>Jaký je limit fixních nákladů, pokud jsou variabilní náklady na 1 kus 2,20 Kč?</a:t>
            </a:r>
          </a:p>
          <a:p>
            <a:pPr marL="514350" indent="-514350">
              <a:buFont typeface="+mj-lt"/>
              <a:buAutoNum type="alphaUcPeriod"/>
            </a:pPr>
            <a:r>
              <a:rPr lang="cs-CZ" sz="2800" dirty="0">
                <a:solidFill>
                  <a:schemeClr val="tx1"/>
                </a:solidFill>
              </a:rPr>
              <a:t>Jaký je limit variabilních nákladů na 1 Kč produkce, pokud fixní náklady činí 22 000 Kč?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62469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514E420D-7619-4A54-BAA8-433BA96FD706}" type="slidenum">
              <a:rPr lang="cs-CZ" altLang="cs-CZ"/>
              <a:pPr eaLnBrk="1" hangingPunct="1"/>
              <a:t>81</a:t>
            </a:fld>
            <a:endParaRPr lang="cs-CZ" altLang="cs-CZ"/>
          </a:p>
        </p:txBody>
      </p:sp>
      <p:sp>
        <p:nvSpPr>
          <p:cNvPr id="149508" name="Rectangle 4"/>
          <p:cNvSpPr>
            <a:spLocks noRot="1" noChangeArrowheads="1"/>
          </p:cNvSpPr>
          <p:nvPr/>
        </p:nvSpPr>
        <p:spPr bwMode="auto">
          <a:xfrm>
            <a:off x="250825" y="1290489"/>
            <a:ext cx="8713788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cs-CZ" altLang="cs-CZ" sz="2200" dirty="0">
                <a:latin typeface="Garamond" panose="02020404030301010803" pitchFamily="18" charset="0"/>
              </a:rPr>
              <a:t>Byla zjištěna tato globální nákladová funkce: N = 1 500 000 + 0,87*Q. Při dané sortimentní skladbě, činí výrobní kapacita vyjádřena peněžně 15 000 000 Kč. Jaký objem produkce musí firma vyrábět, aby byl splněn minimální zisk ve výši 1 050 000 Kč? V případě překročení maximální výrobní kapacity bude nutné dosáhnout zisku snížením variabilních nákladů. </a:t>
            </a:r>
            <a:br>
              <a:rPr lang="cs-CZ" altLang="cs-CZ" sz="2200" dirty="0">
                <a:latin typeface="Garamond" panose="02020404030301010803" pitchFamily="18" charset="0"/>
              </a:rPr>
            </a:br>
            <a:endParaRPr lang="cs-CZ" altLang="cs-CZ" sz="2200" dirty="0">
              <a:latin typeface="Garamond" panose="02020404030301010803" pitchFamily="18" charset="0"/>
            </a:endParaRPr>
          </a:p>
        </p:txBody>
      </p:sp>
      <p:sp>
        <p:nvSpPr>
          <p:cNvPr id="149509" name="Rectangle 5"/>
          <p:cNvSpPr>
            <a:spLocks noRot="1" noChangeArrowheads="1"/>
          </p:cNvSpPr>
          <p:nvPr/>
        </p:nvSpPr>
        <p:spPr bwMode="auto">
          <a:xfrm>
            <a:off x="187118" y="3591044"/>
            <a:ext cx="8640763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</a:pPr>
            <a:r>
              <a:rPr lang="cs-CZ" altLang="cs-CZ" sz="2000" dirty="0"/>
              <a:t>Řešení: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10</a:t>
            </a:r>
          </a:p>
        </p:txBody>
      </p:sp>
    </p:spTree>
    <p:extLst>
      <p:ext uri="{BB962C8B-B14F-4D97-AF65-F5344CB8AC3E}">
        <p14:creationId xmlns:p14="http://schemas.microsoft.com/office/powerpoint/2010/main" val="2783428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8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Limit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solidFill>
                  <a:schemeClr val="tx1"/>
                </a:solidFill>
              </a:rPr>
              <a:t>Při daném objemu výroby a neměnných fixních a variabilních nákladech lze stanovit minimální výši ceny.</a:t>
            </a:r>
            <a:endParaRPr lang="cs-CZ" sz="2400" b="1" dirty="0">
              <a:solidFill>
                <a:schemeClr val="tx1"/>
              </a:solidFill>
            </a:endParaRPr>
          </a:p>
          <a:p>
            <a:pPr lvl="1"/>
            <a:r>
              <a:rPr lang="cs-CZ" sz="2400" b="1" dirty="0">
                <a:solidFill>
                  <a:schemeClr val="tx1"/>
                </a:solidFill>
              </a:rPr>
              <a:t>Při absolutní výši min. zisku: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</a:p>
          <a:p>
            <a:pPr lvl="1"/>
            <a:endParaRPr lang="cs-CZ" sz="2400" dirty="0">
              <a:solidFill>
                <a:schemeClr val="tx1"/>
              </a:solidFill>
            </a:endParaRPr>
          </a:p>
          <a:p>
            <a:pPr lvl="1"/>
            <a:endParaRPr lang="cs-CZ" sz="2400" dirty="0">
              <a:solidFill>
                <a:schemeClr val="tx1"/>
              </a:solidFill>
            </a:endParaRPr>
          </a:p>
          <a:p>
            <a:pPr lvl="1"/>
            <a:endParaRPr lang="cs-CZ" sz="2400" dirty="0">
              <a:solidFill>
                <a:schemeClr val="tx1"/>
              </a:solidFill>
            </a:endParaRPr>
          </a:p>
          <a:p>
            <a:pPr lvl="1">
              <a:buNone/>
            </a:pPr>
            <a:endParaRPr lang="cs-CZ" sz="2400" b="1" dirty="0">
              <a:solidFill>
                <a:schemeClr val="tx1"/>
              </a:solidFill>
            </a:endParaRPr>
          </a:p>
          <a:p>
            <a:pPr lvl="1"/>
            <a:r>
              <a:rPr lang="cs-CZ" sz="2400" b="1" dirty="0">
                <a:solidFill>
                  <a:schemeClr val="tx1"/>
                </a:solidFill>
              </a:rPr>
              <a:t>Při dané rentabilitě </a:t>
            </a:r>
            <a:r>
              <a:rPr lang="cs-CZ" sz="2400" b="1" i="1" dirty="0">
                <a:solidFill>
                  <a:schemeClr val="tx1"/>
                </a:solidFill>
              </a:rPr>
              <a:t>r:</a:t>
            </a:r>
          </a:p>
          <a:p>
            <a:endParaRPr lang="cs-CZ" dirty="0"/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971600" y="2996952"/>
          <a:ext cx="2160588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99" name="Rovnice" r:id="rId4" imgW="647700" imgH="419100" progId="Equation.3">
                  <p:embed/>
                </p:oleObj>
              </mc:Choice>
              <mc:Fallback>
                <p:oleObj name="Rovnice" r:id="rId4" imgW="647700" imgH="419100" progId="Equation.3">
                  <p:embed/>
                  <p:pic>
                    <p:nvPicPr>
                      <p:cNvPr id="307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2996952"/>
                        <a:ext cx="2160588" cy="142557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7"/>
          <p:cNvGraphicFramePr>
            <a:graphicFrameLocks noChangeAspect="1"/>
          </p:cNvGraphicFramePr>
          <p:nvPr/>
        </p:nvGraphicFramePr>
        <p:xfrm>
          <a:off x="4283968" y="2996952"/>
          <a:ext cx="3313113" cy="1325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00" name="Rovnice" r:id="rId6" imgW="1066800" imgH="419100" progId="Equation.3">
                  <p:embed/>
                </p:oleObj>
              </mc:Choice>
              <mc:Fallback>
                <p:oleObj name="Rovnice" r:id="rId6" imgW="1066800" imgH="419100" progId="Equation.3">
                  <p:embed/>
                  <p:pic>
                    <p:nvPicPr>
                      <p:cNvPr id="307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2996952"/>
                        <a:ext cx="3313113" cy="1325562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9"/>
          <p:cNvGraphicFramePr>
            <a:graphicFrameLocks noChangeAspect="1"/>
          </p:cNvGraphicFramePr>
          <p:nvPr/>
        </p:nvGraphicFramePr>
        <p:xfrm>
          <a:off x="4644008" y="4509120"/>
          <a:ext cx="2735263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01" name="Rovnice" r:id="rId8" imgW="749300" imgH="419100" progId="Equation.3">
                  <p:embed/>
                </p:oleObj>
              </mc:Choice>
              <mc:Fallback>
                <p:oleObj name="Rovnice" r:id="rId8" imgW="749300" imgH="419100" progId="Equation.3">
                  <p:embed/>
                  <p:pic>
                    <p:nvPicPr>
                      <p:cNvPr id="307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4509120"/>
                        <a:ext cx="2735263" cy="15557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463863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cs-CZ" b="0"/>
              <a:t>©</a:t>
            </a:r>
            <a:r>
              <a:rPr lang="cs-CZ" altLang="cs-CZ" b="0"/>
              <a:t> Petr NOVÁK</a:t>
            </a:r>
          </a:p>
        </p:txBody>
      </p:sp>
      <p:sp>
        <p:nvSpPr>
          <p:cNvPr id="2457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60172189-BC80-40A5-B93D-A4219E7614BA}" type="slidenum">
              <a:rPr lang="cs-CZ" altLang="cs-CZ"/>
              <a:pPr eaLnBrk="1" hangingPunct="1"/>
              <a:t>83</a:t>
            </a:fld>
            <a:endParaRPr lang="cs-CZ" altLang="cs-CZ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042587"/>
            <a:ext cx="8893175" cy="76517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cs-CZ" altLang="cs-CZ" sz="2400" b="1" dirty="0">
                <a:solidFill>
                  <a:schemeClr val="tx1"/>
                </a:solidFill>
              </a:rPr>
              <a:t>Je-li dána nákladová funkce  N = 18 000 + 1,5*q a podnik je schopen vyrobit maximálně 10 000 ks, jaká je dolní hranice ceny?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189" y="2120737"/>
            <a:ext cx="7694613" cy="13795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Řešení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003988" y="12119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Příklad 11</a:t>
            </a:r>
          </a:p>
        </p:txBody>
      </p:sp>
    </p:spTree>
    <p:extLst>
      <p:ext uri="{BB962C8B-B14F-4D97-AF65-F5344CB8AC3E}">
        <p14:creationId xmlns:p14="http://schemas.microsoft.com/office/powerpoint/2010/main" val="1844553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2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8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Příklad 12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solidFill>
                  <a:schemeClr val="tx1"/>
                </a:solidFill>
              </a:rPr>
              <a:t>Volná kapacita umožňuje vyrobit 3000 kusů výrobku X, jehož variabilní náklady jsou 11 Kč.</a:t>
            </a:r>
          </a:p>
          <a:p>
            <a:r>
              <a:rPr lang="cs-CZ" sz="2800" dirty="0">
                <a:solidFill>
                  <a:schemeClr val="tx1"/>
                </a:solidFill>
              </a:rPr>
              <a:t>Zavedením jeho výroby se zvýší roční fixní náklady o 17 000 Kč, jeho prodej by měl přinést minimální zisk 19 000 Kč. </a:t>
            </a:r>
          </a:p>
          <a:p>
            <a:r>
              <a:rPr lang="cs-CZ" sz="2800" dirty="0">
                <a:solidFill>
                  <a:schemeClr val="tx1"/>
                </a:solidFill>
              </a:rPr>
              <a:t>Stanovte minimální cenu výrobku X.</a:t>
            </a:r>
          </a:p>
          <a:p>
            <a:endParaRPr lang="cs-CZ" dirty="0"/>
          </a:p>
        </p:txBody>
      </p:sp>
      <p:sp>
        <p:nvSpPr>
          <p:cNvPr id="4" name="Rectangle 5"/>
          <p:cNvSpPr>
            <a:spLocks noRot="1" noChangeArrowheads="1"/>
          </p:cNvSpPr>
          <p:nvPr/>
        </p:nvSpPr>
        <p:spPr bwMode="auto">
          <a:xfrm>
            <a:off x="627463" y="4606199"/>
            <a:ext cx="7550150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</a:pPr>
            <a:r>
              <a:rPr lang="cs-CZ" altLang="cs-CZ" sz="2400" b="0" dirty="0"/>
              <a:t>Řešení</a:t>
            </a:r>
          </a:p>
        </p:txBody>
      </p:sp>
    </p:spTree>
    <p:extLst>
      <p:ext uri="{BB962C8B-B14F-4D97-AF65-F5344CB8AC3E}">
        <p14:creationId xmlns:p14="http://schemas.microsoft.com/office/powerpoint/2010/main" val="353509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Kombinované úlohy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98947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Výběr optimální varianty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Znalost fixních a variabilních nákladů je možné využít také k posouzení: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efektivnosti racionalizačních opatření,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ke srovnávání různých variant technologických postupů, konstrukčních řešení výrobků apod.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36558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907991"/>
            <a:ext cx="8229600" cy="4525963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</a:rPr>
              <a:t>Máme vybrat nejefektivnější technologický postup pro roční výrobu 55 tis. ks výrobků. Jednotlivé varianty jsou charakterizovány údaji v tabulce.</a:t>
            </a:r>
          </a:p>
        </p:txBody>
      </p:sp>
      <p:graphicFrame>
        <p:nvGraphicFramePr>
          <p:cNvPr id="4" name="Group 4"/>
          <p:cNvGraphicFramePr>
            <a:graphicFrameLocks/>
          </p:cNvGraphicFramePr>
          <p:nvPr>
            <p:extLst/>
          </p:nvPr>
        </p:nvGraphicFramePr>
        <p:xfrm>
          <a:off x="261615" y="2330380"/>
          <a:ext cx="8353425" cy="2902904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3959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5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5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1963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Ukazatel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Varianta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9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B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Roční fixní náklady v Kč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40 000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100 000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75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Variabilní náklady na 1 výrobek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v Kč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9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Roční výrobní kapacita výrobků </a:t>
                      </a:r>
                      <a:b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v ks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70 000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80 000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4143375" algn="l"/>
                        </a:tabLst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120 000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540962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Řešení – grafické znázornění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395536" y="1473017"/>
          <a:ext cx="8342524" cy="5384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17" name="Graf" r:id="rId3" imgW="5886429" imgH="3333780" progId="Excel.Sheet.8">
                  <p:embed/>
                </p:oleObj>
              </mc:Choice>
              <mc:Fallback>
                <p:oleObj name="Graf" r:id="rId3" imgW="5886429" imgH="3333780" progId="Excel.Sheet.8">
                  <p:embed/>
                  <p:pic>
                    <p:nvPicPr>
                      <p:cNvPr id="409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473017"/>
                        <a:ext cx="8342524" cy="53849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659759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AEA3CDEC-AC6D-47DD-8290-ECFA2D0AA764}" type="slidenum">
              <a:rPr lang="cs-CZ" altLang="cs-CZ"/>
              <a:pPr eaLnBrk="1" hangingPunct="1"/>
              <a:t>89</a:t>
            </a:fld>
            <a:endParaRPr lang="cs-CZ" altLang="cs-CZ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7909133" cy="56880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Pro jednotlivé varianty odvodíme nákladové funkce: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dirty="0"/>
              <a:t>N</a:t>
            </a:r>
            <a:r>
              <a:rPr lang="cs-CZ" altLang="cs-CZ" sz="2000" b="1" baseline="-25000" dirty="0"/>
              <a:t>A</a:t>
            </a:r>
            <a:r>
              <a:rPr lang="cs-CZ" altLang="cs-CZ" sz="2000" b="1" dirty="0"/>
              <a:t> =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dirty="0"/>
              <a:t>N</a:t>
            </a:r>
            <a:r>
              <a:rPr lang="cs-CZ" altLang="cs-CZ" sz="2000" b="1" baseline="-25000" dirty="0"/>
              <a:t>B</a:t>
            </a:r>
            <a:r>
              <a:rPr lang="cs-CZ" altLang="cs-CZ" sz="2000" b="1" dirty="0"/>
              <a:t> =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dirty="0"/>
              <a:t>N</a:t>
            </a:r>
            <a:r>
              <a:rPr lang="cs-CZ" altLang="cs-CZ" sz="2000" b="1" baseline="-25000" dirty="0"/>
              <a:t>C</a:t>
            </a:r>
            <a:r>
              <a:rPr lang="cs-CZ" altLang="cs-CZ" sz="2000" b="1" dirty="0"/>
              <a:t> = </a:t>
            </a:r>
            <a:r>
              <a:rPr lang="cs-CZ" altLang="cs-CZ" sz="2000" dirty="0"/>
              <a:t>	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Varianta A je výhodnější než varianta B až do objemu výroby q, při kterém </a:t>
            </a:r>
            <a:r>
              <a:rPr lang="cs-CZ" altLang="cs-CZ" sz="2000" b="1" dirty="0"/>
              <a:t>N</a:t>
            </a:r>
            <a:r>
              <a:rPr lang="cs-CZ" altLang="cs-CZ" sz="2000" b="1" baseline="-25000" dirty="0"/>
              <a:t>A</a:t>
            </a:r>
            <a:r>
              <a:rPr lang="cs-CZ" altLang="cs-CZ" sz="2000" b="1" dirty="0"/>
              <a:t> = N</a:t>
            </a:r>
            <a:r>
              <a:rPr lang="cs-CZ" altLang="cs-CZ" sz="2000" b="1" baseline="-25000" dirty="0"/>
              <a:t>B</a:t>
            </a:r>
            <a:r>
              <a:rPr lang="cs-CZ" altLang="cs-CZ" sz="2000" dirty="0"/>
              <a:t>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Varianta C je výhodnější než varianta B od objemu výroby q, při kterém </a:t>
            </a:r>
            <a:r>
              <a:rPr lang="cs-CZ" altLang="cs-CZ" sz="2000" b="1" dirty="0"/>
              <a:t>N</a:t>
            </a:r>
            <a:r>
              <a:rPr lang="cs-CZ" altLang="cs-CZ" sz="2000" b="1" baseline="-25000" dirty="0"/>
              <a:t>B</a:t>
            </a:r>
            <a:r>
              <a:rPr lang="cs-CZ" altLang="cs-CZ" sz="2000" b="1" dirty="0"/>
              <a:t> = N</a:t>
            </a:r>
            <a:r>
              <a:rPr lang="cs-CZ" altLang="cs-CZ" sz="2000" b="1" baseline="-25000" dirty="0"/>
              <a:t>C</a:t>
            </a:r>
            <a:r>
              <a:rPr lang="cs-CZ" altLang="cs-CZ" sz="2000" dirty="0"/>
              <a:t>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21606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 txBox="1">
            <a:spLocks noChangeAspect="1"/>
          </p:cNvSpPr>
          <p:nvPr/>
        </p:nvSpPr>
        <p:spPr>
          <a:xfrm>
            <a:off x="301131" y="-28771"/>
            <a:ext cx="8694445" cy="140722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Vývoj nákladů v závislosti na objemu produkce - Nelineární model</a:t>
            </a:r>
          </a:p>
        </p:txBody>
      </p:sp>
      <p:sp>
        <p:nvSpPr>
          <p:cNvPr id="48" name="Text Box 1038"/>
          <p:cNvSpPr txBox="1">
            <a:spLocks noChangeArrowheads="1"/>
          </p:cNvSpPr>
          <p:nvPr/>
        </p:nvSpPr>
        <p:spPr bwMode="auto">
          <a:xfrm>
            <a:off x="6269112" y="3968519"/>
            <a:ext cx="1479116" cy="320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350" dirty="0">
                <a:solidFill>
                  <a:srgbClr val="FFC000"/>
                </a:solidFill>
                <a:latin typeface="Arial" pitchFamily="34" charset="0"/>
              </a:rPr>
              <a:t>Fixní náklady</a:t>
            </a:r>
          </a:p>
        </p:txBody>
      </p:sp>
      <p:sp>
        <p:nvSpPr>
          <p:cNvPr id="49" name="Line 1030"/>
          <p:cNvSpPr>
            <a:spLocks noChangeShapeType="1"/>
          </p:cNvSpPr>
          <p:nvPr/>
        </p:nvSpPr>
        <p:spPr bwMode="auto">
          <a:xfrm>
            <a:off x="1601415" y="2108705"/>
            <a:ext cx="9561" cy="450136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50" name="Line 1031"/>
          <p:cNvSpPr>
            <a:spLocks noChangeShapeType="1"/>
          </p:cNvSpPr>
          <p:nvPr/>
        </p:nvSpPr>
        <p:spPr bwMode="auto">
          <a:xfrm>
            <a:off x="1413930" y="5210976"/>
            <a:ext cx="60467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51" name="Text Box 1039"/>
          <p:cNvSpPr txBox="1">
            <a:spLocks noChangeArrowheads="1"/>
          </p:cNvSpPr>
          <p:nvPr/>
        </p:nvSpPr>
        <p:spPr bwMode="auto">
          <a:xfrm>
            <a:off x="1010902" y="4957104"/>
            <a:ext cx="422155" cy="521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500">
                <a:latin typeface="Arial" pitchFamily="34" charset="0"/>
              </a:rPr>
              <a:t>0</a:t>
            </a:r>
          </a:p>
        </p:txBody>
      </p:sp>
      <p:sp>
        <p:nvSpPr>
          <p:cNvPr id="52" name="Text Box 1040"/>
          <p:cNvSpPr txBox="1">
            <a:spLocks noChangeArrowheads="1"/>
          </p:cNvSpPr>
          <p:nvPr/>
        </p:nvSpPr>
        <p:spPr bwMode="auto">
          <a:xfrm>
            <a:off x="6143704" y="5233294"/>
            <a:ext cx="1808845" cy="523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200">
                <a:latin typeface="Arial" pitchFamily="34" charset="0"/>
              </a:rPr>
              <a:t>Objem produkce</a:t>
            </a:r>
          </a:p>
        </p:txBody>
      </p:sp>
      <p:sp>
        <p:nvSpPr>
          <p:cNvPr id="53" name="Text Box 1041"/>
          <p:cNvSpPr txBox="1">
            <a:spLocks noChangeArrowheads="1"/>
          </p:cNvSpPr>
          <p:nvPr/>
        </p:nvSpPr>
        <p:spPr bwMode="auto">
          <a:xfrm>
            <a:off x="950790" y="2044541"/>
            <a:ext cx="722718" cy="523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500" dirty="0">
                <a:latin typeface="Arial" pitchFamily="34" charset="0"/>
              </a:rPr>
              <a:t>Kč</a:t>
            </a:r>
          </a:p>
        </p:txBody>
      </p:sp>
      <p:sp>
        <p:nvSpPr>
          <p:cNvPr id="77" name="Line 1047"/>
          <p:cNvSpPr>
            <a:spLocks noChangeShapeType="1"/>
          </p:cNvSpPr>
          <p:nvPr/>
        </p:nvSpPr>
        <p:spPr bwMode="auto">
          <a:xfrm flipV="1">
            <a:off x="1601415" y="1858361"/>
            <a:ext cx="5407255" cy="2311672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78" name="Obdélník 77"/>
          <p:cNvSpPr/>
          <p:nvPr/>
        </p:nvSpPr>
        <p:spPr>
          <a:xfrm>
            <a:off x="6596863" y="2258406"/>
            <a:ext cx="2124863" cy="5230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350" b="1" dirty="0">
                <a:solidFill>
                  <a:srgbClr val="C00000"/>
                </a:solidFill>
              </a:rPr>
              <a:t>Lineární chování nákladů</a:t>
            </a:r>
            <a:endParaRPr lang="cs-CZ" altLang="cs-CZ" sz="1350" b="1" dirty="0">
              <a:solidFill>
                <a:srgbClr val="C00000"/>
              </a:solidFill>
              <a:latin typeface="Arial" pitchFamily="34" charset="0"/>
            </a:endParaRPr>
          </a:p>
        </p:txBody>
      </p:sp>
      <p:cxnSp>
        <p:nvCxnSpPr>
          <p:cNvPr id="8" name="Spojnice: pravoúhlá 7">
            <a:extLst>
              <a:ext uri="{FF2B5EF4-FFF2-40B4-BE49-F238E27FC236}">
                <a16:creationId xmlns:a16="http://schemas.microsoft.com/office/drawing/2014/main" id="{341E1650-F050-4217-84BF-14988F1B2876}"/>
              </a:ext>
            </a:extLst>
          </p:cNvPr>
          <p:cNvCxnSpPr>
            <a:cxnSpLocks/>
          </p:cNvCxnSpPr>
          <p:nvPr/>
        </p:nvCxnSpPr>
        <p:spPr>
          <a:xfrm flipV="1">
            <a:off x="1601415" y="3599721"/>
            <a:ext cx="7298561" cy="570312"/>
          </a:xfrm>
          <a:prstGeom prst="bentConnector3">
            <a:avLst>
              <a:gd name="adj1" fmla="val 65313"/>
            </a:avLst>
          </a:prstGeom>
          <a:ln w="444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ravá složená závorka 21">
            <a:extLst>
              <a:ext uri="{FF2B5EF4-FFF2-40B4-BE49-F238E27FC236}">
                <a16:creationId xmlns:a16="http://schemas.microsoft.com/office/drawing/2014/main" id="{F43DF5C1-8BCB-4652-88C0-1BA873472650}"/>
              </a:ext>
            </a:extLst>
          </p:cNvPr>
          <p:cNvSpPr/>
          <p:nvPr/>
        </p:nvSpPr>
        <p:spPr>
          <a:xfrm rot="5400000">
            <a:off x="3698486" y="3170891"/>
            <a:ext cx="588596" cy="4701469"/>
          </a:xfrm>
          <a:prstGeom prst="rightBrace">
            <a:avLst>
              <a:gd name="adj1" fmla="val 138396"/>
              <a:gd name="adj2" fmla="val 50000"/>
            </a:avLst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Pravá složená závorka 22">
            <a:extLst>
              <a:ext uri="{FF2B5EF4-FFF2-40B4-BE49-F238E27FC236}">
                <a16:creationId xmlns:a16="http://schemas.microsoft.com/office/drawing/2014/main" id="{D8B63863-3346-45DF-80B1-454C543B4C53}"/>
              </a:ext>
            </a:extLst>
          </p:cNvPr>
          <p:cNvSpPr/>
          <p:nvPr/>
        </p:nvSpPr>
        <p:spPr>
          <a:xfrm rot="5400000">
            <a:off x="7327449" y="4265021"/>
            <a:ext cx="588596" cy="2556456"/>
          </a:xfrm>
          <a:prstGeom prst="rightBrace">
            <a:avLst>
              <a:gd name="adj1" fmla="val 138396"/>
              <a:gd name="adj2" fmla="val 50000"/>
            </a:avLst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 Box 1038">
            <a:extLst>
              <a:ext uri="{FF2B5EF4-FFF2-40B4-BE49-F238E27FC236}">
                <a16:creationId xmlns:a16="http://schemas.microsoft.com/office/drawing/2014/main" id="{F8ADC47F-FB9B-4B82-8524-1F94BD6FF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415" y="5962562"/>
            <a:ext cx="4030349" cy="51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350" dirty="0">
                <a:solidFill>
                  <a:srgbClr val="FFC000"/>
                </a:solidFill>
                <a:latin typeface="Arial" pitchFamily="34" charset="0"/>
              </a:rPr>
              <a:t>Úroveň Fixních nákladů v daném kapacitním rozmezí</a:t>
            </a:r>
          </a:p>
        </p:txBody>
      </p:sp>
      <p:sp>
        <p:nvSpPr>
          <p:cNvPr id="25" name="Text Box 1038">
            <a:extLst>
              <a:ext uri="{FF2B5EF4-FFF2-40B4-BE49-F238E27FC236}">
                <a16:creationId xmlns:a16="http://schemas.microsoft.com/office/drawing/2014/main" id="{464CBB1A-E71D-474C-9575-8BE8A789D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1874" y="5962562"/>
            <a:ext cx="2847166" cy="850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cs-CZ" altLang="cs-CZ" sz="1350" dirty="0">
                <a:solidFill>
                  <a:srgbClr val="FFC000"/>
                </a:solidFill>
                <a:latin typeface="Arial" pitchFamily="34" charset="0"/>
              </a:rPr>
              <a:t>Zvýšená úroveň Fixních nákladů z důvodu navýšení výrobní kapacity </a:t>
            </a:r>
          </a:p>
        </p:txBody>
      </p:sp>
      <p:sp>
        <p:nvSpPr>
          <p:cNvPr id="4" name="Oblouk 3">
            <a:extLst>
              <a:ext uri="{FF2B5EF4-FFF2-40B4-BE49-F238E27FC236}">
                <a16:creationId xmlns:a16="http://schemas.microsoft.com/office/drawing/2014/main" id="{066E598E-B9AC-426C-88E7-4B1E3FC18364}"/>
              </a:ext>
            </a:extLst>
          </p:cNvPr>
          <p:cNvSpPr/>
          <p:nvPr/>
        </p:nvSpPr>
        <p:spPr>
          <a:xfrm rot="19384049">
            <a:off x="-3818029" y="4966365"/>
            <a:ext cx="9136272" cy="1992392"/>
          </a:xfrm>
          <a:prstGeom prst="arc">
            <a:avLst>
              <a:gd name="adj1" fmla="val 19967509"/>
              <a:gd name="adj2" fmla="val 21337783"/>
            </a:avLst>
          </a:prstGeom>
          <a:ln w="603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louk 4">
            <a:extLst>
              <a:ext uri="{FF2B5EF4-FFF2-40B4-BE49-F238E27FC236}">
                <a16:creationId xmlns:a16="http://schemas.microsoft.com/office/drawing/2014/main" id="{973A7D61-9748-4722-AFFE-E5C0EDCB12B7}"/>
              </a:ext>
            </a:extLst>
          </p:cNvPr>
          <p:cNvSpPr/>
          <p:nvPr/>
        </p:nvSpPr>
        <p:spPr>
          <a:xfrm rot="9100277">
            <a:off x="3691447" y="2075929"/>
            <a:ext cx="2914792" cy="588825"/>
          </a:xfrm>
          <a:prstGeom prst="arc">
            <a:avLst>
              <a:gd name="adj1" fmla="val 11354976"/>
              <a:gd name="adj2" fmla="val 21343957"/>
            </a:avLst>
          </a:prstGeom>
          <a:ln w="603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>
            <a:extLst>
              <a:ext uri="{FF2B5EF4-FFF2-40B4-BE49-F238E27FC236}">
                <a16:creationId xmlns:a16="http://schemas.microsoft.com/office/drawing/2014/main" id="{737D25CA-028D-435F-9002-CF35F1AEAFB6}"/>
              </a:ext>
            </a:extLst>
          </p:cNvPr>
          <p:cNvSpPr/>
          <p:nvPr/>
        </p:nvSpPr>
        <p:spPr>
          <a:xfrm>
            <a:off x="4055265" y="1153969"/>
            <a:ext cx="4787604" cy="8905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1400" b="1" dirty="0">
                <a:solidFill>
                  <a:srgbClr val="00B050"/>
                </a:solidFill>
                <a:latin typeface="Arial" pitchFamily="34" charset="0"/>
              </a:rPr>
              <a:t>Křivka nákladů tzv. obráceného S</a:t>
            </a:r>
          </a:p>
          <a:p>
            <a:pPr algn="ctr"/>
            <a:r>
              <a:rPr lang="cs-CZ" altLang="cs-CZ" sz="1400" b="1" dirty="0" err="1">
                <a:solidFill>
                  <a:srgbClr val="00B0F0"/>
                </a:solidFill>
                <a:latin typeface="Arial" pitchFamily="34" charset="0"/>
              </a:rPr>
              <a:t>Podproporcionálně-nadproporcionální</a:t>
            </a:r>
            <a:r>
              <a:rPr lang="cs-CZ" altLang="cs-CZ" sz="1400" b="1" dirty="0">
                <a:solidFill>
                  <a:srgbClr val="00B0F0"/>
                </a:solidFill>
                <a:latin typeface="Arial" pitchFamily="34" charset="0"/>
              </a:rPr>
              <a:t> chování nákladů</a:t>
            </a:r>
          </a:p>
        </p:txBody>
      </p:sp>
    </p:spTree>
    <p:extLst>
      <p:ext uri="{BB962C8B-B14F-4D97-AF65-F5344CB8AC3E}">
        <p14:creationId xmlns:p14="http://schemas.microsoft.com/office/powerpoint/2010/main" val="4261050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343"/>
    </mc:Choice>
    <mc:Fallback xmlns="">
      <p:transition spd="slow" advTm="68343"/>
    </mc:Fallback>
  </mc:AlternateContent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cs-CZ" b="0"/>
              <a:t>©</a:t>
            </a:r>
            <a:r>
              <a:rPr lang="cs-CZ" altLang="cs-CZ" b="0"/>
              <a:t> Petr NOVÁK</a:t>
            </a:r>
          </a:p>
        </p:txBody>
      </p:sp>
      <p:sp>
        <p:nvSpPr>
          <p:cNvPr id="2969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B9FA4CAA-B2F1-4CE5-AC92-87B9D1F58FB7}" type="slidenum">
              <a:rPr lang="cs-CZ" altLang="cs-CZ"/>
              <a:pPr eaLnBrk="1" hangingPunct="1"/>
              <a:t>90</a:t>
            </a:fld>
            <a:endParaRPr lang="cs-CZ" altLang="cs-CZ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0288" y="378076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600" b="1" dirty="0"/>
              <a:t>Provozní páka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2736"/>
            <a:ext cx="8507413" cy="38830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800" dirty="0"/>
              <a:t>Znázorňuje nám jak se celkové náklady a zisk mění se </a:t>
            </a:r>
            <a:r>
              <a:rPr lang="cs-CZ" altLang="cs-CZ" sz="2800" b="1" dirty="0"/>
              <a:t>změnami objemu výroby</a:t>
            </a:r>
            <a:r>
              <a:rPr lang="cs-CZ" altLang="cs-CZ" sz="2800" dirty="0"/>
              <a:t>, když podnik přechází na vyšší stupeň mechanizace, automatizace a robotizace. 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/>
              <a:t>Obecně platí, že mechanizace, automatizace a robotizace zvyšují podíl fixních nákladů v celkových nákladech.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47286034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Provozní páka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solidFill>
                  <a:schemeClr val="tx1"/>
                </a:solidFill>
              </a:rPr>
              <a:t>charakterizuje podíl fixních nákladů v celkových nákladech podniku. </a:t>
            </a:r>
          </a:p>
          <a:p>
            <a:r>
              <a:rPr lang="cs-CZ" sz="2000" dirty="0">
                <a:solidFill>
                  <a:schemeClr val="tx1"/>
                </a:solidFill>
              </a:rPr>
              <a:t>Je-li vysoký podíl fixních nákladů na celkových nákladech podniku dochází k tomu, že relativně malá změna v tržbách způsobí velkou změnu v provozním zisku. To nazýváme </a:t>
            </a:r>
            <a:r>
              <a:rPr lang="cs-CZ" sz="2000" b="1" dirty="0">
                <a:solidFill>
                  <a:schemeClr val="tx1"/>
                </a:solidFill>
              </a:rPr>
              <a:t>stupeň provozní páky</a:t>
            </a:r>
            <a:r>
              <a:rPr lang="cs-CZ" sz="2000" dirty="0">
                <a:solidFill>
                  <a:schemeClr val="tx1"/>
                </a:solidFill>
              </a:rPr>
              <a:t> (</a:t>
            </a:r>
            <a:r>
              <a:rPr lang="cs-CZ" sz="2000" dirty="0" err="1">
                <a:solidFill>
                  <a:schemeClr val="tx1"/>
                </a:solidFill>
              </a:rPr>
              <a:t>degree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of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operating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leverage</a:t>
            </a:r>
            <a:r>
              <a:rPr lang="cs-CZ" sz="2000" dirty="0">
                <a:solidFill>
                  <a:schemeClr val="tx1"/>
                </a:solidFill>
              </a:rPr>
              <a:t>) a vyjadřujeme jej v procentech. 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Stupeň provozní páky</a:t>
            </a:r>
            <a:r>
              <a:rPr lang="cs-CZ" sz="2000" dirty="0">
                <a:solidFill>
                  <a:schemeClr val="tx1"/>
                </a:solidFill>
              </a:rPr>
              <a:t> je definován jako procentní změna zisku vyvolaná jednoprocentní změnou prodaného množství. </a:t>
            </a:r>
          </a:p>
          <a:p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077072"/>
            <a:ext cx="6985000" cy="15478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3738088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Provozní páka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dirty="0"/>
              <a:t>Stupeň provozní páky má však i negativní vliv, a to na </a:t>
            </a:r>
            <a:r>
              <a:rPr lang="cs-CZ" altLang="cs-CZ" b="1" dirty="0"/>
              <a:t>riziko podnikání</a:t>
            </a:r>
            <a:r>
              <a:rPr lang="cs-CZ" altLang="cs-CZ" dirty="0"/>
              <a:t>.  </a:t>
            </a:r>
          </a:p>
          <a:p>
            <a:r>
              <a:rPr lang="cs-CZ" altLang="cs-CZ" b="1" dirty="0"/>
              <a:t>Čím je vyšší provozní páka podniku, tím je vyšší i jeho podnikatelské riziko.</a:t>
            </a:r>
            <a:r>
              <a:rPr lang="cs-CZ" altLang="cs-CZ" dirty="0"/>
              <a:t>  </a:t>
            </a:r>
          </a:p>
          <a:p>
            <a:r>
              <a:rPr lang="cs-CZ" altLang="cs-CZ" dirty="0"/>
              <a:t>Je z toho zřejmé, že v období konjunktury jsou na tom lépe podniky s vysokým stupněm provozní páky tj. s relativně vysokými fixními náklady a při poklesu výroby v období recese mají výhodu podniky s relativně vysokými  variabilními náklady a tudíž nízkým stupněm provozní páky. </a:t>
            </a:r>
          </a:p>
        </p:txBody>
      </p:sp>
    </p:spTree>
    <p:extLst>
      <p:ext uri="{BB962C8B-B14F-4D97-AF65-F5344CB8AC3E}">
        <p14:creationId xmlns:p14="http://schemas.microsoft.com/office/powerpoint/2010/main" val="17049020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Příklad 10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solidFill>
                  <a:schemeClr val="tx1"/>
                </a:solidFill>
              </a:rPr>
              <a:t>K dispozici jsou údaje o jednotlivých podnicích:</a:t>
            </a:r>
          </a:p>
          <a:p>
            <a:endParaRPr lang="cs-CZ" sz="2800" dirty="0">
              <a:solidFill>
                <a:schemeClr val="tx1"/>
              </a:solidFill>
            </a:endParaRPr>
          </a:p>
          <a:p>
            <a:endParaRPr lang="cs-CZ" sz="2800" dirty="0">
              <a:solidFill>
                <a:schemeClr val="tx1"/>
              </a:solidFill>
            </a:endParaRPr>
          </a:p>
          <a:p>
            <a:endParaRPr lang="cs-CZ" sz="2800" dirty="0">
              <a:solidFill>
                <a:schemeClr val="tx1"/>
              </a:solidFill>
            </a:endParaRPr>
          </a:p>
          <a:p>
            <a:endParaRPr lang="cs-CZ" sz="2800" dirty="0">
              <a:solidFill>
                <a:schemeClr val="tx1"/>
              </a:solidFill>
            </a:endParaRPr>
          </a:p>
          <a:p>
            <a:endParaRPr lang="cs-CZ" sz="2800" dirty="0">
              <a:solidFill>
                <a:schemeClr val="tx1"/>
              </a:solidFill>
            </a:endParaRPr>
          </a:p>
          <a:p>
            <a:endParaRPr lang="cs-CZ" sz="2800" dirty="0">
              <a:solidFill>
                <a:schemeClr val="tx1"/>
              </a:solidFill>
            </a:endParaRPr>
          </a:p>
          <a:p>
            <a:r>
              <a:rPr lang="cs-CZ" sz="2800" b="0" dirty="0">
                <a:solidFill>
                  <a:schemeClr val="tx1"/>
                </a:solidFill>
              </a:rPr>
              <a:t> Určete stupeň provozní páky u obou podniků. </a:t>
            </a:r>
            <a:endParaRPr lang="cs-CZ" sz="2800" dirty="0">
              <a:solidFill>
                <a:schemeClr val="tx1"/>
              </a:solidFill>
            </a:endParaRPr>
          </a:p>
        </p:txBody>
      </p:sp>
      <p:graphicFrame>
        <p:nvGraphicFramePr>
          <p:cNvPr id="4" name="Group 3"/>
          <p:cNvGraphicFramePr>
            <a:graphicFrameLocks/>
          </p:cNvGraphicFramePr>
          <p:nvPr/>
        </p:nvGraphicFramePr>
        <p:xfrm>
          <a:off x="467544" y="2276872"/>
          <a:ext cx="8350250" cy="264985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822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8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8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91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Ukazatel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Podnik A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Podnik B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Roční fixní náklady v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40 000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100 000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Variabilní náklady na kus v Kč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Cena za kus v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Roční výrobní kapacita v kusech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80 000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120 000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106093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60367" y="7771"/>
            <a:ext cx="7283450" cy="83671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Příklad k procvičení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36712"/>
            <a:ext cx="9108773" cy="6031596"/>
          </a:xfrm>
        </p:spPr>
        <p:txBody>
          <a:bodyPr/>
          <a:lstStyle/>
          <a:p>
            <a:r>
              <a:rPr lang="cs-CZ" sz="1800" dirty="0">
                <a:solidFill>
                  <a:schemeClr val="tx1"/>
                </a:solidFill>
              </a:rPr>
              <a:t>Podnik pomocí metody dvou období stanovil nákladovou funkci jako </a:t>
            </a:r>
            <a:br>
              <a:rPr lang="cs-CZ" sz="1800" dirty="0">
                <a:solidFill>
                  <a:schemeClr val="tx1"/>
                </a:solidFill>
              </a:rPr>
            </a:br>
            <a:r>
              <a:rPr lang="cs-CZ" sz="1800" b="1" dirty="0">
                <a:solidFill>
                  <a:schemeClr val="tx1"/>
                </a:solidFill>
              </a:rPr>
              <a:t>N = 250 000 + 5q</a:t>
            </a:r>
            <a:r>
              <a:rPr lang="cs-CZ" sz="1800" dirty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800" dirty="0">
                <a:solidFill>
                  <a:schemeClr val="tx1"/>
                </a:solidFill>
              </a:rPr>
              <a:t>Určete bod zvratu, pokud podnik vyrábí jeden výrobek, jehož cena je 10 Kč.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800" dirty="0">
                <a:solidFill>
                  <a:schemeClr val="tx1"/>
                </a:solidFill>
              </a:rPr>
              <a:t>Spočítejte, kolik výrobků musí podnik měsíčně vyrobit, aby byl dosažen zisk požadovaný majitelem, tj. 50 000 Kč.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800" dirty="0">
                <a:solidFill>
                  <a:schemeClr val="tx1"/>
                </a:solidFill>
              </a:rPr>
              <a:t>Majitel podniku očekává růst cen energie. Nechce však zvýšit růst cen výrobků. Jaké hodnoty mohou dosáhnout FN, aniž by se při stávající ceně, úrovni VN a objemu produkce stal podnik ztrátový?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800" dirty="0">
                <a:solidFill>
                  <a:schemeClr val="tx1"/>
                </a:solidFill>
              </a:rPr>
              <a:t>Konkurence snížila ceny svých výrobků . Jaká je nejnižší úroveň ceny výrobku, aniž by se podnik stal ztrátový? Při řešení vyjdeme z údajů o objemu produkce ve výši 60 000 ks.</a:t>
            </a:r>
          </a:p>
          <a:p>
            <a:pPr marL="457200" indent="-457200">
              <a:buFont typeface="+mj-lt"/>
              <a:buAutoNum type="alphaLcParenR" startAt="5"/>
            </a:pPr>
            <a:r>
              <a:rPr lang="cs-CZ" sz="1800" dirty="0">
                <a:solidFill>
                  <a:schemeClr val="tx1"/>
                </a:solidFill>
              </a:rPr>
              <a:t>Podnikatel má možnost přemístit výrobu do jiné lokality. Nájemné tam bude asi o 80 000 Kč měsíčně nižší, vzrostou však náklady na přepravu o asi 1,2 Kč na výrobek. Kolik výrobků bude muset podnikatel měsíčně vyrobit a prodat, aby se mu změna lokality vyplatila?</a:t>
            </a:r>
          </a:p>
          <a:p>
            <a:pPr marL="457200" indent="-457200">
              <a:buFont typeface="+mj-lt"/>
              <a:buAutoNum type="alphaLcParenR" startAt="5"/>
            </a:pPr>
            <a:r>
              <a:rPr lang="cs-CZ" sz="1800" dirty="0">
                <a:solidFill>
                  <a:schemeClr val="tx1"/>
                </a:solidFill>
              </a:rPr>
              <a:t>Podnikatel se doslechl, že rozhodující konkurent dosáhl stupně provozní páky 5 %. Má zájem o srovnání a stupeň provozní páky chce vypočítat. Jako základ použijeme objem produkce ve výši 60 000 Kč.</a:t>
            </a:r>
          </a:p>
          <a:p>
            <a:pPr marL="457200" indent="-457200">
              <a:buFont typeface="+mj-lt"/>
              <a:buAutoNum type="alphaLcParenR"/>
            </a:pPr>
            <a:endParaRPr lang="cs-C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763328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5622" y="2504643"/>
            <a:ext cx="7858124" cy="776074"/>
          </a:xfrm>
        </p:spPr>
        <p:txBody>
          <a:bodyPr lIns="0" tIns="0" rIns="0" bIns="0" anchor="t" anchorCtr="0">
            <a:normAutofit/>
          </a:bodyPr>
          <a:lstStyle/>
          <a:p>
            <a:r>
              <a:rPr lang="cs-CZ" sz="4800" b="1" dirty="0">
                <a:solidFill>
                  <a:srgbClr val="FF0000"/>
                </a:solidFill>
              </a:rPr>
              <a:t>DĚKUJI ZA VAŠI POZORNOST</a:t>
            </a:r>
            <a:endParaRPr lang="cs-CZ" sz="4800" dirty="0">
              <a:solidFill>
                <a:srgbClr val="FF0000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015622" y="1815152"/>
            <a:ext cx="7572374" cy="215505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800" b="1" cap="all" dirty="0">
              <a:latin typeface="Arial" pitchFamily="34" charset="0"/>
              <a:cs typeface="Arial" pitchFamily="34" charset="0"/>
            </a:endParaRPr>
          </a:p>
          <a:p>
            <a:endParaRPr lang="cs-CZ" sz="1900" b="1" cap="all" dirty="0"/>
          </a:p>
          <a:p>
            <a:r>
              <a:rPr lang="en-GB" sz="1900" b="1" cap="all"/>
              <a:t> </a:t>
            </a:r>
            <a:endParaRPr lang="cs-CZ" sz="1900" b="1" cap="all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42938" y="3718534"/>
            <a:ext cx="7858124" cy="77607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DOTAZY …</a:t>
            </a:r>
            <a:endParaRPr kumimoji="0" lang="cs-CZ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inky 8">
    <a:dk1>
      <a:srgbClr val="000000"/>
    </a:dk1>
    <a:lt1>
      <a:srgbClr val="FFFFFF"/>
    </a:lt1>
    <a:dk2>
      <a:srgbClr val="999900"/>
    </a:dk2>
    <a:lt2>
      <a:srgbClr val="666600"/>
    </a:lt2>
    <a:accent1>
      <a:srgbClr val="99CC00"/>
    </a:accent1>
    <a:accent2>
      <a:srgbClr val="CCCC66"/>
    </a:accent2>
    <a:accent3>
      <a:srgbClr val="FFFFFF"/>
    </a:accent3>
    <a:accent4>
      <a:srgbClr val="000000"/>
    </a:accent4>
    <a:accent5>
      <a:srgbClr val="CAE2AA"/>
    </a:accent5>
    <a:accent6>
      <a:srgbClr val="B9B95C"/>
    </a:accent6>
    <a:hlink>
      <a:srgbClr val="FFCC00"/>
    </a:hlink>
    <a:folHlink>
      <a:srgbClr val="CC9900"/>
    </a:folHlink>
  </a:clrScheme>
  <a:fontScheme name="Linky">
    <a:majorFont>
      <a:latin typeface="Garamond"/>
      <a:ea typeface=""/>
      <a:cs typeface=""/>
    </a:majorFont>
    <a:minorFont>
      <a:latin typeface="Verdana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Linky 8">
    <a:dk1>
      <a:srgbClr val="000000"/>
    </a:dk1>
    <a:lt1>
      <a:srgbClr val="FFFFFF"/>
    </a:lt1>
    <a:dk2>
      <a:srgbClr val="999900"/>
    </a:dk2>
    <a:lt2>
      <a:srgbClr val="666600"/>
    </a:lt2>
    <a:accent1>
      <a:srgbClr val="99CC00"/>
    </a:accent1>
    <a:accent2>
      <a:srgbClr val="CCCC66"/>
    </a:accent2>
    <a:accent3>
      <a:srgbClr val="FFFFFF"/>
    </a:accent3>
    <a:accent4>
      <a:srgbClr val="000000"/>
    </a:accent4>
    <a:accent5>
      <a:srgbClr val="CAE2AA"/>
    </a:accent5>
    <a:accent6>
      <a:srgbClr val="B9B95C"/>
    </a:accent6>
    <a:hlink>
      <a:srgbClr val="FFCC00"/>
    </a:hlink>
    <a:folHlink>
      <a:srgbClr val="CC9900"/>
    </a:folHlink>
  </a:clrScheme>
  <a:fontScheme name="Linky">
    <a:majorFont>
      <a:latin typeface="Garamond"/>
      <a:ea typeface=""/>
      <a:cs typeface=""/>
    </a:majorFont>
    <a:minorFont>
      <a:latin typeface="Verdana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1603</TotalTime>
  <Words>3924</Words>
  <Application>Microsoft Office PowerPoint</Application>
  <PresentationFormat>Předvádění na obrazovce (4:3)</PresentationFormat>
  <Paragraphs>1027</Paragraphs>
  <Slides>95</Slides>
  <Notes>39</Notes>
  <HiddenSlides>0</HiddenSlides>
  <MMClips>0</MMClips>
  <ScaleCrop>false</ScaleCrop>
  <HeadingPairs>
    <vt:vector size="8" baseType="variant">
      <vt:variant>
        <vt:lpstr>Použitá písma</vt:lpstr>
      </vt:variant>
      <vt:variant>
        <vt:i4>11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95</vt:i4>
      </vt:variant>
    </vt:vector>
  </HeadingPairs>
  <TitlesOfParts>
    <vt:vector size="109" baseType="lpstr">
      <vt:lpstr>Arial</vt:lpstr>
      <vt:lpstr>Calibri</vt:lpstr>
      <vt:lpstr>Cambria Math</vt:lpstr>
      <vt:lpstr>Garamond</vt:lpstr>
      <vt:lpstr>Open Sans</vt:lpstr>
      <vt:lpstr>Symbol</vt:lpstr>
      <vt:lpstr>SymbolPS</vt:lpstr>
      <vt:lpstr>Tahoma</vt:lpstr>
      <vt:lpstr>Times New Roman</vt:lpstr>
      <vt:lpstr>Verdana</vt:lpstr>
      <vt:lpstr>Wingdings</vt:lpstr>
      <vt:lpstr>Office Theme</vt:lpstr>
      <vt:lpstr>Rovnice</vt:lpstr>
      <vt:lpstr>Graf</vt:lpstr>
      <vt:lpstr> Náklady – nákladové funkce</vt:lpstr>
      <vt:lpstr>Příklad č. 1 Časový rozdíl mezi výnosy-příjmy a náklady-výdaji</vt:lpstr>
      <vt:lpstr>Příklad č. 1</vt:lpstr>
      <vt:lpstr>NÁKLADOVÁ FUNKCE</vt:lpstr>
      <vt:lpstr>Nákladová funkce</vt:lpstr>
      <vt:lpstr>Nákladové funkce</vt:lpstr>
      <vt:lpstr>Nákladová funkce</vt:lpstr>
      <vt:lpstr>Prezentace aplikace PowerPoint</vt:lpstr>
      <vt:lpstr>Prezentace aplikace PowerPoint</vt:lpstr>
      <vt:lpstr>Nákladové funkce</vt:lpstr>
      <vt:lpstr>Průběh jednotkových nákladů</vt:lpstr>
      <vt:lpstr>Příklad – prodej zmrzliny</vt:lpstr>
      <vt:lpstr>Příklad – prodej zmrzliny předpokládejme prodej 1500 ks za měsíc</vt:lpstr>
      <vt:lpstr>Příklad – prodej zmrzliny předpokládejme prodej 1500 ks za měsíc</vt:lpstr>
      <vt:lpstr>Skladba ceny výrobku</vt:lpstr>
      <vt:lpstr>Ukázka 1</vt:lpstr>
      <vt:lpstr>Ukázka 2</vt:lpstr>
      <vt:lpstr>Příklad č. 2  Nákladová funkce</vt:lpstr>
      <vt:lpstr>Příklad č. 3 Nákladová funkce</vt:lpstr>
      <vt:lpstr>Řešení č. 3 Nákladová funkce</vt:lpstr>
      <vt:lpstr>Zjišťování parametrů nákladových funkcí Metody</vt:lpstr>
      <vt:lpstr>Zjišťování parametrů nákladových funkcí</vt:lpstr>
      <vt:lpstr>Příklad č. 4 Klasifikační analýza</vt:lpstr>
      <vt:lpstr>Řešení č. 4  Klasifikační analýza</vt:lpstr>
      <vt:lpstr>Grafická metoda stanovení nákladové funkce</vt:lpstr>
      <vt:lpstr>Ukázka 3: Podnik vykázal v průběhu roku v rámci jednotlivých měsíců tyto hodnoty objemu produkce a nákladů</vt:lpstr>
      <vt:lpstr>Prezentace aplikace PowerPoint</vt:lpstr>
      <vt:lpstr>Prezentace aplikace PowerPoint</vt:lpstr>
      <vt:lpstr>Zjišťování parametrů nákladových funkcí</vt:lpstr>
      <vt:lpstr>Řešení č. 5 Metoda dvou období</vt:lpstr>
      <vt:lpstr>Příklad  č. 6 Metoda dvou období</vt:lpstr>
      <vt:lpstr>Řešení př. č. 6</vt:lpstr>
      <vt:lpstr>Zjišťování parametrů nákladových funkcí</vt:lpstr>
      <vt:lpstr>Příklad  č. 7  Malý podnik v průběhu 6 měsíců vykazoval tyto položky objemu produkce a nákladů:</vt:lpstr>
      <vt:lpstr>Prezentace aplikace PowerPoint</vt:lpstr>
      <vt:lpstr>Řešení – grafická metoda</vt:lpstr>
      <vt:lpstr>Příklad č. 8 Podnik vykázal v průběhu roku v rámci jednotlivých měsíců tyto hodnoty objemu produkce a nákladů</vt:lpstr>
      <vt:lpstr>Dále jsou známy následující údaje o struktuře nákladů: </vt:lpstr>
      <vt:lpstr>Řešení č. 8</vt:lpstr>
      <vt:lpstr>Řešení Klasifikační analýza</vt:lpstr>
      <vt:lpstr>Řešení regrese a korelace</vt:lpstr>
      <vt:lpstr>Řešení regrese a korelace</vt:lpstr>
      <vt:lpstr>Kvíz</vt:lpstr>
      <vt:lpstr>6.  blok Vztahy mezi ziskem, objemem výroby, cenou a náklady. Bod zvratu</vt:lpstr>
      <vt:lpstr>Kvíz</vt:lpstr>
      <vt:lpstr>BOD ZVRATU (BZ)</vt:lpstr>
      <vt:lpstr>Grafická analýza bodu zvratu</vt:lpstr>
      <vt:lpstr>Grafické znázornění bodu zvratu</vt:lpstr>
      <vt:lpstr>BOD ZVRATU</vt:lpstr>
      <vt:lpstr>Bod zvratu</vt:lpstr>
      <vt:lpstr>BOD ZVRATU</vt:lpstr>
      <vt:lpstr>Příklad – zmrzlina - bod zvratu musím prodávat za cenu 16 Kč, kolik je BZ?</vt:lpstr>
      <vt:lpstr>Příklad – příspěvek na úhradu</vt:lpstr>
      <vt:lpstr>Kolik prodaných zmrzlin vytvoří zisk 15 000 Kč při ceně 18 Kč/ks nebo při ceně 16 Kč/ ks?</vt:lpstr>
      <vt:lpstr>Skladba ceny výrobku</vt:lpstr>
      <vt:lpstr>Náklady vs. příspěvek na úhradu</vt:lpstr>
      <vt:lpstr>BOD ZVRATU</vt:lpstr>
      <vt:lpstr>BOD ZVRATU</vt:lpstr>
      <vt:lpstr>BOD ZVRATU</vt:lpstr>
      <vt:lpstr>Ukázka 2</vt:lpstr>
      <vt:lpstr>Příklad 1</vt:lpstr>
      <vt:lpstr>Příklad 2</vt:lpstr>
      <vt:lpstr>Příklad 3</vt:lpstr>
      <vt:lpstr>Příklad 4</vt:lpstr>
      <vt:lpstr>Řešení 4</vt:lpstr>
      <vt:lpstr>Příklad 5</vt:lpstr>
      <vt:lpstr>Bod zvratu pro více produktů </vt:lpstr>
      <vt:lpstr>Příklad 6</vt:lpstr>
      <vt:lpstr> Podnik vyrábí 2 výrobky. Bližší charakteristika je uvedena v tabulce</vt:lpstr>
      <vt:lpstr>Prezentace aplikace PowerPoint</vt:lpstr>
      <vt:lpstr>Příklad č. 8</vt:lpstr>
      <vt:lpstr>Příklad č. 6 - řešení</vt:lpstr>
      <vt:lpstr>Příklad k procvičování 1</vt:lpstr>
      <vt:lpstr>Řešení</vt:lpstr>
      <vt:lpstr>Řešení</vt:lpstr>
      <vt:lpstr>Příklad k procvičování 2</vt:lpstr>
      <vt:lpstr>Řešení</vt:lpstr>
      <vt:lpstr>Limit variabilních nákladů</vt:lpstr>
      <vt:lpstr>Limit fixních nákladů</vt:lpstr>
      <vt:lpstr>Příklad 9</vt:lpstr>
      <vt:lpstr>Příklad 10</vt:lpstr>
      <vt:lpstr>Limit ceny</vt:lpstr>
      <vt:lpstr>Je-li dána nákladová funkce  N = 18 000 + 1,5*q a podnik je schopen vyrobit maximálně 10 000 ks, jaká je dolní hranice ceny?</vt:lpstr>
      <vt:lpstr>Příklad 12</vt:lpstr>
      <vt:lpstr>Kombinované úlohy</vt:lpstr>
      <vt:lpstr>Výběr optimální varianty</vt:lpstr>
      <vt:lpstr>Prezentace aplikace PowerPoint</vt:lpstr>
      <vt:lpstr>Řešení – grafické znázornění</vt:lpstr>
      <vt:lpstr>Prezentace aplikace PowerPoint</vt:lpstr>
      <vt:lpstr>Provozní páka</vt:lpstr>
      <vt:lpstr>Provozní páka</vt:lpstr>
      <vt:lpstr>Provozní páka</vt:lpstr>
      <vt:lpstr>Příklad 10</vt:lpstr>
      <vt:lpstr>Příklad k procvičení 3</vt:lpstr>
      <vt:lpstr>DĚKUJI ZA VAŠI POZORNOST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L9087</dc:creator>
  <cp:lastModifiedBy>Petr Novák</cp:lastModifiedBy>
  <cp:revision>443</cp:revision>
  <dcterms:created xsi:type="dcterms:W3CDTF">2012-07-19T22:32:54Z</dcterms:created>
  <dcterms:modified xsi:type="dcterms:W3CDTF">2021-11-21T10:12:12Z</dcterms:modified>
</cp:coreProperties>
</file>