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sldIdLst>
    <p:sldId id="256" r:id="rId2"/>
    <p:sldId id="271" r:id="rId3"/>
    <p:sldId id="259" r:id="rId4"/>
    <p:sldId id="273" r:id="rId5"/>
    <p:sldId id="274" r:id="rId6"/>
    <p:sldId id="275" r:id="rId7"/>
    <p:sldId id="276" r:id="rId8"/>
    <p:sldId id="277" r:id="rId9"/>
    <p:sldId id="278" r:id="rId10"/>
    <p:sldId id="279" r:id="rId11"/>
    <p:sldId id="280" r:id="rId12"/>
    <p:sldId id="281" r:id="rId13"/>
    <p:sldId id="282" r:id="rId14"/>
    <p:sldId id="320" r:id="rId15"/>
    <p:sldId id="283" r:id="rId16"/>
    <p:sldId id="351" r:id="rId17"/>
    <p:sldId id="284" r:id="rId18"/>
    <p:sldId id="285" r:id="rId19"/>
    <p:sldId id="286" r:id="rId20"/>
    <p:sldId id="287" r:id="rId21"/>
    <p:sldId id="344" r:id="rId22"/>
    <p:sldId id="288" r:id="rId23"/>
    <p:sldId id="289" r:id="rId24"/>
    <p:sldId id="290" r:id="rId25"/>
    <p:sldId id="291" r:id="rId26"/>
    <p:sldId id="292" r:id="rId27"/>
    <p:sldId id="345" r:id="rId28"/>
    <p:sldId id="346" r:id="rId29"/>
    <p:sldId id="347" r:id="rId30"/>
    <p:sldId id="348" r:id="rId31"/>
    <p:sldId id="349" r:id="rId32"/>
    <p:sldId id="321" r:id="rId33"/>
    <p:sldId id="293" r:id="rId34"/>
    <p:sldId id="294" r:id="rId35"/>
    <p:sldId id="322" r:id="rId36"/>
    <p:sldId id="295" r:id="rId37"/>
    <p:sldId id="296" r:id="rId38"/>
    <p:sldId id="297" r:id="rId39"/>
    <p:sldId id="298" r:id="rId40"/>
    <p:sldId id="299" r:id="rId41"/>
    <p:sldId id="300" r:id="rId42"/>
    <p:sldId id="301" r:id="rId43"/>
    <p:sldId id="327" r:id="rId44"/>
    <p:sldId id="302" r:id="rId45"/>
    <p:sldId id="342" r:id="rId46"/>
    <p:sldId id="343" r:id="rId47"/>
    <p:sldId id="303" r:id="rId48"/>
    <p:sldId id="304" r:id="rId49"/>
    <p:sldId id="323" r:id="rId50"/>
    <p:sldId id="325" r:id="rId51"/>
    <p:sldId id="305" r:id="rId52"/>
    <p:sldId id="306"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8" r:id="rId66"/>
    <p:sldId id="329" r:id="rId67"/>
    <p:sldId id="330" r:id="rId68"/>
    <p:sldId id="331" r:id="rId69"/>
    <p:sldId id="332" r:id="rId70"/>
    <p:sldId id="333" r:id="rId71"/>
    <p:sldId id="334" r:id="rId72"/>
    <p:sldId id="335" r:id="rId73"/>
    <p:sldId id="338" r:id="rId74"/>
    <p:sldId id="336" r:id="rId75"/>
    <p:sldId id="337" r:id="rId76"/>
    <p:sldId id="339" r:id="rId77"/>
    <p:sldId id="269"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202"/>
    <a:srgbClr val="D5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7" autoAdjust="0"/>
    <p:restoredTop sz="68612" autoAdjust="0"/>
  </p:normalViewPr>
  <p:slideViewPr>
    <p:cSldViewPr snapToGrid="0" snapToObjects="1">
      <p:cViewPr varScale="1">
        <p:scale>
          <a:sx n="62" d="100"/>
          <a:sy n="62" d="100"/>
        </p:scale>
        <p:origin x="1843"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19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86F3F0-7A13-4C4C-979E-BFE2397BEC54}" type="datetimeFigureOut">
              <a:rPr lang="cs-CZ" smtClean="0"/>
              <a:pPr/>
              <a:t>26.10.2021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D5F38-733D-4687-9032-821AED1C8C0C}" type="slidenum">
              <a:rPr lang="cs-CZ" smtClean="0"/>
              <a:pPr/>
              <a:t>‹#›</a:t>
            </a:fld>
            <a:endParaRPr lang="cs-CZ"/>
          </a:p>
        </p:txBody>
      </p:sp>
    </p:spTree>
    <p:extLst>
      <p:ext uri="{BB962C8B-B14F-4D97-AF65-F5344CB8AC3E}">
        <p14:creationId xmlns:p14="http://schemas.microsoft.com/office/powerpoint/2010/main" val="3865448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rázek snímku 1"/>
          <p:cNvSpPr>
            <a:spLocks noGrp="1" noRot="1" noChangeAspect="1" noTextEdit="1"/>
          </p:cNvSpPr>
          <p:nvPr>
            <p:ph type="sldImg"/>
          </p:nvPr>
        </p:nvSpPr>
        <p:spPr>
          <a:xfrm>
            <a:off x="1143000" y="685800"/>
            <a:ext cx="4572000" cy="3429000"/>
          </a:xfrm>
          <a:ln/>
        </p:spPr>
      </p:sp>
      <p:sp>
        <p:nvSpPr>
          <p:cNvPr id="55299"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cs-CZ" altLang="cs-CZ"/>
          </a:p>
        </p:txBody>
      </p:sp>
      <p:sp>
        <p:nvSpPr>
          <p:cNvPr id="55300"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b="1">
                <a:solidFill>
                  <a:schemeClr val="tx1"/>
                </a:solidFill>
                <a:latin typeface="Verdana" pitchFamily="34" charset="0"/>
              </a:defRPr>
            </a:lvl1pPr>
            <a:lvl2pPr marL="685817" indent="-263776" defTabSz="914423" eaLnBrk="0" hangingPunct="0">
              <a:defRPr b="1">
                <a:solidFill>
                  <a:schemeClr val="tx1"/>
                </a:solidFill>
                <a:latin typeface="Verdana" pitchFamily="34" charset="0"/>
              </a:defRPr>
            </a:lvl2pPr>
            <a:lvl3pPr marL="1055103" indent="-211021" defTabSz="914423" eaLnBrk="0" hangingPunct="0">
              <a:defRPr b="1">
                <a:solidFill>
                  <a:schemeClr val="tx1"/>
                </a:solidFill>
                <a:latin typeface="Verdana" pitchFamily="34" charset="0"/>
              </a:defRPr>
            </a:lvl3pPr>
            <a:lvl4pPr marL="1477145" indent="-211021" defTabSz="914423" eaLnBrk="0" hangingPunct="0">
              <a:defRPr b="1">
                <a:solidFill>
                  <a:schemeClr val="tx1"/>
                </a:solidFill>
                <a:latin typeface="Verdana" pitchFamily="34" charset="0"/>
              </a:defRPr>
            </a:lvl4pPr>
            <a:lvl5pPr marL="1899186" indent="-211021" defTabSz="914423" eaLnBrk="0" hangingPunct="0">
              <a:defRPr b="1">
                <a:solidFill>
                  <a:schemeClr val="tx1"/>
                </a:solidFill>
                <a:latin typeface="Verdana" pitchFamily="34" charset="0"/>
              </a:defRPr>
            </a:lvl5pPr>
            <a:lvl6pPr marL="2321227" indent="-211021" defTabSz="914423" eaLnBrk="0" fontAlgn="base" hangingPunct="0">
              <a:spcBef>
                <a:spcPct val="0"/>
              </a:spcBef>
              <a:spcAft>
                <a:spcPct val="0"/>
              </a:spcAft>
              <a:defRPr b="1">
                <a:solidFill>
                  <a:schemeClr val="tx1"/>
                </a:solidFill>
                <a:latin typeface="Verdana" pitchFamily="34" charset="0"/>
              </a:defRPr>
            </a:lvl6pPr>
            <a:lvl7pPr marL="2743269" indent="-211021" defTabSz="914423" eaLnBrk="0" fontAlgn="base" hangingPunct="0">
              <a:spcBef>
                <a:spcPct val="0"/>
              </a:spcBef>
              <a:spcAft>
                <a:spcPct val="0"/>
              </a:spcAft>
              <a:defRPr b="1">
                <a:solidFill>
                  <a:schemeClr val="tx1"/>
                </a:solidFill>
                <a:latin typeface="Verdana" pitchFamily="34" charset="0"/>
              </a:defRPr>
            </a:lvl7pPr>
            <a:lvl8pPr marL="3165310" indent="-211021" defTabSz="914423" eaLnBrk="0" fontAlgn="base" hangingPunct="0">
              <a:spcBef>
                <a:spcPct val="0"/>
              </a:spcBef>
              <a:spcAft>
                <a:spcPct val="0"/>
              </a:spcAft>
              <a:defRPr b="1">
                <a:solidFill>
                  <a:schemeClr val="tx1"/>
                </a:solidFill>
                <a:latin typeface="Verdana" pitchFamily="34" charset="0"/>
              </a:defRPr>
            </a:lvl8pPr>
            <a:lvl9pPr marL="3587351" indent="-211021" defTabSz="914423" eaLnBrk="0" fontAlgn="base" hangingPunct="0">
              <a:spcBef>
                <a:spcPct val="0"/>
              </a:spcBef>
              <a:spcAft>
                <a:spcPct val="0"/>
              </a:spcAft>
              <a:defRPr b="1">
                <a:solidFill>
                  <a:schemeClr val="tx1"/>
                </a:solidFill>
                <a:latin typeface="Verdana" pitchFamily="34" charset="0"/>
              </a:defRPr>
            </a:lvl9pPr>
          </a:lstStyle>
          <a:p>
            <a:pPr eaLnBrk="1" hangingPunct="1"/>
            <a:fld id="{3239024C-424C-4EEF-AEFF-1EC58D38B1E2}" type="slidenum">
              <a:rPr lang="cs-CZ" altLang="cs-CZ" b="0" smtClean="0">
                <a:latin typeface="Tahoma" pitchFamily="34" charset="0"/>
              </a:rPr>
              <a:pPr eaLnBrk="1" hangingPunct="1"/>
              <a:t>10</a:t>
            </a:fld>
            <a:endParaRPr lang="cs-CZ" altLang="cs-CZ" b="0">
              <a:latin typeface="Tahoma" pitchFamily="34" charset="0"/>
            </a:endParaRPr>
          </a:p>
        </p:txBody>
      </p:sp>
    </p:spTree>
    <p:extLst>
      <p:ext uri="{BB962C8B-B14F-4D97-AF65-F5344CB8AC3E}">
        <p14:creationId xmlns:p14="http://schemas.microsoft.com/office/powerpoint/2010/main" val="3481501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22</a:t>
            </a:fld>
            <a:endParaRPr lang="cs-CZ"/>
          </a:p>
        </p:txBody>
      </p:sp>
    </p:spTree>
    <p:extLst>
      <p:ext uri="{BB962C8B-B14F-4D97-AF65-F5344CB8AC3E}">
        <p14:creationId xmlns:p14="http://schemas.microsoft.com/office/powerpoint/2010/main" val="1855349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14423" eaLnBrk="0" hangingPunct="0">
              <a:defRPr b="1">
                <a:solidFill>
                  <a:schemeClr val="tx1"/>
                </a:solidFill>
                <a:latin typeface="Verdana" pitchFamily="34" charset="0"/>
              </a:defRPr>
            </a:lvl1pPr>
            <a:lvl2pPr marL="685817" indent="-263776" defTabSz="914423" eaLnBrk="0" hangingPunct="0">
              <a:defRPr b="1">
                <a:solidFill>
                  <a:schemeClr val="tx1"/>
                </a:solidFill>
                <a:latin typeface="Verdana" pitchFamily="34" charset="0"/>
              </a:defRPr>
            </a:lvl2pPr>
            <a:lvl3pPr marL="1055103" indent="-211021" defTabSz="914423" eaLnBrk="0" hangingPunct="0">
              <a:defRPr b="1">
                <a:solidFill>
                  <a:schemeClr val="tx1"/>
                </a:solidFill>
                <a:latin typeface="Verdana" pitchFamily="34" charset="0"/>
              </a:defRPr>
            </a:lvl3pPr>
            <a:lvl4pPr marL="1477145" indent="-211021" defTabSz="914423" eaLnBrk="0" hangingPunct="0">
              <a:defRPr b="1">
                <a:solidFill>
                  <a:schemeClr val="tx1"/>
                </a:solidFill>
                <a:latin typeface="Verdana" pitchFamily="34" charset="0"/>
              </a:defRPr>
            </a:lvl4pPr>
            <a:lvl5pPr marL="1899186" indent="-211021" defTabSz="914423" eaLnBrk="0" hangingPunct="0">
              <a:defRPr b="1">
                <a:solidFill>
                  <a:schemeClr val="tx1"/>
                </a:solidFill>
                <a:latin typeface="Verdana" pitchFamily="34" charset="0"/>
              </a:defRPr>
            </a:lvl5pPr>
            <a:lvl6pPr marL="2321227" indent="-211021" defTabSz="914423" eaLnBrk="0" fontAlgn="base" hangingPunct="0">
              <a:spcBef>
                <a:spcPct val="0"/>
              </a:spcBef>
              <a:spcAft>
                <a:spcPct val="0"/>
              </a:spcAft>
              <a:defRPr b="1">
                <a:solidFill>
                  <a:schemeClr val="tx1"/>
                </a:solidFill>
                <a:latin typeface="Verdana" pitchFamily="34" charset="0"/>
              </a:defRPr>
            </a:lvl6pPr>
            <a:lvl7pPr marL="2743269" indent="-211021" defTabSz="914423" eaLnBrk="0" fontAlgn="base" hangingPunct="0">
              <a:spcBef>
                <a:spcPct val="0"/>
              </a:spcBef>
              <a:spcAft>
                <a:spcPct val="0"/>
              </a:spcAft>
              <a:defRPr b="1">
                <a:solidFill>
                  <a:schemeClr val="tx1"/>
                </a:solidFill>
                <a:latin typeface="Verdana" pitchFamily="34" charset="0"/>
              </a:defRPr>
            </a:lvl7pPr>
            <a:lvl8pPr marL="3165310" indent="-211021" defTabSz="914423" eaLnBrk="0" fontAlgn="base" hangingPunct="0">
              <a:spcBef>
                <a:spcPct val="0"/>
              </a:spcBef>
              <a:spcAft>
                <a:spcPct val="0"/>
              </a:spcAft>
              <a:defRPr b="1">
                <a:solidFill>
                  <a:schemeClr val="tx1"/>
                </a:solidFill>
                <a:latin typeface="Verdana" pitchFamily="34" charset="0"/>
              </a:defRPr>
            </a:lvl8pPr>
            <a:lvl9pPr marL="3587351" indent="-211021" defTabSz="914423" eaLnBrk="0" fontAlgn="base" hangingPunct="0">
              <a:spcBef>
                <a:spcPct val="0"/>
              </a:spcBef>
              <a:spcAft>
                <a:spcPct val="0"/>
              </a:spcAft>
              <a:defRPr b="1">
                <a:solidFill>
                  <a:schemeClr val="tx1"/>
                </a:solidFill>
                <a:latin typeface="Verdana" pitchFamily="34" charset="0"/>
              </a:defRPr>
            </a:lvl9pPr>
          </a:lstStyle>
          <a:p>
            <a:pPr eaLnBrk="1" hangingPunct="1"/>
            <a:fld id="{9161ECC5-3420-4818-A8A4-FE2CFED9515E}" type="slidenum">
              <a:rPr lang="cs-CZ" altLang="cs-CZ" b="0" smtClean="0">
                <a:latin typeface="Arial" pitchFamily="34" charset="0"/>
              </a:rPr>
              <a:pPr eaLnBrk="1" hangingPunct="1"/>
              <a:t>37</a:t>
            </a:fld>
            <a:endParaRPr lang="cs-CZ" altLang="cs-CZ" b="0">
              <a:latin typeface="Arial" pitchFamily="34" charset="0"/>
            </a:endParaRPr>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noFill/>
        </p:spPr>
        <p:txBody>
          <a:bodyPr/>
          <a:lstStyle/>
          <a:p>
            <a:pPr eaLnBrk="1" hangingPunct="1"/>
            <a:r>
              <a:rPr lang="cs-CZ" altLang="cs-CZ"/>
              <a:t>Náklady = 1000 + 2 * 3 * 30 = 1180 Kč</a:t>
            </a:r>
          </a:p>
          <a:p>
            <a:pPr eaLnBrk="1" hangingPunct="1"/>
            <a:r>
              <a:rPr lang="cs-CZ" altLang="cs-CZ"/>
              <a:t>Snížit je mohu, pokud se dohodnu např. se sousedem a sekačku si půjčíme dohromady. Pokud má stejnou zahradu, pak každý zaplatíme jen 680 místo 1180 Kč.</a:t>
            </a:r>
          </a:p>
          <a:p>
            <a:pPr eaLnBrk="1" hangingPunct="1"/>
            <a:r>
              <a:rPr lang="cs-CZ" altLang="cs-CZ"/>
              <a:t>Pokud podnikám, budu se snažit o co nejvyšší využití sekačky a pronajímat si ji pokud možno jen tehdy, když mám zakázky.</a:t>
            </a:r>
          </a:p>
        </p:txBody>
      </p:sp>
    </p:spTree>
    <p:extLst>
      <p:ext uri="{BB962C8B-B14F-4D97-AF65-F5344CB8AC3E}">
        <p14:creationId xmlns:p14="http://schemas.microsoft.com/office/powerpoint/2010/main" val="3806757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latin typeface="Times New Roman" pitchFamily="18" charset="0"/>
              </a:rPr>
              <a:t>Řešení: </a:t>
            </a:r>
            <a:br>
              <a:rPr lang="cs-CZ" dirty="0">
                <a:latin typeface="Times New Roman" pitchFamily="18" charset="0"/>
              </a:rPr>
            </a:br>
            <a:r>
              <a:rPr lang="cs-CZ" dirty="0">
                <a:latin typeface="Times New Roman" pitchFamily="18" charset="0"/>
              </a:rPr>
              <a:t>Celkové náklady (1-6,8,9,12)……..288 000, VN (1,2,4,12)……………………...210 000</a:t>
            </a:r>
            <a:br>
              <a:rPr lang="cs-CZ" dirty="0">
                <a:latin typeface="Times New Roman" pitchFamily="18" charset="0"/>
              </a:rPr>
            </a:br>
            <a:r>
              <a:rPr lang="cs-CZ" dirty="0">
                <a:latin typeface="Times New Roman" pitchFamily="18" charset="0"/>
              </a:rPr>
              <a:t>FN (3,5,6,8,9)………………………78 000</a:t>
            </a:r>
          </a:p>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43</a:t>
            </a:fld>
            <a:endParaRPr lang="cs-CZ"/>
          </a:p>
        </p:txBody>
      </p:sp>
    </p:spTree>
    <p:extLst>
      <p:ext uri="{BB962C8B-B14F-4D97-AF65-F5344CB8AC3E}">
        <p14:creationId xmlns:p14="http://schemas.microsoft.com/office/powerpoint/2010/main" val="279382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68</a:t>
            </a:fld>
            <a:endParaRPr lang="cs-CZ" dirty="0"/>
          </a:p>
        </p:txBody>
      </p:sp>
    </p:spTree>
    <p:extLst>
      <p:ext uri="{BB962C8B-B14F-4D97-AF65-F5344CB8AC3E}">
        <p14:creationId xmlns:p14="http://schemas.microsoft.com/office/powerpoint/2010/main" val="1189206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70</a:t>
            </a:fld>
            <a:endParaRPr lang="cs-CZ"/>
          </a:p>
        </p:txBody>
      </p:sp>
    </p:spTree>
    <p:extLst>
      <p:ext uri="{BB962C8B-B14F-4D97-AF65-F5344CB8AC3E}">
        <p14:creationId xmlns:p14="http://schemas.microsoft.com/office/powerpoint/2010/main" val="520691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68313" y="115888"/>
            <a:ext cx="8424862" cy="5588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457200" y="981075"/>
            <a:ext cx="4141788" cy="514985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751388" y="981075"/>
            <a:ext cx="4141787" cy="514985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179388" y="6632575"/>
            <a:ext cx="2133600" cy="180975"/>
          </a:xfrm>
        </p:spPr>
        <p:txBody>
          <a:bodyPr/>
          <a:lstStyle>
            <a:lvl1pPr>
              <a:defRPr/>
            </a:lvl1pPr>
          </a:lstStyle>
          <a:p>
            <a:r>
              <a:rPr lang="en-US"/>
              <a:t>©</a:t>
            </a:r>
            <a:r>
              <a:rPr lang="cs-CZ"/>
              <a:t> Petr NOVÁK</a:t>
            </a:r>
          </a:p>
        </p:txBody>
      </p:sp>
      <p:sp>
        <p:nvSpPr>
          <p:cNvPr id="6" name="Zástupný symbol pro zápatí 5"/>
          <p:cNvSpPr>
            <a:spLocks noGrp="1"/>
          </p:cNvSpPr>
          <p:nvPr>
            <p:ph type="ftr" sz="quarter" idx="11"/>
          </p:nvPr>
        </p:nvSpPr>
        <p:spPr>
          <a:xfrm>
            <a:off x="3124200" y="6524625"/>
            <a:ext cx="2895600" cy="180975"/>
          </a:xfrm>
        </p:spPr>
        <p:txBody>
          <a:bodyPr/>
          <a:lstStyle>
            <a:lvl1pPr>
              <a:defRPr/>
            </a:lvl1pPr>
          </a:lstStyle>
          <a:p>
            <a:endParaRPr lang="cs-CZ"/>
          </a:p>
        </p:txBody>
      </p:sp>
      <p:sp>
        <p:nvSpPr>
          <p:cNvPr id="7" name="Zástupný symbol pro číslo snímku 6"/>
          <p:cNvSpPr>
            <a:spLocks noGrp="1"/>
          </p:cNvSpPr>
          <p:nvPr>
            <p:ph type="sldNum" sz="quarter" idx="12"/>
          </p:nvPr>
        </p:nvSpPr>
        <p:spPr>
          <a:xfrm>
            <a:off x="6948488" y="6597650"/>
            <a:ext cx="2133600" cy="180975"/>
          </a:xfrm>
        </p:spPr>
        <p:txBody>
          <a:bodyPr/>
          <a:lstStyle>
            <a:lvl1pPr>
              <a:defRPr/>
            </a:lvl1pPr>
          </a:lstStyle>
          <a:p>
            <a:fld id="{36D1A520-8094-4957-9999-73257F774E95}" type="slidenum">
              <a:rPr lang="cs-CZ"/>
              <a:pPr/>
              <a:t>‹#›</a:t>
            </a:fld>
            <a:endParaRPr lang="cs-CZ"/>
          </a:p>
        </p:txBody>
      </p:sp>
    </p:spTree>
    <p:extLst>
      <p:ext uri="{BB962C8B-B14F-4D97-AF65-F5344CB8AC3E}">
        <p14:creationId xmlns:p14="http://schemas.microsoft.com/office/powerpoint/2010/main" val="2729706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68313" y="115888"/>
            <a:ext cx="8424862" cy="558800"/>
          </a:xfrm>
        </p:spPr>
        <p:txBody>
          <a:bodyPr/>
          <a:lstStyle/>
          <a:p>
            <a:r>
              <a:rPr lang="cs-CZ"/>
              <a:t>Klepnutím lze upravit styl předlohy nadpisů.</a:t>
            </a:r>
          </a:p>
        </p:txBody>
      </p:sp>
      <p:sp>
        <p:nvSpPr>
          <p:cNvPr id="3" name="Zástupný symbol pro tabulku 2"/>
          <p:cNvSpPr>
            <a:spLocks noGrp="1"/>
          </p:cNvSpPr>
          <p:nvPr>
            <p:ph type="tbl" idx="1"/>
          </p:nvPr>
        </p:nvSpPr>
        <p:spPr>
          <a:xfrm>
            <a:off x="457200" y="981075"/>
            <a:ext cx="8435975" cy="5149850"/>
          </a:xfrm>
        </p:spPr>
        <p:txBody>
          <a:bodyPr/>
          <a:lstStyle/>
          <a:p>
            <a:endParaRPr lang="cs-CZ"/>
          </a:p>
        </p:txBody>
      </p:sp>
      <p:sp>
        <p:nvSpPr>
          <p:cNvPr id="4" name="Zástupný symbol pro datum 3"/>
          <p:cNvSpPr>
            <a:spLocks noGrp="1"/>
          </p:cNvSpPr>
          <p:nvPr>
            <p:ph type="dt" sz="half" idx="10"/>
          </p:nvPr>
        </p:nvSpPr>
        <p:spPr>
          <a:xfrm>
            <a:off x="179388" y="6632575"/>
            <a:ext cx="2133600" cy="180975"/>
          </a:xfrm>
        </p:spPr>
        <p:txBody>
          <a:bodyPr/>
          <a:lstStyle>
            <a:lvl1pPr>
              <a:defRPr/>
            </a:lvl1pPr>
          </a:lstStyle>
          <a:p>
            <a:r>
              <a:rPr lang="en-US"/>
              <a:t>©</a:t>
            </a:r>
            <a:r>
              <a:rPr lang="cs-CZ"/>
              <a:t> Petr NOVÁK</a:t>
            </a:r>
          </a:p>
        </p:txBody>
      </p:sp>
      <p:sp>
        <p:nvSpPr>
          <p:cNvPr id="5" name="Zástupný symbol pro zápatí 4"/>
          <p:cNvSpPr>
            <a:spLocks noGrp="1"/>
          </p:cNvSpPr>
          <p:nvPr>
            <p:ph type="ftr" sz="quarter" idx="11"/>
          </p:nvPr>
        </p:nvSpPr>
        <p:spPr>
          <a:xfrm>
            <a:off x="3124200" y="6524625"/>
            <a:ext cx="2895600" cy="180975"/>
          </a:xfrm>
        </p:spPr>
        <p:txBody>
          <a:bodyPr/>
          <a:lstStyle>
            <a:lvl1pPr>
              <a:defRPr/>
            </a:lvl1pPr>
          </a:lstStyle>
          <a:p>
            <a:endParaRPr lang="cs-CZ"/>
          </a:p>
        </p:txBody>
      </p:sp>
      <p:sp>
        <p:nvSpPr>
          <p:cNvPr id="6" name="Zástupný symbol pro číslo snímku 5"/>
          <p:cNvSpPr>
            <a:spLocks noGrp="1"/>
          </p:cNvSpPr>
          <p:nvPr>
            <p:ph type="sldNum" sz="quarter" idx="12"/>
          </p:nvPr>
        </p:nvSpPr>
        <p:spPr>
          <a:xfrm>
            <a:off x="6948488" y="6597650"/>
            <a:ext cx="2133600" cy="180975"/>
          </a:xfrm>
        </p:spPr>
        <p:txBody>
          <a:bodyPr/>
          <a:lstStyle>
            <a:lvl1pPr>
              <a:defRPr/>
            </a:lvl1pPr>
          </a:lstStyle>
          <a:p>
            <a:fld id="{AC4827EF-9901-452F-82E3-3BF28DBA92FA}" type="slidenum">
              <a:rPr lang="cs-CZ"/>
              <a:pPr/>
              <a:t>‹#›</a:t>
            </a:fld>
            <a:endParaRPr lang="cs-CZ"/>
          </a:p>
        </p:txBody>
      </p:sp>
    </p:spTree>
    <p:extLst>
      <p:ext uri="{BB962C8B-B14F-4D97-AF65-F5344CB8AC3E}">
        <p14:creationId xmlns:p14="http://schemas.microsoft.com/office/powerpoint/2010/main" val="4032186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pPr/>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pPr/>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pPr/>
              <a:t>10/26/2021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pPr/>
              <a:t>10/26/2021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pPr/>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pPr/>
              <a:t>10/26/2021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3.bin"/><Relationship Id="rId4" Type="http://schemas.openxmlformats.org/officeDocument/2006/relationships/image" Target="../media/image15.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6.bin"/><Relationship Id="rId4" Type="http://schemas.openxmlformats.org/officeDocument/2006/relationships/image" Target="../media/image18.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0.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957245"/>
            <a:ext cx="7858124" cy="1576532"/>
          </a:xfrm>
        </p:spPr>
        <p:txBody>
          <a:bodyPr lIns="0" tIns="0" rIns="0" bIns="0" anchor="t" anchorCtr="0">
            <a:normAutofit fontScale="90000"/>
          </a:bodyPr>
          <a:lstStyle/>
          <a:p>
            <a:r>
              <a:rPr lang="cs-CZ" sz="5000" b="1">
                <a:solidFill>
                  <a:srgbClr val="FF0000"/>
                </a:solidFill>
              </a:rPr>
              <a:t>4</a:t>
            </a:r>
            <a:r>
              <a:rPr lang="cs-CZ" sz="5000" b="1" dirty="0">
                <a:solidFill>
                  <a:srgbClr val="FF0000"/>
                </a:solidFill>
              </a:rPr>
              <a:t>. Blok</a:t>
            </a:r>
            <a:br>
              <a:rPr lang="cs-CZ" sz="5000" b="1" dirty="0">
                <a:solidFill>
                  <a:srgbClr val="FF0000"/>
                </a:solidFill>
              </a:rPr>
            </a:br>
            <a:r>
              <a:rPr lang="cs-CZ" sz="5000" b="1" dirty="0">
                <a:solidFill>
                  <a:srgbClr val="FF0000"/>
                </a:solidFill>
              </a:rPr>
              <a:t>Výnosy, Náklady a jejich řízení</a:t>
            </a:r>
            <a:endParaRPr lang="cs-CZ" sz="5000" dirty="0">
              <a:solidFill>
                <a:srgbClr val="FF0000"/>
              </a:solidFill>
            </a:endParaRPr>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675577" y="491140"/>
            <a:ext cx="8229600" cy="671513"/>
          </a:xfrm>
        </p:spPr>
        <p:txBody>
          <a:bodyPr>
            <a:normAutofit/>
          </a:bodyPr>
          <a:lstStyle/>
          <a:p>
            <a:pPr eaLnBrk="1" hangingPunct="1"/>
            <a:r>
              <a:rPr lang="cs-CZ" altLang="cs-CZ" sz="3200" b="1" dirty="0">
                <a:solidFill>
                  <a:srgbClr val="FF0000"/>
                </a:solidFill>
              </a:rPr>
              <a:t>Výkon, výnos, příjem</a:t>
            </a:r>
          </a:p>
        </p:txBody>
      </p:sp>
      <p:graphicFrame>
        <p:nvGraphicFramePr>
          <p:cNvPr id="12291" name="Object 4"/>
          <p:cNvGraphicFramePr>
            <a:graphicFrameLocks noGrp="1" noChangeAspect="1"/>
          </p:cNvGraphicFramePr>
          <p:nvPr>
            <p:ph idx="1"/>
          </p:nvPr>
        </p:nvGraphicFramePr>
        <p:xfrm>
          <a:off x="26988" y="1196975"/>
          <a:ext cx="9121775" cy="4437063"/>
        </p:xfrm>
        <a:graphic>
          <a:graphicData uri="http://schemas.openxmlformats.org/presentationml/2006/ole">
            <mc:AlternateContent xmlns:mc="http://schemas.openxmlformats.org/markup-compatibility/2006">
              <mc:Choice xmlns:v="urn:schemas-microsoft-com:vml" Requires="v">
                <p:oleObj spid="_x0000_s1049" name="Dokument" r:id="rId4" imgW="6101525" imgH="2179603" progId="Word.Document.8">
                  <p:embed/>
                </p:oleObj>
              </mc:Choice>
              <mc:Fallback>
                <p:oleObj name="Dokument" r:id="rId4" imgW="6101525" imgH="2179603" progId="Word.Documen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8" y="1196975"/>
                        <a:ext cx="9121775" cy="4437063"/>
                      </a:xfrm>
                      <a:prstGeom prst="rect">
                        <a:avLst/>
                      </a:prstGeom>
                      <a:solidFill>
                        <a:srgbClr val="FFFF70"/>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292" name="Zástupný symbol pro číslo snímku 5"/>
          <p:cNvSpPr>
            <a:spLocks noGrp="1"/>
          </p:cNvSpPr>
          <p:nvPr>
            <p:ph type="sldNum" sz="quarter" idx="4294967295"/>
          </p:nvPr>
        </p:nvSpPr>
        <p:spPr>
          <a:xfrm>
            <a:off x="6553200" y="6356350"/>
            <a:ext cx="2133600" cy="36512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804FB4F6-5445-42F0-8E17-13BF0364D7ED}" type="slidenum">
              <a:rPr lang="cs-CZ" altLang="cs-CZ" smtClean="0"/>
              <a:pPr eaLnBrk="1" hangingPunct="1"/>
              <a:t>10</a:t>
            </a:fld>
            <a:endParaRPr lang="cs-CZ" altLang="cs-CZ"/>
          </a:p>
        </p:txBody>
      </p:sp>
    </p:spTree>
    <p:extLst>
      <p:ext uri="{BB962C8B-B14F-4D97-AF65-F5344CB8AC3E}">
        <p14:creationId xmlns:p14="http://schemas.microsoft.com/office/powerpoint/2010/main" val="3156156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3315"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329F18C9-B08C-4A20-8436-E4F81E515B3E}" type="slidenum">
              <a:rPr lang="cs-CZ" altLang="cs-CZ" smtClean="0"/>
              <a:pPr eaLnBrk="1" hangingPunct="1"/>
              <a:t>11</a:t>
            </a:fld>
            <a:endParaRPr lang="cs-CZ" altLang="cs-CZ"/>
          </a:p>
        </p:txBody>
      </p:sp>
      <p:sp>
        <p:nvSpPr>
          <p:cNvPr id="13316" name="Rectangle 2"/>
          <p:cNvSpPr>
            <a:spLocks noGrp="1" noChangeArrowheads="1"/>
          </p:cNvSpPr>
          <p:nvPr>
            <p:ph type="title"/>
          </p:nvPr>
        </p:nvSpPr>
        <p:spPr>
          <a:xfrm>
            <a:off x="3084445" y="248738"/>
            <a:ext cx="5880168" cy="769239"/>
          </a:xfrm>
        </p:spPr>
        <p:txBody>
          <a:bodyPr>
            <a:normAutofit/>
          </a:bodyPr>
          <a:lstStyle/>
          <a:p>
            <a:pPr eaLnBrk="1" hangingPunct="1"/>
            <a:r>
              <a:rPr lang="cs-CZ" altLang="cs-CZ" sz="3600" b="1" dirty="0">
                <a:solidFill>
                  <a:srgbClr val="FF0000"/>
                </a:solidFill>
              </a:rPr>
              <a:t>Náklady</a:t>
            </a:r>
          </a:p>
        </p:txBody>
      </p:sp>
      <p:sp>
        <p:nvSpPr>
          <p:cNvPr id="152579" name="Rectangle 3"/>
          <p:cNvSpPr>
            <a:spLocks noGrp="1" noChangeArrowheads="1"/>
          </p:cNvSpPr>
          <p:nvPr>
            <p:ph type="body" idx="1"/>
          </p:nvPr>
        </p:nvSpPr>
        <p:spPr>
          <a:xfrm>
            <a:off x="179388" y="836614"/>
            <a:ext cx="8785225" cy="5415906"/>
          </a:xfrm>
        </p:spPr>
        <p:txBody>
          <a:bodyPr>
            <a:normAutofit fontScale="92500"/>
          </a:bodyPr>
          <a:lstStyle/>
          <a:p>
            <a:pPr marL="0" indent="0" algn="just" eaLnBrk="1" hangingPunct="1">
              <a:buFont typeface="Wingdings" pitchFamily="2" charset="2"/>
              <a:buNone/>
              <a:defRPr/>
            </a:pPr>
            <a:r>
              <a:rPr lang="cs-CZ" sz="2300" b="1" dirty="0"/>
              <a:t>Definice</a:t>
            </a:r>
          </a:p>
          <a:p>
            <a:pPr marL="533400" indent="-533400" algn="just" eaLnBrk="1" hangingPunct="1">
              <a:buFontTx/>
              <a:buAutoNum type="arabicPeriod"/>
              <a:defRPr/>
            </a:pPr>
            <a:r>
              <a:rPr lang="cs-CZ" sz="2300" b="1" dirty="0"/>
              <a:t>Peněžně oceněná </a:t>
            </a:r>
            <a:r>
              <a:rPr lang="cs-CZ" sz="2300" b="1" dirty="0">
                <a:solidFill>
                  <a:srgbClr val="FF0000"/>
                </a:solidFill>
              </a:rPr>
              <a:t>spotřeba</a:t>
            </a:r>
            <a:r>
              <a:rPr lang="cs-CZ" sz="2300" b="1" dirty="0"/>
              <a:t> výrobních faktorů včetně veřejných výdajů, která je vyvolána tvorbou podnikových výnosů</a:t>
            </a:r>
            <a:r>
              <a:rPr lang="cs-CZ" sz="2300" dirty="0"/>
              <a:t> – ekonomická teorie</a:t>
            </a:r>
          </a:p>
          <a:p>
            <a:pPr marL="533400" indent="-533400" algn="just" eaLnBrk="1" hangingPunct="1">
              <a:buFontTx/>
              <a:buAutoNum type="arabicPeriod"/>
              <a:defRPr/>
            </a:pPr>
            <a:r>
              <a:rPr lang="cs-CZ" sz="2300" b="1" dirty="0"/>
              <a:t>jsou peněžní hodnoty, které podnik </a:t>
            </a:r>
            <a:r>
              <a:rPr lang="cs-CZ" sz="2300" b="1" dirty="0">
                <a:solidFill>
                  <a:srgbClr val="FF0000"/>
                </a:solidFill>
              </a:rPr>
              <a:t>účelně vynaložil (spotřeboval) na získání (dosažení) výnosů.</a:t>
            </a:r>
          </a:p>
          <a:p>
            <a:pPr marL="533400" indent="-533400" algn="just" eaLnBrk="1" hangingPunct="1">
              <a:buFontTx/>
              <a:buAutoNum type="arabicPeriod"/>
              <a:defRPr/>
            </a:pPr>
            <a:r>
              <a:rPr lang="cs-CZ" sz="2300" b="1" dirty="0">
                <a:solidFill>
                  <a:srgbClr val="FF0000"/>
                </a:solidFill>
              </a:rPr>
              <a:t>spotřeba hodnot v daném období zachycená v účetnictví</a:t>
            </a:r>
            <a:r>
              <a:rPr lang="cs-CZ" sz="2300" dirty="0"/>
              <a:t> – účetní pojetí</a:t>
            </a:r>
          </a:p>
          <a:p>
            <a:pPr marL="533400" indent="-533400" algn="just">
              <a:buFontTx/>
              <a:buAutoNum type="arabicPeriod"/>
              <a:defRPr/>
            </a:pPr>
            <a:r>
              <a:rPr lang="cs-CZ" sz="2300" dirty="0"/>
              <a:t>Ve </a:t>
            </a:r>
            <a:r>
              <a:rPr lang="cs-CZ" sz="2300" u="sng" dirty="0"/>
              <a:t>finančním účetnictví</a:t>
            </a:r>
            <a:r>
              <a:rPr lang="cs-CZ" sz="2300" dirty="0"/>
              <a:t> se nákladem rozumí </a:t>
            </a:r>
            <a:r>
              <a:rPr lang="cs-CZ" sz="2300" b="1" dirty="0"/>
              <a:t>snížení ekonomického prospěchu</a:t>
            </a:r>
            <a:r>
              <a:rPr lang="cs-CZ" sz="2300" dirty="0"/>
              <a:t> během účetního období </a:t>
            </a:r>
            <a:r>
              <a:rPr lang="cs-CZ" sz="2300" b="1" dirty="0"/>
              <a:t>ve formě poklesu hodnoty aktiv nebo zvýšení závazků</a:t>
            </a:r>
            <a:r>
              <a:rPr lang="cs-CZ" sz="2300" dirty="0"/>
              <a:t>, jehož následkem je </a:t>
            </a:r>
            <a:r>
              <a:rPr lang="cs-CZ" sz="2300" b="1" dirty="0"/>
              <a:t>snížení vlastního kapitálu</a:t>
            </a:r>
            <a:r>
              <a:rPr lang="cs-CZ" sz="2300" dirty="0"/>
              <a:t> jinou formou než jeho rozdělením (vyplacením) vlastníkům.</a:t>
            </a:r>
          </a:p>
          <a:p>
            <a:pPr marL="0" indent="0" algn="just" eaLnBrk="1" hangingPunct="1">
              <a:buFont typeface="Wingdings" pitchFamily="2" charset="2"/>
              <a:buNone/>
              <a:defRPr/>
            </a:pPr>
            <a:r>
              <a:rPr lang="cs-CZ" sz="2300" b="1" dirty="0"/>
              <a:t>Základní charakteristika:</a:t>
            </a:r>
          </a:p>
          <a:p>
            <a:pPr algn="just" eaLnBrk="1" hangingPunct="1">
              <a:defRPr/>
            </a:pPr>
            <a:r>
              <a:rPr lang="cs-CZ" sz="2300" dirty="0"/>
              <a:t>Náklady vždy musí souviset s výnosy příslušného období</a:t>
            </a:r>
          </a:p>
          <a:p>
            <a:pPr algn="just" eaLnBrk="1" hangingPunct="1">
              <a:defRPr/>
            </a:pPr>
            <a:r>
              <a:rPr lang="cs-CZ" sz="2300" dirty="0"/>
              <a:t>Musí být zajištěna věcná a časová shoda výnosů a nákladů s vykazovaným obdobím</a:t>
            </a:r>
          </a:p>
        </p:txBody>
      </p:sp>
    </p:spTree>
    <p:extLst>
      <p:ext uri="{BB962C8B-B14F-4D97-AF65-F5344CB8AC3E}">
        <p14:creationId xmlns:p14="http://schemas.microsoft.com/office/powerpoint/2010/main" val="1653862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4339"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9956CA61-7FCD-453A-B11C-AD949A9E2385}" type="slidenum">
              <a:rPr lang="cs-CZ" altLang="cs-CZ" smtClean="0"/>
              <a:pPr eaLnBrk="1" hangingPunct="1"/>
              <a:t>12</a:t>
            </a:fld>
            <a:endParaRPr lang="cs-CZ" altLang="cs-CZ"/>
          </a:p>
        </p:txBody>
      </p:sp>
      <p:sp>
        <p:nvSpPr>
          <p:cNvPr id="14340" name="Rectangle 2"/>
          <p:cNvSpPr>
            <a:spLocks noGrp="1" noChangeArrowheads="1"/>
          </p:cNvSpPr>
          <p:nvPr>
            <p:ph type="title"/>
          </p:nvPr>
        </p:nvSpPr>
        <p:spPr>
          <a:xfrm>
            <a:off x="1200912" y="140526"/>
            <a:ext cx="8229600" cy="1143000"/>
          </a:xfrm>
        </p:spPr>
        <p:txBody>
          <a:bodyPr>
            <a:normAutofit/>
          </a:bodyPr>
          <a:lstStyle/>
          <a:p>
            <a:pPr eaLnBrk="1" hangingPunct="1"/>
            <a:r>
              <a:rPr lang="cs-CZ" altLang="cs-CZ" sz="3600" b="1" dirty="0">
                <a:solidFill>
                  <a:srgbClr val="FF0000"/>
                </a:solidFill>
              </a:rPr>
              <a:t>Náklady</a:t>
            </a:r>
          </a:p>
        </p:txBody>
      </p:sp>
      <p:sp>
        <p:nvSpPr>
          <p:cNvPr id="14341" name="Rectangle 3"/>
          <p:cNvSpPr>
            <a:spLocks noGrp="1" noChangeArrowheads="1"/>
          </p:cNvSpPr>
          <p:nvPr>
            <p:ph type="body" idx="1"/>
          </p:nvPr>
        </p:nvSpPr>
        <p:spPr>
          <a:xfrm>
            <a:off x="179388" y="1283526"/>
            <a:ext cx="8713787" cy="5385562"/>
          </a:xfrm>
        </p:spPr>
        <p:txBody>
          <a:bodyPr/>
          <a:lstStyle/>
          <a:p>
            <a:pPr algn="just" eaLnBrk="1" hangingPunct="1">
              <a:lnSpc>
                <a:spcPct val="90000"/>
              </a:lnSpc>
              <a:buFont typeface="Wingdings" pitchFamily="2" charset="2"/>
              <a:buNone/>
            </a:pPr>
            <a:r>
              <a:rPr lang="cs-CZ" altLang="cs-CZ" sz="2400" b="1" dirty="0"/>
              <a:t>Náklady podniku tvoří:</a:t>
            </a:r>
          </a:p>
          <a:p>
            <a:pPr algn="just" eaLnBrk="1" hangingPunct="1">
              <a:lnSpc>
                <a:spcPct val="90000"/>
              </a:lnSpc>
              <a:buClr>
                <a:schemeClr val="tx1"/>
              </a:buClr>
              <a:buSzPct val="85000"/>
              <a:buFontTx/>
              <a:buAutoNum type="alphaLcParenR"/>
            </a:pPr>
            <a:r>
              <a:rPr lang="cs-CZ" altLang="cs-CZ" sz="2400" dirty="0"/>
              <a:t>běžné provozní náklady (spotřeba materiálu a energie, osobní náklady),</a:t>
            </a:r>
          </a:p>
          <a:p>
            <a:pPr algn="just" eaLnBrk="1" hangingPunct="1">
              <a:lnSpc>
                <a:spcPct val="90000"/>
              </a:lnSpc>
              <a:buClr>
                <a:schemeClr val="tx1"/>
              </a:buClr>
              <a:buSzPct val="85000"/>
              <a:buFontTx/>
              <a:buAutoNum type="alphaLcParenR"/>
            </a:pPr>
            <a:r>
              <a:rPr lang="cs-CZ" altLang="cs-CZ" sz="2400" dirty="0"/>
              <a:t>odpisy dlouhodobého majetku,</a:t>
            </a:r>
          </a:p>
          <a:p>
            <a:pPr algn="just" eaLnBrk="1" hangingPunct="1">
              <a:lnSpc>
                <a:spcPct val="90000"/>
              </a:lnSpc>
              <a:buClr>
                <a:schemeClr val="tx1"/>
              </a:buClr>
              <a:buSzPct val="85000"/>
              <a:buFontTx/>
              <a:buAutoNum type="alphaLcParenR"/>
            </a:pPr>
            <a:r>
              <a:rPr lang="cs-CZ" altLang="cs-CZ" sz="2400" dirty="0"/>
              <a:t>ostatní provozní náklady,</a:t>
            </a:r>
          </a:p>
          <a:p>
            <a:pPr algn="just" eaLnBrk="1" hangingPunct="1">
              <a:lnSpc>
                <a:spcPct val="90000"/>
              </a:lnSpc>
              <a:buClr>
                <a:schemeClr val="tx1"/>
              </a:buClr>
              <a:buSzPct val="85000"/>
              <a:buFontTx/>
              <a:buAutoNum type="alphaLcParenR"/>
            </a:pPr>
            <a:r>
              <a:rPr lang="cs-CZ" altLang="cs-CZ" sz="2400" dirty="0"/>
              <a:t>finanční náklady (úroky a jiné finanční náklady),</a:t>
            </a:r>
          </a:p>
          <a:p>
            <a:pPr algn="just" eaLnBrk="1" hangingPunct="1">
              <a:lnSpc>
                <a:spcPct val="90000"/>
              </a:lnSpc>
              <a:buClr>
                <a:schemeClr val="tx1"/>
              </a:buClr>
              <a:buSzPct val="85000"/>
              <a:buFontTx/>
              <a:buAutoNum type="alphaLcParenR"/>
            </a:pPr>
            <a:r>
              <a:rPr lang="cs-CZ" altLang="cs-CZ" sz="2400" dirty="0"/>
              <a:t>mimořádné náklady (např. dary, mimořádné odměny).</a:t>
            </a:r>
          </a:p>
          <a:p>
            <a:pPr algn="just" eaLnBrk="1" hangingPunct="1">
              <a:lnSpc>
                <a:spcPct val="90000"/>
              </a:lnSpc>
              <a:buFontTx/>
              <a:buNone/>
            </a:pPr>
            <a:r>
              <a:rPr lang="cs-CZ" altLang="cs-CZ" sz="2400" b="1" dirty="0"/>
              <a:t>Příklady nákladů:</a:t>
            </a:r>
          </a:p>
          <a:p>
            <a:pPr algn="just" eaLnBrk="1" hangingPunct="1">
              <a:lnSpc>
                <a:spcPct val="90000"/>
              </a:lnSpc>
              <a:buFontTx/>
              <a:buChar char="•"/>
            </a:pPr>
            <a:r>
              <a:rPr lang="cs-CZ" altLang="cs-CZ" sz="2400" dirty="0"/>
              <a:t>Spotřeba materiálu, spotřeba energie, náklady na služby (telekomunikace, servis, strážní služba, pojištění atd.)</a:t>
            </a:r>
          </a:p>
          <a:p>
            <a:pPr algn="just" eaLnBrk="1" hangingPunct="1">
              <a:lnSpc>
                <a:spcPct val="90000"/>
              </a:lnSpc>
              <a:buFontTx/>
              <a:buChar char="•"/>
            </a:pPr>
            <a:r>
              <a:rPr lang="cs-CZ" altLang="cs-CZ" sz="2400" dirty="0"/>
              <a:t>Osobní náklady (mzdové náklady, sociální a zdravotní pojištění placené zaměstnavatelem, atd.)</a:t>
            </a:r>
          </a:p>
        </p:txBody>
      </p:sp>
    </p:spTree>
    <p:extLst>
      <p:ext uri="{BB962C8B-B14F-4D97-AF65-F5344CB8AC3E}">
        <p14:creationId xmlns:p14="http://schemas.microsoft.com/office/powerpoint/2010/main" val="2868719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5363"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ED07C898-CD4C-441F-B7E7-8B0FCA73DF63}" type="slidenum">
              <a:rPr lang="cs-CZ" altLang="cs-CZ" smtClean="0"/>
              <a:pPr eaLnBrk="1" hangingPunct="1"/>
              <a:t>13</a:t>
            </a:fld>
            <a:endParaRPr lang="cs-CZ" altLang="cs-CZ"/>
          </a:p>
        </p:txBody>
      </p:sp>
      <p:sp>
        <p:nvSpPr>
          <p:cNvPr id="15364" name="Rectangle 2"/>
          <p:cNvSpPr>
            <a:spLocks noGrp="1" noChangeArrowheads="1"/>
          </p:cNvSpPr>
          <p:nvPr>
            <p:ph type="title"/>
          </p:nvPr>
        </p:nvSpPr>
        <p:spPr>
          <a:xfrm>
            <a:off x="1003300" y="33338"/>
            <a:ext cx="8229600" cy="1143000"/>
          </a:xfrm>
        </p:spPr>
        <p:txBody>
          <a:bodyPr>
            <a:normAutofit/>
          </a:bodyPr>
          <a:lstStyle/>
          <a:p>
            <a:pPr eaLnBrk="1" hangingPunct="1"/>
            <a:r>
              <a:rPr lang="cs-CZ" altLang="cs-CZ" sz="3600" b="1" dirty="0">
                <a:solidFill>
                  <a:srgbClr val="FF0000"/>
                </a:solidFill>
              </a:rPr>
              <a:t>Náklady</a:t>
            </a:r>
          </a:p>
        </p:txBody>
      </p:sp>
      <p:sp>
        <p:nvSpPr>
          <p:cNvPr id="15365" name="Rectangle 3"/>
          <p:cNvSpPr>
            <a:spLocks noGrp="1" noChangeArrowheads="1"/>
          </p:cNvSpPr>
          <p:nvPr>
            <p:ph type="body" idx="1"/>
          </p:nvPr>
        </p:nvSpPr>
        <p:spPr>
          <a:xfrm>
            <a:off x="457200" y="981075"/>
            <a:ext cx="8435975" cy="5400675"/>
          </a:xfrm>
        </p:spPr>
        <p:txBody>
          <a:bodyPr/>
          <a:lstStyle/>
          <a:p>
            <a:pPr marL="533400" indent="-533400" algn="ctr" eaLnBrk="1" hangingPunct="1">
              <a:buFont typeface="Wingdings" pitchFamily="2" charset="2"/>
              <a:buNone/>
            </a:pPr>
            <a:r>
              <a:rPr lang="cs-CZ" altLang="cs-CZ" dirty="0"/>
              <a:t>Ale pozor… je nutné rozlišovat </a:t>
            </a:r>
          </a:p>
          <a:p>
            <a:pPr marL="533400" indent="-533400" algn="ctr" eaLnBrk="1" hangingPunct="1">
              <a:buFont typeface="Wingdings" pitchFamily="2" charset="2"/>
              <a:buNone/>
            </a:pPr>
            <a:endParaRPr lang="cs-CZ" altLang="cs-CZ" dirty="0"/>
          </a:p>
          <a:p>
            <a:pPr marL="533400" indent="-533400" algn="ctr" eaLnBrk="1" hangingPunct="1">
              <a:buFont typeface="Wingdings" pitchFamily="2" charset="2"/>
              <a:buNone/>
            </a:pPr>
            <a:r>
              <a:rPr lang="cs-CZ" altLang="cs-CZ" b="1" dirty="0"/>
              <a:t>Náklady vs. výdaje</a:t>
            </a:r>
            <a:r>
              <a:rPr lang="cs-CZ" altLang="cs-CZ" dirty="0"/>
              <a:t> !!</a:t>
            </a:r>
          </a:p>
          <a:p>
            <a:pPr marL="533400" indent="-533400" algn="just" eaLnBrk="1" hangingPunct="1"/>
            <a:endParaRPr lang="cs-CZ" altLang="cs-CZ" dirty="0"/>
          </a:p>
          <a:p>
            <a:pPr marL="533400" indent="-533400" algn="just" eaLnBrk="1" hangingPunct="1"/>
            <a:r>
              <a:rPr lang="cs-CZ" altLang="cs-CZ" b="1" dirty="0"/>
              <a:t>Výdaj: pouze úbytek peněžních prostředků</a:t>
            </a:r>
          </a:p>
          <a:p>
            <a:pPr marL="533400" indent="-533400" algn="just" eaLnBrk="1" hangingPunct="1"/>
            <a:r>
              <a:rPr lang="cs-CZ" altLang="cs-CZ" b="1" dirty="0"/>
              <a:t>Příklad:</a:t>
            </a:r>
          </a:p>
          <a:p>
            <a:pPr marL="533400" indent="-533400" algn="just" eaLnBrk="1" hangingPunct="1">
              <a:buFont typeface="Wingdings" pitchFamily="2" charset="2"/>
              <a:buNone/>
            </a:pPr>
            <a:r>
              <a:rPr lang="cs-CZ" altLang="cs-CZ" b="1" dirty="0"/>
              <a:t>	</a:t>
            </a:r>
          </a:p>
          <a:p>
            <a:pPr marL="533400" indent="-533400" algn="ctr" eaLnBrk="1" hangingPunct="1">
              <a:buFont typeface="Wingdings" pitchFamily="2" charset="2"/>
              <a:buNone/>
            </a:pPr>
            <a:r>
              <a:rPr lang="cs-CZ" altLang="cs-CZ" b="1" dirty="0"/>
              <a:t> </a:t>
            </a:r>
            <a:endParaRPr lang="cs-CZ" altLang="cs-CZ" dirty="0"/>
          </a:p>
        </p:txBody>
      </p:sp>
    </p:spTree>
    <p:extLst>
      <p:ext uri="{BB962C8B-B14F-4D97-AF65-F5344CB8AC3E}">
        <p14:creationId xmlns:p14="http://schemas.microsoft.com/office/powerpoint/2010/main" val="906305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962844" y="92972"/>
            <a:ext cx="8280920" cy="845340"/>
          </a:xfrm>
        </p:spPr>
        <p:txBody>
          <a:bodyPr/>
          <a:lstStyle/>
          <a:p>
            <a:pPr eaLnBrk="1" hangingPunct="1"/>
            <a:r>
              <a:rPr lang="cs-CZ" sz="3200" b="1" dirty="0">
                <a:solidFill>
                  <a:srgbClr val="FF0000"/>
                </a:solidFill>
              </a:rPr>
              <a:t>Příklad č. 1</a:t>
            </a:r>
          </a:p>
        </p:txBody>
      </p:sp>
      <p:sp>
        <p:nvSpPr>
          <p:cNvPr id="19461" name="Rectangle 3"/>
          <p:cNvSpPr>
            <a:spLocks noGrp="1" noChangeArrowheads="1"/>
          </p:cNvSpPr>
          <p:nvPr>
            <p:ph type="body" idx="1"/>
          </p:nvPr>
        </p:nvSpPr>
        <p:spPr>
          <a:xfrm>
            <a:off x="107504" y="836613"/>
            <a:ext cx="8857109" cy="6021387"/>
          </a:xfrm>
        </p:spPr>
        <p:txBody>
          <a:bodyPr/>
          <a:lstStyle/>
          <a:p>
            <a:pPr eaLnBrk="1" hangingPunct="1">
              <a:spcBef>
                <a:spcPct val="0"/>
              </a:spcBef>
              <a:buFont typeface="Wingdings" pitchFamily="2" charset="2"/>
              <a:buNone/>
            </a:pPr>
            <a:r>
              <a:rPr lang="cs-CZ" sz="1600" b="1" dirty="0">
                <a:solidFill>
                  <a:schemeClr val="tx1"/>
                </a:solidFill>
              </a:rPr>
              <a:t>Podnik vykonal při své činnosti tyto hodnotové operace:</a:t>
            </a:r>
          </a:p>
          <a:p>
            <a:pPr eaLnBrk="1" hangingPunct="1">
              <a:spcBef>
                <a:spcPct val="0"/>
              </a:spcBef>
              <a:buFont typeface="Garamond" pitchFamily="18" charset="0"/>
              <a:buAutoNum type="arabicPeriod"/>
            </a:pPr>
            <a:r>
              <a:rPr lang="cs-CZ" sz="1600" dirty="0">
                <a:solidFill>
                  <a:schemeClr val="tx1"/>
                </a:solidFill>
              </a:rPr>
              <a:t>úhrada faktury za dodaný materiál,</a:t>
            </a:r>
          </a:p>
          <a:p>
            <a:pPr eaLnBrk="1" hangingPunct="1">
              <a:spcBef>
                <a:spcPct val="0"/>
              </a:spcBef>
              <a:buFont typeface="Garamond" pitchFamily="18" charset="0"/>
              <a:buAutoNum type="arabicPeriod"/>
            </a:pPr>
            <a:r>
              <a:rPr lang="cs-CZ" sz="1600" dirty="0">
                <a:solidFill>
                  <a:schemeClr val="tx1"/>
                </a:solidFill>
              </a:rPr>
              <a:t>nákup PHM (zaplaceno hotově),</a:t>
            </a:r>
          </a:p>
          <a:p>
            <a:pPr eaLnBrk="1" hangingPunct="1">
              <a:spcBef>
                <a:spcPct val="0"/>
              </a:spcBef>
              <a:buFont typeface="Garamond" pitchFamily="18" charset="0"/>
              <a:buAutoNum type="arabicPeriod"/>
            </a:pPr>
            <a:r>
              <a:rPr lang="cs-CZ" sz="1600" dirty="0">
                <a:solidFill>
                  <a:schemeClr val="tx1"/>
                </a:solidFill>
              </a:rPr>
              <a:t>výdej materiálu do spotřeby,</a:t>
            </a:r>
          </a:p>
          <a:p>
            <a:pPr eaLnBrk="1" hangingPunct="1">
              <a:spcBef>
                <a:spcPct val="0"/>
              </a:spcBef>
              <a:buFont typeface="Garamond" pitchFamily="18" charset="0"/>
              <a:buAutoNum type="arabicPeriod"/>
            </a:pPr>
            <a:r>
              <a:rPr lang="cs-CZ" sz="1600" dirty="0">
                <a:solidFill>
                  <a:schemeClr val="tx1"/>
                </a:solidFill>
              </a:rPr>
              <a:t>tržby za prodej výrobků (vydaná faktura),</a:t>
            </a:r>
          </a:p>
          <a:p>
            <a:pPr eaLnBrk="1" hangingPunct="1">
              <a:spcBef>
                <a:spcPct val="0"/>
              </a:spcBef>
              <a:buFont typeface="Garamond" pitchFamily="18" charset="0"/>
              <a:buAutoNum type="arabicPeriod"/>
            </a:pPr>
            <a:r>
              <a:rPr lang="cs-CZ" sz="1600" dirty="0">
                <a:solidFill>
                  <a:schemeClr val="tx1"/>
                </a:solidFill>
              </a:rPr>
              <a:t>předplatné časopisu Ekonomika a finance na běžný rok (placeno hotově),</a:t>
            </a:r>
          </a:p>
          <a:p>
            <a:pPr eaLnBrk="1" hangingPunct="1">
              <a:spcBef>
                <a:spcPct val="0"/>
              </a:spcBef>
              <a:buFont typeface="Garamond" pitchFamily="18" charset="0"/>
              <a:buAutoNum type="arabicPeriod"/>
            </a:pPr>
            <a:r>
              <a:rPr lang="cs-CZ" sz="1600" dirty="0">
                <a:solidFill>
                  <a:schemeClr val="tx1"/>
                </a:solidFill>
              </a:rPr>
              <a:t>výplata mezd v den, který je určený jako výplatní termín,</a:t>
            </a:r>
          </a:p>
          <a:p>
            <a:pPr eaLnBrk="1" hangingPunct="1">
              <a:spcBef>
                <a:spcPct val="0"/>
              </a:spcBef>
              <a:buFont typeface="Garamond" pitchFamily="18" charset="0"/>
              <a:buAutoNum type="arabicPeriod"/>
            </a:pPr>
            <a:r>
              <a:rPr lang="cs-CZ" sz="1600" dirty="0">
                <a:solidFill>
                  <a:schemeClr val="tx1"/>
                </a:solidFill>
              </a:rPr>
              <a:t>splátky leasingové smlouvy,</a:t>
            </a:r>
          </a:p>
          <a:p>
            <a:pPr eaLnBrk="1" hangingPunct="1">
              <a:spcBef>
                <a:spcPct val="0"/>
              </a:spcBef>
              <a:buFont typeface="Garamond" pitchFamily="18" charset="0"/>
              <a:buAutoNum type="arabicPeriod"/>
            </a:pPr>
            <a:r>
              <a:rPr lang="cs-CZ" sz="1600" dirty="0">
                <a:solidFill>
                  <a:schemeClr val="tx1"/>
                </a:solidFill>
              </a:rPr>
              <a:t>zaúčtování faktury za telefonní hovory,</a:t>
            </a:r>
          </a:p>
          <a:p>
            <a:pPr eaLnBrk="1" hangingPunct="1">
              <a:spcBef>
                <a:spcPct val="0"/>
              </a:spcBef>
              <a:buFont typeface="Garamond" pitchFamily="18" charset="0"/>
              <a:buAutoNum type="arabicPeriod"/>
            </a:pPr>
            <a:r>
              <a:rPr lang="cs-CZ" sz="1600" dirty="0">
                <a:solidFill>
                  <a:schemeClr val="tx1"/>
                </a:solidFill>
              </a:rPr>
              <a:t>DPH zaplaceno finančnímu úřadu (placeno z BÚ),</a:t>
            </a:r>
          </a:p>
          <a:p>
            <a:pPr eaLnBrk="1" hangingPunct="1">
              <a:spcBef>
                <a:spcPct val="0"/>
              </a:spcBef>
              <a:buFont typeface="Garamond" pitchFamily="18" charset="0"/>
              <a:buAutoNum type="arabicPeriod"/>
            </a:pPr>
            <a:r>
              <a:rPr lang="cs-CZ" sz="1600" dirty="0">
                <a:solidFill>
                  <a:schemeClr val="tx1"/>
                </a:solidFill>
              </a:rPr>
              <a:t>koupena dálniční známka do zahraničí (zaplaceno hotově)</a:t>
            </a:r>
          </a:p>
          <a:p>
            <a:pPr eaLnBrk="1" hangingPunct="1">
              <a:spcBef>
                <a:spcPct val="0"/>
              </a:spcBef>
              <a:buFont typeface="Garamond" pitchFamily="18" charset="0"/>
              <a:buAutoNum type="arabicPeriod"/>
            </a:pPr>
            <a:r>
              <a:rPr lang="cs-CZ" sz="1600" dirty="0">
                <a:solidFill>
                  <a:schemeClr val="tx1"/>
                </a:solidFill>
              </a:rPr>
              <a:t>škody vyčíslené a zanesené do protokolu, vzniklé v důsledku živelné pohromy,</a:t>
            </a:r>
          </a:p>
          <a:p>
            <a:pPr eaLnBrk="1" hangingPunct="1">
              <a:spcBef>
                <a:spcPct val="0"/>
              </a:spcBef>
              <a:buFont typeface="Garamond" pitchFamily="18" charset="0"/>
              <a:buAutoNum type="arabicPeriod"/>
            </a:pPr>
            <a:r>
              <a:rPr lang="cs-CZ" sz="1600" dirty="0">
                <a:solidFill>
                  <a:schemeClr val="tx1"/>
                </a:solidFill>
              </a:rPr>
              <a:t>výrobky prodané v podnikové prodejně za hotové,</a:t>
            </a:r>
          </a:p>
          <a:p>
            <a:pPr eaLnBrk="1" hangingPunct="1">
              <a:spcBef>
                <a:spcPct val="0"/>
              </a:spcBef>
              <a:buFont typeface="Garamond" pitchFamily="18" charset="0"/>
              <a:buAutoNum type="arabicPeriod"/>
            </a:pPr>
            <a:r>
              <a:rPr lang="cs-CZ" sz="1600" dirty="0" err="1">
                <a:solidFill>
                  <a:schemeClr val="tx1"/>
                </a:solidFill>
              </a:rPr>
              <a:t>dodavatelsky</a:t>
            </a:r>
            <a:r>
              <a:rPr lang="cs-CZ" sz="1600" dirty="0">
                <a:solidFill>
                  <a:schemeClr val="tx1"/>
                </a:solidFill>
              </a:rPr>
              <a:t> provedena oprava výrobní haly (přijatá faktura),</a:t>
            </a:r>
          </a:p>
          <a:p>
            <a:pPr eaLnBrk="1" hangingPunct="1">
              <a:spcBef>
                <a:spcPct val="0"/>
              </a:spcBef>
              <a:buFont typeface="Garamond" pitchFamily="18" charset="0"/>
              <a:buAutoNum type="arabicPeriod"/>
            </a:pPr>
            <a:r>
              <a:rPr lang="cs-CZ" sz="1600" dirty="0">
                <a:solidFill>
                  <a:schemeClr val="tx1"/>
                </a:solidFill>
              </a:rPr>
              <a:t>nájemné za kancelářské prostory (placené z BÚ),</a:t>
            </a:r>
          </a:p>
          <a:p>
            <a:pPr eaLnBrk="1" hangingPunct="1">
              <a:spcBef>
                <a:spcPct val="0"/>
              </a:spcBef>
              <a:buFont typeface="Garamond" pitchFamily="18" charset="0"/>
              <a:buAutoNum type="arabicPeriod"/>
            </a:pPr>
            <a:r>
              <a:rPr lang="cs-CZ" sz="1600" dirty="0">
                <a:solidFill>
                  <a:schemeClr val="tx1"/>
                </a:solidFill>
              </a:rPr>
              <a:t>materiál přijatý na sklad (došlá </a:t>
            </a:r>
            <a:r>
              <a:rPr lang="cs-CZ" sz="1600" dirty="0" err="1">
                <a:solidFill>
                  <a:schemeClr val="tx1"/>
                </a:solidFill>
              </a:rPr>
              <a:t>faktura+dodací</a:t>
            </a:r>
            <a:r>
              <a:rPr lang="cs-CZ" sz="1600" dirty="0">
                <a:solidFill>
                  <a:schemeClr val="tx1"/>
                </a:solidFill>
              </a:rPr>
              <a:t> list),</a:t>
            </a:r>
          </a:p>
          <a:p>
            <a:pPr eaLnBrk="1" hangingPunct="1">
              <a:spcBef>
                <a:spcPct val="0"/>
              </a:spcBef>
              <a:buFont typeface="Garamond" pitchFamily="18" charset="0"/>
              <a:buAutoNum type="arabicPeriod"/>
            </a:pPr>
            <a:r>
              <a:rPr lang="cs-CZ" sz="1600" dirty="0">
                <a:solidFill>
                  <a:schemeClr val="tx1"/>
                </a:solidFill>
              </a:rPr>
              <a:t>inkaso peněz od odběratelů,</a:t>
            </a:r>
          </a:p>
          <a:p>
            <a:pPr eaLnBrk="1" hangingPunct="1">
              <a:spcBef>
                <a:spcPct val="0"/>
              </a:spcBef>
              <a:buFont typeface="Garamond" pitchFamily="18" charset="0"/>
              <a:buAutoNum type="arabicPeriod"/>
            </a:pPr>
            <a:r>
              <a:rPr lang="cs-CZ" sz="1600" dirty="0">
                <a:solidFill>
                  <a:schemeClr val="tx1"/>
                </a:solidFill>
              </a:rPr>
              <a:t>kurzová ztráta z důvodu změny kurzu při prodeji výrobků,</a:t>
            </a:r>
          </a:p>
          <a:p>
            <a:pPr eaLnBrk="1" hangingPunct="1">
              <a:spcBef>
                <a:spcPct val="0"/>
              </a:spcBef>
              <a:buFont typeface="Garamond" pitchFamily="18" charset="0"/>
              <a:buAutoNum type="arabicPeriod"/>
            </a:pPr>
            <a:r>
              <a:rPr lang="cs-CZ" sz="1600" dirty="0">
                <a:solidFill>
                  <a:schemeClr val="tx1"/>
                </a:solidFill>
              </a:rPr>
              <a:t>zaplacena splátka bankovního úvěru (placeno z BÚ)</a:t>
            </a:r>
          </a:p>
          <a:p>
            <a:pPr eaLnBrk="1" hangingPunct="1">
              <a:spcBef>
                <a:spcPct val="0"/>
              </a:spcBef>
              <a:buFont typeface="Garamond" pitchFamily="18" charset="0"/>
              <a:buAutoNum type="arabicPeriod"/>
            </a:pPr>
            <a:r>
              <a:rPr lang="cs-CZ" sz="1600" dirty="0">
                <a:solidFill>
                  <a:schemeClr val="tx1"/>
                </a:solidFill>
              </a:rPr>
              <a:t>nákup osobního auta (dodavatelská faktura, splatnost 60 dní),</a:t>
            </a:r>
          </a:p>
          <a:p>
            <a:pPr eaLnBrk="1" hangingPunct="1">
              <a:spcBef>
                <a:spcPct val="0"/>
              </a:spcBef>
              <a:buFont typeface="Garamond" pitchFamily="18" charset="0"/>
              <a:buAutoNum type="arabicPeriod"/>
            </a:pPr>
            <a:r>
              <a:rPr lang="cs-CZ" sz="1600" dirty="0">
                <a:solidFill>
                  <a:schemeClr val="tx1"/>
                </a:solidFill>
              </a:rPr>
              <a:t>odpisy osobního auta.</a:t>
            </a:r>
          </a:p>
          <a:p>
            <a:pPr eaLnBrk="1" hangingPunct="1">
              <a:spcBef>
                <a:spcPct val="0"/>
              </a:spcBef>
            </a:pPr>
            <a:r>
              <a:rPr lang="cs-CZ" sz="1600" b="1" dirty="0">
                <a:solidFill>
                  <a:schemeClr val="tx1"/>
                </a:solidFill>
              </a:rPr>
              <a:t>Rozlište, které z uvedených položek v podniku jsou náklady a které jsou výdaje (případně oboje)</a:t>
            </a:r>
          </a:p>
        </p:txBody>
      </p:sp>
    </p:spTree>
    <p:extLst>
      <p:ext uri="{BB962C8B-B14F-4D97-AF65-F5344CB8AC3E}">
        <p14:creationId xmlns:p14="http://schemas.microsoft.com/office/powerpoint/2010/main" val="942724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6387"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2929D814-2CC1-44EB-A4F1-65CA8EC54231}" type="slidenum">
              <a:rPr lang="cs-CZ" altLang="cs-CZ" smtClean="0"/>
              <a:pPr eaLnBrk="1" hangingPunct="1"/>
              <a:t>15</a:t>
            </a:fld>
            <a:endParaRPr lang="cs-CZ" altLang="cs-CZ"/>
          </a:p>
        </p:txBody>
      </p:sp>
      <p:sp>
        <p:nvSpPr>
          <p:cNvPr id="16388" name="Rectangle 2"/>
          <p:cNvSpPr>
            <a:spLocks noGrp="1" noChangeArrowheads="1"/>
          </p:cNvSpPr>
          <p:nvPr>
            <p:ph type="title"/>
          </p:nvPr>
        </p:nvSpPr>
        <p:spPr>
          <a:xfrm>
            <a:off x="1130300" y="109538"/>
            <a:ext cx="8229600" cy="1143000"/>
          </a:xfrm>
        </p:spPr>
        <p:txBody>
          <a:bodyPr/>
          <a:lstStyle/>
          <a:p>
            <a:pPr eaLnBrk="1" hangingPunct="1"/>
            <a:r>
              <a:rPr lang="cs-CZ" altLang="cs-CZ" sz="3200" b="1" dirty="0"/>
              <a:t>Náklady</a:t>
            </a:r>
          </a:p>
        </p:txBody>
      </p:sp>
      <p:sp>
        <p:nvSpPr>
          <p:cNvPr id="16389" name="Rectangle 3"/>
          <p:cNvSpPr>
            <a:spLocks noGrp="1" noChangeArrowheads="1"/>
          </p:cNvSpPr>
          <p:nvPr>
            <p:ph type="body" idx="1"/>
          </p:nvPr>
        </p:nvSpPr>
        <p:spPr>
          <a:xfrm>
            <a:off x="179388" y="981075"/>
            <a:ext cx="8785225" cy="5616575"/>
          </a:xfrm>
        </p:spPr>
        <p:txBody>
          <a:bodyPr/>
          <a:lstStyle/>
          <a:p>
            <a:pPr marL="533400" indent="-533400" eaLnBrk="1" hangingPunct="1">
              <a:buFont typeface="Wingdings" pitchFamily="2" charset="2"/>
              <a:buNone/>
            </a:pPr>
            <a:r>
              <a:rPr lang="cs-CZ" altLang="cs-CZ" sz="2400" b="1" dirty="0"/>
              <a:t>Klasifikace nákladů </a:t>
            </a:r>
          </a:p>
          <a:p>
            <a:pPr marL="533400" indent="-533400" eaLnBrk="1" hangingPunct="1">
              <a:buClr>
                <a:schemeClr val="tx1"/>
              </a:buClr>
              <a:buSzPct val="85000"/>
              <a:buFontTx/>
              <a:buAutoNum type="arabicParenR"/>
            </a:pPr>
            <a:r>
              <a:rPr lang="cs-CZ" altLang="cs-CZ" sz="2400" dirty="0"/>
              <a:t>třídění ve výkazu zisků a ztrát – provozní náklady, finanční náklady a mimořádné náklady,</a:t>
            </a:r>
          </a:p>
          <a:p>
            <a:pPr marL="533400" indent="-533400" eaLnBrk="1" hangingPunct="1">
              <a:buClr>
                <a:schemeClr val="tx1"/>
              </a:buClr>
              <a:buSzPct val="85000"/>
              <a:buFontTx/>
              <a:buAutoNum type="arabicParenR"/>
            </a:pPr>
            <a:r>
              <a:rPr lang="cs-CZ" altLang="cs-CZ" sz="2400" dirty="0"/>
              <a:t>podle nákladových druhů (</a:t>
            </a:r>
            <a:r>
              <a:rPr lang="cs-CZ" altLang="cs-CZ" sz="2400" b="1" dirty="0"/>
              <a:t>druhové členění</a:t>
            </a:r>
            <a:r>
              <a:rPr lang="cs-CZ" altLang="cs-CZ" sz="2400" dirty="0"/>
              <a:t>),</a:t>
            </a:r>
          </a:p>
          <a:p>
            <a:pPr marL="533400" indent="-533400" eaLnBrk="1" hangingPunct="1">
              <a:buClr>
                <a:schemeClr val="tx1"/>
              </a:buClr>
              <a:buSzPct val="85000"/>
              <a:buFontTx/>
              <a:buAutoNum type="arabicParenR"/>
            </a:pPr>
            <a:r>
              <a:rPr lang="cs-CZ" altLang="cs-CZ" sz="2400" b="1" dirty="0"/>
              <a:t>účelové</a:t>
            </a:r>
            <a:r>
              <a:rPr lang="cs-CZ" altLang="cs-CZ" sz="2400" dirty="0"/>
              <a:t> členění nákladů </a:t>
            </a:r>
          </a:p>
          <a:p>
            <a:pPr marL="914400" lvl="1" indent="-457200" eaLnBrk="1" hangingPunct="1">
              <a:buClr>
                <a:schemeClr val="tx1"/>
              </a:buClr>
              <a:buFontTx/>
              <a:buAutoNum type="alphaLcParenR"/>
            </a:pPr>
            <a:r>
              <a:rPr lang="cs-CZ" altLang="cs-CZ" sz="2000" dirty="0"/>
              <a:t>podle místa a vzniku odpovědnosti (tj. podle vnitropodnikových útvarů)</a:t>
            </a:r>
          </a:p>
          <a:p>
            <a:pPr marL="914400" lvl="1" indent="-457200" eaLnBrk="1" hangingPunct="1">
              <a:buClr>
                <a:schemeClr val="tx1"/>
              </a:buClr>
              <a:buFontTx/>
              <a:buAutoNum type="alphaLcParenR"/>
            </a:pPr>
            <a:r>
              <a:rPr lang="cs-CZ" altLang="cs-CZ" sz="2000" dirty="0"/>
              <a:t>podle položek kalkulačního vzorce (kalkulační členění)</a:t>
            </a:r>
          </a:p>
          <a:p>
            <a:pPr marL="533400" indent="-533400" eaLnBrk="1" hangingPunct="1">
              <a:buClr>
                <a:schemeClr val="tx1"/>
              </a:buClr>
              <a:buSzPct val="85000"/>
              <a:buFontTx/>
              <a:buAutoNum type="arabicParenR"/>
            </a:pPr>
            <a:r>
              <a:rPr lang="cs-CZ" altLang="cs-CZ" sz="2400" dirty="0"/>
              <a:t>podle </a:t>
            </a:r>
            <a:r>
              <a:rPr lang="cs-CZ" altLang="cs-CZ" sz="2400" b="1" dirty="0"/>
              <a:t>závislosti na změnách objemu výroby</a:t>
            </a:r>
            <a:r>
              <a:rPr lang="cs-CZ" altLang="cs-CZ" sz="2400" dirty="0"/>
              <a:t> (variabilní a fixní)</a:t>
            </a:r>
          </a:p>
          <a:p>
            <a:pPr marL="533400" indent="-533400" eaLnBrk="1" hangingPunct="1">
              <a:buClr>
                <a:schemeClr val="tx1"/>
              </a:buClr>
              <a:buSzPct val="85000"/>
              <a:buFontTx/>
              <a:buAutoNum type="arabicParenR"/>
            </a:pPr>
            <a:r>
              <a:rPr lang="cs-CZ" altLang="cs-CZ" sz="2400" dirty="0"/>
              <a:t>náklady v manažerském </a:t>
            </a:r>
            <a:r>
              <a:rPr lang="cs-CZ" altLang="cs-CZ" sz="2400" b="1" dirty="0"/>
              <a:t>(ekonomickém) pojetí</a:t>
            </a:r>
          </a:p>
          <a:p>
            <a:pPr marL="533400" indent="-533400" eaLnBrk="1" hangingPunct="1">
              <a:buClr>
                <a:schemeClr val="tx1"/>
              </a:buClr>
              <a:buSzPct val="85000"/>
              <a:buFontTx/>
              <a:buAutoNum type="arabicParenR"/>
            </a:pPr>
            <a:endParaRPr lang="cs-CZ" altLang="cs-CZ" sz="2400" dirty="0"/>
          </a:p>
        </p:txBody>
      </p:sp>
    </p:spTree>
    <p:extLst>
      <p:ext uri="{BB962C8B-B14F-4D97-AF65-F5344CB8AC3E}">
        <p14:creationId xmlns:p14="http://schemas.microsoft.com/office/powerpoint/2010/main" val="3496259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AutoShape 2" descr="http://finport.fame.utb.cz/lib/exe/fetch.php?media=rizeni_vynosu_a_nakladu:vztah_nakladu_vynosu_a_zisku:vztah_mezi_vynosy_naklady_a_vysledkem_hospodareni:1.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pic>
        <p:nvPicPr>
          <p:cNvPr id="40965" name="Picture 4" descr="rizeni_vynosu_a_nakladu:vztah_nakladu_vynosu_a_zisku:vztah_mezi_vynosy_naklady_a_vysledkem_hospodaren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43" y="1611313"/>
            <a:ext cx="77946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p:nvSpPr>
        <p:spPr>
          <a:xfrm>
            <a:off x="468313" y="586154"/>
            <a:ext cx="8424862" cy="879231"/>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altLang="cs-CZ" sz="2800" b="1" dirty="0">
                <a:solidFill>
                  <a:srgbClr val="FF0000"/>
                </a:solidFill>
              </a:rPr>
              <a:t>1. Členění dle výkazu zisku a ztrát </a:t>
            </a:r>
            <a:br>
              <a:rPr lang="cs-CZ" altLang="cs-CZ" sz="2800" b="1" dirty="0">
                <a:solidFill>
                  <a:srgbClr val="FF0000"/>
                </a:solidFill>
              </a:rPr>
            </a:br>
            <a:r>
              <a:rPr lang="cs-CZ" altLang="cs-CZ" sz="2800" b="1" dirty="0">
                <a:solidFill>
                  <a:srgbClr val="FF0000"/>
                </a:solidFill>
              </a:rPr>
              <a:t>VÝSLEDEK HOSPODAŘENÍ (VH) V – N (do r. 2016)</a:t>
            </a:r>
          </a:p>
        </p:txBody>
      </p:sp>
    </p:spTree>
    <p:extLst>
      <p:ext uri="{BB962C8B-B14F-4D97-AF65-F5344CB8AC3E}">
        <p14:creationId xmlns:p14="http://schemas.microsoft.com/office/powerpoint/2010/main" val="2050455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176212" y="1522413"/>
            <a:ext cx="8967787" cy="5616575"/>
          </a:xfrm>
        </p:spPr>
        <p:txBody>
          <a:bodyPr>
            <a:normAutofit/>
          </a:bodyPr>
          <a:lstStyle/>
          <a:p>
            <a:pPr eaLnBrk="1" hangingPunct="1">
              <a:lnSpc>
                <a:spcPct val="80000"/>
              </a:lnSpc>
              <a:buFontTx/>
              <a:buNone/>
            </a:pPr>
            <a:r>
              <a:rPr lang="cs-CZ" altLang="cs-CZ" sz="2400" b="1" dirty="0"/>
              <a:t>Základní třídění výnosů a nákladů nově od r. 2016</a:t>
            </a:r>
            <a:endParaRPr lang="cs-CZ" altLang="cs-CZ" sz="2400" dirty="0"/>
          </a:p>
          <a:p>
            <a:pPr eaLnBrk="1" hangingPunct="1">
              <a:lnSpc>
                <a:spcPct val="80000"/>
              </a:lnSpc>
              <a:buFontTx/>
              <a:buNone/>
            </a:pPr>
            <a:endParaRPr lang="cs-CZ" altLang="cs-CZ" sz="2400" dirty="0"/>
          </a:p>
          <a:p>
            <a:pPr eaLnBrk="1" hangingPunct="1">
              <a:lnSpc>
                <a:spcPct val="80000"/>
              </a:lnSpc>
              <a:buFontTx/>
              <a:buNone/>
            </a:pPr>
            <a:r>
              <a:rPr lang="cs-CZ" altLang="cs-CZ" sz="2400" dirty="0"/>
              <a:t>provozní výnosy 	–  provozní náklady		= provozní výsledek</a:t>
            </a:r>
          </a:p>
          <a:p>
            <a:pPr eaLnBrk="1" hangingPunct="1">
              <a:lnSpc>
                <a:spcPct val="80000"/>
              </a:lnSpc>
              <a:buFontTx/>
              <a:buNone/>
            </a:pPr>
            <a:r>
              <a:rPr lang="cs-CZ" altLang="cs-CZ" sz="2400" dirty="0"/>
              <a:t>           +                                      +                              +</a:t>
            </a:r>
          </a:p>
          <a:p>
            <a:pPr eaLnBrk="1" hangingPunct="1">
              <a:lnSpc>
                <a:spcPct val="80000"/>
              </a:lnSpc>
              <a:buFontTx/>
              <a:buNone/>
            </a:pPr>
            <a:r>
              <a:rPr lang="cs-CZ" altLang="cs-CZ" sz="2400" dirty="0"/>
              <a:t>finanční výnosy 	–  finanční náklady 		= finanční výsledek</a:t>
            </a:r>
          </a:p>
          <a:p>
            <a:pPr eaLnBrk="1" hangingPunct="1">
              <a:lnSpc>
                <a:spcPct val="80000"/>
              </a:lnSpc>
              <a:buFontTx/>
              <a:buNone/>
            </a:pPr>
            <a:r>
              <a:rPr lang="cs-CZ" altLang="cs-CZ" sz="2400" dirty="0">
                <a:sym typeface="Symbol" pitchFamily="18" charset="2"/>
              </a:rPr>
              <a:t></a:t>
            </a:r>
            <a:r>
              <a:rPr lang="cs-CZ" altLang="cs-CZ" sz="2400" dirty="0"/>
              <a:t>                               </a:t>
            </a:r>
          </a:p>
          <a:p>
            <a:pPr eaLnBrk="1" hangingPunct="1">
              <a:lnSpc>
                <a:spcPct val="80000"/>
              </a:lnSpc>
              <a:buFontTx/>
              <a:buNone/>
            </a:pPr>
            <a:r>
              <a:rPr lang="cs-CZ" altLang="cs-CZ" sz="2400" b="1" dirty="0"/>
              <a:t>výnosy 		–  náklady</a:t>
            </a:r>
            <a:r>
              <a:rPr lang="cs-CZ" altLang="cs-CZ" sz="2400" dirty="0"/>
              <a:t>      	= </a:t>
            </a:r>
            <a:r>
              <a:rPr lang="cs-CZ" altLang="cs-CZ" sz="2400" b="1" dirty="0"/>
              <a:t>výsledek hospodaření před zdaněním</a:t>
            </a:r>
            <a:r>
              <a:rPr lang="cs-CZ" altLang="cs-CZ" sz="2400" dirty="0"/>
              <a:t>         </a:t>
            </a:r>
          </a:p>
          <a:p>
            <a:pPr eaLnBrk="1" hangingPunct="1">
              <a:lnSpc>
                <a:spcPct val="80000"/>
              </a:lnSpc>
              <a:buFontTx/>
              <a:buNone/>
            </a:pPr>
            <a:r>
              <a:rPr lang="cs-CZ" altLang="cs-CZ" sz="2400" dirty="0"/>
              <a:t>								</a:t>
            </a:r>
          </a:p>
        </p:txBody>
      </p:sp>
      <p:sp>
        <p:nvSpPr>
          <p:cNvPr id="17411" name="Rectangle 5"/>
          <p:cNvSpPr>
            <a:spLocks noGrp="1" noChangeArrowheads="1"/>
          </p:cNvSpPr>
          <p:nvPr>
            <p:ph type="title"/>
          </p:nvPr>
        </p:nvSpPr>
        <p:spPr>
          <a:xfrm>
            <a:off x="468313" y="727075"/>
            <a:ext cx="8424862" cy="558800"/>
          </a:xfrm>
        </p:spPr>
        <p:txBody>
          <a:bodyPr>
            <a:normAutofit fontScale="90000"/>
          </a:bodyPr>
          <a:lstStyle/>
          <a:p>
            <a:pPr eaLnBrk="1" hangingPunct="1"/>
            <a:r>
              <a:rPr lang="cs-CZ" altLang="cs-CZ" sz="2800" b="1" dirty="0">
                <a:solidFill>
                  <a:srgbClr val="FF0000"/>
                </a:solidFill>
              </a:rPr>
              <a:t>1. Členění dle výkazu zisku a ztrát </a:t>
            </a:r>
            <a:br>
              <a:rPr lang="cs-CZ" altLang="cs-CZ" sz="2800" b="1" dirty="0">
                <a:solidFill>
                  <a:srgbClr val="FF0000"/>
                </a:solidFill>
              </a:rPr>
            </a:br>
            <a:r>
              <a:rPr lang="cs-CZ" altLang="cs-CZ" sz="2800" b="1" dirty="0">
                <a:solidFill>
                  <a:srgbClr val="FF0000"/>
                </a:solidFill>
              </a:rPr>
              <a:t>VÝSLEDEK HOSPODAŘENÍ (VH) V - N</a:t>
            </a:r>
          </a:p>
        </p:txBody>
      </p:sp>
    </p:spTree>
    <p:extLst>
      <p:ext uri="{BB962C8B-B14F-4D97-AF65-F5344CB8AC3E}">
        <p14:creationId xmlns:p14="http://schemas.microsoft.com/office/powerpoint/2010/main" val="1838067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8435"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8A1113D0-9A2F-4881-8D81-F29BC7506561}" type="slidenum">
              <a:rPr lang="cs-CZ" altLang="cs-CZ" smtClean="0"/>
              <a:pPr eaLnBrk="1" hangingPunct="1"/>
              <a:t>18</a:t>
            </a:fld>
            <a:endParaRPr lang="cs-CZ" altLang="cs-CZ"/>
          </a:p>
        </p:txBody>
      </p:sp>
      <p:sp>
        <p:nvSpPr>
          <p:cNvPr id="18436" name="Rectangle 2"/>
          <p:cNvSpPr>
            <a:spLocks noGrp="1" noChangeArrowheads="1"/>
          </p:cNvSpPr>
          <p:nvPr>
            <p:ph type="title"/>
          </p:nvPr>
        </p:nvSpPr>
        <p:spPr/>
        <p:txBody>
          <a:bodyPr/>
          <a:lstStyle/>
          <a:p>
            <a:pPr eaLnBrk="1" hangingPunct="1"/>
            <a:r>
              <a:rPr lang="cs-CZ" altLang="cs-CZ" sz="3200" b="1" dirty="0">
                <a:solidFill>
                  <a:srgbClr val="FF0000"/>
                </a:solidFill>
              </a:rPr>
              <a:t>2. Druhové třídění nákladů </a:t>
            </a:r>
          </a:p>
        </p:txBody>
      </p:sp>
      <p:sp>
        <p:nvSpPr>
          <p:cNvPr id="18437" name="Rectangle 3"/>
          <p:cNvSpPr>
            <a:spLocks noGrp="1" noChangeArrowheads="1"/>
          </p:cNvSpPr>
          <p:nvPr>
            <p:ph type="body" idx="1"/>
          </p:nvPr>
        </p:nvSpPr>
        <p:spPr>
          <a:xfrm>
            <a:off x="0" y="1155700"/>
            <a:ext cx="8893175" cy="5441950"/>
          </a:xfrm>
        </p:spPr>
        <p:txBody>
          <a:bodyPr/>
          <a:lstStyle/>
          <a:p>
            <a:pPr marL="533400" indent="-533400" algn="just" eaLnBrk="1" hangingPunct="1">
              <a:lnSpc>
                <a:spcPct val="80000"/>
              </a:lnSpc>
              <a:buFont typeface="Wingdings" pitchFamily="2" charset="2"/>
              <a:buNone/>
            </a:pPr>
            <a:r>
              <a:rPr lang="cs-CZ" altLang="cs-CZ" sz="2000" dirty="0"/>
              <a:t>	roztřídění nákladů do skupin spojených s činností jednotlivých výrobních faktorů (materiál, práce, investiční majetek)</a:t>
            </a:r>
            <a:endParaRPr lang="cs-CZ" altLang="cs-CZ" sz="2000" b="1" dirty="0"/>
          </a:p>
          <a:p>
            <a:pPr marL="533400" indent="-533400" algn="just" eaLnBrk="1" hangingPunct="1">
              <a:lnSpc>
                <a:spcPct val="80000"/>
              </a:lnSpc>
            </a:pPr>
            <a:endParaRPr lang="cs-CZ" altLang="cs-CZ" sz="1200" b="1" dirty="0"/>
          </a:p>
          <a:p>
            <a:pPr marL="533400" indent="-533400" algn="just" eaLnBrk="1" hangingPunct="1">
              <a:lnSpc>
                <a:spcPct val="80000"/>
              </a:lnSpc>
            </a:pPr>
            <a:r>
              <a:rPr lang="cs-CZ" altLang="cs-CZ" sz="2000" dirty="0"/>
              <a:t>náklady vynaložené na prodané zboží,</a:t>
            </a:r>
          </a:p>
          <a:p>
            <a:pPr marL="533400" indent="-533400" algn="just" eaLnBrk="1" hangingPunct="1">
              <a:lnSpc>
                <a:spcPct val="80000"/>
              </a:lnSpc>
            </a:pPr>
            <a:r>
              <a:rPr lang="cs-CZ" altLang="cs-CZ" sz="2000" b="1" dirty="0"/>
              <a:t>výkonová spotřeba (spotřeba materiálu, surovin a energie)</a:t>
            </a:r>
          </a:p>
          <a:p>
            <a:pPr marL="533400" indent="-533400" algn="just" eaLnBrk="1" hangingPunct="1">
              <a:lnSpc>
                <a:spcPct val="80000"/>
              </a:lnSpc>
            </a:pPr>
            <a:r>
              <a:rPr lang="cs-CZ" altLang="cs-CZ" sz="2000" b="1" dirty="0"/>
              <a:t>náklady na externí služby (opravy a udržování, servis, nájemné, dopravné, pojištění, telekomunikace atd.)</a:t>
            </a:r>
          </a:p>
          <a:p>
            <a:pPr marL="533400" indent="-533400" algn="just" eaLnBrk="1" hangingPunct="1">
              <a:lnSpc>
                <a:spcPct val="80000"/>
              </a:lnSpc>
            </a:pPr>
            <a:r>
              <a:rPr lang="cs-CZ" altLang="cs-CZ" sz="2000" b="1" dirty="0"/>
              <a:t>osobní náklady (mzdové náklady, náklady na SZP,…),</a:t>
            </a:r>
          </a:p>
          <a:p>
            <a:pPr marL="533400" indent="-533400" algn="just" eaLnBrk="1" hangingPunct="1">
              <a:lnSpc>
                <a:spcPct val="80000"/>
              </a:lnSpc>
            </a:pPr>
            <a:r>
              <a:rPr lang="cs-CZ" altLang="cs-CZ" sz="2000" dirty="0"/>
              <a:t>daně a poplatky mající povahu provozních nákladů (daň z nemovitostí, silniční daň apod., ne </a:t>
            </a:r>
            <a:r>
              <a:rPr lang="cs-CZ" altLang="cs-CZ" sz="2000" dirty="0" err="1"/>
              <a:t>DzPPO</a:t>
            </a:r>
            <a:r>
              <a:rPr lang="cs-CZ" altLang="cs-CZ" sz="2000" dirty="0"/>
              <a:t>),</a:t>
            </a:r>
          </a:p>
          <a:p>
            <a:pPr marL="533400" indent="-533400" algn="just" eaLnBrk="1" hangingPunct="1">
              <a:lnSpc>
                <a:spcPct val="80000"/>
              </a:lnSpc>
            </a:pPr>
            <a:r>
              <a:rPr lang="cs-CZ" altLang="cs-CZ" sz="2000" b="1" dirty="0"/>
              <a:t>odpisy DHM a DNM</a:t>
            </a:r>
            <a:r>
              <a:rPr lang="cs-CZ" altLang="cs-CZ" sz="2000" dirty="0"/>
              <a:t>,</a:t>
            </a:r>
          </a:p>
          <a:p>
            <a:pPr marL="533400" indent="-533400" algn="just" eaLnBrk="1" hangingPunct="1">
              <a:lnSpc>
                <a:spcPct val="80000"/>
              </a:lnSpc>
            </a:pPr>
            <a:r>
              <a:rPr lang="cs-CZ" altLang="cs-CZ" sz="2000" dirty="0"/>
              <a:t>zůstatková cena prodaného DHM a materiálu,</a:t>
            </a:r>
          </a:p>
          <a:p>
            <a:pPr marL="533400" indent="-533400" algn="just" eaLnBrk="1" hangingPunct="1">
              <a:lnSpc>
                <a:spcPct val="80000"/>
              </a:lnSpc>
            </a:pPr>
            <a:r>
              <a:rPr lang="cs-CZ" altLang="cs-CZ" sz="2000" dirty="0"/>
              <a:t>změna stavu rezerv a opravných položek v provozní oblasti a komplexních nákladů příštích období,</a:t>
            </a:r>
          </a:p>
          <a:p>
            <a:pPr marL="533400" indent="-533400" algn="just" eaLnBrk="1" hangingPunct="1">
              <a:lnSpc>
                <a:spcPct val="80000"/>
              </a:lnSpc>
            </a:pPr>
            <a:r>
              <a:rPr lang="cs-CZ" altLang="cs-CZ" sz="2000" dirty="0"/>
              <a:t>ostatní provozní náklady,</a:t>
            </a:r>
          </a:p>
          <a:p>
            <a:pPr marL="533400" indent="-533400" algn="just" eaLnBrk="1" hangingPunct="1">
              <a:lnSpc>
                <a:spcPct val="80000"/>
              </a:lnSpc>
            </a:pPr>
            <a:r>
              <a:rPr lang="cs-CZ" altLang="cs-CZ" sz="2000" b="1" dirty="0"/>
              <a:t>finanční náklady (úroky z úvěru, bankovní poplatky),</a:t>
            </a:r>
          </a:p>
          <a:p>
            <a:pPr marL="533400" indent="-533400" algn="just" eaLnBrk="1" hangingPunct="1">
              <a:lnSpc>
                <a:spcPct val="80000"/>
              </a:lnSpc>
            </a:pPr>
            <a:r>
              <a:rPr lang="cs-CZ" altLang="cs-CZ" sz="2000" dirty="0"/>
              <a:t>mimořádné náklady.</a:t>
            </a:r>
          </a:p>
          <a:p>
            <a:pPr marL="533400" indent="-533400" algn="just" eaLnBrk="1" hangingPunct="1">
              <a:lnSpc>
                <a:spcPct val="80000"/>
              </a:lnSpc>
            </a:pPr>
            <a:endParaRPr lang="cs-CZ" altLang="cs-CZ" sz="2000" dirty="0"/>
          </a:p>
        </p:txBody>
      </p:sp>
    </p:spTree>
    <p:extLst>
      <p:ext uri="{BB962C8B-B14F-4D97-AF65-F5344CB8AC3E}">
        <p14:creationId xmlns:p14="http://schemas.microsoft.com/office/powerpoint/2010/main" val="564573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9459"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3AB41603-34FD-4EE6-AA8C-604C68F29E42}" type="slidenum">
              <a:rPr lang="cs-CZ" altLang="cs-CZ" smtClean="0"/>
              <a:pPr eaLnBrk="1" hangingPunct="1"/>
              <a:t>19</a:t>
            </a:fld>
            <a:endParaRPr lang="cs-CZ" altLang="cs-CZ"/>
          </a:p>
        </p:txBody>
      </p:sp>
      <p:sp>
        <p:nvSpPr>
          <p:cNvPr id="19460" name="Rectangle 2"/>
          <p:cNvSpPr>
            <a:spLocks noGrp="1" noChangeArrowheads="1"/>
          </p:cNvSpPr>
          <p:nvPr>
            <p:ph type="title"/>
          </p:nvPr>
        </p:nvSpPr>
        <p:spPr/>
        <p:txBody>
          <a:bodyPr/>
          <a:lstStyle/>
          <a:p>
            <a:pPr eaLnBrk="1" hangingPunct="1"/>
            <a:r>
              <a:rPr lang="cs-CZ" altLang="cs-CZ" sz="3200" b="1" dirty="0">
                <a:solidFill>
                  <a:srgbClr val="FF0000"/>
                </a:solidFill>
              </a:rPr>
              <a:t>2. Druhové třídění nákladů </a:t>
            </a:r>
          </a:p>
        </p:txBody>
      </p:sp>
      <p:sp>
        <p:nvSpPr>
          <p:cNvPr id="19461" name="Rectangle 3"/>
          <p:cNvSpPr>
            <a:spLocks noGrp="1" noChangeArrowheads="1"/>
          </p:cNvSpPr>
          <p:nvPr>
            <p:ph type="body" idx="1"/>
          </p:nvPr>
        </p:nvSpPr>
        <p:spPr>
          <a:xfrm>
            <a:off x="0" y="1028700"/>
            <a:ext cx="8893175" cy="5454650"/>
          </a:xfrm>
        </p:spPr>
        <p:txBody>
          <a:bodyPr>
            <a:normAutofit/>
          </a:bodyPr>
          <a:lstStyle/>
          <a:p>
            <a:pPr marL="533400" indent="-533400" algn="just" eaLnBrk="1" hangingPunct="1">
              <a:buFont typeface="Wingdings" pitchFamily="2" charset="2"/>
              <a:buNone/>
            </a:pPr>
            <a:r>
              <a:rPr lang="cs-CZ" altLang="cs-CZ" sz="2400" dirty="0"/>
              <a:t>	</a:t>
            </a:r>
            <a:r>
              <a:rPr lang="cs-CZ" altLang="cs-CZ" sz="2400" b="1" dirty="0"/>
              <a:t>Význam:</a:t>
            </a:r>
            <a:endParaRPr lang="cs-CZ" altLang="cs-CZ" sz="2400" dirty="0"/>
          </a:p>
          <a:p>
            <a:pPr marL="914400" lvl="1" indent="-457200" algn="just" eaLnBrk="1" hangingPunct="1">
              <a:buClr>
                <a:schemeClr val="tx1"/>
              </a:buClr>
              <a:buSzPct val="85000"/>
              <a:buFont typeface="Wingdings" pitchFamily="2" charset="2"/>
              <a:buChar char="Ø"/>
            </a:pPr>
            <a:r>
              <a:rPr lang="cs-CZ" altLang="cs-CZ" sz="2400" dirty="0"/>
              <a:t>je důležité pro finanční účetnictví a pro finanční a jiné analýzy (výpočet zisku, ukazatele hodnoty přidané zpracováním, analýzy dílčích nákladovostí, aj.).</a:t>
            </a:r>
          </a:p>
          <a:p>
            <a:pPr marL="914400" lvl="1" indent="-457200" algn="just" eaLnBrk="1" hangingPunct="1">
              <a:buClr>
                <a:schemeClr val="tx1"/>
              </a:buClr>
              <a:buSzPct val="85000"/>
              <a:buFont typeface="Wingdings" pitchFamily="2" charset="2"/>
              <a:buChar char="Ø"/>
            </a:pPr>
            <a:r>
              <a:rPr lang="cs-CZ" altLang="cs-CZ" sz="2400" dirty="0"/>
              <a:t>umožňuje zjistit, jakou část z nákladů tvoří materiálové náklady a odměny pracovníků, a to absolutně i relativně.</a:t>
            </a:r>
          </a:p>
          <a:p>
            <a:pPr marL="914400" lvl="1" indent="-457200" algn="just" eaLnBrk="1" hangingPunct="1">
              <a:buClr>
                <a:schemeClr val="tx1"/>
              </a:buClr>
              <a:buSzPct val="85000"/>
              <a:buFont typeface="Wingdings" pitchFamily="2" charset="2"/>
              <a:buChar char="Ø"/>
            </a:pPr>
            <a:r>
              <a:rPr lang="cs-CZ" altLang="cs-CZ" sz="2400" dirty="0"/>
              <a:t>změny ve vztahu nákladových druhů odrážejí změny v charakteru výroby a v podmínkách práce podniku.</a:t>
            </a:r>
          </a:p>
          <a:p>
            <a:pPr marL="914400" lvl="1" indent="-457200" algn="just">
              <a:buClr>
                <a:schemeClr val="tx1"/>
              </a:buClr>
              <a:buSzPct val="85000"/>
              <a:buFont typeface="+mj-lt"/>
              <a:buAutoNum type="alphaLcParenR"/>
            </a:pPr>
            <a:r>
              <a:rPr lang="cs-CZ" sz="2400" b="1" dirty="0"/>
              <a:t>Externí </a:t>
            </a:r>
            <a:r>
              <a:rPr lang="cs-CZ" sz="2400" dirty="0"/>
              <a:t>(prvotní), které vznikají stykem podniku s jeho okolím, nebo s jeho zaměstnanci. </a:t>
            </a:r>
          </a:p>
          <a:p>
            <a:pPr marL="914400" lvl="1" indent="-457200" algn="just">
              <a:buClr>
                <a:schemeClr val="tx1"/>
              </a:buClr>
              <a:buSzPct val="85000"/>
              <a:buFont typeface="+mj-lt"/>
              <a:buAutoNum type="alphaLcParenR"/>
            </a:pPr>
            <a:r>
              <a:rPr lang="cs-CZ" sz="2400" b="1" dirty="0"/>
              <a:t>Interní</a:t>
            </a:r>
            <a:r>
              <a:rPr lang="cs-CZ" sz="2400" dirty="0"/>
              <a:t> (druhotné) náklady vznikají spotřebou vnitropodnikových výkonů např. výrobou elektrické energie pro vlastní spotřebu. </a:t>
            </a:r>
          </a:p>
          <a:p>
            <a:pPr marL="914400" lvl="1" indent="-457200" algn="just" eaLnBrk="1" hangingPunct="1">
              <a:buClr>
                <a:schemeClr val="tx1"/>
              </a:buClr>
              <a:buSzPct val="85000"/>
              <a:buFont typeface="Wingdings" pitchFamily="2" charset="2"/>
              <a:buChar char="Ø"/>
            </a:pPr>
            <a:endParaRPr lang="cs-CZ" altLang="cs-CZ" sz="2400" dirty="0"/>
          </a:p>
        </p:txBody>
      </p:sp>
    </p:spTree>
    <p:extLst>
      <p:ext uri="{BB962C8B-B14F-4D97-AF65-F5344CB8AC3E}">
        <p14:creationId xmlns:p14="http://schemas.microsoft.com/office/powerpoint/2010/main" val="2326144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normAutofit/>
          </a:bodyPr>
          <a:lstStyle/>
          <a:p>
            <a:pPr eaLnBrk="1" hangingPunct="1"/>
            <a:r>
              <a:rPr lang="cs-CZ" altLang="cs-CZ" sz="4000" b="1" dirty="0">
                <a:solidFill>
                  <a:srgbClr val="FF0000"/>
                </a:solidFill>
              </a:rPr>
              <a:t>Výnosy</a:t>
            </a:r>
          </a:p>
        </p:txBody>
      </p:sp>
      <p:sp>
        <p:nvSpPr>
          <p:cNvPr id="4101" name="Rectangle 3"/>
          <p:cNvSpPr>
            <a:spLocks noGrp="1" noChangeArrowheads="1"/>
          </p:cNvSpPr>
          <p:nvPr>
            <p:ph type="body" idx="1"/>
          </p:nvPr>
        </p:nvSpPr>
        <p:spPr>
          <a:xfrm>
            <a:off x="0" y="1417638"/>
            <a:ext cx="8893175" cy="5122608"/>
          </a:xfrm>
        </p:spPr>
        <p:txBody>
          <a:bodyPr>
            <a:normAutofit/>
          </a:bodyPr>
          <a:lstStyle/>
          <a:p>
            <a:pPr algn="just" eaLnBrk="1" hangingPunct="1">
              <a:lnSpc>
                <a:spcPct val="90000"/>
              </a:lnSpc>
              <a:buFont typeface="Wingdings" pitchFamily="2" charset="2"/>
              <a:buNone/>
            </a:pPr>
            <a:r>
              <a:rPr lang="cs-CZ" altLang="cs-CZ" b="1" dirty="0"/>
              <a:t>Definice výnosů</a:t>
            </a:r>
          </a:p>
          <a:p>
            <a:pPr algn="just" eaLnBrk="1" hangingPunct="1">
              <a:lnSpc>
                <a:spcPct val="90000"/>
              </a:lnSpc>
            </a:pPr>
            <a:r>
              <a:rPr lang="cs-CZ" altLang="cs-CZ" dirty="0"/>
              <a:t>Výnosy představují </a:t>
            </a:r>
            <a:r>
              <a:rPr lang="cs-CZ" altLang="cs-CZ" b="1" dirty="0"/>
              <a:t>výkony</a:t>
            </a:r>
            <a:r>
              <a:rPr lang="cs-CZ" altLang="cs-CZ" dirty="0"/>
              <a:t> podniku.</a:t>
            </a:r>
          </a:p>
          <a:p>
            <a:pPr algn="just" eaLnBrk="1" hangingPunct="1">
              <a:lnSpc>
                <a:spcPct val="90000"/>
              </a:lnSpc>
            </a:pPr>
            <a:r>
              <a:rPr lang="cs-CZ" altLang="cs-CZ" b="1" dirty="0"/>
              <a:t>Hodnoty (peněžně oceněné), </a:t>
            </a:r>
            <a:r>
              <a:rPr lang="cs-CZ" altLang="cs-CZ" dirty="0"/>
              <a:t>které podnik získal z veškerých svých činností za určité účetní období </a:t>
            </a:r>
            <a:r>
              <a:rPr lang="cs-CZ" altLang="cs-CZ" b="1" dirty="0"/>
              <a:t>bez ohledu na to, zda v tomto období došlo k jejich inkasu</a:t>
            </a:r>
          </a:p>
          <a:p>
            <a:pPr algn="just">
              <a:lnSpc>
                <a:spcPct val="90000"/>
              </a:lnSpc>
            </a:pPr>
            <a:r>
              <a:rPr lang="cs-CZ" b="1" dirty="0"/>
              <a:t>peněžní částky, které podnik získal z veškerých svých činností za určité účetní období bez ohledu na to</a:t>
            </a:r>
            <a:r>
              <a:rPr lang="cs-CZ" dirty="0"/>
              <a:t>, zda v tomto období došlo k jejich inkasu</a:t>
            </a:r>
            <a:endParaRPr lang="cs-CZ" altLang="cs-CZ" b="1" dirty="0"/>
          </a:p>
        </p:txBody>
      </p:sp>
    </p:spTree>
    <p:extLst>
      <p:ext uri="{BB962C8B-B14F-4D97-AF65-F5344CB8AC3E}">
        <p14:creationId xmlns:p14="http://schemas.microsoft.com/office/powerpoint/2010/main" val="1243166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Zástupný symbol pro číslo snímku 6"/>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B331B2DC-E85C-4E42-8472-740B7CCA135F}" type="slidenum">
              <a:rPr lang="cs-CZ" altLang="cs-CZ" smtClean="0"/>
              <a:pPr eaLnBrk="1" hangingPunct="1"/>
              <a:t>20</a:t>
            </a:fld>
            <a:endParaRPr lang="cs-CZ" altLang="cs-CZ"/>
          </a:p>
        </p:txBody>
      </p:sp>
      <p:graphicFrame>
        <p:nvGraphicFramePr>
          <p:cNvPr id="165890" name="Group 2"/>
          <p:cNvGraphicFramePr>
            <a:graphicFrameLocks noGrp="1"/>
          </p:cNvGraphicFramePr>
          <p:nvPr>
            <p:ph sz="half" idx="1"/>
            <p:extLst>
              <p:ext uri="{D42A27DB-BD31-4B8C-83A1-F6EECF244321}">
                <p14:modId xmlns:p14="http://schemas.microsoft.com/office/powerpoint/2010/main" val="1328286475"/>
              </p:ext>
            </p:extLst>
          </p:nvPr>
        </p:nvGraphicFramePr>
        <p:xfrm>
          <a:off x="279400" y="574793"/>
          <a:ext cx="3787775" cy="6311905"/>
        </p:xfrm>
        <a:graphic>
          <a:graphicData uri="http://schemas.openxmlformats.org/drawingml/2006/table">
            <a:tbl>
              <a:tblPr/>
              <a:tblGrid>
                <a:gridCol w="3787775">
                  <a:extLst>
                    <a:ext uri="{9D8B030D-6E8A-4147-A177-3AD203B41FA5}">
                      <a16:colId xmlns:a16="http://schemas.microsoft.com/office/drawing/2014/main" val="20000"/>
                    </a:ext>
                  </a:extLst>
                </a:gridCol>
              </a:tblGrid>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ÚČTOVÁ TŘÍDA 5-NÁKLADY</a:t>
                      </a:r>
                      <a:r>
                        <a:rPr kumimoji="0" lang="cs-CZ" sz="1200" b="0" i="0" u="none" strike="noStrike" cap="none" normalizeH="0" baseline="0">
                          <a:ln>
                            <a:noFill/>
                          </a:ln>
                          <a:solidFill>
                            <a:srgbClr val="000000"/>
                          </a:solidFill>
                          <a:effectLst/>
                          <a:latin typeface="MS Sans Serif"/>
                          <a:cs typeface="Times New Roman" pitchFamily="18" charset="0"/>
                        </a:rPr>
                        <a:t>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50-Spotřebované nákupy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501-Spotřeba materiálu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502-Spotřeba energie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1348">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503-Spotřeba ostatních neskladovatelných dodávek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504-Prodané zboží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51-Služby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511-Opravy a udržování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512-Cestovné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513-Náklady na reprezentaci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518-Ostatní služby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52-Osobní náklady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521-Mzdové náklady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515936">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523-Odměny členům orgánů společnosti a družstva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524-Zákonné sociální pojištění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53-Daně a poplatky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531-Daň silniční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532-Daň z nemovitostí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538-Ostatní daně a poplatky </a:t>
                      </a:r>
                      <a:endParaRPr kumimoji="0" lang="cs-CZ" sz="1200" b="0" i="0" u="none" strike="noStrike" cap="none" normalizeH="0" baseline="0" dirty="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graphicFrame>
        <p:nvGraphicFramePr>
          <p:cNvPr id="165932" name="Group 44"/>
          <p:cNvGraphicFramePr>
            <a:graphicFrameLocks noGrp="1"/>
          </p:cNvGraphicFramePr>
          <p:nvPr>
            <p:ph sz="half" idx="2"/>
            <p:extLst>
              <p:ext uri="{D42A27DB-BD31-4B8C-83A1-F6EECF244321}">
                <p14:modId xmlns:p14="http://schemas.microsoft.com/office/powerpoint/2010/main" val="560679607"/>
              </p:ext>
            </p:extLst>
          </p:nvPr>
        </p:nvGraphicFramePr>
        <p:xfrm>
          <a:off x="4067175" y="612893"/>
          <a:ext cx="4968875" cy="5851760"/>
        </p:xfrm>
        <a:graphic>
          <a:graphicData uri="http://schemas.openxmlformats.org/drawingml/2006/table">
            <a:tbl>
              <a:tblPr/>
              <a:tblGrid>
                <a:gridCol w="4968875">
                  <a:extLst>
                    <a:ext uri="{9D8B030D-6E8A-4147-A177-3AD203B41FA5}">
                      <a16:colId xmlns:a16="http://schemas.microsoft.com/office/drawing/2014/main" val="20000"/>
                    </a:ext>
                  </a:extLst>
                </a:gridCol>
              </a:tblGrid>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54-Jiné provozní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15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541-Zůstatková cena prodaného dlouhodobého nehmotného a hmotného majetku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542-Prodaný materiál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543-Dary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548-Ostatní provozní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15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55-Odpisy, rezervy, komplexní náklady příštích období a opravné položky provozních nákladů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551-Odpisy dlouhodobého nehmotného a hmotného majetku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554-Tvorba a zúčtování ostatních rezerv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56-Finanční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561-Prodané cenné papíry a podíly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562-Úroky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563-Kursové ztráty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57-Rezervy a opravné položky finančních nákladů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574-Tvorba a zúčtování finančních rezerv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579-Tvorba a zúčtování opravných položek ve finanční činnosti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58-Mimořádné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581-Náklady na změnu metody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582-Škody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59-Daně z příjmů a převodové účty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591-Daň z příjmů z běžné činnosti - splatná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bl>
          </a:graphicData>
        </a:graphic>
      </p:graphicFrame>
      <p:sp>
        <p:nvSpPr>
          <p:cNvPr id="2" name="TextovéPole 1"/>
          <p:cNvSpPr txBox="1"/>
          <p:nvPr/>
        </p:nvSpPr>
        <p:spPr>
          <a:xfrm>
            <a:off x="4146398" y="110564"/>
            <a:ext cx="1461426" cy="369332"/>
          </a:xfrm>
          <a:prstGeom prst="rect">
            <a:avLst/>
          </a:prstGeom>
          <a:noFill/>
        </p:spPr>
        <p:txBody>
          <a:bodyPr wrap="none" rtlCol="0">
            <a:spAutoFit/>
          </a:bodyPr>
          <a:lstStyle/>
          <a:p>
            <a:r>
              <a:rPr lang="cs-CZ" b="1" dirty="0"/>
              <a:t>Do roku 2016</a:t>
            </a:r>
          </a:p>
        </p:txBody>
      </p:sp>
    </p:spTree>
    <p:extLst>
      <p:ext uri="{BB962C8B-B14F-4D97-AF65-F5344CB8AC3E}">
        <p14:creationId xmlns:p14="http://schemas.microsoft.com/office/powerpoint/2010/main" val="172760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Zástupný symbol pro číslo snímku 6"/>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B331B2DC-E85C-4E42-8472-740B7CCA135F}" type="slidenum">
              <a:rPr lang="cs-CZ" altLang="cs-CZ" smtClean="0"/>
              <a:pPr eaLnBrk="1" hangingPunct="1"/>
              <a:t>21</a:t>
            </a:fld>
            <a:endParaRPr lang="cs-CZ" altLang="cs-CZ"/>
          </a:p>
        </p:txBody>
      </p:sp>
      <p:graphicFrame>
        <p:nvGraphicFramePr>
          <p:cNvPr id="165890" name="Group 2"/>
          <p:cNvGraphicFramePr>
            <a:graphicFrameLocks noGrp="1"/>
          </p:cNvGraphicFramePr>
          <p:nvPr>
            <p:ph sz="half" idx="1"/>
            <p:extLst>
              <p:ext uri="{D42A27DB-BD31-4B8C-83A1-F6EECF244321}">
                <p14:modId xmlns:p14="http://schemas.microsoft.com/office/powerpoint/2010/main" val="1328286475"/>
              </p:ext>
            </p:extLst>
          </p:nvPr>
        </p:nvGraphicFramePr>
        <p:xfrm>
          <a:off x="279400" y="574793"/>
          <a:ext cx="3787775" cy="6311905"/>
        </p:xfrm>
        <a:graphic>
          <a:graphicData uri="http://schemas.openxmlformats.org/drawingml/2006/table">
            <a:tbl>
              <a:tblPr/>
              <a:tblGrid>
                <a:gridCol w="3787775">
                  <a:extLst>
                    <a:ext uri="{9D8B030D-6E8A-4147-A177-3AD203B41FA5}">
                      <a16:colId xmlns:a16="http://schemas.microsoft.com/office/drawing/2014/main" val="20000"/>
                    </a:ext>
                  </a:extLst>
                </a:gridCol>
              </a:tblGrid>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ÚČTOVÁ TŘÍDA 5-NÁKLADY</a:t>
                      </a:r>
                      <a:r>
                        <a:rPr kumimoji="0" lang="cs-CZ" sz="1200" b="0" i="0" u="none" strike="noStrike" cap="none" normalizeH="0" baseline="0">
                          <a:ln>
                            <a:noFill/>
                          </a:ln>
                          <a:solidFill>
                            <a:srgbClr val="000000"/>
                          </a:solidFill>
                          <a:effectLst/>
                          <a:latin typeface="MS Sans Serif"/>
                          <a:cs typeface="Times New Roman" pitchFamily="18" charset="0"/>
                        </a:rPr>
                        <a:t>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50-Spotřebované nákupy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501-Spotřeba materiálu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502-Spotřeba energie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1348">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503-Spotřeba ostatních neskladovatelných dodávek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504-Prodané zboží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51-Služby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511-Opravy a udržování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512-Cestovné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513-Náklady na reprezentaci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518-Ostatní služby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52-Osobní náklady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521-Mzdové náklady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515936">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523-Odměny členům orgánů společnosti a družstva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524-Zákonné sociální pojištění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53-Daně a poplatky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531-Daň silniční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532-Daň z nemovitostí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538-Ostatní daně a poplatky </a:t>
                      </a:r>
                      <a:endParaRPr kumimoji="0" lang="cs-CZ" sz="1200" b="0" i="0" u="none" strike="noStrike" cap="none" normalizeH="0" baseline="0" dirty="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graphicFrame>
        <p:nvGraphicFramePr>
          <p:cNvPr id="165932" name="Group 44"/>
          <p:cNvGraphicFramePr>
            <a:graphicFrameLocks noGrp="1"/>
          </p:cNvGraphicFramePr>
          <p:nvPr>
            <p:ph sz="half" idx="2"/>
            <p:extLst>
              <p:ext uri="{D42A27DB-BD31-4B8C-83A1-F6EECF244321}">
                <p14:modId xmlns:p14="http://schemas.microsoft.com/office/powerpoint/2010/main" val="1585879440"/>
              </p:ext>
            </p:extLst>
          </p:nvPr>
        </p:nvGraphicFramePr>
        <p:xfrm>
          <a:off x="4067175" y="612893"/>
          <a:ext cx="4968875" cy="6156540"/>
        </p:xfrm>
        <a:graphic>
          <a:graphicData uri="http://schemas.openxmlformats.org/drawingml/2006/table">
            <a:tbl>
              <a:tblPr/>
              <a:tblGrid>
                <a:gridCol w="4968875">
                  <a:extLst>
                    <a:ext uri="{9D8B030D-6E8A-4147-A177-3AD203B41FA5}">
                      <a16:colId xmlns:a16="http://schemas.microsoft.com/office/drawing/2014/main" val="20000"/>
                    </a:ext>
                  </a:extLst>
                </a:gridCol>
              </a:tblGrid>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54-Jiné provozní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15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541-Zůstatková cena prodaného dlouhodobého nehmotného a hmotného majetku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542-Prodaný materiál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543-Dary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548-Ostatní provozní náklady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kern="1200" cap="none" normalizeH="0" baseline="0" dirty="0">
                          <a:ln>
                            <a:noFill/>
                          </a:ln>
                          <a:solidFill>
                            <a:srgbClr val="00B050"/>
                          </a:solidFill>
                          <a:effectLst/>
                          <a:latin typeface="MS Sans Serif"/>
                          <a:ea typeface="+mn-ea"/>
                          <a:cs typeface="Times New Roman" pitchFamily="18" charset="0"/>
                        </a:rPr>
                        <a:t>549 - </a:t>
                      </a:r>
                      <a:r>
                        <a:rPr kumimoji="0" lang="pl-PL" sz="1200" b="0" i="0" u="none" strike="noStrike" kern="1200" cap="none" normalizeH="0" baseline="0" dirty="0">
                          <a:ln>
                            <a:noFill/>
                          </a:ln>
                          <a:solidFill>
                            <a:srgbClr val="00B050"/>
                          </a:solidFill>
                          <a:effectLst/>
                          <a:latin typeface="MS Sans Serif"/>
                          <a:ea typeface="+mn-ea"/>
                          <a:cs typeface="Times New Roman" pitchFamily="18" charset="0"/>
                        </a:rPr>
                        <a:t>Manka a škody z provozní činnosti</a:t>
                      </a:r>
                      <a:endParaRPr kumimoji="0" lang="cs-CZ" sz="1200" b="0" i="0" u="none" strike="noStrike" kern="1200" cap="none" normalizeH="0" baseline="0" dirty="0">
                        <a:ln>
                          <a:noFill/>
                        </a:ln>
                        <a:solidFill>
                          <a:srgbClr val="00B050"/>
                        </a:solidFill>
                        <a:effectLst/>
                        <a:latin typeface="MS Sans Serif"/>
                        <a:ea typeface="+mn-ea"/>
                        <a:cs typeface="Times New Roman" pitchFamily="18"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3111932"/>
                  </a:ext>
                </a:extLst>
              </a:tr>
              <a:tr h="45715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55-Odpisy, rezervy, komplexní náklady příštích období a opravné položky provozních nákladů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551-Odpisy dlouhodobého nehmotného a hmotného majetku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554-Tvorba a zúčtování ostatních rezerv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56-Finanční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561-Prodané cenné papíry a podíly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562-Úroky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563-Kursové ztráty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57-Rezervy a opravné položky finančních nákladů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574-Tvorba a zúčtování finančních rezerv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579-Tvorba a zúčtování opravných položek ve finanční činnosti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rgbClr val="00B050"/>
                          </a:solidFill>
                          <a:effectLst/>
                          <a:latin typeface="MS Sans Serif"/>
                          <a:cs typeface="Times New Roman" pitchFamily="18" charset="0"/>
                        </a:rPr>
                        <a:t>58- </a:t>
                      </a:r>
                      <a:r>
                        <a:rPr lang="it-IT" sz="1400" b="1" dirty="0">
                          <a:solidFill>
                            <a:srgbClr val="00B050"/>
                          </a:solidFill>
                        </a:rPr>
                        <a:t>Změna stavu zásob vlastní činnosti a aktivace</a:t>
                      </a:r>
                      <a:endParaRPr kumimoji="0" lang="cs-CZ" sz="1200" b="1" i="0" u="none" strike="noStrike" cap="none" normalizeH="0" baseline="0" dirty="0">
                        <a:ln>
                          <a:noFill/>
                        </a:ln>
                        <a:solidFill>
                          <a:srgbClr val="00B050"/>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B050"/>
                          </a:solidFill>
                          <a:effectLst/>
                          <a:latin typeface="MS Sans Serif"/>
                          <a:cs typeface="Times New Roman" pitchFamily="18" charset="0"/>
                        </a:rPr>
                        <a:t>581- </a:t>
                      </a:r>
                      <a:r>
                        <a:rPr lang="cs-CZ" sz="1200" dirty="0">
                          <a:solidFill>
                            <a:srgbClr val="00B050"/>
                          </a:solidFill>
                        </a:rPr>
                        <a:t>Změna stavu nedokončené výroby</a:t>
                      </a:r>
                      <a:endParaRPr kumimoji="0" lang="cs-CZ" sz="1200" b="0" i="0" u="none" strike="noStrike" cap="none" normalizeH="0" baseline="0" dirty="0">
                        <a:ln>
                          <a:noFill/>
                        </a:ln>
                        <a:solidFill>
                          <a:srgbClr val="00B050"/>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B050"/>
                          </a:solidFill>
                          <a:effectLst/>
                          <a:latin typeface="MS Sans Serif"/>
                          <a:cs typeface="Times New Roman" pitchFamily="18" charset="0"/>
                        </a:rPr>
                        <a:t>585-</a:t>
                      </a:r>
                      <a:r>
                        <a:rPr lang="cs-CZ" sz="1200" dirty="0">
                          <a:solidFill>
                            <a:srgbClr val="00B050"/>
                          </a:solidFill>
                        </a:rPr>
                        <a:t>Aktivace materiálu a zboží</a:t>
                      </a:r>
                      <a:r>
                        <a:rPr kumimoji="0" lang="cs-CZ" sz="1200" b="0" i="0" u="none" strike="noStrike" cap="none" normalizeH="0" baseline="0" dirty="0">
                          <a:ln>
                            <a:noFill/>
                          </a:ln>
                          <a:solidFill>
                            <a:srgbClr val="00B050"/>
                          </a:solidFill>
                          <a:effectLst/>
                          <a:latin typeface="MS Sans Serif"/>
                          <a:cs typeface="Times New Roman" pitchFamily="18" charset="0"/>
                        </a:rPr>
                        <a:t> </a:t>
                      </a:r>
                      <a:endParaRPr kumimoji="0" lang="cs-CZ" sz="1200" b="0" i="0" u="none" strike="noStrike" cap="none" normalizeH="0" baseline="0" dirty="0">
                        <a:ln>
                          <a:noFill/>
                        </a:ln>
                        <a:solidFill>
                          <a:srgbClr val="00B050"/>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rgbClr val="000000"/>
                          </a:solidFill>
                          <a:effectLst/>
                          <a:latin typeface="MS Sans Serif"/>
                          <a:cs typeface="Times New Roman" pitchFamily="18" charset="0"/>
                        </a:rPr>
                        <a:t>59-Daně z příjmů a převodové účty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591-Daň z příjmů z běžné činnosti - splatná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bl>
          </a:graphicData>
        </a:graphic>
      </p:graphicFrame>
      <p:sp>
        <p:nvSpPr>
          <p:cNvPr id="2" name="TextovéPole 1"/>
          <p:cNvSpPr txBox="1"/>
          <p:nvPr/>
        </p:nvSpPr>
        <p:spPr>
          <a:xfrm>
            <a:off x="4146398" y="110564"/>
            <a:ext cx="1493486" cy="369332"/>
          </a:xfrm>
          <a:prstGeom prst="rect">
            <a:avLst/>
          </a:prstGeom>
          <a:noFill/>
        </p:spPr>
        <p:txBody>
          <a:bodyPr wrap="none" rtlCol="0">
            <a:spAutoFit/>
          </a:bodyPr>
          <a:lstStyle/>
          <a:p>
            <a:r>
              <a:rPr lang="cs-CZ" b="1" dirty="0"/>
              <a:t>OD roku 2016</a:t>
            </a:r>
          </a:p>
        </p:txBody>
      </p:sp>
    </p:spTree>
    <p:extLst>
      <p:ext uri="{BB962C8B-B14F-4D97-AF65-F5344CB8AC3E}">
        <p14:creationId xmlns:p14="http://schemas.microsoft.com/office/powerpoint/2010/main" val="1842661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Rot="1" noChangeArrowheads="1"/>
          </p:cNvSpPr>
          <p:nvPr>
            <p:ph type="title" idx="4294967295"/>
          </p:nvPr>
        </p:nvSpPr>
        <p:spPr>
          <a:xfrm>
            <a:off x="2768600" y="20638"/>
            <a:ext cx="7277100" cy="887412"/>
          </a:xfrm>
        </p:spPr>
        <p:txBody>
          <a:bodyPr>
            <a:normAutofit/>
          </a:bodyPr>
          <a:lstStyle/>
          <a:p>
            <a:pPr eaLnBrk="1" hangingPunct="1">
              <a:defRPr/>
            </a:pPr>
            <a:r>
              <a:rPr lang="cs-CZ" sz="3200" b="1" dirty="0">
                <a:solidFill>
                  <a:srgbClr val="FF0000"/>
                </a:solidFill>
                <a:effectLst>
                  <a:outerShdw blurRad="38100" dist="38100" dir="2700000" algn="tl">
                    <a:srgbClr val="C0C0C0"/>
                  </a:outerShdw>
                </a:effectLst>
              </a:rPr>
              <a:t>Nákladové a výnosové druhy</a:t>
            </a:r>
          </a:p>
        </p:txBody>
      </p:sp>
      <p:graphicFrame>
        <p:nvGraphicFramePr>
          <p:cNvPr id="13340" name="Group 28"/>
          <p:cNvGraphicFramePr>
            <a:graphicFrameLocks noGrp="1"/>
          </p:cNvGraphicFramePr>
          <p:nvPr>
            <p:ph idx="4294967295"/>
            <p:extLst>
              <p:ext uri="{D42A27DB-BD31-4B8C-83A1-F6EECF244321}">
                <p14:modId xmlns:p14="http://schemas.microsoft.com/office/powerpoint/2010/main" val="1919524772"/>
              </p:ext>
            </p:extLst>
          </p:nvPr>
        </p:nvGraphicFramePr>
        <p:xfrm>
          <a:off x="190500" y="908050"/>
          <a:ext cx="8826500" cy="5338937"/>
        </p:xfrm>
        <a:graphic>
          <a:graphicData uri="http://schemas.openxmlformats.org/drawingml/2006/table">
            <a:tbl>
              <a:tblPr/>
              <a:tblGrid>
                <a:gridCol w="1942716">
                  <a:extLst>
                    <a:ext uri="{9D8B030D-6E8A-4147-A177-3AD203B41FA5}">
                      <a16:colId xmlns:a16="http://schemas.microsoft.com/office/drawing/2014/main" val="20000"/>
                    </a:ext>
                  </a:extLst>
                </a:gridCol>
                <a:gridCol w="3396772">
                  <a:extLst>
                    <a:ext uri="{9D8B030D-6E8A-4147-A177-3AD203B41FA5}">
                      <a16:colId xmlns:a16="http://schemas.microsoft.com/office/drawing/2014/main" val="20001"/>
                    </a:ext>
                  </a:extLst>
                </a:gridCol>
                <a:gridCol w="3487012">
                  <a:extLst>
                    <a:ext uri="{9D8B030D-6E8A-4147-A177-3AD203B41FA5}">
                      <a16:colId xmlns:a16="http://schemas.microsoft.com/office/drawing/2014/main" val="20002"/>
                    </a:ext>
                  </a:extLst>
                </a:gridCol>
              </a:tblGrid>
              <a:tr h="40273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200" b="1" i="0" u="none" strike="noStrike" cap="none" normalizeH="0" baseline="0" dirty="0">
                          <a:ln>
                            <a:noFill/>
                          </a:ln>
                          <a:solidFill>
                            <a:srgbClr val="FF3300"/>
                          </a:solidFill>
                          <a:effectLst>
                            <a:outerShdw blurRad="38100" dist="38100" dir="2700000" algn="tl">
                              <a:srgbClr val="C0C0C0"/>
                            </a:outerShdw>
                          </a:effectLst>
                          <a:latin typeface="Arial" pitchFamily="34" charset="0"/>
                          <a:cs typeface="Arial" pitchFamily="34" charset="0"/>
                        </a:rPr>
                        <a:t>Činnost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2200" b="1" i="0" u="none" strike="noStrike" cap="none" normalizeH="0" baseline="0">
                          <a:ln>
                            <a:noFill/>
                          </a:ln>
                          <a:solidFill>
                            <a:srgbClr val="FF3300"/>
                          </a:solidFill>
                          <a:effectLst>
                            <a:outerShdw blurRad="38100" dist="38100" dir="2700000" algn="tl">
                              <a:srgbClr val="C0C0C0"/>
                            </a:outerShdw>
                          </a:effectLst>
                          <a:latin typeface="Arial" pitchFamily="34" charset="0"/>
                          <a:cs typeface="Arial" pitchFamily="34" charset="0"/>
                        </a:rPr>
                        <a:t>Náklady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2200" b="1" i="0" u="none" strike="noStrike" cap="none" normalizeH="0" baseline="0">
                          <a:ln>
                            <a:noFill/>
                          </a:ln>
                          <a:solidFill>
                            <a:srgbClr val="FF3300"/>
                          </a:solidFill>
                          <a:effectLst>
                            <a:outerShdw blurRad="38100" dist="38100" dir="2700000" algn="tl">
                              <a:srgbClr val="C0C0C0"/>
                            </a:outerShdw>
                          </a:effectLst>
                          <a:latin typeface="Arial" pitchFamily="34" charset="0"/>
                          <a:cs typeface="Arial" pitchFamily="34" charset="0"/>
                        </a:rPr>
                        <a:t>Výnosy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76593">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1" i="0" u="none" strike="noStrike" cap="none" normalizeH="0" baseline="0">
                          <a:ln>
                            <a:noFill/>
                          </a:ln>
                          <a:solidFill>
                            <a:srgbClr val="FF3300"/>
                          </a:solidFill>
                          <a:effectLst>
                            <a:outerShdw blurRad="38100" dist="38100" dir="2700000" algn="tl">
                              <a:srgbClr val="C0C0C0"/>
                            </a:outerShdw>
                          </a:effectLst>
                          <a:latin typeface="Arial" pitchFamily="34" charset="0"/>
                          <a:cs typeface="Arial" pitchFamily="34" charset="0"/>
                        </a:rPr>
                        <a:t>PROVOZNÍ</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(50-55</a:t>
                      </a:r>
                      <a:r>
                        <a:rPr kumimoji="0" lang="en-US"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a:t>
                      </a: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 60-64)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50 </a:t>
                      </a: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 Spotřebované nákupy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51 – Služby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52 – Osobní náklady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53 – Daně a poplatky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54 – Jiné provozní náklady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55 – Odpisy, rezervy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endPar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60 – Tržby za vlastní výkony a zboží</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61 – Změny stavu zásob vlastní činnosti</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62 – Aktivace</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64 – Jiné provozní výnosy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endPar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7812">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1" i="0" u="none" strike="noStrike" cap="none" normalizeH="0" baseline="0">
                          <a:ln>
                            <a:noFill/>
                          </a:ln>
                          <a:solidFill>
                            <a:srgbClr val="FF3300"/>
                          </a:solidFill>
                          <a:effectLst>
                            <a:outerShdw blurRad="38100" dist="38100" dir="2700000" algn="tl">
                              <a:srgbClr val="C0C0C0"/>
                            </a:outerShdw>
                          </a:effectLst>
                          <a:latin typeface="Arial" pitchFamily="34" charset="0"/>
                          <a:cs typeface="Arial" pitchFamily="34" charset="0"/>
                        </a:rPr>
                        <a:t>FINANČNÍ</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(56-57</a:t>
                      </a:r>
                      <a:r>
                        <a:rPr kumimoji="0" lang="en-US"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a:t>
                      </a: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 66)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56 – Finanční náklady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57 – Rezervy a opravné položky ve fin. oblasti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66 – Finanční výnosy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7812">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1" i="0" u="none" strike="noStrike" cap="none" normalizeH="0" baseline="0" dirty="0">
                          <a:ln>
                            <a:noFill/>
                          </a:ln>
                          <a:solidFill>
                            <a:srgbClr val="FF3300"/>
                          </a:solidFill>
                          <a:effectLst>
                            <a:outerShdw blurRad="38100" dist="38100" dir="2700000" algn="tl">
                              <a:srgbClr val="C0C0C0"/>
                            </a:outerShdw>
                          </a:effectLst>
                          <a:latin typeface="Arial" pitchFamily="34" charset="0"/>
                          <a:cs typeface="Arial" pitchFamily="34" charset="0"/>
                        </a:rPr>
                        <a:t>MIMOŘÁDNÁ</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(58</a:t>
                      </a:r>
                      <a:r>
                        <a:rPr kumimoji="0" lang="en-US"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a:t>
                      </a: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 68)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58 – Mimořádné náklady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68 – Mimořádné výnosy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8" name="Skupina 7"/>
          <p:cNvGrpSpPr/>
          <p:nvPr/>
        </p:nvGrpSpPr>
        <p:grpSpPr>
          <a:xfrm>
            <a:off x="316523" y="5263662"/>
            <a:ext cx="7467600" cy="480646"/>
            <a:chOff x="316523" y="5263662"/>
            <a:chExt cx="7467600" cy="480646"/>
          </a:xfrm>
        </p:grpSpPr>
        <p:grpSp>
          <p:nvGrpSpPr>
            <p:cNvPr id="7" name="Skupina 6"/>
            <p:cNvGrpSpPr/>
            <p:nvPr/>
          </p:nvGrpSpPr>
          <p:grpSpPr>
            <a:xfrm>
              <a:off x="316523" y="5263662"/>
              <a:ext cx="1148862" cy="480646"/>
              <a:chOff x="316523" y="5263662"/>
              <a:chExt cx="1148862" cy="480646"/>
            </a:xfrm>
          </p:grpSpPr>
          <p:cxnSp>
            <p:nvCxnSpPr>
              <p:cNvPr id="3" name="Přímá spojnice 2"/>
              <p:cNvCxnSpPr/>
              <p:nvPr/>
            </p:nvCxnSpPr>
            <p:spPr>
              <a:xfrm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Přímá spojnice 4"/>
              <p:cNvCxnSpPr/>
              <p:nvPr/>
            </p:nvCxnSpPr>
            <p:spPr>
              <a:xfrm flipH="1"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0" name="Skupina 9"/>
            <p:cNvGrpSpPr/>
            <p:nvPr/>
          </p:nvGrpSpPr>
          <p:grpSpPr>
            <a:xfrm>
              <a:off x="3024554" y="5263662"/>
              <a:ext cx="1148862" cy="480646"/>
              <a:chOff x="316523" y="5263662"/>
              <a:chExt cx="1148862" cy="480646"/>
            </a:xfrm>
          </p:grpSpPr>
          <p:cxnSp>
            <p:nvCxnSpPr>
              <p:cNvPr id="11" name="Přímá spojnice 10"/>
              <p:cNvCxnSpPr/>
              <p:nvPr/>
            </p:nvCxnSpPr>
            <p:spPr>
              <a:xfrm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Přímá spojnice 11"/>
              <p:cNvCxnSpPr/>
              <p:nvPr/>
            </p:nvCxnSpPr>
            <p:spPr>
              <a:xfrm flipH="1"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 name="Skupina 12"/>
            <p:cNvGrpSpPr/>
            <p:nvPr/>
          </p:nvGrpSpPr>
          <p:grpSpPr>
            <a:xfrm>
              <a:off x="6635261" y="5263662"/>
              <a:ext cx="1148862" cy="480646"/>
              <a:chOff x="316523" y="5263662"/>
              <a:chExt cx="1148862" cy="480646"/>
            </a:xfrm>
          </p:grpSpPr>
          <p:cxnSp>
            <p:nvCxnSpPr>
              <p:cNvPr id="14" name="Přímá spojnice 13"/>
              <p:cNvCxnSpPr/>
              <p:nvPr/>
            </p:nvCxnSpPr>
            <p:spPr>
              <a:xfrm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Přímá spojnice 14"/>
              <p:cNvCxnSpPr/>
              <p:nvPr/>
            </p:nvCxnSpPr>
            <p:spPr>
              <a:xfrm flipH="1"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2" name="TextovéPole 1"/>
          <p:cNvSpPr txBox="1"/>
          <p:nvPr/>
        </p:nvSpPr>
        <p:spPr>
          <a:xfrm>
            <a:off x="2177073" y="3392852"/>
            <a:ext cx="3203819" cy="646331"/>
          </a:xfrm>
          <a:prstGeom prst="rect">
            <a:avLst/>
          </a:prstGeom>
          <a:noFill/>
          <a:ln>
            <a:solidFill>
              <a:schemeClr val="accent1"/>
            </a:solidFill>
          </a:ln>
        </p:spPr>
        <p:txBody>
          <a:bodyPr wrap="square" rtlCol="0">
            <a:spAutoFit/>
          </a:bodyPr>
          <a:lstStyle/>
          <a:p>
            <a:pPr lvl="0" defTabSz="914400" fontAlgn="base">
              <a:spcBef>
                <a:spcPct val="10000"/>
              </a:spcBef>
              <a:spcAft>
                <a:spcPct val="0"/>
              </a:spcAft>
            </a:pPr>
            <a:r>
              <a:rPr lang="cs-CZ" dirty="0">
                <a:effectLst>
                  <a:outerShdw blurRad="38100" dist="38100" dir="2700000" algn="tl">
                    <a:srgbClr val="C0C0C0"/>
                  </a:outerShdw>
                </a:effectLst>
                <a:latin typeface="Arial" pitchFamily="34" charset="0"/>
                <a:cs typeface="Arial" pitchFamily="34" charset="0"/>
              </a:rPr>
              <a:t>58 – Změna stavu zásob (+/-) a Aktivace (-)</a:t>
            </a:r>
          </a:p>
        </p:txBody>
      </p:sp>
      <p:grpSp>
        <p:nvGrpSpPr>
          <p:cNvPr id="20" name="Skupina 19"/>
          <p:cNvGrpSpPr/>
          <p:nvPr/>
        </p:nvGrpSpPr>
        <p:grpSpPr>
          <a:xfrm>
            <a:off x="5662246" y="2129174"/>
            <a:ext cx="2661139" cy="817744"/>
            <a:chOff x="5662246" y="2129174"/>
            <a:chExt cx="2661139" cy="817744"/>
          </a:xfrm>
        </p:grpSpPr>
        <p:cxnSp>
          <p:nvCxnSpPr>
            <p:cNvPr id="6" name="Přímá spojnice 5"/>
            <p:cNvCxnSpPr/>
            <p:nvPr/>
          </p:nvCxnSpPr>
          <p:spPr>
            <a:xfrm flipV="1">
              <a:off x="5662246" y="2157046"/>
              <a:ext cx="2661139"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Přímá spojnice 17"/>
            <p:cNvCxnSpPr/>
            <p:nvPr/>
          </p:nvCxnSpPr>
          <p:spPr>
            <a:xfrm>
              <a:off x="5662246" y="2129174"/>
              <a:ext cx="2599837" cy="817744"/>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7219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Rot="1" noChangeArrowheads="1"/>
          </p:cNvSpPr>
          <p:nvPr>
            <p:ph type="title" idx="4294967295"/>
          </p:nvPr>
        </p:nvSpPr>
        <p:spPr>
          <a:xfrm>
            <a:off x="1455983" y="399562"/>
            <a:ext cx="8229600" cy="431800"/>
          </a:xfrm>
        </p:spPr>
        <p:txBody>
          <a:bodyPr>
            <a:normAutofit fontScale="90000"/>
          </a:bodyPr>
          <a:lstStyle/>
          <a:p>
            <a:pPr eaLnBrk="1" hangingPunct="1">
              <a:defRPr/>
            </a:pPr>
            <a:r>
              <a:rPr lang="cs-CZ" b="1" dirty="0">
                <a:solidFill>
                  <a:srgbClr val="FF0000"/>
                </a:solidFill>
                <a:effectLst>
                  <a:outerShdw blurRad="38100" dist="38100" dir="2700000" algn="tl">
                    <a:srgbClr val="C0C0C0"/>
                  </a:outerShdw>
                </a:effectLst>
              </a:rPr>
              <a:t>Výkaz zisku a ztráty do 2016 (1)</a:t>
            </a:r>
          </a:p>
        </p:txBody>
      </p:sp>
      <p:graphicFrame>
        <p:nvGraphicFramePr>
          <p:cNvPr id="17464" name="Group 56"/>
          <p:cNvGraphicFramePr>
            <a:graphicFrameLocks noGrp="1"/>
          </p:cNvGraphicFramePr>
          <p:nvPr>
            <p:ph idx="4294967295"/>
          </p:nvPr>
        </p:nvGraphicFramePr>
        <p:xfrm>
          <a:off x="539750" y="1123950"/>
          <a:ext cx="8424863" cy="5554668"/>
        </p:xfrm>
        <a:graphic>
          <a:graphicData uri="http://schemas.openxmlformats.org/drawingml/2006/table">
            <a:tbl>
              <a:tblPr/>
              <a:tblGrid>
                <a:gridCol w="1043356">
                  <a:extLst>
                    <a:ext uri="{9D8B030D-6E8A-4147-A177-3AD203B41FA5}">
                      <a16:colId xmlns:a16="http://schemas.microsoft.com/office/drawing/2014/main" val="20000"/>
                    </a:ext>
                  </a:extLst>
                </a:gridCol>
                <a:gridCol w="7381507">
                  <a:extLst>
                    <a:ext uri="{9D8B030D-6E8A-4147-A177-3AD203B41FA5}">
                      <a16:colId xmlns:a16="http://schemas.microsoft.com/office/drawing/2014/main" val="20001"/>
                    </a:ext>
                  </a:extLst>
                </a:gridCol>
              </a:tblGrid>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hlink"/>
                          </a:solidFill>
                          <a:effectLst>
                            <a:outerShdw blurRad="38100" dist="38100" dir="2700000" algn="tl">
                              <a:srgbClr val="C0C0C0"/>
                            </a:outerShdw>
                          </a:effectLst>
                          <a:latin typeface="Arial" pitchFamily="34" charset="0"/>
                          <a:cs typeface="Arial" pitchFamily="34" charset="0"/>
                        </a:rPr>
                        <a:t>I.</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hlink"/>
                          </a:solidFill>
                          <a:effectLst>
                            <a:outerShdw blurRad="38100" dist="38100" dir="2700000" algn="tl">
                              <a:srgbClr val="C0C0C0"/>
                            </a:outerShdw>
                          </a:effectLst>
                          <a:latin typeface="Arial" pitchFamily="34" charset="0"/>
                          <a:cs typeface="Arial" pitchFamily="34" charset="0"/>
                        </a:rPr>
                        <a:t>Tržby za prodej zboží</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A.</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Náklady na prodané zboží</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endParaRP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rgbClr val="66FF33"/>
                          </a:solidFill>
                          <a:effectLst>
                            <a:outerShdw blurRad="38100" dist="38100" dir="2700000" algn="tl">
                              <a:srgbClr val="C0C0C0"/>
                            </a:outerShdw>
                          </a:effectLst>
                          <a:latin typeface="Arial" pitchFamily="34" charset="0"/>
                          <a:cs typeface="Arial" pitchFamily="34" charset="0"/>
                        </a:rPr>
                        <a:t>Obchodní marže</a:t>
                      </a: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 (I – A)</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II.</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Výkony</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B.</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Výkonová spotřeba (materiál, energie, služby)</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endParaRP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rgbClr val="66FF33"/>
                          </a:solidFill>
                          <a:effectLst>
                            <a:outerShdw blurRad="38100" dist="38100" dir="2700000" algn="tl">
                              <a:srgbClr val="C0C0C0"/>
                            </a:outerShdw>
                          </a:effectLst>
                          <a:latin typeface="Arial" pitchFamily="34" charset="0"/>
                          <a:cs typeface="Arial" pitchFamily="34" charset="0"/>
                        </a:rPr>
                        <a:t>Přidaná hodnota</a:t>
                      </a: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 (OM + II – B)</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C.</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Osobní náklady</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D.</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Daně a poplatky</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E.</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Odpisy dlouhodobého ne(hmotného) majetku</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III.</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Tržby z prodeje dlouhodobého majetku a materiálu</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F.</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Zůstatková cena prodaného DM a materiálu</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IV.</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Zúčtování rezerv a časového rozlišení provozních výnosů</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G.</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Tvorba rezerv a časového rozlišení provozních nákladů</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hlink"/>
                          </a:solidFill>
                          <a:effectLst>
                            <a:outerShdw blurRad="38100" dist="38100" dir="2700000" algn="tl">
                              <a:srgbClr val="C0C0C0"/>
                            </a:outerShdw>
                          </a:effectLst>
                          <a:latin typeface="Arial" pitchFamily="34" charset="0"/>
                          <a:cs typeface="Arial" pitchFamily="34" charset="0"/>
                        </a:rPr>
                        <a:t>Zúčtování opravných položek do provozních výnosů</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489251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Rot="1" noChangeArrowheads="1"/>
          </p:cNvSpPr>
          <p:nvPr>
            <p:ph type="title" idx="4294967295"/>
          </p:nvPr>
        </p:nvSpPr>
        <p:spPr>
          <a:xfrm>
            <a:off x="1531815" y="127977"/>
            <a:ext cx="8229600" cy="1143000"/>
          </a:xfrm>
        </p:spPr>
        <p:txBody>
          <a:bodyPr>
            <a:normAutofit/>
          </a:bodyPr>
          <a:lstStyle/>
          <a:p>
            <a:pPr>
              <a:defRPr/>
            </a:pPr>
            <a:r>
              <a:rPr lang="cs-CZ" sz="4000" b="1" dirty="0">
                <a:solidFill>
                  <a:srgbClr val="FF0000"/>
                </a:solidFill>
                <a:effectLst>
                  <a:outerShdw blurRad="38100" dist="38100" dir="2700000" algn="tl">
                    <a:srgbClr val="C0C0C0"/>
                  </a:outerShdw>
                </a:effectLst>
              </a:rPr>
              <a:t>Výkaz zisku a ztráty do 2016 (2)</a:t>
            </a:r>
          </a:p>
        </p:txBody>
      </p:sp>
      <p:graphicFrame>
        <p:nvGraphicFramePr>
          <p:cNvPr id="23629" name="Group 77"/>
          <p:cNvGraphicFramePr>
            <a:graphicFrameLocks noGrp="1"/>
          </p:cNvGraphicFramePr>
          <p:nvPr>
            <p:ph idx="4294967295"/>
          </p:nvPr>
        </p:nvGraphicFramePr>
        <p:xfrm>
          <a:off x="539750" y="1052513"/>
          <a:ext cx="8353425" cy="5597520"/>
        </p:xfrm>
        <a:graphic>
          <a:graphicData uri="http://schemas.openxmlformats.org/drawingml/2006/table">
            <a:tbl>
              <a:tblPr/>
              <a:tblGrid>
                <a:gridCol w="1034510">
                  <a:extLst>
                    <a:ext uri="{9D8B030D-6E8A-4147-A177-3AD203B41FA5}">
                      <a16:colId xmlns:a16="http://schemas.microsoft.com/office/drawing/2014/main" val="20000"/>
                    </a:ext>
                  </a:extLst>
                </a:gridCol>
                <a:gridCol w="7318915">
                  <a:extLst>
                    <a:ext uri="{9D8B030D-6E8A-4147-A177-3AD203B41FA5}">
                      <a16:colId xmlns:a16="http://schemas.microsoft.com/office/drawing/2014/main" val="20001"/>
                    </a:ext>
                  </a:extLst>
                </a:gridCol>
              </a:tblGrid>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H.</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Zúčtování opravných položek do provozních nákladů</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VI.</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Ostatní provozní výnosy</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I.</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Ostatní provozní náklady</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VII.</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Převod provozních výnosů</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J.</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Převod provozních nákladů</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endParaRP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2"/>
                          </a:solidFill>
                          <a:effectLst>
                            <a:outerShdw blurRad="38100" dist="38100" dir="2700000" algn="tl">
                              <a:srgbClr val="C0C0C0"/>
                            </a:outerShdw>
                          </a:effectLst>
                          <a:latin typeface="Arial" pitchFamily="34" charset="0"/>
                          <a:cs typeface="Arial" pitchFamily="34" charset="0"/>
                        </a:rPr>
                        <a:t>PROVOZNÍ VÝSLEDEK HOSPODAŘENÍ </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VIII.</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Tržby z prodeje cenných papírů a podílů</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K.</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Prodané cenné papíry a podíly</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IX.</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Výnosy z dlouhodobého finančního majetku</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Výnosy z krátkodobého finančního majetku</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L.</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Náklady z finančního majetku</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XI.</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dirty="0">
                          <a:ln>
                            <a:noFill/>
                          </a:ln>
                          <a:solidFill>
                            <a:schemeClr val="hlink"/>
                          </a:solidFill>
                          <a:effectLst>
                            <a:outerShdw blurRad="38100" dist="38100" dir="2700000" algn="tl">
                              <a:srgbClr val="C0C0C0"/>
                            </a:outerShdw>
                          </a:effectLst>
                          <a:latin typeface="Arial" pitchFamily="34" charset="0"/>
                          <a:cs typeface="Arial" pitchFamily="34" charset="0"/>
                        </a:rPr>
                        <a:t>Výnosy z přecenění majetkových cenných papírů</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657586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Rot="1" noChangeArrowheads="1"/>
          </p:cNvSpPr>
          <p:nvPr>
            <p:ph type="title" idx="4294967295"/>
          </p:nvPr>
        </p:nvSpPr>
        <p:spPr>
          <a:xfrm>
            <a:off x="1764323" y="0"/>
            <a:ext cx="8229600" cy="1143000"/>
          </a:xfrm>
        </p:spPr>
        <p:txBody>
          <a:bodyPr>
            <a:normAutofit/>
          </a:bodyPr>
          <a:lstStyle/>
          <a:p>
            <a:pPr>
              <a:defRPr/>
            </a:pPr>
            <a:r>
              <a:rPr lang="cs-CZ" sz="3600" b="1" dirty="0">
                <a:solidFill>
                  <a:srgbClr val="FF0000"/>
                </a:solidFill>
                <a:effectLst>
                  <a:outerShdw blurRad="38100" dist="38100" dir="2700000" algn="tl">
                    <a:srgbClr val="C0C0C0"/>
                  </a:outerShdw>
                </a:effectLst>
              </a:rPr>
              <a:t>Výkaz zisku a ztráty do 2016 (3)</a:t>
            </a:r>
            <a:endParaRPr lang="cs-CZ" sz="3600" dirty="0">
              <a:solidFill>
                <a:srgbClr val="FF0000"/>
              </a:solidFill>
              <a:effectLst>
                <a:outerShdw blurRad="38100" dist="38100" dir="2700000" algn="tl">
                  <a:srgbClr val="C0C0C0"/>
                </a:outerShdw>
              </a:effectLst>
            </a:endParaRPr>
          </a:p>
        </p:txBody>
      </p:sp>
      <p:graphicFrame>
        <p:nvGraphicFramePr>
          <p:cNvPr id="26630" name="Group 6"/>
          <p:cNvGraphicFramePr>
            <a:graphicFrameLocks noGrp="1"/>
          </p:cNvGraphicFramePr>
          <p:nvPr>
            <p:ph idx="4294967295"/>
          </p:nvPr>
        </p:nvGraphicFramePr>
        <p:xfrm>
          <a:off x="539750" y="1052513"/>
          <a:ext cx="8424863" cy="5246692"/>
        </p:xfrm>
        <a:graphic>
          <a:graphicData uri="http://schemas.openxmlformats.org/drawingml/2006/table">
            <a:tbl>
              <a:tblPr/>
              <a:tblGrid>
                <a:gridCol w="1043356">
                  <a:extLst>
                    <a:ext uri="{9D8B030D-6E8A-4147-A177-3AD203B41FA5}">
                      <a16:colId xmlns:a16="http://schemas.microsoft.com/office/drawing/2014/main" val="20000"/>
                    </a:ext>
                  </a:extLst>
                </a:gridCol>
                <a:gridCol w="7381507">
                  <a:extLst>
                    <a:ext uri="{9D8B030D-6E8A-4147-A177-3AD203B41FA5}">
                      <a16:colId xmlns:a16="http://schemas.microsoft.com/office/drawing/2014/main" val="20001"/>
                    </a:ext>
                  </a:extLst>
                </a:gridCol>
              </a:tblGrid>
              <a:tr h="43799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M.</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Náklady z přecenění majetkových cenných papírů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615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XII.</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Zúčtování rezerv do finančních výnosů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799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N.</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Tvorba rezerv na finanční náklady</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615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XIII.</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Zúčtování opravných položek do finančních výnosů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799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O.</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Zúčtování opravných položek do finančních nákladů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799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XIV.</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Výnosové úroky</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615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P.</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Nákladové úroky</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799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XV.</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Ostatní finanční výnosy</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615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Q.</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Ostatní finanční náklady</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3799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XVI.</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Převod finančních výnosů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3615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R.</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Převod finančních nákladů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3799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endParaRP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dirty="0">
                          <a:ln>
                            <a:noFill/>
                          </a:ln>
                          <a:solidFill>
                            <a:schemeClr val="tx2"/>
                          </a:solidFill>
                          <a:effectLst>
                            <a:outerShdw blurRad="38100" dist="38100" dir="2700000" algn="tl">
                              <a:srgbClr val="C0C0C0"/>
                            </a:outerShdw>
                          </a:effectLst>
                          <a:latin typeface="Arial" pitchFamily="34" charset="0"/>
                          <a:cs typeface="Arial" pitchFamily="34" charset="0"/>
                        </a:rPr>
                        <a:t>FINANČNÍ VÝSLEDEK HOSPODAŘENÍ</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48512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Rot="1" noChangeArrowheads="1"/>
          </p:cNvSpPr>
          <p:nvPr>
            <p:ph type="title" idx="4294967295"/>
          </p:nvPr>
        </p:nvSpPr>
        <p:spPr>
          <a:xfrm>
            <a:off x="1242646" y="461353"/>
            <a:ext cx="8229600" cy="1143000"/>
          </a:xfrm>
        </p:spPr>
        <p:txBody>
          <a:bodyPr>
            <a:normAutofit/>
          </a:bodyPr>
          <a:lstStyle/>
          <a:p>
            <a:pPr>
              <a:defRPr/>
            </a:pPr>
            <a:r>
              <a:rPr lang="cs-CZ" sz="4000" b="1" dirty="0">
                <a:solidFill>
                  <a:srgbClr val="FF0000"/>
                </a:solidFill>
                <a:effectLst>
                  <a:outerShdw blurRad="38100" dist="38100" dir="2700000" algn="tl">
                    <a:srgbClr val="C0C0C0"/>
                  </a:outerShdw>
                </a:effectLst>
              </a:rPr>
              <a:t>Výkaz zisku a ztráty do 2016 (4)</a:t>
            </a:r>
          </a:p>
        </p:txBody>
      </p:sp>
      <p:graphicFrame>
        <p:nvGraphicFramePr>
          <p:cNvPr id="29744" name="Group 48"/>
          <p:cNvGraphicFramePr>
            <a:graphicFrameLocks noGrp="1"/>
          </p:cNvGraphicFramePr>
          <p:nvPr>
            <p:ph idx="4294967295"/>
          </p:nvPr>
        </p:nvGraphicFramePr>
        <p:xfrm>
          <a:off x="539750" y="1773238"/>
          <a:ext cx="8229600" cy="3017839"/>
        </p:xfrm>
        <a:graphic>
          <a:graphicData uri="http://schemas.openxmlformats.org/drawingml/2006/table">
            <a:tbl>
              <a:tblPr/>
              <a:tblGrid>
                <a:gridCol w="1019175">
                  <a:extLst>
                    <a:ext uri="{9D8B030D-6E8A-4147-A177-3AD203B41FA5}">
                      <a16:colId xmlns:a16="http://schemas.microsoft.com/office/drawing/2014/main" val="20000"/>
                    </a:ext>
                  </a:extLst>
                </a:gridCol>
                <a:gridCol w="7210425">
                  <a:extLst>
                    <a:ext uri="{9D8B030D-6E8A-4147-A177-3AD203B41FA5}">
                      <a16:colId xmlns:a16="http://schemas.microsoft.com/office/drawing/2014/main" val="20001"/>
                    </a:ext>
                  </a:extLst>
                </a:gridCol>
              </a:tblGrid>
              <a:tr h="37782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rgbClr val="66FF33"/>
                          </a:solidFill>
                          <a:effectLst>
                            <a:outerShdw blurRad="38100" dist="38100" dir="2700000" algn="tl">
                              <a:srgbClr val="C0C0C0"/>
                            </a:outerShdw>
                          </a:effectLst>
                          <a:latin typeface="Arial" pitchFamily="34" charset="0"/>
                          <a:cs typeface="Arial" pitchFamily="34" charset="0"/>
                        </a:rPr>
                        <a:t>Daň z příjmů za běžnou činnost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623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2"/>
                          </a:solidFill>
                          <a:effectLst>
                            <a:outerShdw blurRad="38100" dist="38100" dir="2700000" algn="tl">
                              <a:srgbClr val="C0C0C0"/>
                            </a:outerShdw>
                          </a:effectLst>
                          <a:latin typeface="Arial" pitchFamily="34" charset="0"/>
                          <a:cs typeface="Arial" pitchFamily="34" charset="0"/>
                        </a:rPr>
                        <a:t>VÝSLEDEK HOSPODAŘENÍ ZA BĚŽNOU ČINNOST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82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XVII.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Mimořádné výnosy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623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Mimořádné náklady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782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rgbClr val="66FF33"/>
                          </a:solidFill>
                          <a:effectLst>
                            <a:outerShdw blurRad="38100" dist="38100" dir="2700000" algn="tl">
                              <a:srgbClr val="C0C0C0"/>
                            </a:outerShdw>
                          </a:effectLst>
                          <a:latin typeface="Arial" pitchFamily="34" charset="0"/>
                          <a:cs typeface="Arial" pitchFamily="34" charset="0"/>
                        </a:rPr>
                        <a:t>Daň z příjmů z mimořádné činnosti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782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2"/>
                          </a:solidFill>
                          <a:effectLst>
                            <a:outerShdw blurRad="38100" dist="38100" dir="2700000" algn="tl">
                              <a:srgbClr val="C0C0C0"/>
                            </a:outerShdw>
                          </a:effectLst>
                          <a:latin typeface="Arial" pitchFamily="34" charset="0"/>
                          <a:cs typeface="Arial" pitchFamily="34" charset="0"/>
                        </a:rPr>
                        <a:t>MIMOŘÁDNÝ VÝSLEDEK HOSPODAŘENÍ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62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Převod podílu na výsledku hospodaření společníkům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782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dirty="0">
                          <a:ln>
                            <a:noFill/>
                          </a:ln>
                          <a:solidFill>
                            <a:schemeClr val="tx2"/>
                          </a:solidFill>
                          <a:effectLst>
                            <a:outerShdw blurRad="38100" dist="38100" dir="2700000" algn="tl">
                              <a:srgbClr val="C0C0C0"/>
                            </a:outerShdw>
                          </a:effectLst>
                          <a:latin typeface="Arial" pitchFamily="34" charset="0"/>
                          <a:cs typeface="Arial" pitchFamily="34" charset="0"/>
                        </a:rPr>
                        <a:t>VÝSLEDEK HOSPODAŘENÍ ZA ÚČETNÍ OBDOBÍ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19259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solidFill>
                  <a:srgbClr val="FF0000"/>
                </a:solidFill>
                <a:effectLst>
                  <a:outerShdw blurRad="38100" dist="38100" dir="2700000" algn="tl">
                    <a:srgbClr val="C0C0C0"/>
                  </a:outerShdw>
                </a:effectLst>
              </a:rPr>
              <a:t>Výkaz zisku a ztráty nově od 2016</a:t>
            </a:r>
            <a:endParaRPr lang="cs-CZ" b="1"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811932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a:stretch>
            <a:fillRect/>
          </a:stretch>
        </p:blipFill>
        <p:spPr>
          <a:xfrm>
            <a:off x="117988" y="0"/>
            <a:ext cx="8828788" cy="6796998"/>
          </a:xfrm>
          <a:prstGeom prst="rect">
            <a:avLst/>
          </a:prstGeom>
        </p:spPr>
      </p:pic>
      <p:sp>
        <p:nvSpPr>
          <p:cNvPr id="2" name="Ovál 1"/>
          <p:cNvSpPr/>
          <p:nvPr/>
        </p:nvSpPr>
        <p:spPr>
          <a:xfrm>
            <a:off x="-199293" y="2309446"/>
            <a:ext cx="8557846" cy="691661"/>
          </a:xfrm>
          <a:prstGeom prst="ellipse">
            <a:avLst/>
          </a:prstGeom>
          <a:noFill/>
          <a:ln w="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17810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0" y="581865"/>
            <a:ext cx="9163050" cy="6124575"/>
          </a:xfrm>
          <a:prstGeom prst="rect">
            <a:avLst/>
          </a:prstGeom>
        </p:spPr>
      </p:pic>
    </p:spTree>
    <p:extLst>
      <p:ext uri="{BB962C8B-B14F-4D97-AF65-F5344CB8AC3E}">
        <p14:creationId xmlns:p14="http://schemas.microsoft.com/office/powerpoint/2010/main" val="4224093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cs-CZ" sz="3200" b="1"/>
              <a:t>Výnosy</a:t>
            </a:r>
          </a:p>
        </p:txBody>
      </p:sp>
      <p:sp>
        <p:nvSpPr>
          <p:cNvPr id="5125" name="Rectangle 3"/>
          <p:cNvSpPr>
            <a:spLocks noGrp="1" noChangeArrowheads="1"/>
          </p:cNvSpPr>
          <p:nvPr>
            <p:ph idx="1"/>
          </p:nvPr>
        </p:nvSpPr>
        <p:spPr>
          <a:xfrm>
            <a:off x="457200" y="981075"/>
            <a:ext cx="8435975" cy="5400675"/>
          </a:xfrm>
        </p:spPr>
        <p:txBody>
          <a:bodyPr/>
          <a:lstStyle/>
          <a:p>
            <a:pPr algn="just" eaLnBrk="1" hangingPunct="1">
              <a:lnSpc>
                <a:spcPct val="90000"/>
              </a:lnSpc>
              <a:buFont typeface="Wingdings" pitchFamily="2" charset="2"/>
              <a:buNone/>
            </a:pPr>
            <a:r>
              <a:rPr lang="cs-CZ" sz="2400" b="1" dirty="0"/>
              <a:t>Výnosy podniku tvoří:</a:t>
            </a:r>
          </a:p>
          <a:p>
            <a:pPr eaLnBrk="1" hangingPunct="1">
              <a:lnSpc>
                <a:spcPct val="90000"/>
              </a:lnSpc>
              <a:buClr>
                <a:schemeClr val="tx1"/>
              </a:buClr>
              <a:buSzPct val="85000"/>
              <a:buFontTx/>
              <a:buAutoNum type="alphaLcParenR"/>
            </a:pPr>
            <a:r>
              <a:rPr lang="cs-CZ" sz="2400" b="1" i="1" dirty="0"/>
              <a:t>provozní výnosy</a:t>
            </a:r>
            <a:r>
              <a:rPr lang="cs-CZ" sz="2400" dirty="0"/>
              <a:t> získané z provozně hospodářské činnosti podniku (tržby za prodej zboží, výkony – tržby za prodej vlastních výrobků a služeb, změna stavu vnitropodnikových zásob vlastní výroby, aktivace),</a:t>
            </a:r>
          </a:p>
          <a:p>
            <a:pPr eaLnBrk="1" hangingPunct="1">
              <a:lnSpc>
                <a:spcPct val="90000"/>
              </a:lnSpc>
              <a:buClr>
                <a:schemeClr val="tx1"/>
              </a:buClr>
              <a:buSzPct val="85000"/>
              <a:buFontTx/>
              <a:buAutoNum type="alphaLcParenR"/>
            </a:pPr>
            <a:endParaRPr lang="cs-CZ" sz="2400" b="1" i="1" dirty="0"/>
          </a:p>
          <a:p>
            <a:pPr eaLnBrk="1" hangingPunct="1">
              <a:lnSpc>
                <a:spcPct val="90000"/>
              </a:lnSpc>
              <a:buClr>
                <a:schemeClr val="tx1"/>
              </a:buClr>
              <a:buSzPct val="85000"/>
              <a:buFontTx/>
              <a:buAutoNum type="alphaLcParenR"/>
            </a:pPr>
            <a:r>
              <a:rPr lang="cs-CZ" sz="2400" b="1" i="1" dirty="0"/>
              <a:t>finanční výnosy</a:t>
            </a:r>
            <a:r>
              <a:rPr lang="cs-CZ" sz="2400" dirty="0"/>
              <a:t> - vznikají při pohybu peněz, získané z finančních investic, cenných papírů, vkladů a účastí,</a:t>
            </a:r>
          </a:p>
          <a:p>
            <a:pPr eaLnBrk="1" hangingPunct="1">
              <a:lnSpc>
                <a:spcPct val="90000"/>
              </a:lnSpc>
              <a:buClr>
                <a:schemeClr val="tx1"/>
              </a:buClr>
              <a:buSzPct val="85000"/>
              <a:buFontTx/>
              <a:buAutoNum type="alphaLcParenR"/>
            </a:pPr>
            <a:endParaRPr lang="cs-CZ" sz="2400" b="1" i="1" dirty="0"/>
          </a:p>
          <a:p>
            <a:pPr marL="400050" lvl="1" indent="0">
              <a:lnSpc>
                <a:spcPct val="90000"/>
              </a:lnSpc>
              <a:buClr>
                <a:schemeClr val="tx1"/>
              </a:buClr>
              <a:buSzPct val="85000"/>
              <a:buNone/>
            </a:pPr>
            <a:r>
              <a:rPr lang="cs-CZ" sz="2400" b="1" i="1" dirty="0"/>
              <a:t>mimořádné výnosy</a:t>
            </a:r>
            <a:r>
              <a:rPr lang="cs-CZ" sz="2400" dirty="0"/>
              <a:t> vznikají nenadále, např. přijaté náhrady od pojišťovny ze škod, přebytek peněz v pokladně atd.</a:t>
            </a:r>
          </a:p>
        </p:txBody>
      </p:sp>
      <p:cxnSp>
        <p:nvCxnSpPr>
          <p:cNvPr id="6" name="Přímá spojnice se šipkou 5">
            <a:extLst>
              <a:ext uri="{FF2B5EF4-FFF2-40B4-BE49-F238E27FC236}">
                <a16:creationId xmlns:a16="http://schemas.microsoft.com/office/drawing/2014/main" id="{DB860774-FD09-4FAB-A417-E474DC850577}"/>
              </a:ext>
            </a:extLst>
          </p:cNvPr>
          <p:cNvCxnSpPr>
            <a:cxnSpLocks/>
          </p:cNvCxnSpPr>
          <p:nvPr/>
        </p:nvCxnSpPr>
        <p:spPr>
          <a:xfrm flipV="1">
            <a:off x="3995936" y="2636912"/>
            <a:ext cx="3888432" cy="1728192"/>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38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0" y="602673"/>
            <a:ext cx="9143999" cy="5652654"/>
          </a:xfrm>
          <a:prstGeom prst="rect">
            <a:avLst/>
          </a:prstGeom>
        </p:spPr>
      </p:pic>
    </p:spTree>
    <p:extLst>
      <p:ext uri="{BB962C8B-B14F-4D97-AF65-F5344CB8AC3E}">
        <p14:creationId xmlns:p14="http://schemas.microsoft.com/office/powerpoint/2010/main" val="1701542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20823"/>
            <a:ext cx="8229600" cy="1143000"/>
          </a:xfrm>
        </p:spPr>
        <p:txBody>
          <a:bodyPr>
            <a:normAutofit/>
          </a:bodyPr>
          <a:lstStyle/>
          <a:p>
            <a:r>
              <a:rPr lang="cs-CZ" dirty="0">
                <a:solidFill>
                  <a:srgbClr val="FF0000"/>
                </a:solidFill>
              </a:rPr>
              <a:t>Všimněte si!</a:t>
            </a:r>
          </a:p>
        </p:txBody>
      </p:sp>
      <p:sp>
        <p:nvSpPr>
          <p:cNvPr id="4" name="Zástupný symbol pro obsah 3"/>
          <p:cNvSpPr>
            <a:spLocks noGrp="1"/>
          </p:cNvSpPr>
          <p:nvPr>
            <p:ph idx="1"/>
          </p:nvPr>
        </p:nvSpPr>
        <p:spPr>
          <a:xfrm>
            <a:off x="457200" y="1458669"/>
            <a:ext cx="8229600" cy="4525963"/>
          </a:xfrm>
        </p:spPr>
        <p:txBody>
          <a:bodyPr>
            <a:normAutofit fontScale="92500" lnSpcReduction="20000"/>
          </a:bodyPr>
          <a:lstStyle/>
          <a:p>
            <a:r>
              <a:rPr lang="cs-CZ" dirty="0"/>
              <a:t>Zmizela položka „Obchodní marže“ i „Přidaná hodnota“ – přitom se jedná o </a:t>
            </a:r>
            <a:r>
              <a:rPr lang="cs-CZ" b="1" dirty="0"/>
              <a:t>základní ukazatele tvorby hodnoty podniku a také národohospodářského ukazatele HDP!</a:t>
            </a:r>
          </a:p>
          <a:p>
            <a:r>
              <a:rPr lang="cs-CZ" dirty="0"/>
              <a:t>Došlo ke zrušení mimořádného výsledku hospodaření (přesun položek do provozní oblasti) – to lze vnímat jako zjednodušení oproti minulému stavu</a:t>
            </a:r>
          </a:p>
          <a:p>
            <a:r>
              <a:rPr lang="cs-CZ" dirty="0"/>
              <a:t>Změna zachycování položek Aktivace (materiálu, majetku atd.) a Změny stavu (např. zásob NV, či hotových výrobků)</a:t>
            </a:r>
          </a:p>
        </p:txBody>
      </p:sp>
    </p:spTree>
    <p:extLst>
      <p:ext uri="{BB962C8B-B14F-4D97-AF65-F5344CB8AC3E}">
        <p14:creationId xmlns:p14="http://schemas.microsoft.com/office/powerpoint/2010/main" val="3762993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548680"/>
            <a:ext cx="8229600" cy="2044824"/>
          </a:xfrm>
        </p:spPr>
        <p:txBody>
          <a:bodyPr>
            <a:normAutofit lnSpcReduction="10000"/>
          </a:bodyPr>
          <a:lstStyle/>
          <a:p>
            <a:pPr marL="0" indent="0" algn="ctr">
              <a:buNone/>
            </a:pPr>
            <a:r>
              <a:rPr lang="cs-CZ" b="1" dirty="0">
                <a:solidFill>
                  <a:srgbClr val="FF0000"/>
                </a:solidFill>
              </a:rPr>
              <a:t>Příklad č. 2</a:t>
            </a:r>
          </a:p>
          <a:p>
            <a:r>
              <a:rPr lang="cs-CZ" dirty="0"/>
              <a:t>Určete u každého následujícího nákladu, zda se jedná o provozní či finanční (z pohledu zachycení v účetnictví a ve výsledovce). </a:t>
            </a:r>
          </a:p>
          <a:p>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2566826705"/>
              </p:ext>
            </p:extLst>
          </p:nvPr>
        </p:nvGraphicFramePr>
        <p:xfrm>
          <a:off x="1459181" y="2593504"/>
          <a:ext cx="6618019" cy="4086225"/>
        </p:xfrm>
        <a:graphic>
          <a:graphicData uri="http://schemas.openxmlformats.org/drawingml/2006/table">
            <a:tbl>
              <a:tblPr>
                <a:tableStyleId>{3C2FFA5D-87B4-456A-9821-1D502468CF0F}</a:tableStyleId>
              </a:tblPr>
              <a:tblGrid>
                <a:gridCol w="4544062">
                  <a:extLst>
                    <a:ext uri="{9D8B030D-6E8A-4147-A177-3AD203B41FA5}">
                      <a16:colId xmlns:a16="http://schemas.microsoft.com/office/drawing/2014/main" val="20000"/>
                    </a:ext>
                  </a:extLst>
                </a:gridCol>
                <a:gridCol w="1048630">
                  <a:extLst>
                    <a:ext uri="{9D8B030D-6E8A-4147-A177-3AD203B41FA5}">
                      <a16:colId xmlns:a16="http://schemas.microsoft.com/office/drawing/2014/main" val="20001"/>
                    </a:ext>
                  </a:extLst>
                </a:gridCol>
                <a:gridCol w="1025327">
                  <a:extLst>
                    <a:ext uri="{9D8B030D-6E8A-4147-A177-3AD203B41FA5}">
                      <a16:colId xmlns:a16="http://schemas.microsoft.com/office/drawing/2014/main" val="20002"/>
                    </a:ext>
                  </a:extLst>
                </a:gridCol>
              </a:tblGrid>
              <a:tr h="311668">
                <a:tc>
                  <a:txBody>
                    <a:bodyPr/>
                    <a:lstStyle/>
                    <a:p>
                      <a:pPr algn="l" fontAlgn="b"/>
                      <a:r>
                        <a:rPr lang="cs-CZ" sz="2000" u="none" strike="noStrike" dirty="0">
                          <a:effectLst/>
                        </a:rPr>
                        <a:t> </a:t>
                      </a:r>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dirty="0">
                          <a:effectLst/>
                        </a:rPr>
                        <a:t>Provozní</a:t>
                      </a:r>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a:effectLst/>
                        </a:rPr>
                        <a:t>Finanční</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296827">
                <a:tc>
                  <a:txBody>
                    <a:bodyPr/>
                    <a:lstStyle/>
                    <a:p>
                      <a:pPr algn="l" fontAlgn="b"/>
                      <a:r>
                        <a:rPr lang="cs-CZ" sz="2000" u="none" strike="noStrike" dirty="0">
                          <a:effectLst/>
                        </a:rPr>
                        <a:t>odpisy dlouhodobého majetku</a:t>
                      </a:r>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dirty="0">
                          <a:effectLst/>
                        </a:rPr>
                        <a:t> </a:t>
                      </a:r>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dirty="0">
                          <a:effectLst/>
                        </a:rPr>
                        <a:t> </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296827">
                <a:tc>
                  <a:txBody>
                    <a:bodyPr/>
                    <a:lstStyle/>
                    <a:p>
                      <a:pPr algn="l" fontAlgn="b"/>
                      <a:r>
                        <a:rPr lang="cs-CZ" sz="2000" u="none" strike="noStrike">
                          <a:effectLst/>
                        </a:rPr>
                        <a:t>úroky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96827">
                <a:tc>
                  <a:txBody>
                    <a:bodyPr/>
                    <a:lstStyle/>
                    <a:p>
                      <a:pPr algn="l" fontAlgn="b"/>
                      <a:r>
                        <a:rPr lang="cs-CZ" sz="2000" u="none" strike="noStrike">
                          <a:effectLst/>
                        </a:rPr>
                        <a:t>daně a poplatky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96827">
                <a:tc>
                  <a:txBody>
                    <a:bodyPr/>
                    <a:lstStyle/>
                    <a:p>
                      <a:pPr algn="l" fontAlgn="b"/>
                      <a:r>
                        <a:rPr lang="cs-CZ" sz="2000" u="none" strike="noStrike">
                          <a:effectLst/>
                        </a:rPr>
                        <a:t>osobní náklady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96827">
                <a:tc>
                  <a:txBody>
                    <a:bodyPr/>
                    <a:lstStyle/>
                    <a:p>
                      <a:pPr algn="l" fontAlgn="b"/>
                      <a:r>
                        <a:rPr lang="cs-CZ" sz="2000" u="none" strike="noStrike">
                          <a:effectLst/>
                        </a:rPr>
                        <a:t>náklady na prodané zboží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296827">
                <a:tc>
                  <a:txBody>
                    <a:bodyPr/>
                    <a:lstStyle/>
                    <a:p>
                      <a:pPr algn="l" fontAlgn="b"/>
                      <a:r>
                        <a:rPr lang="cs-CZ" sz="2000" u="none" strike="noStrike">
                          <a:effectLst/>
                        </a:rPr>
                        <a:t>prodané cenné papíry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296827">
                <a:tc>
                  <a:txBody>
                    <a:bodyPr/>
                    <a:lstStyle/>
                    <a:p>
                      <a:pPr algn="l" fontAlgn="b"/>
                      <a:r>
                        <a:rPr lang="pl-PL" sz="2000" u="none" strike="noStrike">
                          <a:effectLst/>
                        </a:rPr>
                        <a:t>škody na majetku v důsledku povodní</a:t>
                      </a:r>
                      <a:endParaRPr lang="pl-PL"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296827">
                <a:tc>
                  <a:txBody>
                    <a:bodyPr/>
                    <a:lstStyle/>
                    <a:p>
                      <a:pPr algn="l" fontAlgn="b"/>
                      <a:r>
                        <a:rPr lang="cs-CZ" sz="2000" u="none" strike="noStrike">
                          <a:effectLst/>
                        </a:rPr>
                        <a:t>zůstatková cena prodaného majetku</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296827">
                <a:tc>
                  <a:txBody>
                    <a:bodyPr/>
                    <a:lstStyle/>
                    <a:p>
                      <a:pPr algn="l" fontAlgn="b"/>
                      <a:r>
                        <a:rPr lang="cs-CZ" sz="2000" u="none" strike="noStrike">
                          <a:effectLst/>
                        </a:rPr>
                        <a:t>oprava stroje</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296827">
                <a:tc>
                  <a:txBody>
                    <a:bodyPr/>
                    <a:lstStyle/>
                    <a:p>
                      <a:pPr algn="l" fontAlgn="b"/>
                      <a:r>
                        <a:rPr lang="cs-CZ" sz="2000" u="none" strike="noStrike">
                          <a:effectLst/>
                        </a:rPr>
                        <a:t>tvorba rezerv na kurzové ztráty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296827">
                <a:tc>
                  <a:txBody>
                    <a:bodyPr/>
                    <a:lstStyle/>
                    <a:p>
                      <a:pPr algn="l" fontAlgn="b"/>
                      <a:r>
                        <a:rPr lang="cs-CZ" sz="2000" u="none" strike="noStrike">
                          <a:effectLst/>
                        </a:rPr>
                        <a:t>právní služby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r h="311668">
                <a:tc>
                  <a:txBody>
                    <a:bodyPr/>
                    <a:lstStyle/>
                    <a:p>
                      <a:pPr algn="l" fontAlgn="b"/>
                      <a:r>
                        <a:rPr lang="cs-CZ" sz="2000" u="none" strike="noStrike">
                          <a:effectLst/>
                        </a:rPr>
                        <a:t>náklady na materiál</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dirty="0">
                          <a:effectLst/>
                        </a:rPr>
                        <a:t> </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2"/>
                  </a:ext>
                </a:extLst>
              </a:tr>
            </a:tbl>
          </a:graphicData>
        </a:graphic>
      </p:graphicFrame>
      <p:sp>
        <p:nvSpPr>
          <p:cNvPr id="5" name="Zástupný symbol pro číslo snímku 5"/>
          <p:cNvSpPr>
            <a:spLocks noGrp="1"/>
          </p:cNvSpPr>
          <p:nvPr>
            <p:ph type="sldNum" sz="quarter" idx="12"/>
          </p:nvPr>
        </p:nvSpPr>
        <p:spPr>
          <a:xfrm>
            <a:off x="7010400" y="6381328"/>
            <a:ext cx="2133600" cy="365125"/>
          </a:xfrm>
        </p:spPr>
        <p:txBody>
          <a:bodyPr/>
          <a:lstStyle/>
          <a:p>
            <a:fld id="{20599342-ADC9-4FBD-BD5E-33D093E923A2}" type="slidenum">
              <a:rPr lang="cs-CZ"/>
              <a:pPr/>
              <a:t>32</a:t>
            </a:fld>
            <a:endParaRPr lang="cs-CZ" dirty="0"/>
          </a:p>
        </p:txBody>
      </p:sp>
    </p:spTree>
    <p:extLst>
      <p:ext uri="{BB962C8B-B14F-4D97-AF65-F5344CB8AC3E}">
        <p14:creationId xmlns:p14="http://schemas.microsoft.com/office/powerpoint/2010/main" val="2525965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26627"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993E216C-830B-4416-A3F8-E427E0D42F4F}" type="slidenum">
              <a:rPr lang="cs-CZ" altLang="cs-CZ" smtClean="0"/>
              <a:pPr eaLnBrk="1" hangingPunct="1"/>
              <a:t>33</a:t>
            </a:fld>
            <a:endParaRPr lang="cs-CZ" altLang="cs-CZ"/>
          </a:p>
        </p:txBody>
      </p:sp>
      <p:sp>
        <p:nvSpPr>
          <p:cNvPr id="26628" name="Rectangle 2"/>
          <p:cNvSpPr>
            <a:spLocks noGrp="1" noChangeArrowheads="1"/>
          </p:cNvSpPr>
          <p:nvPr>
            <p:ph type="body" idx="1"/>
          </p:nvPr>
        </p:nvSpPr>
        <p:spPr>
          <a:xfrm>
            <a:off x="179388" y="1612900"/>
            <a:ext cx="8651875" cy="4364038"/>
          </a:xfrm>
        </p:spPr>
        <p:txBody>
          <a:bodyPr/>
          <a:lstStyle/>
          <a:p>
            <a:pPr marL="609600" indent="-609600" eaLnBrk="1" hangingPunct="1">
              <a:buClr>
                <a:schemeClr val="tx1"/>
              </a:buClr>
              <a:buFontTx/>
              <a:buNone/>
            </a:pPr>
            <a:r>
              <a:rPr lang="cs-CZ" altLang="cs-CZ" b="1" dirty="0"/>
              <a:t>A. podle místa vzniku a odpovědnosti</a:t>
            </a:r>
            <a:endParaRPr lang="cs-CZ" altLang="cs-CZ" b="1" i="1" dirty="0"/>
          </a:p>
          <a:p>
            <a:pPr marL="609600" indent="-609600" eaLnBrk="1" hangingPunct="1"/>
            <a:r>
              <a:rPr lang="cs-CZ" altLang="cs-CZ" b="1" i="1" dirty="0"/>
              <a:t>náklady výrobní a nevýrobní činnosti</a:t>
            </a:r>
            <a:endParaRPr lang="cs-CZ" altLang="cs-CZ" b="1" dirty="0"/>
          </a:p>
          <a:p>
            <a:pPr marL="990600" lvl="1" indent="-533400" eaLnBrk="1" hangingPunct="1"/>
            <a:r>
              <a:rPr lang="cs-CZ" altLang="cs-CZ" b="1" dirty="0"/>
              <a:t>Jednicové – </a:t>
            </a:r>
            <a:r>
              <a:rPr lang="cs-CZ" altLang="cs-CZ" dirty="0"/>
              <a:t>souvisí přímo s určitým výkonem, jdou určit na jednotku výkonu</a:t>
            </a:r>
            <a:endParaRPr lang="cs-CZ" altLang="cs-CZ" b="1" dirty="0"/>
          </a:p>
          <a:p>
            <a:pPr marL="990600" lvl="1" indent="-533400" eaLnBrk="1" hangingPunct="1"/>
            <a:r>
              <a:rPr lang="cs-CZ" altLang="cs-CZ" b="1" dirty="0"/>
              <a:t>Režijní – </a:t>
            </a:r>
            <a:r>
              <a:rPr lang="cs-CZ" altLang="cs-CZ" dirty="0"/>
              <a:t>souvisí s výrobou jako celkem, nelze je přímo určit na jednotku výkonu</a:t>
            </a:r>
            <a:endParaRPr lang="cs-CZ" altLang="cs-CZ" b="1" i="1" dirty="0"/>
          </a:p>
          <a:p>
            <a:pPr marL="609600" indent="-609600" eaLnBrk="1" hangingPunct="1"/>
            <a:r>
              <a:rPr lang="cs-CZ" altLang="cs-CZ" b="1" i="1" dirty="0"/>
              <a:t>Sledování nákladů podle nákladových středisek</a:t>
            </a:r>
          </a:p>
        </p:txBody>
      </p:sp>
      <p:sp>
        <p:nvSpPr>
          <p:cNvPr id="26629" name="Rectangle 4"/>
          <p:cNvSpPr>
            <a:spLocks noChangeArrowheads="1"/>
          </p:cNvSpPr>
          <p:nvPr/>
        </p:nvSpPr>
        <p:spPr bwMode="auto">
          <a:xfrm>
            <a:off x="406400" y="806452"/>
            <a:ext cx="8424863"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r>
              <a:rPr lang="cs-CZ" altLang="cs-CZ" sz="3600" dirty="0">
                <a:solidFill>
                  <a:srgbClr val="FF0000"/>
                </a:solidFill>
                <a:latin typeface="Garamond" pitchFamily="18" charset="0"/>
              </a:rPr>
              <a:t>3. Účelové třídění nákladů</a:t>
            </a:r>
          </a:p>
        </p:txBody>
      </p:sp>
    </p:spTree>
    <p:extLst>
      <p:ext uri="{BB962C8B-B14F-4D97-AF65-F5344CB8AC3E}">
        <p14:creationId xmlns:p14="http://schemas.microsoft.com/office/powerpoint/2010/main" val="2058627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27651"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9EF17463-1BC8-4E3E-9E74-8133FEB4A675}" type="slidenum">
              <a:rPr lang="cs-CZ" altLang="cs-CZ" smtClean="0"/>
              <a:pPr eaLnBrk="1" hangingPunct="1"/>
              <a:t>34</a:t>
            </a:fld>
            <a:endParaRPr lang="cs-CZ" altLang="cs-CZ"/>
          </a:p>
        </p:txBody>
      </p:sp>
      <p:sp>
        <p:nvSpPr>
          <p:cNvPr id="27652" name="Rectangle 2"/>
          <p:cNvSpPr>
            <a:spLocks noGrp="1" noChangeArrowheads="1"/>
          </p:cNvSpPr>
          <p:nvPr>
            <p:ph type="body" idx="1"/>
          </p:nvPr>
        </p:nvSpPr>
        <p:spPr>
          <a:xfrm>
            <a:off x="0" y="1397000"/>
            <a:ext cx="8991600" cy="2962333"/>
          </a:xfrm>
        </p:spPr>
        <p:txBody>
          <a:bodyPr>
            <a:normAutofit fontScale="92500" lnSpcReduction="10000"/>
          </a:bodyPr>
          <a:lstStyle/>
          <a:p>
            <a:pPr marL="609600" indent="-609600" eaLnBrk="1" hangingPunct="1">
              <a:buClr>
                <a:schemeClr val="tx1"/>
              </a:buClr>
              <a:buFontTx/>
              <a:buNone/>
            </a:pPr>
            <a:r>
              <a:rPr lang="cs-CZ" altLang="cs-CZ" b="1" i="1" dirty="0"/>
              <a:t>B. Kalkulační členění nákladů</a:t>
            </a:r>
          </a:p>
          <a:p>
            <a:pPr marL="609600" indent="-609600" eaLnBrk="1" hangingPunct="1"/>
            <a:r>
              <a:rPr lang="cs-CZ" altLang="cs-CZ" b="1" i="1" dirty="0"/>
              <a:t>říká nám, na co byly náklady vynaloženy</a:t>
            </a:r>
            <a:endParaRPr lang="cs-CZ" altLang="cs-CZ" b="1" i="1" dirty="0">
              <a:solidFill>
                <a:srgbClr val="FF0000"/>
              </a:solidFill>
            </a:endParaRPr>
          </a:p>
          <a:p>
            <a:pPr marL="990600" lvl="1" indent="-533400" eaLnBrk="1" hangingPunct="1"/>
            <a:r>
              <a:rPr lang="cs-CZ" altLang="cs-CZ" b="1" i="1" dirty="0"/>
              <a:t>přímé</a:t>
            </a:r>
            <a:r>
              <a:rPr lang="cs-CZ" altLang="cs-CZ" i="1" dirty="0"/>
              <a:t> – přímo souvisí s určitým druhem výkonu (jednicové)</a:t>
            </a:r>
          </a:p>
          <a:p>
            <a:pPr marL="990600" lvl="1" indent="-533400" eaLnBrk="1" hangingPunct="1"/>
            <a:r>
              <a:rPr lang="cs-CZ" altLang="cs-CZ" b="1" i="1" dirty="0"/>
              <a:t>nepřímé</a:t>
            </a:r>
            <a:r>
              <a:rPr lang="cs-CZ" altLang="cs-CZ" i="1" dirty="0"/>
              <a:t> – souvisí s více druhy výkonů a zabezpečují výrobu jako celek (režijní které s daným výrobkem přímo nesouvisí)</a:t>
            </a:r>
          </a:p>
        </p:txBody>
      </p:sp>
      <p:sp>
        <p:nvSpPr>
          <p:cNvPr id="27653" name="Rectangle 3"/>
          <p:cNvSpPr>
            <a:spLocks noGrp="1" noChangeArrowheads="1"/>
          </p:cNvSpPr>
          <p:nvPr>
            <p:ph type="title"/>
          </p:nvPr>
        </p:nvSpPr>
        <p:spPr>
          <a:xfrm>
            <a:off x="469900" y="431800"/>
            <a:ext cx="8229600" cy="1143000"/>
          </a:xfrm>
          <a:noFill/>
        </p:spPr>
        <p:txBody>
          <a:bodyPr>
            <a:normAutofit/>
          </a:bodyPr>
          <a:lstStyle/>
          <a:p>
            <a:pPr eaLnBrk="1" hangingPunct="1"/>
            <a:r>
              <a:rPr lang="cs-CZ" altLang="cs-CZ" sz="3600" b="1" dirty="0">
                <a:solidFill>
                  <a:srgbClr val="FF0000"/>
                </a:solidFill>
              </a:rPr>
              <a:t>3. Účelové třídění nákladů</a:t>
            </a:r>
          </a:p>
        </p:txBody>
      </p:sp>
      <p:pic>
        <p:nvPicPr>
          <p:cNvPr id="276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24" y="4359333"/>
            <a:ext cx="8132476" cy="202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391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5880" y="808968"/>
            <a:ext cx="8280920" cy="648072"/>
          </a:xfrm>
        </p:spPr>
        <p:txBody>
          <a:bodyPr>
            <a:noAutofit/>
          </a:bodyPr>
          <a:lstStyle/>
          <a:p>
            <a:r>
              <a:rPr lang="cs-CZ" sz="3200" b="1" dirty="0">
                <a:solidFill>
                  <a:srgbClr val="FF0000"/>
                </a:solidFill>
              </a:rPr>
              <a:t>Příklad č. 3 </a:t>
            </a:r>
            <a:br>
              <a:rPr lang="cs-CZ" sz="3200" b="1" dirty="0">
                <a:solidFill>
                  <a:srgbClr val="FF0000"/>
                </a:solidFill>
              </a:rPr>
            </a:br>
            <a:r>
              <a:rPr lang="cs-CZ" sz="3200" b="1" dirty="0">
                <a:solidFill>
                  <a:srgbClr val="FF0000"/>
                </a:solidFill>
              </a:rPr>
              <a:t>(přímé a nepřímé náklady)</a:t>
            </a:r>
          </a:p>
        </p:txBody>
      </p:sp>
      <p:sp>
        <p:nvSpPr>
          <p:cNvPr id="3" name="Zástupný symbol pro obsah 2"/>
          <p:cNvSpPr>
            <a:spLocks noGrp="1"/>
          </p:cNvSpPr>
          <p:nvPr>
            <p:ph idx="1"/>
          </p:nvPr>
        </p:nvSpPr>
        <p:spPr>
          <a:xfrm>
            <a:off x="152400" y="1816100"/>
            <a:ext cx="8534400" cy="4310063"/>
          </a:xfrm>
        </p:spPr>
        <p:txBody>
          <a:bodyPr>
            <a:normAutofit fontScale="70000" lnSpcReduction="20000"/>
          </a:bodyPr>
          <a:lstStyle/>
          <a:p>
            <a:pPr marL="0" indent="0">
              <a:buNone/>
            </a:pPr>
            <a:r>
              <a:rPr lang="cs-CZ" dirty="0"/>
              <a:t>Určete, zda se jedná o přímý náklad nebo o náklad nepřímý (tiskárna):</a:t>
            </a:r>
          </a:p>
          <a:p>
            <a:pPr lvl="0"/>
            <a:r>
              <a:rPr lang="cs-CZ" dirty="0"/>
              <a:t>odpisy lisovny,</a:t>
            </a:r>
          </a:p>
          <a:p>
            <a:pPr lvl="0"/>
            <a:r>
              <a:rPr lang="cs-CZ" dirty="0"/>
              <a:t>spotřeba papíru při výrobě knih,</a:t>
            </a:r>
          </a:p>
          <a:p>
            <a:pPr lvl="0"/>
            <a:r>
              <a:rPr lang="cs-CZ" dirty="0"/>
              <a:t>mzdy dělníků (tiskařů)</a:t>
            </a:r>
          </a:p>
          <a:p>
            <a:pPr lvl="0"/>
            <a:r>
              <a:rPr lang="cs-CZ" dirty="0"/>
              <a:t>mzdy vedení společnosti,</a:t>
            </a:r>
          </a:p>
          <a:p>
            <a:pPr lvl="0"/>
            <a:r>
              <a:rPr lang="cs-CZ" dirty="0"/>
              <a:t>spotřeba kancelářského papíru,</a:t>
            </a:r>
          </a:p>
          <a:p>
            <a:pPr lvl="0"/>
            <a:r>
              <a:rPr lang="cs-CZ" dirty="0"/>
              <a:t>propagace značky</a:t>
            </a:r>
          </a:p>
          <a:p>
            <a:pPr lvl="0"/>
            <a:r>
              <a:rPr lang="cs-CZ" dirty="0"/>
              <a:t>spotřeba energie k pohonu výrobních strojů, </a:t>
            </a:r>
          </a:p>
          <a:p>
            <a:pPr lvl="0"/>
            <a:r>
              <a:rPr lang="cs-CZ" dirty="0"/>
              <a:t>náklady na úklid skladu materiálu, </a:t>
            </a:r>
          </a:p>
          <a:p>
            <a:pPr lvl="0"/>
            <a:r>
              <a:rPr lang="cs-CZ" dirty="0"/>
              <a:t>kursovní ztráty,</a:t>
            </a:r>
          </a:p>
          <a:p>
            <a:pPr lvl="0"/>
            <a:r>
              <a:rPr lang="cs-CZ" dirty="0"/>
              <a:t>sociální pojištění</a:t>
            </a:r>
          </a:p>
          <a:p>
            <a:pPr lvl="0"/>
            <a:r>
              <a:rPr lang="cs-CZ" dirty="0"/>
              <a:t>telefonní poplatky.</a:t>
            </a:r>
          </a:p>
          <a:p>
            <a:endParaRPr lang="cs-CZ" dirty="0"/>
          </a:p>
        </p:txBody>
      </p:sp>
      <p:sp>
        <p:nvSpPr>
          <p:cNvPr id="4" name="Zástupný symbol pro číslo snímku 5"/>
          <p:cNvSpPr>
            <a:spLocks noGrp="1"/>
          </p:cNvSpPr>
          <p:nvPr>
            <p:ph type="sldNum" sz="quarter" idx="12"/>
          </p:nvPr>
        </p:nvSpPr>
        <p:spPr>
          <a:xfrm>
            <a:off x="6553200" y="6356350"/>
            <a:ext cx="2133600" cy="365125"/>
          </a:xfrm>
        </p:spPr>
        <p:txBody>
          <a:bodyPr/>
          <a:lstStyle/>
          <a:p>
            <a:fld id="{20599342-ADC9-4FBD-BD5E-33D093E923A2}" type="slidenum">
              <a:rPr lang="cs-CZ"/>
              <a:pPr/>
              <a:t>35</a:t>
            </a:fld>
            <a:endParaRPr lang="cs-CZ" dirty="0"/>
          </a:p>
        </p:txBody>
      </p:sp>
    </p:spTree>
    <p:extLst>
      <p:ext uri="{BB962C8B-B14F-4D97-AF65-F5344CB8AC3E}">
        <p14:creationId xmlns:p14="http://schemas.microsoft.com/office/powerpoint/2010/main" val="2137459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28675"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B88F61E9-F0AA-42FF-9286-D7F3D8C4E2F8}" type="slidenum">
              <a:rPr lang="cs-CZ" altLang="cs-CZ" smtClean="0"/>
              <a:pPr eaLnBrk="1" hangingPunct="1"/>
              <a:t>36</a:t>
            </a:fld>
            <a:endParaRPr lang="cs-CZ" altLang="cs-CZ"/>
          </a:p>
        </p:txBody>
      </p:sp>
      <p:sp>
        <p:nvSpPr>
          <p:cNvPr id="28676" name="Rectangle 2"/>
          <p:cNvSpPr>
            <a:spLocks noGrp="1" noChangeArrowheads="1"/>
          </p:cNvSpPr>
          <p:nvPr>
            <p:ph type="body" idx="1"/>
          </p:nvPr>
        </p:nvSpPr>
        <p:spPr>
          <a:xfrm>
            <a:off x="1" y="1574800"/>
            <a:ext cx="9144000" cy="5283200"/>
          </a:xfrm>
        </p:spPr>
        <p:txBody>
          <a:bodyPr/>
          <a:lstStyle/>
          <a:p>
            <a:pPr marL="709613" indent="-533400" algn="ctr" eaLnBrk="1" hangingPunct="1">
              <a:buClr>
                <a:schemeClr val="tx1"/>
              </a:buClr>
              <a:buFontTx/>
              <a:buNone/>
            </a:pPr>
            <a:r>
              <a:rPr lang="cs-CZ" altLang="cs-CZ" sz="2400" b="1" i="1" dirty="0">
                <a:solidFill>
                  <a:srgbClr val="FF0000"/>
                </a:solidFill>
              </a:rPr>
              <a:t>(členění z pohledu manažerského účetnictví)</a:t>
            </a:r>
          </a:p>
          <a:p>
            <a:pPr marL="709613" indent="-533400" eaLnBrk="1" hangingPunct="1"/>
            <a:r>
              <a:rPr lang="cs-CZ" altLang="cs-CZ" sz="2400" b="1" dirty="0"/>
              <a:t>variabilní</a:t>
            </a:r>
            <a:r>
              <a:rPr lang="cs-CZ" altLang="cs-CZ" sz="2400" dirty="0"/>
              <a:t> – se změnou objemu výroby se mění i </a:t>
            </a:r>
            <a:r>
              <a:rPr lang="cs-CZ" altLang="cs-CZ" sz="2400" u="sng" dirty="0"/>
              <a:t>celkové</a:t>
            </a:r>
            <a:r>
              <a:rPr lang="cs-CZ" altLang="cs-CZ" sz="2400" dirty="0"/>
              <a:t> variabilní náklady. (variabilní náklady na </a:t>
            </a:r>
            <a:r>
              <a:rPr lang="cs-CZ" altLang="cs-CZ" sz="2400" u="sng" dirty="0"/>
              <a:t>1</a:t>
            </a:r>
            <a:r>
              <a:rPr lang="cs-CZ" altLang="cs-CZ" sz="2400" dirty="0"/>
              <a:t> výrobek zůstávají neměnné) - patří sem jednicové a část přímo přiřaditelných režijních nákladů (materiál, přímé mzdy, elektrická energie spotřebovaná jedním konkrétním strojem např. za hodinu atd.)</a:t>
            </a:r>
          </a:p>
          <a:p>
            <a:pPr marL="709613" indent="-533400" eaLnBrk="1" hangingPunct="1"/>
            <a:r>
              <a:rPr lang="cs-CZ" altLang="cs-CZ" sz="2400" b="1" dirty="0"/>
              <a:t>fixní</a:t>
            </a:r>
            <a:r>
              <a:rPr lang="cs-CZ" altLang="cs-CZ" sz="2400" dirty="0"/>
              <a:t> – se změnou objemu výroby se celkové fixní náklady nemění, zůstávají stále stejné. V případě, že je rozpočítáme na jednotlivé výrobky, pak fixní náklady s růstem objemu výroby klesají, hovoříme o tzv. degresi fixních nákladů. Patří sem velká část režijních nákladů, odpisy, </a:t>
            </a:r>
            <a:r>
              <a:rPr lang="cs-CZ" altLang="cs-CZ" sz="2400" dirty="0" err="1"/>
              <a:t>administr</a:t>
            </a:r>
            <a:r>
              <a:rPr lang="cs-CZ" altLang="cs-CZ" sz="2400" dirty="0"/>
              <a:t>. náklady, nájemné, pojištění, úroky z půjček atd.</a:t>
            </a:r>
          </a:p>
        </p:txBody>
      </p:sp>
      <p:sp>
        <p:nvSpPr>
          <p:cNvPr id="28677" name="Rectangle 3"/>
          <p:cNvSpPr>
            <a:spLocks noGrp="1" noChangeArrowheads="1"/>
          </p:cNvSpPr>
          <p:nvPr>
            <p:ph type="title"/>
          </p:nvPr>
        </p:nvSpPr>
        <p:spPr>
          <a:xfrm>
            <a:off x="468313" y="571500"/>
            <a:ext cx="8424862" cy="908050"/>
          </a:xfrm>
          <a:noFill/>
        </p:spPr>
        <p:txBody>
          <a:bodyPr>
            <a:noAutofit/>
          </a:bodyPr>
          <a:lstStyle/>
          <a:p>
            <a:pPr eaLnBrk="1" hangingPunct="1"/>
            <a:r>
              <a:rPr lang="cs-CZ" altLang="cs-CZ" sz="2800" b="1" dirty="0">
                <a:solidFill>
                  <a:srgbClr val="FF0000"/>
                </a:solidFill>
              </a:rPr>
              <a:t>4. Členění nákladů v závislosti na změnách objemu výroby </a:t>
            </a:r>
          </a:p>
        </p:txBody>
      </p:sp>
    </p:spTree>
    <p:extLst>
      <p:ext uri="{BB962C8B-B14F-4D97-AF65-F5344CB8AC3E}">
        <p14:creationId xmlns:p14="http://schemas.microsoft.com/office/powerpoint/2010/main" val="2512716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a:xfrm>
            <a:off x="539750" y="666749"/>
            <a:ext cx="8229600" cy="647700"/>
          </a:xfrm>
        </p:spPr>
        <p:txBody>
          <a:bodyPr>
            <a:noAutofit/>
          </a:bodyPr>
          <a:lstStyle/>
          <a:p>
            <a:pPr eaLnBrk="1" hangingPunct="1">
              <a:defRPr/>
            </a:pPr>
            <a:r>
              <a:rPr lang="cs-CZ" sz="3600" b="1" dirty="0">
                <a:solidFill>
                  <a:srgbClr val="FF0000"/>
                </a:solidFill>
              </a:rPr>
              <a:t>Zamyšlení nad fixními a variabilními náklady</a:t>
            </a:r>
          </a:p>
        </p:txBody>
      </p:sp>
      <p:sp>
        <p:nvSpPr>
          <p:cNvPr id="719875" name="Rectangle 3"/>
          <p:cNvSpPr>
            <a:spLocks noGrp="1" noChangeArrowheads="1"/>
          </p:cNvSpPr>
          <p:nvPr>
            <p:ph type="body" idx="1"/>
          </p:nvPr>
        </p:nvSpPr>
        <p:spPr>
          <a:xfrm>
            <a:off x="0" y="1511299"/>
            <a:ext cx="9139238" cy="5014913"/>
          </a:xfrm>
        </p:spPr>
        <p:txBody>
          <a:bodyPr>
            <a:normAutofit/>
          </a:bodyPr>
          <a:lstStyle/>
          <a:p>
            <a:pPr eaLnBrk="1" hangingPunct="1">
              <a:defRPr/>
            </a:pPr>
            <a:r>
              <a:rPr lang="cs-CZ" sz="2000" dirty="0"/>
              <a:t>Představte si, že chcete posekat svou zahradu a nemáte sekačku. V půjčovně je jednotné půjčovné 1000 Kč/den. Průměrná spotřeba sekačky je 2 litry nafty za hodinu (1 litr nafty = 35 Kč). K posekání Vaší zahrady potřebujete zhruba 3 hodiny.</a:t>
            </a:r>
          </a:p>
          <a:p>
            <a:pPr lvl="1" eaLnBrk="1" hangingPunct="1">
              <a:defRPr/>
            </a:pPr>
            <a:r>
              <a:rPr lang="cs-CZ" sz="2000" dirty="0"/>
              <a:t>Jaké budou Vaše náklady na posekání zahrady? </a:t>
            </a:r>
          </a:p>
          <a:p>
            <a:pPr lvl="1" eaLnBrk="1" hangingPunct="1">
              <a:defRPr/>
            </a:pPr>
            <a:endParaRPr lang="cs-CZ" sz="2000" dirty="0"/>
          </a:p>
          <a:p>
            <a:pPr lvl="1" eaLnBrk="1" hangingPunct="1">
              <a:defRPr/>
            </a:pPr>
            <a:endParaRPr lang="cs-CZ" sz="2000" dirty="0"/>
          </a:p>
          <a:p>
            <a:pPr lvl="1" eaLnBrk="1" hangingPunct="1">
              <a:defRPr/>
            </a:pPr>
            <a:r>
              <a:rPr lang="cs-CZ" sz="2000" dirty="0"/>
              <a:t>Jak můžete tyto náklady za daných podmínek snížit?</a:t>
            </a:r>
          </a:p>
          <a:p>
            <a:pPr marL="457200" lvl="1" indent="0" eaLnBrk="1" hangingPunct="1">
              <a:buFont typeface="Wingdings" pitchFamily="2" charset="2"/>
              <a:buNone/>
              <a:defRPr/>
            </a:pPr>
            <a:endParaRPr lang="cs-CZ" sz="2000" dirty="0"/>
          </a:p>
          <a:p>
            <a:pPr lvl="1" eaLnBrk="1" hangingPunct="1">
              <a:defRPr/>
            </a:pPr>
            <a:endParaRPr lang="cs-CZ" sz="2000" dirty="0"/>
          </a:p>
          <a:p>
            <a:pPr lvl="1" eaLnBrk="1" hangingPunct="1">
              <a:defRPr/>
            </a:pPr>
            <a:r>
              <a:rPr lang="cs-CZ" sz="2000" dirty="0"/>
              <a:t>Dále si představte, že si sekáním trávy příležitostně vyděláváte (a sekačku si pokaždé půjčujete). O co se budete z hlediska nákladů snažit?</a:t>
            </a:r>
          </a:p>
          <a:p>
            <a:pPr eaLnBrk="1" hangingPunct="1">
              <a:defRPr/>
            </a:pPr>
            <a:r>
              <a:rPr lang="cs-CZ" sz="2000" dirty="0"/>
              <a:t>Proč myslíte, že v restauraci obvykle zaplatíte za ½ porci jídla minimálně 2/3 ceny a nikoliv ½ ceny?</a:t>
            </a:r>
          </a:p>
        </p:txBody>
      </p:sp>
      <p:sp>
        <p:nvSpPr>
          <p:cNvPr id="3" name="TextovéPole 2"/>
          <p:cNvSpPr txBox="1">
            <a:spLocks noChangeArrowheads="1"/>
          </p:cNvSpPr>
          <p:nvPr/>
        </p:nvSpPr>
        <p:spPr bwMode="auto">
          <a:xfrm>
            <a:off x="3203575" y="3068638"/>
            <a:ext cx="220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cs-CZ" altLang="cs-CZ"/>
              <a:t>1000 + 2*3*35= 1210</a:t>
            </a:r>
          </a:p>
        </p:txBody>
      </p:sp>
      <p:sp>
        <p:nvSpPr>
          <p:cNvPr id="6" name="TextovéPole 5"/>
          <p:cNvSpPr txBox="1">
            <a:spLocks noChangeArrowheads="1"/>
          </p:cNvSpPr>
          <p:nvPr/>
        </p:nvSpPr>
        <p:spPr bwMode="auto">
          <a:xfrm>
            <a:off x="539750" y="4221163"/>
            <a:ext cx="632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cs-CZ" altLang="cs-CZ"/>
              <a:t>Půjčím si se sousedem na půl, potom každý: 500 + 2*3*35= 710</a:t>
            </a:r>
          </a:p>
        </p:txBody>
      </p:sp>
      <p:sp>
        <p:nvSpPr>
          <p:cNvPr id="29702" name="Zástupný symbol pro číslo snímku 5"/>
          <p:cNvSpPr>
            <a:spLocks noGrp="1"/>
          </p:cNvSpPr>
          <p:nvPr>
            <p:ph type="sldNum" sz="quarter" idx="4294967295"/>
          </p:nvPr>
        </p:nvSpPr>
        <p:spPr>
          <a:xfrm>
            <a:off x="6553200" y="6356350"/>
            <a:ext cx="2133600" cy="36512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D980B15F-F2EB-45E2-A324-860C905D3215}" type="slidenum">
              <a:rPr lang="cs-CZ" altLang="cs-CZ" smtClean="0"/>
              <a:pPr eaLnBrk="1" hangingPunct="1"/>
              <a:t>37</a:t>
            </a:fld>
            <a:endParaRPr lang="cs-CZ" altLang="cs-CZ"/>
          </a:p>
        </p:txBody>
      </p:sp>
    </p:spTree>
    <p:extLst>
      <p:ext uri="{BB962C8B-B14F-4D97-AF65-F5344CB8AC3E}">
        <p14:creationId xmlns:p14="http://schemas.microsoft.com/office/powerpoint/2010/main" val="37869658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19875">
                                            <p:txEl>
                                              <p:pRg st="8" end="8"/>
                                            </p:txEl>
                                          </p:spTgt>
                                        </p:tgtEl>
                                        <p:attrNameLst>
                                          <p:attrName>style.visibility</p:attrName>
                                        </p:attrNameLst>
                                      </p:cBhvr>
                                      <p:to>
                                        <p:strVal val="visible"/>
                                      </p:to>
                                    </p:set>
                                    <p:animEffect transition="in" filter="fade">
                                      <p:cBhvr>
                                        <p:cTn id="17" dur="500"/>
                                        <p:tgtEl>
                                          <p:spTgt spid="7198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0723"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2FB95F84-1EB6-40E7-83BF-78BC8FB24C1F}" type="slidenum">
              <a:rPr lang="cs-CZ" altLang="cs-CZ" smtClean="0"/>
              <a:pPr eaLnBrk="1" hangingPunct="1"/>
              <a:t>38</a:t>
            </a:fld>
            <a:endParaRPr lang="cs-CZ" altLang="cs-CZ"/>
          </a:p>
        </p:txBody>
      </p:sp>
      <p:sp>
        <p:nvSpPr>
          <p:cNvPr id="30724" name="Rectangle 2"/>
          <p:cNvSpPr>
            <a:spLocks noGrp="1" noChangeArrowheads="1"/>
          </p:cNvSpPr>
          <p:nvPr>
            <p:ph type="body" idx="1"/>
          </p:nvPr>
        </p:nvSpPr>
        <p:spPr>
          <a:xfrm>
            <a:off x="1106488" y="1543050"/>
            <a:ext cx="7058025" cy="1203325"/>
          </a:xfrm>
        </p:spPr>
        <p:txBody>
          <a:bodyPr>
            <a:normAutofit fontScale="92500" lnSpcReduction="10000"/>
          </a:bodyPr>
          <a:lstStyle/>
          <a:p>
            <a:pPr marL="709613" indent="-533400" algn="ctr" eaLnBrk="1" hangingPunct="1">
              <a:buClr>
                <a:schemeClr val="tx1"/>
              </a:buClr>
              <a:buFontTx/>
              <a:buNone/>
            </a:pPr>
            <a:r>
              <a:rPr lang="cs-CZ" altLang="cs-CZ" sz="2400" b="1" i="1" dirty="0">
                <a:solidFill>
                  <a:srgbClr val="FF0000"/>
                </a:solidFill>
              </a:rPr>
              <a:t>Fixní náklady</a:t>
            </a:r>
          </a:p>
          <a:p>
            <a:pPr marL="709613" indent="-533400" algn="ctr" eaLnBrk="1" hangingPunct="1">
              <a:buClr>
                <a:schemeClr val="tx1"/>
              </a:buClr>
              <a:buFontTx/>
              <a:buNone/>
            </a:pPr>
            <a:r>
              <a:rPr lang="cs-CZ" altLang="cs-CZ" sz="2400" b="1" dirty="0"/>
              <a:t>Vznikají i když se nic nevyrábí!</a:t>
            </a:r>
          </a:p>
          <a:p>
            <a:pPr marL="709613" indent="-533400" algn="ctr" eaLnBrk="1" hangingPunct="1">
              <a:buClr>
                <a:schemeClr val="tx1"/>
              </a:buClr>
              <a:buFontTx/>
              <a:buNone/>
            </a:pPr>
            <a:r>
              <a:rPr lang="cs-CZ" altLang="cs-CZ" sz="2400" b="1" dirty="0"/>
              <a:t>Jejich změna je vždy skoková!</a:t>
            </a:r>
          </a:p>
        </p:txBody>
      </p:sp>
      <p:sp>
        <p:nvSpPr>
          <p:cNvPr id="30725" name="Rectangle 3"/>
          <p:cNvSpPr>
            <a:spLocks noGrp="1" noChangeArrowheads="1"/>
          </p:cNvSpPr>
          <p:nvPr>
            <p:ph type="title"/>
          </p:nvPr>
        </p:nvSpPr>
        <p:spPr>
          <a:xfrm>
            <a:off x="641351" y="635000"/>
            <a:ext cx="8424862" cy="908050"/>
          </a:xfrm>
          <a:noFill/>
        </p:spPr>
        <p:txBody>
          <a:bodyPr>
            <a:noAutofit/>
          </a:bodyPr>
          <a:lstStyle/>
          <a:p>
            <a:pPr eaLnBrk="1" hangingPunct="1"/>
            <a:r>
              <a:rPr lang="cs-CZ" altLang="cs-CZ" sz="2800" b="1" dirty="0">
                <a:solidFill>
                  <a:srgbClr val="FF0000"/>
                </a:solidFill>
              </a:rPr>
              <a:t>4. Členění nákladů v závislosti na změnách objemu výroby </a:t>
            </a:r>
          </a:p>
        </p:txBody>
      </p:sp>
      <p:pic>
        <p:nvPicPr>
          <p:cNvPr id="30726" name="Picture 2" descr="http://www.synext.cz/images/image/f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4263" y="2746375"/>
            <a:ext cx="4171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4" descr="http://www.synext.cz/images/image/f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779713"/>
            <a:ext cx="4176712"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148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1747"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5FBC4407-347C-4419-8AC0-D502A5C4F3DE}" type="slidenum">
              <a:rPr lang="cs-CZ" altLang="cs-CZ" smtClean="0"/>
              <a:pPr eaLnBrk="1" hangingPunct="1"/>
              <a:t>39</a:t>
            </a:fld>
            <a:endParaRPr lang="cs-CZ" altLang="cs-CZ"/>
          </a:p>
        </p:txBody>
      </p:sp>
      <p:sp>
        <p:nvSpPr>
          <p:cNvPr id="168962" name="Rectangle 2"/>
          <p:cNvSpPr>
            <a:spLocks noGrp="1" noChangeArrowheads="1"/>
          </p:cNvSpPr>
          <p:nvPr>
            <p:ph type="body" idx="1"/>
          </p:nvPr>
        </p:nvSpPr>
        <p:spPr>
          <a:xfrm>
            <a:off x="-12700" y="1827213"/>
            <a:ext cx="5597525" cy="4954587"/>
          </a:xfrm>
        </p:spPr>
        <p:txBody>
          <a:bodyPr>
            <a:normAutofit/>
          </a:bodyPr>
          <a:lstStyle/>
          <a:p>
            <a:pPr marL="709613" indent="-533400" algn="ctr" eaLnBrk="1" hangingPunct="1">
              <a:buClr>
                <a:schemeClr val="tx1"/>
              </a:buClr>
              <a:buFontTx/>
              <a:buNone/>
              <a:defRPr/>
            </a:pPr>
            <a:r>
              <a:rPr lang="cs-CZ" sz="2400" b="1" i="1" dirty="0">
                <a:solidFill>
                  <a:srgbClr val="FF0000"/>
                </a:solidFill>
              </a:rPr>
              <a:t>Variabilní náklady</a:t>
            </a:r>
          </a:p>
          <a:p>
            <a:pPr marL="709613" indent="-533400" algn="ctr" eaLnBrk="1" hangingPunct="1">
              <a:buClr>
                <a:schemeClr val="tx1"/>
              </a:buClr>
              <a:buFont typeface="Wingdings" pitchFamily="2" charset="2"/>
              <a:buNone/>
              <a:defRPr/>
            </a:pPr>
            <a:r>
              <a:rPr lang="cs-CZ" sz="2400" b="1" dirty="0"/>
              <a:t>Přímo souvisí s množstvím výroby!</a:t>
            </a:r>
          </a:p>
          <a:p>
            <a:pPr marL="0" indent="0" eaLnBrk="1" hangingPunct="1">
              <a:buFont typeface="Wingdings" pitchFamily="2" charset="2"/>
              <a:buNone/>
              <a:defRPr/>
            </a:pPr>
            <a:r>
              <a:rPr lang="cs-CZ" sz="2000" dirty="0"/>
              <a:t>Variabilní náklady nám „padají přímo do ceny výrobků“. Patří sem zejména:</a:t>
            </a:r>
          </a:p>
          <a:p>
            <a:pPr eaLnBrk="1" hangingPunct="1">
              <a:defRPr/>
            </a:pPr>
            <a:r>
              <a:rPr lang="cs-CZ" sz="1800" dirty="0"/>
              <a:t>polotovary, přímý materiál a suroviny pro výrobu</a:t>
            </a:r>
          </a:p>
          <a:p>
            <a:pPr eaLnBrk="1" hangingPunct="1">
              <a:defRPr/>
            </a:pPr>
            <a:r>
              <a:rPr lang="cs-CZ" sz="1800" dirty="0"/>
              <a:t>mzdy výrobních (realizačních) pracovníků</a:t>
            </a:r>
          </a:p>
          <a:p>
            <a:pPr eaLnBrk="1" hangingPunct="1">
              <a:defRPr/>
            </a:pPr>
            <a:r>
              <a:rPr lang="cs-CZ" sz="1800" dirty="0"/>
              <a:t>přímé výrobní kooperace</a:t>
            </a:r>
          </a:p>
          <a:p>
            <a:pPr eaLnBrk="1" hangingPunct="1">
              <a:defRPr/>
            </a:pPr>
            <a:r>
              <a:rPr lang="cs-CZ" sz="1800" dirty="0"/>
              <a:t>logistické náklady (především doprava materiálu a hotových výrobků)</a:t>
            </a:r>
          </a:p>
          <a:p>
            <a:pPr eaLnBrk="1" hangingPunct="1">
              <a:defRPr/>
            </a:pPr>
            <a:r>
              <a:rPr lang="cs-CZ" sz="1800" dirty="0"/>
              <a:t>přímo spotřebované nástroje</a:t>
            </a:r>
          </a:p>
          <a:p>
            <a:pPr eaLnBrk="1" hangingPunct="1">
              <a:defRPr/>
            </a:pPr>
            <a:r>
              <a:rPr lang="cs-CZ" sz="1800" dirty="0"/>
              <a:t>přímé energie na provoz strojů</a:t>
            </a:r>
          </a:p>
        </p:txBody>
      </p:sp>
      <p:sp>
        <p:nvSpPr>
          <p:cNvPr id="31749" name="Rectangle 3"/>
          <p:cNvSpPr>
            <a:spLocks noGrp="1" noChangeArrowheads="1"/>
          </p:cNvSpPr>
          <p:nvPr>
            <p:ph type="title"/>
          </p:nvPr>
        </p:nvSpPr>
        <p:spPr>
          <a:xfrm>
            <a:off x="468313" y="454025"/>
            <a:ext cx="8424862" cy="908050"/>
          </a:xfrm>
          <a:noFill/>
        </p:spPr>
        <p:txBody>
          <a:bodyPr>
            <a:noAutofit/>
          </a:bodyPr>
          <a:lstStyle/>
          <a:p>
            <a:pPr eaLnBrk="1" hangingPunct="1"/>
            <a:r>
              <a:rPr lang="cs-CZ" altLang="cs-CZ" sz="2800" b="1" dirty="0">
                <a:solidFill>
                  <a:srgbClr val="FF0000"/>
                </a:solidFill>
              </a:rPr>
              <a:t>4. Členění nákladů v závislosti na změnách objemu výroby </a:t>
            </a:r>
          </a:p>
        </p:txBody>
      </p:sp>
      <p:pic>
        <p:nvPicPr>
          <p:cNvPr id="31750" name="Picture 6" descr="http://www.synext.cz/images/image/v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1" y="2357936"/>
            <a:ext cx="3716338" cy="307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152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457200" y="189294"/>
            <a:ext cx="8229600" cy="1143000"/>
          </a:xfrm>
        </p:spPr>
        <p:txBody>
          <a:bodyPr>
            <a:normAutofit/>
          </a:bodyPr>
          <a:lstStyle/>
          <a:p>
            <a:pPr eaLnBrk="1" hangingPunct="1"/>
            <a:r>
              <a:rPr lang="cs-CZ" altLang="cs-CZ" sz="3600" b="1" dirty="0">
                <a:solidFill>
                  <a:srgbClr val="FF0000"/>
                </a:solidFill>
              </a:rPr>
              <a:t>Výnosy</a:t>
            </a:r>
          </a:p>
        </p:txBody>
      </p:sp>
      <p:sp>
        <p:nvSpPr>
          <p:cNvPr id="6149" name="Rectangle 3"/>
          <p:cNvSpPr>
            <a:spLocks noGrp="1" noChangeArrowheads="1"/>
          </p:cNvSpPr>
          <p:nvPr>
            <p:ph type="body" idx="1"/>
          </p:nvPr>
        </p:nvSpPr>
        <p:spPr>
          <a:xfrm>
            <a:off x="457200" y="981075"/>
            <a:ext cx="8435975" cy="5400675"/>
          </a:xfrm>
        </p:spPr>
        <p:txBody>
          <a:bodyPr/>
          <a:lstStyle/>
          <a:p>
            <a:pPr marL="533400" indent="-533400" algn="just" eaLnBrk="1" hangingPunct="1">
              <a:buFont typeface="Wingdings" pitchFamily="2" charset="2"/>
              <a:buNone/>
            </a:pPr>
            <a:r>
              <a:rPr lang="cs-CZ" altLang="cs-CZ"/>
              <a:t>	Hlavním představitelem výnosů jsou </a:t>
            </a:r>
            <a:r>
              <a:rPr lang="cs-CZ" altLang="cs-CZ" b="1"/>
              <a:t>Tržby</a:t>
            </a:r>
          </a:p>
          <a:p>
            <a:pPr marL="533400" indent="-533400" algn="just" eaLnBrk="1" hangingPunct="1">
              <a:buClr>
                <a:schemeClr val="tx1"/>
              </a:buClr>
              <a:buSzPct val="85000"/>
              <a:buFontTx/>
              <a:buAutoNum type="alphaLcParenR"/>
            </a:pPr>
            <a:r>
              <a:rPr lang="cs-CZ" altLang="cs-CZ"/>
              <a:t>tržby z prodeje vyrobených výrobků a poskytnutých služeb, </a:t>
            </a:r>
          </a:p>
          <a:p>
            <a:pPr marL="533400" indent="-533400" algn="just" eaLnBrk="1" hangingPunct="1">
              <a:buClr>
                <a:schemeClr val="tx1"/>
              </a:buClr>
              <a:buSzPct val="85000"/>
              <a:buFontTx/>
              <a:buAutoNum type="alphaLcParenR"/>
            </a:pPr>
            <a:r>
              <a:rPr lang="cs-CZ" altLang="cs-CZ"/>
              <a:t>tržby z prodeje nakupovaného zboží,</a:t>
            </a:r>
          </a:p>
          <a:p>
            <a:pPr marL="533400" indent="-533400" algn="just" eaLnBrk="1" hangingPunct="1">
              <a:buClr>
                <a:schemeClr val="tx1"/>
              </a:buClr>
              <a:buSzPct val="85000"/>
              <a:buFontTx/>
              <a:buAutoNum type="alphaLcParenR"/>
            </a:pPr>
            <a:r>
              <a:rPr lang="cs-CZ" altLang="cs-CZ"/>
              <a:t>tržby za prodané zásoby materiálu, nepotřebné stroje a jiné zařízení,</a:t>
            </a:r>
          </a:p>
          <a:p>
            <a:pPr marL="533400" indent="-533400" algn="just" eaLnBrk="1" hangingPunct="1">
              <a:buClr>
                <a:schemeClr val="tx1"/>
              </a:buClr>
              <a:buSzPct val="85000"/>
              <a:buFontTx/>
              <a:buAutoNum type="alphaLcParenR"/>
            </a:pPr>
            <a:r>
              <a:rPr lang="cs-CZ" altLang="cs-CZ"/>
              <a:t>tržby za prodané patenty, licence apod.</a:t>
            </a:r>
          </a:p>
          <a:p>
            <a:pPr marL="533400" indent="-533400" algn="just" eaLnBrk="1" hangingPunct="1">
              <a:buClr>
                <a:schemeClr val="tx1"/>
              </a:buClr>
              <a:buSzPct val="85000"/>
              <a:buFontTx/>
              <a:buAutoNum type="alphaLcParenR"/>
            </a:pPr>
            <a:r>
              <a:rPr lang="cs-CZ" altLang="cs-CZ"/>
              <a:t>Tržby z prodeje CP atd.</a:t>
            </a:r>
          </a:p>
          <a:p>
            <a:pPr marL="533400" indent="-533400" algn="just" eaLnBrk="1" hangingPunct="1">
              <a:buFont typeface="Wingdings" pitchFamily="2" charset="2"/>
              <a:buNone/>
            </a:pPr>
            <a:endParaRPr lang="cs-CZ" altLang="cs-CZ"/>
          </a:p>
        </p:txBody>
      </p:sp>
    </p:spTree>
    <p:extLst>
      <p:ext uri="{BB962C8B-B14F-4D97-AF65-F5344CB8AC3E}">
        <p14:creationId xmlns:p14="http://schemas.microsoft.com/office/powerpoint/2010/main" val="1370324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6" name="Line 1032"/>
          <p:cNvSpPr>
            <a:spLocks noChangeShapeType="1"/>
          </p:cNvSpPr>
          <p:nvPr/>
        </p:nvSpPr>
        <p:spPr bwMode="auto">
          <a:xfrm flipV="1">
            <a:off x="1119188" y="1725613"/>
            <a:ext cx="4970462" cy="368935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642071" name="Line 1047"/>
          <p:cNvSpPr>
            <a:spLocks noChangeShapeType="1"/>
          </p:cNvSpPr>
          <p:nvPr/>
        </p:nvSpPr>
        <p:spPr bwMode="auto">
          <a:xfrm flipV="1">
            <a:off x="1116013" y="1660525"/>
            <a:ext cx="5040312" cy="3767138"/>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2772" name="Rectangle 1026"/>
          <p:cNvSpPr>
            <a:spLocks noGrp="1" noChangeArrowheads="1"/>
          </p:cNvSpPr>
          <p:nvPr>
            <p:ph type="title"/>
          </p:nvPr>
        </p:nvSpPr>
        <p:spPr>
          <a:xfrm>
            <a:off x="57150" y="204788"/>
            <a:ext cx="9144000" cy="1143000"/>
          </a:xfrm>
          <a:solidFill>
            <a:schemeClr val="bg1"/>
          </a:solidFill>
        </p:spPr>
        <p:txBody>
          <a:bodyPr/>
          <a:lstStyle/>
          <a:p>
            <a:pPr eaLnBrk="1" hangingPunct="1"/>
            <a:r>
              <a:rPr lang="cs-CZ" altLang="cs-CZ" sz="2800" b="1">
                <a:solidFill>
                  <a:srgbClr val="FF0000"/>
                </a:solidFill>
              </a:rPr>
              <a:t>Průběh (vývoj) fixních, variabilních a celkových nákladů při růstu produkce</a:t>
            </a:r>
          </a:p>
        </p:txBody>
      </p:sp>
      <p:sp>
        <p:nvSpPr>
          <p:cNvPr id="642053" name="Line 1029"/>
          <p:cNvSpPr>
            <a:spLocks noChangeShapeType="1"/>
          </p:cNvSpPr>
          <p:nvPr/>
        </p:nvSpPr>
        <p:spPr bwMode="auto">
          <a:xfrm>
            <a:off x="1119188" y="4878388"/>
            <a:ext cx="5756275"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642057" name="Freeform 1033"/>
          <p:cNvSpPr>
            <a:spLocks/>
          </p:cNvSpPr>
          <p:nvPr/>
        </p:nvSpPr>
        <p:spPr bwMode="auto">
          <a:xfrm>
            <a:off x="1119188" y="2500313"/>
            <a:ext cx="3097212" cy="2914650"/>
          </a:xfrm>
          <a:custGeom>
            <a:avLst/>
            <a:gdLst>
              <a:gd name="T0" fmla="*/ 0 w 1951"/>
              <a:gd name="T1" fmla="*/ 2147483647 h 1836"/>
              <a:gd name="T2" fmla="*/ 2147483647 w 1951"/>
              <a:gd name="T3" fmla="*/ 2147483647 h 1836"/>
              <a:gd name="T4" fmla="*/ 2147483647 w 1951"/>
              <a:gd name="T5" fmla="*/ 2147483647 h 1836"/>
              <a:gd name="T6" fmla="*/ 2147483647 w 1951"/>
              <a:gd name="T7" fmla="*/ 2147483647 h 1836"/>
              <a:gd name="T8" fmla="*/ 2147483647 w 1951"/>
              <a:gd name="T9" fmla="*/ 0 h 18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1" h="1836">
                <a:moveTo>
                  <a:pt x="0" y="1836"/>
                </a:moveTo>
                <a:cubicBezTo>
                  <a:pt x="116" y="1785"/>
                  <a:pt x="469" y="1656"/>
                  <a:pt x="695" y="1529"/>
                </a:cubicBezTo>
                <a:cubicBezTo>
                  <a:pt x="921" y="1402"/>
                  <a:pt x="1178" y="1242"/>
                  <a:pt x="1359" y="1073"/>
                </a:cubicBezTo>
                <a:cubicBezTo>
                  <a:pt x="1540" y="904"/>
                  <a:pt x="1684" y="692"/>
                  <a:pt x="1783" y="513"/>
                </a:cubicBezTo>
                <a:cubicBezTo>
                  <a:pt x="1882" y="334"/>
                  <a:pt x="1916" y="107"/>
                  <a:pt x="1951" y="0"/>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42058" name="Freeform 1034"/>
          <p:cNvSpPr>
            <a:spLocks/>
          </p:cNvSpPr>
          <p:nvPr/>
        </p:nvSpPr>
        <p:spPr bwMode="auto">
          <a:xfrm>
            <a:off x="1119188" y="3168650"/>
            <a:ext cx="3509962" cy="2246313"/>
          </a:xfrm>
          <a:custGeom>
            <a:avLst/>
            <a:gdLst>
              <a:gd name="T0" fmla="*/ 0 w 3686"/>
              <a:gd name="T1" fmla="*/ 2147483647 h 1277"/>
              <a:gd name="T2" fmla="*/ 2147483647 w 3686"/>
              <a:gd name="T3" fmla="*/ 2147483647 h 1277"/>
              <a:gd name="T4" fmla="*/ 2147483647 w 3686"/>
              <a:gd name="T5" fmla="*/ 2147483647 h 1277"/>
              <a:gd name="T6" fmla="*/ 2147483647 w 3686"/>
              <a:gd name="T7" fmla="*/ 2147483647 h 1277"/>
              <a:gd name="T8" fmla="*/ 2147483647 w 3686"/>
              <a:gd name="T9" fmla="*/ 0 h 1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86" h="1277">
                <a:moveTo>
                  <a:pt x="0" y="1277"/>
                </a:moveTo>
                <a:cubicBezTo>
                  <a:pt x="168" y="1187"/>
                  <a:pt x="705" y="880"/>
                  <a:pt x="1007" y="737"/>
                </a:cubicBezTo>
                <a:cubicBezTo>
                  <a:pt x="1309" y="594"/>
                  <a:pt x="1523" y="514"/>
                  <a:pt x="1811" y="419"/>
                </a:cubicBezTo>
                <a:cubicBezTo>
                  <a:pt x="2099" y="324"/>
                  <a:pt x="2420" y="238"/>
                  <a:pt x="2732" y="168"/>
                </a:cubicBezTo>
                <a:cubicBezTo>
                  <a:pt x="3044" y="98"/>
                  <a:pt x="3487" y="35"/>
                  <a:pt x="3686" y="0"/>
                </a:cubicBezTo>
              </a:path>
            </a:pathLst>
          </a:custGeom>
          <a:noFill/>
          <a:ln w="28575" cmpd="sng">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42059" name="Text Box 1035"/>
          <p:cNvSpPr txBox="1">
            <a:spLocks noChangeArrowheads="1"/>
          </p:cNvSpPr>
          <p:nvPr/>
        </p:nvSpPr>
        <p:spPr bwMode="auto">
          <a:xfrm>
            <a:off x="5149850" y="2208213"/>
            <a:ext cx="24320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600">
                <a:latin typeface="Arial" pitchFamily="34" charset="0"/>
              </a:rPr>
              <a:t>Proporcionální (lineární) VN</a:t>
            </a:r>
          </a:p>
        </p:txBody>
      </p:sp>
      <p:sp>
        <p:nvSpPr>
          <p:cNvPr id="642060" name="Text Box 1036"/>
          <p:cNvSpPr txBox="1">
            <a:spLocks noChangeArrowheads="1"/>
          </p:cNvSpPr>
          <p:nvPr/>
        </p:nvSpPr>
        <p:spPr bwMode="auto">
          <a:xfrm>
            <a:off x="5513388" y="2905125"/>
            <a:ext cx="257492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600">
                <a:solidFill>
                  <a:schemeClr val="folHlink"/>
                </a:solidFill>
                <a:latin typeface="Arial" pitchFamily="34" charset="0"/>
              </a:rPr>
              <a:t>Podproporcionální</a:t>
            </a:r>
            <a:r>
              <a:rPr lang="cs-CZ" altLang="cs-CZ" sz="1600">
                <a:latin typeface="Arial" pitchFamily="34" charset="0"/>
              </a:rPr>
              <a:t> var. náklady</a:t>
            </a:r>
          </a:p>
          <a:p>
            <a:r>
              <a:rPr lang="cs-CZ" altLang="cs-CZ" sz="1600">
                <a:latin typeface="Arial" pitchFamily="34" charset="0"/>
              </a:rPr>
              <a:t>(např. díky množstevním slevám od dodavatelů)</a:t>
            </a:r>
          </a:p>
        </p:txBody>
      </p:sp>
      <p:sp>
        <p:nvSpPr>
          <p:cNvPr id="642061" name="Text Box 1037"/>
          <p:cNvSpPr txBox="1">
            <a:spLocks noChangeArrowheads="1"/>
          </p:cNvSpPr>
          <p:nvPr/>
        </p:nvSpPr>
        <p:spPr bwMode="auto">
          <a:xfrm>
            <a:off x="1493838" y="1716088"/>
            <a:ext cx="2316162"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600">
                <a:solidFill>
                  <a:srgbClr val="FF3300"/>
                </a:solidFill>
                <a:latin typeface="Arial" pitchFamily="34" charset="0"/>
              </a:rPr>
              <a:t>Nadproporcionální</a:t>
            </a:r>
            <a:r>
              <a:rPr lang="cs-CZ" altLang="cs-CZ" sz="1600">
                <a:latin typeface="Arial" pitchFamily="34" charset="0"/>
              </a:rPr>
              <a:t> var. náklady</a:t>
            </a:r>
          </a:p>
          <a:p>
            <a:r>
              <a:rPr lang="cs-CZ" altLang="cs-CZ" sz="1600">
                <a:latin typeface="Arial" pitchFamily="34" charset="0"/>
              </a:rPr>
              <a:t>(např. přetěžováním kapacit - vlastních či dodavatelů)</a:t>
            </a:r>
          </a:p>
        </p:txBody>
      </p:sp>
      <p:sp>
        <p:nvSpPr>
          <p:cNvPr id="642062" name="Text Box 1038"/>
          <p:cNvSpPr txBox="1">
            <a:spLocks noChangeArrowheads="1"/>
          </p:cNvSpPr>
          <p:nvPr/>
        </p:nvSpPr>
        <p:spPr bwMode="auto">
          <a:xfrm>
            <a:off x="6713538" y="4094163"/>
            <a:ext cx="243046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2000">
                <a:latin typeface="Arial" pitchFamily="34" charset="0"/>
              </a:rPr>
              <a:t>Fixní náklady</a:t>
            </a:r>
          </a:p>
        </p:txBody>
      </p:sp>
      <p:grpSp>
        <p:nvGrpSpPr>
          <p:cNvPr id="642075" name="Group 1051"/>
          <p:cNvGrpSpPr>
            <a:grpSpLocks/>
          </p:cNvGrpSpPr>
          <p:nvPr/>
        </p:nvGrpSpPr>
        <p:grpSpPr bwMode="auto">
          <a:xfrm>
            <a:off x="360363" y="1811338"/>
            <a:ext cx="8135937" cy="4408487"/>
            <a:chOff x="635" y="1141"/>
            <a:chExt cx="5125" cy="2777"/>
          </a:xfrm>
        </p:grpSpPr>
        <p:sp>
          <p:nvSpPr>
            <p:cNvPr id="32791" name="Line 1030"/>
            <p:cNvSpPr>
              <a:spLocks noChangeShapeType="1"/>
            </p:cNvSpPr>
            <p:nvPr/>
          </p:nvSpPr>
          <p:spPr bwMode="auto">
            <a:xfrm>
              <a:off x="1113" y="1213"/>
              <a:ext cx="0" cy="270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2792" name="Line 1031"/>
            <p:cNvSpPr>
              <a:spLocks noChangeShapeType="1"/>
            </p:cNvSpPr>
            <p:nvPr/>
          </p:nvSpPr>
          <p:spPr bwMode="auto">
            <a:xfrm>
              <a:off x="974" y="3411"/>
              <a:ext cx="442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2793" name="Text Box 1039"/>
            <p:cNvSpPr txBox="1">
              <a:spLocks noChangeArrowheads="1"/>
            </p:cNvSpPr>
            <p:nvPr/>
          </p:nvSpPr>
          <p:spPr bwMode="auto">
            <a:xfrm>
              <a:off x="679" y="3229"/>
              <a:ext cx="309"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2000">
                  <a:latin typeface="Arial" pitchFamily="34" charset="0"/>
                </a:rPr>
                <a:t>0</a:t>
              </a:r>
            </a:p>
          </p:txBody>
        </p:sp>
        <p:sp>
          <p:nvSpPr>
            <p:cNvPr id="32794" name="Text Box 1040"/>
            <p:cNvSpPr txBox="1">
              <a:spLocks noChangeArrowheads="1"/>
            </p:cNvSpPr>
            <p:nvPr/>
          </p:nvSpPr>
          <p:spPr bwMode="auto">
            <a:xfrm>
              <a:off x="4436" y="3427"/>
              <a:ext cx="1324"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600">
                  <a:latin typeface="Arial" pitchFamily="34" charset="0"/>
                </a:rPr>
                <a:t>Objem produkce</a:t>
              </a:r>
            </a:p>
          </p:txBody>
        </p:sp>
        <p:sp>
          <p:nvSpPr>
            <p:cNvPr id="32795" name="Text Box 1041"/>
            <p:cNvSpPr txBox="1">
              <a:spLocks noChangeArrowheads="1"/>
            </p:cNvSpPr>
            <p:nvPr/>
          </p:nvSpPr>
          <p:spPr bwMode="auto">
            <a:xfrm>
              <a:off x="635" y="1141"/>
              <a:ext cx="52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2000">
                  <a:latin typeface="Arial" pitchFamily="34" charset="0"/>
                </a:rPr>
                <a:t>Kč</a:t>
              </a:r>
            </a:p>
          </p:txBody>
        </p:sp>
      </p:grpSp>
      <p:sp>
        <p:nvSpPr>
          <p:cNvPr id="642066" name="Line 1042"/>
          <p:cNvSpPr>
            <a:spLocks noChangeShapeType="1"/>
          </p:cNvSpPr>
          <p:nvPr/>
        </p:nvSpPr>
        <p:spPr bwMode="auto">
          <a:xfrm flipV="1">
            <a:off x="6861175" y="4518025"/>
            <a:ext cx="0" cy="341313"/>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642067" name="Line 1043"/>
          <p:cNvSpPr>
            <a:spLocks noChangeShapeType="1"/>
          </p:cNvSpPr>
          <p:nvPr/>
        </p:nvSpPr>
        <p:spPr bwMode="auto">
          <a:xfrm>
            <a:off x="6875463" y="4519613"/>
            <a:ext cx="1039812"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642072" name="Text Box 1048"/>
          <p:cNvSpPr txBox="1">
            <a:spLocks noChangeArrowheads="1"/>
          </p:cNvSpPr>
          <p:nvPr/>
        </p:nvSpPr>
        <p:spPr bwMode="auto">
          <a:xfrm>
            <a:off x="1954213" y="1347788"/>
            <a:ext cx="31003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cs-CZ" altLang="cs-CZ" sz="1600">
                <a:latin typeface="Arial" pitchFamily="34" charset="0"/>
              </a:rPr>
              <a:t>Celkové (lineární) náklady</a:t>
            </a:r>
          </a:p>
        </p:txBody>
      </p:sp>
      <p:sp>
        <p:nvSpPr>
          <p:cNvPr id="642074" name="Line 1050"/>
          <p:cNvSpPr>
            <a:spLocks noChangeShapeType="1"/>
          </p:cNvSpPr>
          <p:nvPr/>
        </p:nvSpPr>
        <p:spPr bwMode="auto">
          <a:xfrm>
            <a:off x="6858000" y="4864100"/>
            <a:ext cx="0" cy="546100"/>
          </a:xfrm>
          <a:prstGeom prst="line">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42076" name="Line 1052"/>
          <p:cNvSpPr>
            <a:spLocks noChangeShapeType="1"/>
          </p:cNvSpPr>
          <p:nvPr/>
        </p:nvSpPr>
        <p:spPr bwMode="auto">
          <a:xfrm>
            <a:off x="1130300" y="5410200"/>
            <a:ext cx="4991100" cy="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42077" name="Line 1053"/>
          <p:cNvSpPr>
            <a:spLocks noChangeShapeType="1"/>
          </p:cNvSpPr>
          <p:nvPr/>
        </p:nvSpPr>
        <p:spPr bwMode="auto">
          <a:xfrm>
            <a:off x="1092200" y="5410200"/>
            <a:ext cx="5753100" cy="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42078" name="Line 1054"/>
          <p:cNvSpPr>
            <a:spLocks noChangeShapeType="1"/>
          </p:cNvSpPr>
          <p:nvPr/>
        </p:nvSpPr>
        <p:spPr bwMode="auto">
          <a:xfrm>
            <a:off x="6858000" y="5410200"/>
            <a:ext cx="1054100" cy="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42080" name="Text Box 1056"/>
          <p:cNvSpPr txBox="1">
            <a:spLocks noChangeArrowheads="1"/>
          </p:cNvSpPr>
          <p:nvPr/>
        </p:nvSpPr>
        <p:spPr bwMode="auto">
          <a:xfrm>
            <a:off x="250825" y="6156325"/>
            <a:ext cx="8497888" cy="646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spcBef>
                <a:spcPct val="50000"/>
              </a:spcBef>
            </a:pPr>
            <a:r>
              <a:rPr lang="cs-CZ" altLang="cs-CZ">
                <a:latin typeface="Arial" pitchFamily="34" charset="0"/>
                <a:cs typeface="Times New Roman" pitchFamily="18" charset="0"/>
              </a:rPr>
              <a:t>R</a:t>
            </a:r>
            <a:r>
              <a:rPr lang="cs-CZ" altLang="cs-CZ">
                <a:latin typeface="Arial" pitchFamily="34" charset="0"/>
              </a:rPr>
              <a:t>ů</a:t>
            </a:r>
            <a:r>
              <a:rPr lang="cs-CZ" altLang="cs-CZ">
                <a:latin typeface="Arial" pitchFamily="34" charset="0"/>
                <a:cs typeface="Times New Roman" pitchFamily="18" charset="0"/>
              </a:rPr>
              <a:t>st variabilních náklad</a:t>
            </a:r>
            <a:r>
              <a:rPr lang="cs-CZ" altLang="cs-CZ">
                <a:latin typeface="Arial" pitchFamily="34" charset="0"/>
              </a:rPr>
              <a:t>ů</a:t>
            </a:r>
            <a:r>
              <a:rPr lang="cs-CZ" altLang="cs-CZ">
                <a:latin typeface="Arial" pitchFamily="34" charset="0"/>
                <a:cs typeface="Times New Roman" pitchFamily="18" charset="0"/>
              </a:rPr>
              <a:t> je často nelineární, a to např. z d</a:t>
            </a:r>
            <a:r>
              <a:rPr lang="cs-CZ" altLang="cs-CZ">
                <a:latin typeface="Arial" pitchFamily="34" charset="0"/>
              </a:rPr>
              <a:t>ů</a:t>
            </a:r>
            <a:r>
              <a:rPr lang="cs-CZ" altLang="cs-CZ">
                <a:latin typeface="Arial" pitchFamily="34" charset="0"/>
                <a:cs typeface="Times New Roman" pitchFamily="18" charset="0"/>
              </a:rPr>
              <a:t>vodu r</a:t>
            </a:r>
            <a:r>
              <a:rPr lang="cs-CZ" altLang="cs-CZ">
                <a:latin typeface="Arial" pitchFamily="34" charset="0"/>
              </a:rPr>
              <a:t>ů</a:t>
            </a:r>
            <a:r>
              <a:rPr lang="cs-CZ" altLang="cs-CZ">
                <a:latin typeface="Arial" pitchFamily="34" charset="0"/>
                <a:cs typeface="Times New Roman" pitchFamily="18" charset="0"/>
              </a:rPr>
              <a:t>zného stupn</a:t>
            </a:r>
            <a:r>
              <a:rPr lang="cs-CZ" altLang="cs-CZ">
                <a:latin typeface="Arial" pitchFamily="34" charset="0"/>
              </a:rPr>
              <a:t>ě</a:t>
            </a:r>
            <a:r>
              <a:rPr lang="cs-CZ" altLang="cs-CZ">
                <a:latin typeface="Arial" pitchFamily="34" charset="0"/>
                <a:cs typeface="Times New Roman" pitchFamily="18" charset="0"/>
              </a:rPr>
              <a:t> vyu</a:t>
            </a:r>
            <a:r>
              <a:rPr lang="cs-CZ" altLang="cs-CZ">
                <a:latin typeface="Arial" pitchFamily="34" charset="0"/>
              </a:rPr>
              <a:t>ž</a:t>
            </a:r>
            <a:r>
              <a:rPr lang="cs-CZ" altLang="cs-CZ">
                <a:latin typeface="Arial" pitchFamily="34" charset="0"/>
                <a:cs typeface="Times New Roman" pitchFamily="18" charset="0"/>
              </a:rPr>
              <a:t>ívání jednotlivých polo</a:t>
            </a:r>
            <a:r>
              <a:rPr lang="cs-CZ" altLang="cs-CZ">
                <a:latin typeface="Arial" pitchFamily="34" charset="0"/>
              </a:rPr>
              <a:t>ž</a:t>
            </a:r>
            <a:r>
              <a:rPr lang="cs-CZ" altLang="cs-CZ">
                <a:latin typeface="Arial" pitchFamily="34" charset="0"/>
                <a:cs typeface="Times New Roman" pitchFamily="18" charset="0"/>
              </a:rPr>
              <a:t>ek variabilních náklad</a:t>
            </a:r>
            <a:r>
              <a:rPr lang="cs-CZ" altLang="cs-CZ">
                <a:latin typeface="Arial" pitchFamily="34" charset="0"/>
              </a:rPr>
              <a:t>ů</a:t>
            </a:r>
            <a:r>
              <a:rPr lang="cs-CZ" altLang="cs-CZ">
                <a:latin typeface="Arial" pitchFamily="34" charset="0"/>
                <a:cs typeface="Times New Roman" pitchFamily="18" charset="0"/>
              </a:rPr>
              <a:t> výrobcem</a:t>
            </a:r>
            <a:r>
              <a:rPr lang="cs-CZ" altLang="cs-CZ">
                <a:latin typeface="Arial" pitchFamily="34" charset="0"/>
              </a:rPr>
              <a:t> </a:t>
            </a:r>
          </a:p>
        </p:txBody>
      </p:sp>
      <p:sp>
        <p:nvSpPr>
          <p:cNvPr id="32790" name="Zástupný symbol pro číslo snímku 5"/>
          <p:cNvSpPr>
            <a:spLocks noGrp="1"/>
          </p:cNvSpPr>
          <p:nvPr>
            <p:ph type="sldNum" sz="quarter" idx="4294967295"/>
          </p:nvPr>
        </p:nvSpPr>
        <p:spPr>
          <a:xfrm>
            <a:off x="7021513" y="6324600"/>
            <a:ext cx="2133600" cy="36512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DF5B17F5-FBB4-437B-8BE2-B916406383CE}" type="slidenum">
              <a:rPr lang="cs-CZ" altLang="cs-CZ" smtClean="0"/>
              <a:pPr eaLnBrk="1" hangingPunct="1"/>
              <a:t>40</a:t>
            </a:fld>
            <a:endParaRPr lang="cs-CZ" altLang="cs-CZ"/>
          </a:p>
        </p:txBody>
      </p:sp>
    </p:spTree>
    <p:extLst>
      <p:ext uri="{BB962C8B-B14F-4D97-AF65-F5344CB8AC3E}">
        <p14:creationId xmlns:p14="http://schemas.microsoft.com/office/powerpoint/2010/main" val="319940903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42075"/>
                                        </p:tgtEl>
                                        <p:attrNameLst>
                                          <p:attrName>style.visibility</p:attrName>
                                        </p:attrNameLst>
                                      </p:cBhvr>
                                      <p:to>
                                        <p:strVal val="visible"/>
                                      </p:to>
                                    </p:set>
                                    <p:anim calcmode="lin" valueType="num">
                                      <p:cBhvr>
                                        <p:cTn id="7" dur="500" fill="hold"/>
                                        <p:tgtEl>
                                          <p:spTgt spid="642075"/>
                                        </p:tgtEl>
                                        <p:attrNameLst>
                                          <p:attrName>ppt_w</p:attrName>
                                        </p:attrNameLst>
                                      </p:cBhvr>
                                      <p:tavLst>
                                        <p:tav tm="0">
                                          <p:val>
                                            <p:fltVal val="0"/>
                                          </p:val>
                                        </p:tav>
                                        <p:tav tm="100000">
                                          <p:val>
                                            <p:strVal val="#ppt_w"/>
                                          </p:val>
                                        </p:tav>
                                      </p:tavLst>
                                    </p:anim>
                                    <p:anim calcmode="lin" valueType="num">
                                      <p:cBhvr>
                                        <p:cTn id="8" dur="500" fill="hold"/>
                                        <p:tgtEl>
                                          <p:spTgt spid="642075"/>
                                        </p:tgtEl>
                                        <p:attrNameLst>
                                          <p:attrName>ppt_h</p:attrName>
                                        </p:attrNameLst>
                                      </p:cBhvr>
                                      <p:tavLst>
                                        <p:tav tm="0">
                                          <p:val>
                                            <p:fltVal val="0"/>
                                          </p:val>
                                        </p:tav>
                                        <p:tav tm="100000">
                                          <p:val>
                                            <p:strVal val="#ppt_h"/>
                                          </p:val>
                                        </p:tav>
                                      </p:tavLst>
                                    </p:anim>
                                    <p:animEffect transition="in" filter="fade">
                                      <p:cBhvr>
                                        <p:cTn id="9" dur="500"/>
                                        <p:tgtEl>
                                          <p:spTgt spid="6420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42053"/>
                                        </p:tgtEl>
                                        <p:attrNameLst>
                                          <p:attrName>style.visibility</p:attrName>
                                        </p:attrNameLst>
                                      </p:cBhvr>
                                      <p:to>
                                        <p:strVal val="visible"/>
                                      </p:to>
                                    </p:set>
                                    <p:animEffect transition="in" filter="wipe(left)">
                                      <p:cBhvr>
                                        <p:cTn id="14" dur="3000"/>
                                        <p:tgtEl>
                                          <p:spTgt spid="64205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42077"/>
                                        </p:tgtEl>
                                        <p:attrNameLst>
                                          <p:attrName>style.visibility</p:attrName>
                                        </p:attrNameLst>
                                      </p:cBhvr>
                                      <p:to>
                                        <p:strVal val="visible"/>
                                      </p:to>
                                    </p:set>
                                    <p:animEffect transition="in" filter="wipe(left)">
                                      <p:cBhvr>
                                        <p:cTn id="17" dur="3000"/>
                                        <p:tgtEl>
                                          <p:spTgt spid="642077"/>
                                        </p:tgtEl>
                                      </p:cBhvr>
                                    </p:animEffect>
                                  </p:childTnLst>
                                </p:cTn>
                              </p:par>
                            </p:childTnLst>
                          </p:cTn>
                        </p:par>
                        <p:par>
                          <p:cTn id="18" fill="hold" nodeType="afterGroup">
                            <p:stCondLst>
                              <p:cond delay="3000"/>
                            </p:stCondLst>
                            <p:childTnLst>
                              <p:par>
                                <p:cTn id="19" presetID="55" presetClass="entr" presetSubtype="0" fill="hold" grpId="0" nodeType="afterEffect">
                                  <p:stCondLst>
                                    <p:cond delay="0"/>
                                  </p:stCondLst>
                                  <p:childTnLst>
                                    <p:set>
                                      <p:cBhvr>
                                        <p:cTn id="20" dur="1" fill="hold">
                                          <p:stCondLst>
                                            <p:cond delay="0"/>
                                          </p:stCondLst>
                                        </p:cTn>
                                        <p:tgtEl>
                                          <p:spTgt spid="642062"/>
                                        </p:tgtEl>
                                        <p:attrNameLst>
                                          <p:attrName>style.visibility</p:attrName>
                                        </p:attrNameLst>
                                      </p:cBhvr>
                                      <p:to>
                                        <p:strVal val="visible"/>
                                      </p:to>
                                    </p:set>
                                    <p:anim calcmode="lin" valueType="num">
                                      <p:cBhvr>
                                        <p:cTn id="21" dur="1000" fill="hold"/>
                                        <p:tgtEl>
                                          <p:spTgt spid="642062"/>
                                        </p:tgtEl>
                                        <p:attrNameLst>
                                          <p:attrName>ppt_w</p:attrName>
                                        </p:attrNameLst>
                                      </p:cBhvr>
                                      <p:tavLst>
                                        <p:tav tm="0">
                                          <p:val>
                                            <p:strVal val="#ppt_w*0.70"/>
                                          </p:val>
                                        </p:tav>
                                        <p:tav tm="100000">
                                          <p:val>
                                            <p:strVal val="#ppt_w"/>
                                          </p:val>
                                        </p:tav>
                                      </p:tavLst>
                                    </p:anim>
                                    <p:anim calcmode="lin" valueType="num">
                                      <p:cBhvr>
                                        <p:cTn id="22" dur="1000" fill="hold"/>
                                        <p:tgtEl>
                                          <p:spTgt spid="642062"/>
                                        </p:tgtEl>
                                        <p:attrNameLst>
                                          <p:attrName>ppt_h</p:attrName>
                                        </p:attrNameLst>
                                      </p:cBhvr>
                                      <p:tavLst>
                                        <p:tav tm="0">
                                          <p:val>
                                            <p:strVal val="#ppt_h"/>
                                          </p:val>
                                        </p:tav>
                                        <p:tav tm="100000">
                                          <p:val>
                                            <p:strVal val="#ppt_h"/>
                                          </p:val>
                                        </p:tav>
                                      </p:tavLst>
                                    </p:anim>
                                    <p:animEffect transition="in" filter="fade">
                                      <p:cBhvr>
                                        <p:cTn id="23" dur="1000"/>
                                        <p:tgtEl>
                                          <p:spTgt spid="642062"/>
                                        </p:tgtEl>
                                      </p:cBhvr>
                                    </p:animEffect>
                                  </p:childTnLst>
                                </p:cTn>
                              </p:par>
                            </p:childTnLst>
                          </p:cTn>
                        </p:par>
                        <p:par>
                          <p:cTn id="24" fill="hold" nodeType="afterGroup">
                            <p:stCondLst>
                              <p:cond delay="4000"/>
                            </p:stCondLst>
                            <p:childTnLst>
                              <p:par>
                                <p:cTn id="25" presetID="22" presetClass="entr" presetSubtype="1" fill="hold" grpId="0" nodeType="afterEffect">
                                  <p:stCondLst>
                                    <p:cond delay="0"/>
                                  </p:stCondLst>
                                  <p:childTnLst>
                                    <p:set>
                                      <p:cBhvr>
                                        <p:cTn id="26" dur="1" fill="hold">
                                          <p:stCondLst>
                                            <p:cond delay="0"/>
                                          </p:stCondLst>
                                        </p:cTn>
                                        <p:tgtEl>
                                          <p:spTgt spid="642074"/>
                                        </p:tgtEl>
                                        <p:attrNameLst>
                                          <p:attrName>style.visibility</p:attrName>
                                        </p:attrNameLst>
                                      </p:cBhvr>
                                      <p:to>
                                        <p:strVal val="visible"/>
                                      </p:to>
                                    </p:set>
                                    <p:animEffect transition="in" filter="wipe(up)">
                                      <p:cBhvr>
                                        <p:cTn id="27" dur="1000"/>
                                        <p:tgtEl>
                                          <p:spTgt spid="642074"/>
                                        </p:tgtEl>
                                      </p:cBhvr>
                                    </p:animEffect>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642066"/>
                                        </p:tgtEl>
                                        <p:attrNameLst>
                                          <p:attrName>style.visibility</p:attrName>
                                        </p:attrNameLst>
                                      </p:cBhvr>
                                      <p:to>
                                        <p:strVal val="visible"/>
                                      </p:to>
                                    </p:set>
                                    <p:animEffect transition="in" filter="wipe(down)">
                                      <p:cBhvr>
                                        <p:cTn id="31" dur="500"/>
                                        <p:tgtEl>
                                          <p:spTgt spid="64206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42067"/>
                                        </p:tgtEl>
                                        <p:attrNameLst>
                                          <p:attrName>style.visibility</p:attrName>
                                        </p:attrNameLst>
                                      </p:cBhvr>
                                      <p:to>
                                        <p:strVal val="visible"/>
                                      </p:to>
                                    </p:set>
                                    <p:animEffect transition="in" filter="wipe(left)">
                                      <p:cBhvr>
                                        <p:cTn id="36" dur="3000"/>
                                        <p:tgtEl>
                                          <p:spTgt spid="64206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42078"/>
                                        </p:tgtEl>
                                        <p:attrNameLst>
                                          <p:attrName>style.visibility</p:attrName>
                                        </p:attrNameLst>
                                      </p:cBhvr>
                                      <p:to>
                                        <p:strVal val="visible"/>
                                      </p:to>
                                    </p:set>
                                    <p:animEffect transition="in" filter="wipe(left)">
                                      <p:cBhvr>
                                        <p:cTn id="39" dur="3000"/>
                                        <p:tgtEl>
                                          <p:spTgt spid="642078"/>
                                        </p:tgtEl>
                                      </p:cBhvr>
                                    </p:animEffect>
                                  </p:childTnLst>
                                </p:cTn>
                              </p:par>
                            </p:childTnLst>
                          </p:cTn>
                        </p:par>
                        <p:par>
                          <p:cTn id="40" fill="hold" nodeType="afterGroup">
                            <p:stCondLst>
                              <p:cond delay="3000"/>
                            </p:stCondLst>
                            <p:childTnLst>
                              <p:par>
                                <p:cTn id="41" presetID="9" presetClass="exit" presetSubtype="0" fill="hold" grpId="1" nodeType="afterEffect">
                                  <p:stCondLst>
                                    <p:cond delay="0"/>
                                  </p:stCondLst>
                                  <p:childTnLst>
                                    <p:animEffect transition="out" filter="dissolve">
                                      <p:cBhvr>
                                        <p:cTn id="42" dur="500"/>
                                        <p:tgtEl>
                                          <p:spTgt spid="642077"/>
                                        </p:tgtEl>
                                      </p:cBhvr>
                                    </p:animEffect>
                                    <p:set>
                                      <p:cBhvr>
                                        <p:cTn id="43" dur="1" fill="hold">
                                          <p:stCondLst>
                                            <p:cond delay="499"/>
                                          </p:stCondLst>
                                        </p:cTn>
                                        <p:tgtEl>
                                          <p:spTgt spid="642077"/>
                                        </p:tgtEl>
                                        <p:attrNameLst>
                                          <p:attrName>style.visibility</p:attrName>
                                        </p:attrNameLst>
                                      </p:cBhvr>
                                      <p:to>
                                        <p:strVal val="hidden"/>
                                      </p:to>
                                    </p:set>
                                  </p:childTnLst>
                                </p:cTn>
                              </p:par>
                              <p:par>
                                <p:cTn id="44" presetID="9" presetClass="exit" presetSubtype="0" fill="hold" grpId="1" nodeType="withEffect">
                                  <p:stCondLst>
                                    <p:cond delay="0"/>
                                  </p:stCondLst>
                                  <p:childTnLst>
                                    <p:animEffect transition="out" filter="dissolve">
                                      <p:cBhvr>
                                        <p:cTn id="45" dur="500"/>
                                        <p:tgtEl>
                                          <p:spTgt spid="642078"/>
                                        </p:tgtEl>
                                      </p:cBhvr>
                                    </p:animEffect>
                                    <p:set>
                                      <p:cBhvr>
                                        <p:cTn id="46" dur="1" fill="hold">
                                          <p:stCondLst>
                                            <p:cond delay="499"/>
                                          </p:stCondLst>
                                        </p:cTn>
                                        <p:tgtEl>
                                          <p:spTgt spid="642078"/>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42057"/>
                                        </p:tgtEl>
                                        <p:attrNameLst>
                                          <p:attrName>style.visibility</p:attrName>
                                        </p:attrNameLst>
                                      </p:cBhvr>
                                      <p:to>
                                        <p:strVal val="visible"/>
                                      </p:to>
                                    </p:set>
                                    <p:animEffect transition="in" filter="wipe(down)">
                                      <p:cBhvr>
                                        <p:cTn id="51" dur="500"/>
                                        <p:tgtEl>
                                          <p:spTgt spid="642057"/>
                                        </p:tgtEl>
                                      </p:cBhvr>
                                    </p:animEffect>
                                  </p:childTnLst>
                                </p:cTn>
                              </p:par>
                            </p:childTnLst>
                          </p:cTn>
                        </p:par>
                        <p:par>
                          <p:cTn id="52" fill="hold" nodeType="afterGroup">
                            <p:stCondLst>
                              <p:cond delay="500"/>
                            </p:stCondLst>
                            <p:childTnLst>
                              <p:par>
                                <p:cTn id="53" presetID="55" presetClass="entr" presetSubtype="0" fill="hold" grpId="0" nodeType="afterEffect">
                                  <p:stCondLst>
                                    <p:cond delay="0"/>
                                  </p:stCondLst>
                                  <p:childTnLst>
                                    <p:set>
                                      <p:cBhvr>
                                        <p:cTn id="54" dur="1" fill="hold">
                                          <p:stCondLst>
                                            <p:cond delay="0"/>
                                          </p:stCondLst>
                                        </p:cTn>
                                        <p:tgtEl>
                                          <p:spTgt spid="642061"/>
                                        </p:tgtEl>
                                        <p:attrNameLst>
                                          <p:attrName>style.visibility</p:attrName>
                                        </p:attrNameLst>
                                      </p:cBhvr>
                                      <p:to>
                                        <p:strVal val="visible"/>
                                      </p:to>
                                    </p:set>
                                    <p:anim calcmode="lin" valueType="num">
                                      <p:cBhvr>
                                        <p:cTn id="55" dur="1000" fill="hold"/>
                                        <p:tgtEl>
                                          <p:spTgt spid="642061"/>
                                        </p:tgtEl>
                                        <p:attrNameLst>
                                          <p:attrName>ppt_w</p:attrName>
                                        </p:attrNameLst>
                                      </p:cBhvr>
                                      <p:tavLst>
                                        <p:tav tm="0">
                                          <p:val>
                                            <p:strVal val="#ppt_w*0.70"/>
                                          </p:val>
                                        </p:tav>
                                        <p:tav tm="100000">
                                          <p:val>
                                            <p:strVal val="#ppt_w"/>
                                          </p:val>
                                        </p:tav>
                                      </p:tavLst>
                                    </p:anim>
                                    <p:anim calcmode="lin" valueType="num">
                                      <p:cBhvr>
                                        <p:cTn id="56" dur="1000" fill="hold"/>
                                        <p:tgtEl>
                                          <p:spTgt spid="642061"/>
                                        </p:tgtEl>
                                        <p:attrNameLst>
                                          <p:attrName>ppt_h</p:attrName>
                                        </p:attrNameLst>
                                      </p:cBhvr>
                                      <p:tavLst>
                                        <p:tav tm="0">
                                          <p:val>
                                            <p:strVal val="#ppt_h"/>
                                          </p:val>
                                        </p:tav>
                                        <p:tav tm="100000">
                                          <p:val>
                                            <p:strVal val="#ppt_h"/>
                                          </p:val>
                                        </p:tav>
                                      </p:tavLst>
                                    </p:anim>
                                    <p:animEffect transition="in" filter="fade">
                                      <p:cBhvr>
                                        <p:cTn id="57" dur="1000"/>
                                        <p:tgtEl>
                                          <p:spTgt spid="64206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42058"/>
                                        </p:tgtEl>
                                        <p:attrNameLst>
                                          <p:attrName>style.visibility</p:attrName>
                                        </p:attrNameLst>
                                      </p:cBhvr>
                                      <p:to>
                                        <p:strVal val="visible"/>
                                      </p:to>
                                    </p:set>
                                    <p:animEffect transition="in" filter="wipe(left)">
                                      <p:cBhvr>
                                        <p:cTn id="62" dur="500"/>
                                        <p:tgtEl>
                                          <p:spTgt spid="642058"/>
                                        </p:tgtEl>
                                      </p:cBhvr>
                                    </p:animEffect>
                                  </p:childTnLst>
                                </p:cTn>
                              </p:par>
                            </p:childTnLst>
                          </p:cTn>
                        </p:par>
                        <p:par>
                          <p:cTn id="63" fill="hold" nodeType="afterGroup">
                            <p:stCondLst>
                              <p:cond delay="500"/>
                            </p:stCondLst>
                            <p:childTnLst>
                              <p:par>
                                <p:cTn id="64" presetID="55" presetClass="entr" presetSubtype="0" fill="hold" grpId="0" nodeType="afterEffect">
                                  <p:stCondLst>
                                    <p:cond delay="0"/>
                                  </p:stCondLst>
                                  <p:childTnLst>
                                    <p:set>
                                      <p:cBhvr>
                                        <p:cTn id="65" dur="1" fill="hold">
                                          <p:stCondLst>
                                            <p:cond delay="0"/>
                                          </p:stCondLst>
                                        </p:cTn>
                                        <p:tgtEl>
                                          <p:spTgt spid="642060"/>
                                        </p:tgtEl>
                                        <p:attrNameLst>
                                          <p:attrName>style.visibility</p:attrName>
                                        </p:attrNameLst>
                                      </p:cBhvr>
                                      <p:to>
                                        <p:strVal val="visible"/>
                                      </p:to>
                                    </p:set>
                                    <p:anim calcmode="lin" valueType="num">
                                      <p:cBhvr>
                                        <p:cTn id="66" dur="1000" fill="hold"/>
                                        <p:tgtEl>
                                          <p:spTgt spid="642060"/>
                                        </p:tgtEl>
                                        <p:attrNameLst>
                                          <p:attrName>ppt_w</p:attrName>
                                        </p:attrNameLst>
                                      </p:cBhvr>
                                      <p:tavLst>
                                        <p:tav tm="0">
                                          <p:val>
                                            <p:strVal val="#ppt_w*0.70"/>
                                          </p:val>
                                        </p:tav>
                                        <p:tav tm="100000">
                                          <p:val>
                                            <p:strVal val="#ppt_w"/>
                                          </p:val>
                                        </p:tav>
                                      </p:tavLst>
                                    </p:anim>
                                    <p:anim calcmode="lin" valueType="num">
                                      <p:cBhvr>
                                        <p:cTn id="67" dur="1000" fill="hold"/>
                                        <p:tgtEl>
                                          <p:spTgt spid="642060"/>
                                        </p:tgtEl>
                                        <p:attrNameLst>
                                          <p:attrName>ppt_h</p:attrName>
                                        </p:attrNameLst>
                                      </p:cBhvr>
                                      <p:tavLst>
                                        <p:tav tm="0">
                                          <p:val>
                                            <p:strVal val="#ppt_h"/>
                                          </p:val>
                                        </p:tav>
                                        <p:tav tm="100000">
                                          <p:val>
                                            <p:strVal val="#ppt_h"/>
                                          </p:val>
                                        </p:tav>
                                      </p:tavLst>
                                    </p:anim>
                                    <p:animEffect transition="in" filter="fade">
                                      <p:cBhvr>
                                        <p:cTn id="68" dur="1000"/>
                                        <p:tgtEl>
                                          <p:spTgt spid="642060"/>
                                        </p:tgtEl>
                                      </p:cBhvr>
                                    </p:animEffect>
                                  </p:childTnLst>
                                </p:cTn>
                              </p:par>
                            </p:childTnLst>
                          </p:cTn>
                        </p:par>
                        <p:par>
                          <p:cTn id="69" fill="hold" nodeType="afterGroup">
                            <p:stCondLst>
                              <p:cond delay="1500"/>
                            </p:stCondLst>
                            <p:childTnLst>
                              <p:par>
                                <p:cTn id="70" presetID="9" presetClass="entr" presetSubtype="0" fill="hold" nodeType="afterEffect">
                                  <p:stCondLst>
                                    <p:cond delay="0"/>
                                  </p:stCondLst>
                                  <p:iterate type="lt">
                                    <p:tmPct val="0"/>
                                  </p:iterate>
                                  <p:childTnLst>
                                    <p:set>
                                      <p:cBhvr>
                                        <p:cTn id="71" dur="1" fill="hold">
                                          <p:stCondLst>
                                            <p:cond delay="0"/>
                                          </p:stCondLst>
                                        </p:cTn>
                                        <p:tgtEl>
                                          <p:spTgt spid="642080">
                                            <p:txEl>
                                              <p:pRg st="0" end="0"/>
                                            </p:txEl>
                                          </p:spTgt>
                                        </p:tgtEl>
                                        <p:attrNameLst>
                                          <p:attrName>style.visibility</p:attrName>
                                        </p:attrNameLst>
                                      </p:cBhvr>
                                      <p:to>
                                        <p:strVal val="visible"/>
                                      </p:to>
                                    </p:set>
                                    <p:animEffect transition="in" filter="dissolve">
                                      <p:cBhvr>
                                        <p:cTn id="72" dur="500"/>
                                        <p:tgtEl>
                                          <p:spTgt spid="642080">
                                            <p:txEl>
                                              <p:pRg st="0" end="0"/>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0" presetClass="path" presetSubtype="0" accel="50000" decel="50000" fill="hold" grpId="1" nodeType="clickEffect">
                                  <p:stCondLst>
                                    <p:cond delay="0"/>
                                  </p:stCondLst>
                                  <p:childTnLst>
                                    <p:animMotion origin="layout" path="M 5.55112E-17 -3.33333E-6 L 0.38472 -0.32777 " pathEditMode="relative" rAng="0" ptsTypes="AA">
                                      <p:cBhvr>
                                        <p:cTn id="76" dur="2000" fill="hold"/>
                                        <p:tgtEl>
                                          <p:spTgt spid="642057"/>
                                        </p:tgtEl>
                                        <p:attrNameLst>
                                          <p:attrName>ppt_x</p:attrName>
                                          <p:attrName>ppt_y</p:attrName>
                                        </p:attrNameLst>
                                      </p:cBhvr>
                                      <p:rCtr x="19236" y="-16389"/>
                                    </p:animMotion>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xit" presetSubtype="0" fill="hold" grpId="1" nodeType="clickEffect">
                                  <p:stCondLst>
                                    <p:cond delay="0"/>
                                  </p:stCondLst>
                                  <p:childTnLst>
                                    <p:animEffect transition="out" filter="dissolve">
                                      <p:cBhvr>
                                        <p:cTn id="80" dur="500"/>
                                        <p:tgtEl>
                                          <p:spTgt spid="642061"/>
                                        </p:tgtEl>
                                      </p:cBhvr>
                                    </p:animEffect>
                                    <p:set>
                                      <p:cBhvr>
                                        <p:cTn id="81" dur="1" fill="hold">
                                          <p:stCondLst>
                                            <p:cond delay="499"/>
                                          </p:stCondLst>
                                        </p:cTn>
                                        <p:tgtEl>
                                          <p:spTgt spid="642061"/>
                                        </p:tgtEl>
                                        <p:attrNameLst>
                                          <p:attrName>style.visibility</p:attrName>
                                        </p:attrNameLst>
                                      </p:cBhvr>
                                      <p:to>
                                        <p:strVal val="hidden"/>
                                      </p:to>
                                    </p:set>
                                  </p:childTnLst>
                                </p:cTn>
                              </p:par>
                              <p:par>
                                <p:cTn id="82" presetID="9" presetClass="exit" presetSubtype="0" fill="hold" grpId="2" nodeType="withEffect">
                                  <p:stCondLst>
                                    <p:cond delay="0"/>
                                  </p:stCondLst>
                                  <p:childTnLst>
                                    <p:animEffect transition="out" filter="dissolve">
                                      <p:cBhvr>
                                        <p:cTn id="83" dur="500"/>
                                        <p:tgtEl>
                                          <p:spTgt spid="642057"/>
                                        </p:tgtEl>
                                      </p:cBhvr>
                                    </p:animEffect>
                                    <p:set>
                                      <p:cBhvr>
                                        <p:cTn id="84" dur="1" fill="hold">
                                          <p:stCondLst>
                                            <p:cond delay="499"/>
                                          </p:stCondLst>
                                        </p:cTn>
                                        <p:tgtEl>
                                          <p:spTgt spid="642057"/>
                                        </p:tgtEl>
                                        <p:attrNameLst>
                                          <p:attrName>style.visibility</p:attrName>
                                        </p:attrNameLst>
                                      </p:cBhvr>
                                      <p:to>
                                        <p:strVal val="hidden"/>
                                      </p:to>
                                    </p:set>
                                  </p:childTnLst>
                                </p:cTn>
                              </p:par>
                              <p:par>
                                <p:cTn id="85" presetID="9" presetClass="exit" presetSubtype="0" fill="hold" nodeType="withEffect">
                                  <p:stCondLst>
                                    <p:cond delay="0"/>
                                  </p:stCondLst>
                                  <p:iterate type="lt">
                                    <p:tmPct val="0"/>
                                  </p:iterate>
                                  <p:childTnLst>
                                    <p:animEffect transition="out" filter="dissolve">
                                      <p:cBhvr>
                                        <p:cTn id="86" dur="500"/>
                                        <p:tgtEl>
                                          <p:spTgt spid="642080">
                                            <p:txEl>
                                              <p:pRg st="0" end="0"/>
                                            </p:txEl>
                                          </p:spTgt>
                                        </p:tgtEl>
                                      </p:cBhvr>
                                    </p:animEffect>
                                    <p:set>
                                      <p:cBhvr>
                                        <p:cTn id="87" dur="1" fill="hold">
                                          <p:stCondLst>
                                            <p:cond delay="499"/>
                                          </p:stCondLst>
                                        </p:cTn>
                                        <p:tgtEl>
                                          <p:spTgt spid="642080">
                                            <p:txEl>
                                              <p:pRg st="0" end="0"/>
                                            </p:txEl>
                                          </p:spTgt>
                                        </p:tgtEl>
                                        <p:attrNameLst>
                                          <p:attrName>style.visibility</p:attrName>
                                        </p:attrNameLst>
                                      </p:cBhvr>
                                      <p:to>
                                        <p:strVal val="hidden"/>
                                      </p:to>
                                    </p:set>
                                  </p:childTnLst>
                                </p:cTn>
                              </p:par>
                              <p:par>
                                <p:cTn id="88" presetID="9" presetClass="exit" presetSubtype="0" fill="hold" grpId="1" nodeType="withEffect">
                                  <p:stCondLst>
                                    <p:cond delay="0"/>
                                  </p:stCondLst>
                                  <p:childTnLst>
                                    <p:animEffect transition="out" filter="dissolve">
                                      <p:cBhvr>
                                        <p:cTn id="89" dur="500"/>
                                        <p:tgtEl>
                                          <p:spTgt spid="642058"/>
                                        </p:tgtEl>
                                      </p:cBhvr>
                                    </p:animEffect>
                                    <p:set>
                                      <p:cBhvr>
                                        <p:cTn id="90" dur="1" fill="hold">
                                          <p:stCondLst>
                                            <p:cond delay="499"/>
                                          </p:stCondLst>
                                        </p:cTn>
                                        <p:tgtEl>
                                          <p:spTgt spid="642058"/>
                                        </p:tgtEl>
                                        <p:attrNameLst>
                                          <p:attrName>style.visibility</p:attrName>
                                        </p:attrNameLst>
                                      </p:cBhvr>
                                      <p:to>
                                        <p:strVal val="hidden"/>
                                      </p:to>
                                    </p:set>
                                  </p:childTnLst>
                                </p:cTn>
                              </p:par>
                              <p:par>
                                <p:cTn id="91" presetID="9" presetClass="exit" presetSubtype="0" fill="hold" grpId="1" nodeType="withEffect">
                                  <p:stCondLst>
                                    <p:cond delay="0"/>
                                  </p:stCondLst>
                                  <p:childTnLst>
                                    <p:animEffect transition="out" filter="dissolve">
                                      <p:cBhvr>
                                        <p:cTn id="92" dur="500"/>
                                        <p:tgtEl>
                                          <p:spTgt spid="642060"/>
                                        </p:tgtEl>
                                      </p:cBhvr>
                                    </p:animEffect>
                                    <p:set>
                                      <p:cBhvr>
                                        <p:cTn id="93" dur="1" fill="hold">
                                          <p:stCondLst>
                                            <p:cond delay="499"/>
                                          </p:stCondLst>
                                        </p:cTn>
                                        <p:tgtEl>
                                          <p:spTgt spid="642060"/>
                                        </p:tgtEl>
                                        <p:attrNameLst>
                                          <p:attrName>style.visibility</p:attrName>
                                        </p:attrNameLst>
                                      </p:cBhvr>
                                      <p:to>
                                        <p:strVal val="hidden"/>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642056"/>
                                        </p:tgtEl>
                                        <p:attrNameLst>
                                          <p:attrName>style.visibility</p:attrName>
                                        </p:attrNameLst>
                                      </p:cBhvr>
                                      <p:to>
                                        <p:strVal val="visible"/>
                                      </p:to>
                                    </p:set>
                                    <p:animEffect transition="in" filter="wipe(down)">
                                      <p:cBhvr>
                                        <p:cTn id="98" dur="3000"/>
                                        <p:tgtEl>
                                          <p:spTgt spid="642056"/>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642076"/>
                                        </p:tgtEl>
                                        <p:attrNameLst>
                                          <p:attrName>style.visibility</p:attrName>
                                        </p:attrNameLst>
                                      </p:cBhvr>
                                      <p:to>
                                        <p:strVal val="visible"/>
                                      </p:to>
                                    </p:set>
                                    <p:animEffect transition="in" filter="wipe(left)">
                                      <p:cBhvr>
                                        <p:cTn id="101" dur="3000"/>
                                        <p:tgtEl>
                                          <p:spTgt spid="642076"/>
                                        </p:tgtEl>
                                      </p:cBhvr>
                                    </p:animEffect>
                                  </p:childTnLst>
                                </p:cTn>
                              </p:par>
                            </p:childTnLst>
                          </p:cTn>
                        </p:par>
                        <p:par>
                          <p:cTn id="102" fill="hold" nodeType="afterGroup">
                            <p:stCondLst>
                              <p:cond delay="3000"/>
                            </p:stCondLst>
                            <p:childTnLst>
                              <p:par>
                                <p:cTn id="103" presetID="55" presetClass="entr" presetSubtype="0" fill="hold" grpId="0" nodeType="afterEffect">
                                  <p:stCondLst>
                                    <p:cond delay="0"/>
                                  </p:stCondLst>
                                  <p:childTnLst>
                                    <p:set>
                                      <p:cBhvr>
                                        <p:cTn id="104" dur="1" fill="hold">
                                          <p:stCondLst>
                                            <p:cond delay="0"/>
                                          </p:stCondLst>
                                        </p:cTn>
                                        <p:tgtEl>
                                          <p:spTgt spid="642059"/>
                                        </p:tgtEl>
                                        <p:attrNameLst>
                                          <p:attrName>style.visibility</p:attrName>
                                        </p:attrNameLst>
                                      </p:cBhvr>
                                      <p:to>
                                        <p:strVal val="visible"/>
                                      </p:to>
                                    </p:set>
                                    <p:anim calcmode="lin" valueType="num">
                                      <p:cBhvr>
                                        <p:cTn id="105" dur="1000" fill="hold"/>
                                        <p:tgtEl>
                                          <p:spTgt spid="642059"/>
                                        </p:tgtEl>
                                        <p:attrNameLst>
                                          <p:attrName>ppt_w</p:attrName>
                                        </p:attrNameLst>
                                      </p:cBhvr>
                                      <p:tavLst>
                                        <p:tav tm="0">
                                          <p:val>
                                            <p:strVal val="#ppt_w*0.70"/>
                                          </p:val>
                                        </p:tav>
                                        <p:tav tm="100000">
                                          <p:val>
                                            <p:strVal val="#ppt_w"/>
                                          </p:val>
                                        </p:tav>
                                      </p:tavLst>
                                    </p:anim>
                                    <p:anim calcmode="lin" valueType="num">
                                      <p:cBhvr>
                                        <p:cTn id="106" dur="1000" fill="hold"/>
                                        <p:tgtEl>
                                          <p:spTgt spid="642059"/>
                                        </p:tgtEl>
                                        <p:attrNameLst>
                                          <p:attrName>ppt_h</p:attrName>
                                        </p:attrNameLst>
                                      </p:cBhvr>
                                      <p:tavLst>
                                        <p:tav tm="0">
                                          <p:val>
                                            <p:strVal val="#ppt_h"/>
                                          </p:val>
                                        </p:tav>
                                        <p:tav tm="100000">
                                          <p:val>
                                            <p:strVal val="#ppt_h"/>
                                          </p:val>
                                        </p:tav>
                                      </p:tavLst>
                                    </p:anim>
                                    <p:animEffect transition="in" filter="fade">
                                      <p:cBhvr>
                                        <p:cTn id="107" dur="1000"/>
                                        <p:tgtEl>
                                          <p:spTgt spid="642059"/>
                                        </p:tgtEl>
                                      </p:cBhvr>
                                    </p:animEffect>
                                  </p:childTnLst>
                                </p:cTn>
                              </p:par>
                            </p:childTnLst>
                          </p:cTn>
                        </p:par>
                        <p:par>
                          <p:cTn id="108" fill="hold" nodeType="afterGroup">
                            <p:stCondLst>
                              <p:cond delay="4000"/>
                            </p:stCondLst>
                            <p:childTnLst>
                              <p:par>
                                <p:cTn id="109" presetID="9" presetClass="exit" presetSubtype="0" fill="hold" grpId="1" nodeType="afterEffect">
                                  <p:stCondLst>
                                    <p:cond delay="0"/>
                                  </p:stCondLst>
                                  <p:childTnLst>
                                    <p:animEffect transition="out" filter="dissolve">
                                      <p:cBhvr>
                                        <p:cTn id="110" dur="500"/>
                                        <p:tgtEl>
                                          <p:spTgt spid="642076"/>
                                        </p:tgtEl>
                                      </p:cBhvr>
                                    </p:animEffect>
                                    <p:set>
                                      <p:cBhvr>
                                        <p:cTn id="111" dur="1" fill="hold">
                                          <p:stCondLst>
                                            <p:cond delay="499"/>
                                          </p:stCondLst>
                                        </p:cTn>
                                        <p:tgtEl>
                                          <p:spTgt spid="642076"/>
                                        </p:tgtEl>
                                        <p:attrNameLst>
                                          <p:attrName>style.visibility</p:attrName>
                                        </p:attrNameLst>
                                      </p:cBhvr>
                                      <p:to>
                                        <p:strVal val="hidden"/>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642071"/>
                                        </p:tgtEl>
                                        <p:attrNameLst>
                                          <p:attrName>style.visibility</p:attrName>
                                        </p:attrNameLst>
                                      </p:cBhvr>
                                      <p:to>
                                        <p:strVal val="visible"/>
                                      </p:to>
                                    </p:set>
                                    <p:animEffect transition="in" filter="wipe(down)">
                                      <p:cBhvr>
                                        <p:cTn id="116" dur="500"/>
                                        <p:tgtEl>
                                          <p:spTgt spid="642071"/>
                                        </p:tgtEl>
                                      </p:cBhvr>
                                    </p:animEffect>
                                  </p:childTnLst>
                                </p:cTn>
                              </p:par>
                            </p:childTnLst>
                          </p:cTn>
                        </p:par>
                        <p:par>
                          <p:cTn id="117" fill="hold" nodeType="afterGroup">
                            <p:stCondLst>
                              <p:cond delay="500"/>
                            </p:stCondLst>
                            <p:childTnLst>
                              <p:par>
                                <p:cTn id="118" presetID="64" presetClass="path" presetSubtype="0" accel="50000" decel="50000" fill="hold" grpId="1" nodeType="afterEffect">
                                  <p:stCondLst>
                                    <p:cond delay="0"/>
                                  </p:stCondLst>
                                  <p:childTnLst>
                                    <p:animMotion origin="layout" path="M 4.72222E-6 5.20231E-7 L 4.72222E-6 -0.07954 " pathEditMode="relative" rAng="0" ptsTypes="AA">
                                      <p:cBhvr>
                                        <p:cTn id="119" dur="3000" fill="hold"/>
                                        <p:tgtEl>
                                          <p:spTgt spid="642071"/>
                                        </p:tgtEl>
                                        <p:attrNameLst>
                                          <p:attrName>ppt_x</p:attrName>
                                          <p:attrName>ppt_y</p:attrName>
                                        </p:attrNameLst>
                                      </p:cBhvr>
                                      <p:rCtr x="0" y="-3977"/>
                                    </p:animMotion>
                                  </p:childTnLst>
                                </p:cTn>
                              </p:par>
                              <p:par>
                                <p:cTn id="120" presetID="7" presetClass="emph" presetSubtype="2" fill="hold" nodeType="withEffect">
                                  <p:stCondLst>
                                    <p:cond delay="0"/>
                                  </p:stCondLst>
                                  <p:childTnLst>
                                    <p:animClr clrSpc="rgb" dir="cw">
                                      <p:cBhvr>
                                        <p:cTn id="121" dur="5000" fill="hold"/>
                                        <p:tgtEl>
                                          <p:spTgt spid="642071"/>
                                        </p:tgtEl>
                                        <p:attrNameLst>
                                          <p:attrName>stroke.color</p:attrName>
                                        </p:attrNameLst>
                                      </p:cBhvr>
                                      <p:to>
                                        <a:srgbClr val="FF3300"/>
                                      </p:to>
                                    </p:animClr>
                                    <p:set>
                                      <p:cBhvr>
                                        <p:cTn id="122" dur="5000" fill="hold"/>
                                        <p:tgtEl>
                                          <p:spTgt spid="642071"/>
                                        </p:tgtEl>
                                        <p:attrNameLst>
                                          <p:attrName>stroke.on</p:attrName>
                                        </p:attrNameLst>
                                      </p:cBhvr>
                                      <p:to>
                                        <p:strVal val="true"/>
                                      </p:to>
                                    </p:set>
                                  </p:childTnLst>
                                </p:cTn>
                              </p:par>
                            </p:childTnLst>
                          </p:cTn>
                        </p:par>
                        <p:par>
                          <p:cTn id="123" fill="hold" nodeType="afterGroup">
                            <p:stCondLst>
                              <p:cond delay="5500"/>
                            </p:stCondLst>
                            <p:childTnLst>
                              <p:par>
                                <p:cTn id="124" presetID="55" presetClass="entr" presetSubtype="0" fill="hold" grpId="0" nodeType="afterEffect">
                                  <p:stCondLst>
                                    <p:cond delay="0"/>
                                  </p:stCondLst>
                                  <p:childTnLst>
                                    <p:set>
                                      <p:cBhvr>
                                        <p:cTn id="125" dur="1" fill="hold">
                                          <p:stCondLst>
                                            <p:cond delay="0"/>
                                          </p:stCondLst>
                                        </p:cTn>
                                        <p:tgtEl>
                                          <p:spTgt spid="642072"/>
                                        </p:tgtEl>
                                        <p:attrNameLst>
                                          <p:attrName>style.visibility</p:attrName>
                                        </p:attrNameLst>
                                      </p:cBhvr>
                                      <p:to>
                                        <p:strVal val="visible"/>
                                      </p:to>
                                    </p:set>
                                    <p:anim calcmode="lin" valueType="num">
                                      <p:cBhvr>
                                        <p:cTn id="126" dur="1000" fill="hold"/>
                                        <p:tgtEl>
                                          <p:spTgt spid="642072"/>
                                        </p:tgtEl>
                                        <p:attrNameLst>
                                          <p:attrName>ppt_w</p:attrName>
                                        </p:attrNameLst>
                                      </p:cBhvr>
                                      <p:tavLst>
                                        <p:tav tm="0">
                                          <p:val>
                                            <p:strVal val="#ppt_w*0.70"/>
                                          </p:val>
                                        </p:tav>
                                        <p:tav tm="100000">
                                          <p:val>
                                            <p:strVal val="#ppt_w"/>
                                          </p:val>
                                        </p:tav>
                                      </p:tavLst>
                                    </p:anim>
                                    <p:anim calcmode="lin" valueType="num">
                                      <p:cBhvr>
                                        <p:cTn id="127" dur="1000" fill="hold"/>
                                        <p:tgtEl>
                                          <p:spTgt spid="642072"/>
                                        </p:tgtEl>
                                        <p:attrNameLst>
                                          <p:attrName>ppt_h</p:attrName>
                                        </p:attrNameLst>
                                      </p:cBhvr>
                                      <p:tavLst>
                                        <p:tav tm="0">
                                          <p:val>
                                            <p:strVal val="#ppt_h"/>
                                          </p:val>
                                        </p:tav>
                                        <p:tav tm="100000">
                                          <p:val>
                                            <p:strVal val="#ppt_h"/>
                                          </p:val>
                                        </p:tav>
                                      </p:tavLst>
                                    </p:anim>
                                    <p:animEffect transition="in" filter="fade">
                                      <p:cBhvr>
                                        <p:cTn id="128" dur="1000"/>
                                        <p:tgtEl>
                                          <p:spTgt spid="642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6" grpId="0" animBg="1"/>
      <p:bldP spid="642071" grpId="0" animBg="1"/>
      <p:bldP spid="642071" grpId="1" animBg="1"/>
      <p:bldP spid="642053" grpId="0" animBg="1"/>
      <p:bldP spid="642057" grpId="0" animBg="1"/>
      <p:bldP spid="642057" grpId="1" animBg="1"/>
      <p:bldP spid="642057" grpId="2" animBg="1"/>
      <p:bldP spid="642058" grpId="0" animBg="1"/>
      <p:bldP spid="642058" grpId="1" animBg="1"/>
      <p:bldP spid="642059" grpId="0"/>
      <p:bldP spid="642060" grpId="0"/>
      <p:bldP spid="642060" grpId="1"/>
      <p:bldP spid="642061" grpId="0"/>
      <p:bldP spid="642061" grpId="1"/>
      <p:bldP spid="642062" grpId="0"/>
      <p:bldP spid="642066" grpId="0" animBg="1"/>
      <p:bldP spid="642067" grpId="0" animBg="1"/>
      <p:bldP spid="642072" grpId="0"/>
      <p:bldP spid="642074" grpId="0" animBg="1"/>
      <p:bldP spid="642076" grpId="0" animBg="1"/>
      <p:bldP spid="642076" grpId="1" animBg="1"/>
      <p:bldP spid="642077" grpId="0" animBg="1"/>
      <p:bldP spid="642077" grpId="1" animBg="1"/>
      <p:bldP spid="642078" grpId="0" animBg="1"/>
      <p:bldP spid="642078"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3795"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58046589-DE62-42CB-A211-B9B2097D8C55}" type="slidenum">
              <a:rPr lang="cs-CZ" altLang="cs-CZ" smtClean="0"/>
              <a:pPr eaLnBrk="1" hangingPunct="1"/>
              <a:t>41</a:t>
            </a:fld>
            <a:endParaRPr lang="cs-CZ" altLang="cs-CZ"/>
          </a:p>
        </p:txBody>
      </p:sp>
      <p:sp>
        <p:nvSpPr>
          <p:cNvPr id="33796" name="Rectangle 2"/>
          <p:cNvSpPr>
            <a:spLocks noGrp="1" noChangeArrowheads="1"/>
          </p:cNvSpPr>
          <p:nvPr>
            <p:ph type="body" idx="1"/>
          </p:nvPr>
        </p:nvSpPr>
        <p:spPr>
          <a:xfrm>
            <a:off x="323850" y="1333500"/>
            <a:ext cx="8712200" cy="609600"/>
          </a:xfrm>
        </p:spPr>
        <p:txBody>
          <a:bodyPr/>
          <a:lstStyle/>
          <a:p>
            <a:pPr marL="709613" indent="-533400" algn="ctr" eaLnBrk="1" hangingPunct="1">
              <a:buClr>
                <a:schemeClr val="tx1"/>
              </a:buClr>
              <a:buFontTx/>
              <a:buNone/>
            </a:pPr>
            <a:r>
              <a:rPr lang="cs-CZ" altLang="cs-CZ" sz="2400" b="1" i="1" dirty="0">
                <a:solidFill>
                  <a:srgbClr val="FF0000"/>
                </a:solidFill>
              </a:rPr>
              <a:t>Variabilní náklady</a:t>
            </a:r>
          </a:p>
        </p:txBody>
      </p:sp>
      <p:sp>
        <p:nvSpPr>
          <p:cNvPr id="33797" name="Rectangle 3"/>
          <p:cNvSpPr>
            <a:spLocks noGrp="1" noChangeArrowheads="1"/>
          </p:cNvSpPr>
          <p:nvPr>
            <p:ph type="title"/>
          </p:nvPr>
        </p:nvSpPr>
        <p:spPr>
          <a:xfrm>
            <a:off x="323850" y="165100"/>
            <a:ext cx="8424862" cy="908050"/>
          </a:xfrm>
          <a:solidFill>
            <a:schemeClr val="bg1"/>
          </a:solidFill>
        </p:spPr>
        <p:txBody>
          <a:bodyPr>
            <a:normAutofit fontScale="90000"/>
          </a:bodyPr>
          <a:lstStyle/>
          <a:p>
            <a:pPr eaLnBrk="1" hangingPunct="1"/>
            <a:r>
              <a:rPr lang="cs-CZ" altLang="cs-CZ" sz="2800" b="1" dirty="0">
                <a:solidFill>
                  <a:srgbClr val="FF0000"/>
                </a:solidFill>
              </a:rPr>
              <a:t>4. Členění nákladů v závislosti na změnách objemu výroby </a:t>
            </a:r>
          </a:p>
        </p:txBody>
      </p:sp>
      <p:pic>
        <p:nvPicPr>
          <p:cNvPr id="337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7" y="2370138"/>
            <a:ext cx="4551362" cy="346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6249"/>
            <a:ext cx="4530726" cy="388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188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4819"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C9B54374-8D87-4FFC-B8F8-96C82E7962E7}" type="slidenum">
              <a:rPr lang="cs-CZ" altLang="cs-CZ" smtClean="0"/>
              <a:pPr eaLnBrk="1" hangingPunct="1"/>
              <a:t>42</a:t>
            </a:fld>
            <a:endParaRPr lang="cs-CZ" altLang="cs-CZ"/>
          </a:p>
        </p:txBody>
      </p:sp>
      <p:sp>
        <p:nvSpPr>
          <p:cNvPr id="34820" name="Rectangle 2"/>
          <p:cNvSpPr>
            <a:spLocks noGrp="1" noChangeArrowheads="1"/>
          </p:cNvSpPr>
          <p:nvPr>
            <p:ph type="body" idx="1"/>
          </p:nvPr>
        </p:nvSpPr>
        <p:spPr>
          <a:xfrm>
            <a:off x="323850" y="1155700"/>
            <a:ext cx="8712200" cy="3352800"/>
          </a:xfrm>
        </p:spPr>
        <p:txBody>
          <a:bodyPr/>
          <a:lstStyle/>
          <a:p>
            <a:pPr marL="709613" indent="-533400" algn="ctr" eaLnBrk="1" hangingPunct="1">
              <a:buClr>
                <a:schemeClr val="tx1"/>
              </a:buClr>
              <a:buFontTx/>
              <a:buNone/>
            </a:pPr>
            <a:r>
              <a:rPr lang="cs-CZ" altLang="cs-CZ" sz="2400" b="1" i="1" dirty="0">
                <a:solidFill>
                  <a:srgbClr val="FF0000"/>
                </a:solidFill>
              </a:rPr>
              <a:t>Průběh jednotkových nákladů</a:t>
            </a:r>
          </a:p>
        </p:txBody>
      </p:sp>
      <p:sp>
        <p:nvSpPr>
          <p:cNvPr id="34821" name="Rectangle 3"/>
          <p:cNvSpPr>
            <a:spLocks noGrp="1" noChangeArrowheads="1"/>
          </p:cNvSpPr>
          <p:nvPr>
            <p:ph type="title"/>
          </p:nvPr>
        </p:nvSpPr>
        <p:spPr>
          <a:xfrm>
            <a:off x="236538" y="552450"/>
            <a:ext cx="8964612" cy="742950"/>
          </a:xfrm>
          <a:noFill/>
        </p:spPr>
        <p:txBody>
          <a:bodyPr>
            <a:noAutofit/>
          </a:bodyPr>
          <a:lstStyle/>
          <a:p>
            <a:pPr eaLnBrk="1" hangingPunct="1"/>
            <a:r>
              <a:rPr lang="cs-CZ" altLang="cs-CZ" sz="2800" b="1" dirty="0">
                <a:solidFill>
                  <a:srgbClr val="FF0000"/>
                </a:solidFill>
              </a:rPr>
              <a:t>4. Členění nákladů v závislosti na změnách objemu výroby </a:t>
            </a:r>
          </a:p>
        </p:txBody>
      </p:sp>
      <p:pic>
        <p:nvPicPr>
          <p:cNvPr id="34822" name="Picture 2" descr="http://www.scrigroup.com/files/limba/ceha-slovaca/economie/19_poze/image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1642417"/>
            <a:ext cx="8656637" cy="459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151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67184" y="177800"/>
            <a:ext cx="8460432" cy="1164196"/>
          </a:xfrm>
          <a:solidFill>
            <a:schemeClr val="bg1"/>
          </a:solidFill>
        </p:spPr>
        <p:txBody>
          <a:bodyPr>
            <a:normAutofit fontScale="90000"/>
          </a:bodyPr>
          <a:lstStyle/>
          <a:p>
            <a:r>
              <a:rPr lang="cs-CZ" sz="3200" b="1" dirty="0">
                <a:solidFill>
                  <a:srgbClr val="FF0000"/>
                </a:solidFill>
              </a:rPr>
              <a:t>Příklad 4</a:t>
            </a:r>
            <a:br>
              <a:rPr lang="cs-CZ" sz="3200" b="1" dirty="0">
                <a:solidFill>
                  <a:srgbClr val="FF0000"/>
                </a:solidFill>
              </a:rPr>
            </a:br>
            <a:r>
              <a:rPr lang="cs-CZ" sz="3200" b="1" dirty="0">
                <a:solidFill>
                  <a:srgbClr val="FF0000"/>
                </a:solidFill>
              </a:rPr>
              <a:t>V podniku na výrobu kontejnerů byly zaúčtovány v průběhu měsíce tyto položky:</a:t>
            </a:r>
          </a:p>
        </p:txBody>
      </p:sp>
      <p:sp>
        <p:nvSpPr>
          <p:cNvPr id="6" name="Zástupný symbol pro obsah 5"/>
          <p:cNvSpPr>
            <a:spLocks noGrp="1"/>
          </p:cNvSpPr>
          <p:nvPr>
            <p:ph sz="half" idx="1"/>
          </p:nvPr>
        </p:nvSpPr>
        <p:spPr>
          <a:xfrm>
            <a:off x="0" y="1965449"/>
            <a:ext cx="4686300" cy="4857403"/>
          </a:xfrm>
        </p:spPr>
        <p:txBody>
          <a:bodyPr>
            <a:noAutofit/>
          </a:bodyPr>
          <a:lstStyle/>
          <a:p>
            <a:pPr>
              <a:lnSpc>
                <a:spcPct val="120000"/>
              </a:lnSpc>
              <a:buFont typeface="Wingdings" pitchFamily="2" charset="2"/>
              <a:buAutoNum type="arabicPeriod"/>
            </a:pPr>
            <a:r>
              <a:rPr lang="cs-CZ" sz="1600" dirty="0">
                <a:solidFill>
                  <a:schemeClr val="tx1"/>
                </a:solidFill>
              </a:rPr>
              <a:t>Spotřeba plechu          			100 000,- Kč</a:t>
            </a:r>
          </a:p>
          <a:p>
            <a:pPr>
              <a:lnSpc>
                <a:spcPct val="120000"/>
              </a:lnSpc>
              <a:buFont typeface="Wingdings" pitchFamily="2" charset="2"/>
              <a:buAutoNum type="arabicPeriod"/>
            </a:pPr>
            <a:r>
              <a:rPr lang="cs-CZ" sz="1600" dirty="0">
                <a:solidFill>
                  <a:schemeClr val="tx1"/>
                </a:solidFill>
              </a:rPr>
              <a:t>Mzdy výrobních pracovníků             	70 000,- Kč</a:t>
            </a:r>
          </a:p>
          <a:p>
            <a:pPr>
              <a:lnSpc>
                <a:spcPct val="120000"/>
              </a:lnSpc>
              <a:buFont typeface="Wingdings" pitchFamily="2" charset="2"/>
              <a:buAutoNum type="arabicPeriod"/>
            </a:pPr>
            <a:r>
              <a:rPr lang="cs-CZ" sz="1600" dirty="0">
                <a:solidFill>
                  <a:schemeClr val="tx1"/>
                </a:solidFill>
              </a:rPr>
              <a:t>Spotřeba teplé vody       		  5 000,- Kč</a:t>
            </a:r>
          </a:p>
          <a:p>
            <a:pPr>
              <a:lnSpc>
                <a:spcPct val="120000"/>
              </a:lnSpc>
              <a:buFont typeface="Wingdings" pitchFamily="2" charset="2"/>
              <a:buAutoNum type="arabicPeriod"/>
            </a:pPr>
            <a:r>
              <a:rPr lang="cs-CZ" sz="1600" dirty="0">
                <a:solidFill>
                  <a:schemeClr val="tx1"/>
                </a:solidFill>
              </a:rPr>
              <a:t>Spotřeba el. energie v dílně      	30 000,- Kč</a:t>
            </a:r>
          </a:p>
          <a:p>
            <a:pPr>
              <a:lnSpc>
                <a:spcPct val="120000"/>
              </a:lnSpc>
              <a:buFont typeface="Wingdings" pitchFamily="2" charset="2"/>
              <a:buAutoNum type="arabicPeriod"/>
            </a:pPr>
            <a:r>
              <a:rPr lang="cs-CZ" sz="1600" dirty="0">
                <a:solidFill>
                  <a:schemeClr val="tx1"/>
                </a:solidFill>
              </a:rPr>
              <a:t>Odpisy výrobního zařízení          	25 000,- Kč</a:t>
            </a:r>
          </a:p>
          <a:p>
            <a:pPr>
              <a:lnSpc>
                <a:spcPct val="120000"/>
              </a:lnSpc>
              <a:buFont typeface="Wingdings" pitchFamily="2" charset="2"/>
              <a:buAutoNum type="arabicPeriod"/>
            </a:pPr>
            <a:r>
              <a:rPr lang="cs-CZ" sz="1600" dirty="0">
                <a:solidFill>
                  <a:schemeClr val="tx1"/>
                </a:solidFill>
              </a:rPr>
              <a:t>Odměny administrativním pracovníkům  	 		20 000,- Kč</a:t>
            </a:r>
          </a:p>
        </p:txBody>
      </p:sp>
      <p:sp>
        <p:nvSpPr>
          <p:cNvPr id="7" name="Zástupný symbol pro obsah 6"/>
          <p:cNvSpPr>
            <a:spLocks noGrp="1"/>
          </p:cNvSpPr>
          <p:nvPr>
            <p:ph sz="half" idx="2"/>
          </p:nvPr>
        </p:nvSpPr>
        <p:spPr>
          <a:xfrm>
            <a:off x="4686300" y="1538332"/>
            <a:ext cx="4392488" cy="4929411"/>
          </a:xfrm>
        </p:spPr>
        <p:txBody>
          <a:bodyPr>
            <a:noAutofit/>
          </a:bodyPr>
          <a:lstStyle/>
          <a:p>
            <a:pPr>
              <a:lnSpc>
                <a:spcPct val="120000"/>
              </a:lnSpc>
              <a:buFont typeface="Wingdings" pitchFamily="2" charset="2"/>
              <a:buAutoNum type="arabicPeriod" startAt="7"/>
            </a:pPr>
            <a:r>
              <a:rPr lang="cs-CZ" sz="1600" dirty="0">
                <a:solidFill>
                  <a:schemeClr val="tx1"/>
                </a:solidFill>
              </a:rPr>
              <a:t>Výplata podílů na zisku společníků s.r.o.                   			40 000,- Kč</a:t>
            </a:r>
          </a:p>
          <a:p>
            <a:pPr>
              <a:lnSpc>
                <a:spcPct val="120000"/>
              </a:lnSpc>
              <a:buFont typeface="Wingdings" pitchFamily="2" charset="2"/>
              <a:buAutoNum type="arabicPeriod" startAt="7"/>
            </a:pPr>
            <a:r>
              <a:rPr lang="cs-CZ" sz="1600" dirty="0">
                <a:solidFill>
                  <a:schemeClr val="tx1"/>
                </a:solidFill>
              </a:rPr>
              <a:t>Spotřeba benzínu pro auto ředitele                  			3 000,- Kč</a:t>
            </a:r>
          </a:p>
          <a:p>
            <a:pPr>
              <a:lnSpc>
                <a:spcPct val="120000"/>
              </a:lnSpc>
              <a:buFont typeface="Wingdings" pitchFamily="2" charset="2"/>
              <a:buAutoNum type="arabicPeriod" startAt="7"/>
            </a:pPr>
            <a:r>
              <a:rPr lang="cs-CZ" sz="1600" dirty="0">
                <a:solidFill>
                  <a:schemeClr val="tx1"/>
                </a:solidFill>
              </a:rPr>
              <a:t>Faktura za služby strážní organizace           			25 000,- Kč</a:t>
            </a:r>
          </a:p>
          <a:p>
            <a:pPr>
              <a:lnSpc>
                <a:spcPct val="120000"/>
              </a:lnSpc>
              <a:buFont typeface="Wingdings" pitchFamily="2" charset="2"/>
              <a:buAutoNum type="arabicPeriod" startAt="7"/>
            </a:pPr>
            <a:r>
              <a:rPr lang="cs-CZ" sz="1600" dirty="0">
                <a:solidFill>
                  <a:schemeClr val="tx1"/>
                </a:solidFill>
              </a:rPr>
              <a:t>Tržby za prodej hotových výrobků             			395 000,- Kč  </a:t>
            </a:r>
          </a:p>
          <a:p>
            <a:pPr>
              <a:lnSpc>
                <a:spcPct val="120000"/>
              </a:lnSpc>
              <a:buFont typeface="Wingdings" pitchFamily="2" charset="2"/>
              <a:buAutoNum type="arabicPeriod" startAt="7"/>
            </a:pPr>
            <a:r>
              <a:rPr lang="cs-CZ" sz="1600" dirty="0">
                <a:solidFill>
                  <a:schemeClr val="tx1"/>
                </a:solidFill>
              </a:rPr>
              <a:t>Nákup plechu                 	100 000,- Kč</a:t>
            </a:r>
          </a:p>
          <a:p>
            <a:pPr>
              <a:lnSpc>
                <a:spcPct val="120000"/>
              </a:lnSpc>
              <a:buFont typeface="Wingdings" pitchFamily="2" charset="2"/>
              <a:buAutoNum type="arabicPeriod" startAt="7"/>
            </a:pPr>
            <a:r>
              <a:rPr lang="cs-CZ" sz="1600" dirty="0">
                <a:solidFill>
                  <a:schemeClr val="tx1"/>
                </a:solidFill>
              </a:rPr>
              <a:t>Spotřeba elektrod        	10 000,- Kč  </a:t>
            </a:r>
            <a:endParaRPr lang="cs-CZ" sz="1600" b="1" dirty="0">
              <a:solidFill>
                <a:schemeClr val="tx1"/>
              </a:solidFill>
            </a:endParaRPr>
          </a:p>
          <a:p>
            <a:endParaRPr lang="cs-CZ" sz="1900" dirty="0">
              <a:solidFill>
                <a:schemeClr val="tx1"/>
              </a:solidFill>
            </a:endParaRPr>
          </a:p>
        </p:txBody>
      </p:sp>
      <p:sp>
        <p:nvSpPr>
          <p:cNvPr id="8" name="TextovéPole 7"/>
          <p:cNvSpPr txBox="1"/>
          <p:nvPr/>
        </p:nvSpPr>
        <p:spPr>
          <a:xfrm>
            <a:off x="114300" y="4988952"/>
            <a:ext cx="9144000" cy="1323439"/>
          </a:xfrm>
          <a:prstGeom prst="rect">
            <a:avLst/>
          </a:prstGeom>
          <a:noFill/>
        </p:spPr>
        <p:txBody>
          <a:bodyPr wrap="square" rtlCol="0">
            <a:spAutoFit/>
          </a:bodyPr>
          <a:lstStyle/>
          <a:p>
            <a:r>
              <a:rPr lang="cs-CZ" sz="2000" b="1" i="1" dirty="0"/>
              <a:t>Na základě vyčíslených položek vypočítejte celkové, fixní a variabilní náklady, příp. vylučte položky, které nejsou náklady. Své řešení podle jednotlivých položek zdůvodněte. </a:t>
            </a:r>
          </a:p>
          <a:p>
            <a:endParaRPr lang="cs-CZ" sz="2000" b="1" dirty="0"/>
          </a:p>
        </p:txBody>
      </p:sp>
    </p:spTree>
    <p:extLst>
      <p:ext uri="{BB962C8B-B14F-4D97-AF65-F5344CB8AC3E}">
        <p14:creationId xmlns:p14="http://schemas.microsoft.com/office/powerpoint/2010/main" val="31939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a:xfrm>
            <a:off x="468313" y="723900"/>
            <a:ext cx="8424862" cy="787400"/>
          </a:xfrm>
        </p:spPr>
        <p:txBody>
          <a:bodyPr>
            <a:noAutofit/>
          </a:bodyPr>
          <a:lstStyle/>
          <a:p>
            <a:pPr eaLnBrk="1" hangingPunct="1"/>
            <a:r>
              <a:rPr lang="cs-CZ" altLang="cs-CZ" sz="3600" b="1" dirty="0">
                <a:solidFill>
                  <a:srgbClr val="FF0000"/>
                </a:solidFill>
              </a:rPr>
              <a:t>5. Náklady v manažerském (ekonomickém) pojetí</a:t>
            </a:r>
            <a:endParaRPr lang="cs-CZ" altLang="cs-CZ" sz="3600" dirty="0">
              <a:solidFill>
                <a:srgbClr val="FF0000"/>
              </a:solidFill>
            </a:endParaRPr>
          </a:p>
        </p:txBody>
      </p:sp>
      <p:sp>
        <p:nvSpPr>
          <p:cNvPr id="3" name="Zástupný symbol pro obsah 2"/>
          <p:cNvSpPr>
            <a:spLocks noGrp="1"/>
          </p:cNvSpPr>
          <p:nvPr>
            <p:ph idx="1"/>
          </p:nvPr>
        </p:nvSpPr>
        <p:spPr>
          <a:xfrm>
            <a:off x="179388" y="1816100"/>
            <a:ext cx="8856662" cy="4445000"/>
          </a:xfrm>
        </p:spPr>
        <p:txBody>
          <a:bodyPr>
            <a:normAutofit/>
          </a:bodyPr>
          <a:lstStyle/>
          <a:p>
            <a:pPr marL="609600" indent="-609600" eaLnBrk="1" hangingPunct="1">
              <a:defRPr/>
            </a:pPr>
            <a:r>
              <a:rPr lang="cs-CZ" sz="2400" dirty="0"/>
              <a:t>Pracuje se s ekonomickými náklady (skutečné, relevantní), které ve srovnání s účetními náklady zahrnují také tzv. </a:t>
            </a:r>
            <a:r>
              <a:rPr lang="cs-CZ" sz="2400" b="1" dirty="0"/>
              <a:t>oportunitní (alternativní) náklady</a:t>
            </a:r>
            <a:r>
              <a:rPr lang="cs-CZ" sz="2400" dirty="0"/>
              <a:t>.</a:t>
            </a:r>
          </a:p>
          <a:p>
            <a:pPr marL="609600" indent="-609600" eaLnBrk="1" hangingPunct="1">
              <a:defRPr/>
            </a:pPr>
            <a:r>
              <a:rPr lang="cs-CZ" sz="2400" b="1" dirty="0"/>
              <a:t>Explicitní náklady – </a:t>
            </a:r>
            <a:r>
              <a:rPr lang="cs-CZ" sz="2400" dirty="0"/>
              <a:t>podnik je platí za nakoupené (a spotřebované) výrobní zdroje, nájemné, použití cizího kapitálu apod.</a:t>
            </a:r>
          </a:p>
          <a:p>
            <a:pPr marL="609600" indent="-609600" eaLnBrk="1" hangingPunct="1">
              <a:defRPr/>
            </a:pPr>
            <a:r>
              <a:rPr lang="cs-CZ" sz="2400" b="1" dirty="0"/>
              <a:t>Implicitní náklad – </a:t>
            </a:r>
            <a:r>
              <a:rPr lang="cs-CZ" sz="2400" dirty="0"/>
              <a:t>	nemají formu peněžních výdajů, obtížně vyčíslitelné, k měření se používá </a:t>
            </a:r>
            <a:r>
              <a:rPr lang="cs-CZ" sz="2400" b="1" dirty="0"/>
              <a:t>oportunitních nákladů</a:t>
            </a:r>
            <a:r>
              <a:rPr lang="cs-CZ" sz="2400" dirty="0"/>
              <a:t>, např. ušlá mzda podnikatele, úroky z vkladu apod.</a:t>
            </a:r>
          </a:p>
          <a:p>
            <a:pPr eaLnBrk="1" hangingPunct="1">
              <a:defRPr/>
            </a:pPr>
            <a:endParaRPr lang="cs-CZ" sz="2400" dirty="0"/>
          </a:p>
        </p:txBody>
      </p:sp>
      <p:sp>
        <p:nvSpPr>
          <p:cNvPr id="3584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dirty="0"/>
              <a:t>©</a:t>
            </a:r>
            <a:r>
              <a:rPr lang="cs-CZ" altLang="cs-CZ" b="0" dirty="0"/>
              <a:t> Petr NOVÁK</a:t>
            </a:r>
          </a:p>
        </p:txBody>
      </p:sp>
      <p:sp>
        <p:nvSpPr>
          <p:cNvPr id="35845" name="Zástupný symbol pro číslo snímku 4"/>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EDEF952C-62D7-44DA-B6AA-7AA0B7FDEF90}" type="slidenum">
              <a:rPr lang="cs-CZ" altLang="cs-CZ" smtClean="0"/>
              <a:pPr eaLnBrk="1" hangingPunct="1"/>
              <a:t>44</a:t>
            </a:fld>
            <a:endParaRPr lang="cs-CZ" altLang="cs-CZ"/>
          </a:p>
        </p:txBody>
      </p:sp>
    </p:spTree>
    <p:extLst>
      <p:ext uri="{BB962C8B-B14F-4D97-AF65-F5344CB8AC3E}">
        <p14:creationId xmlns:p14="http://schemas.microsoft.com/office/powerpoint/2010/main" val="4219278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85800"/>
            <a:ext cx="8229600" cy="731838"/>
          </a:xfrm>
        </p:spPr>
        <p:txBody>
          <a:bodyPr>
            <a:normAutofit fontScale="90000"/>
          </a:bodyPr>
          <a:lstStyle/>
          <a:p>
            <a:r>
              <a:rPr lang="cs-CZ" dirty="0"/>
              <a:t>Ukázka: členění nákladů</a:t>
            </a:r>
          </a:p>
        </p:txBody>
      </p:sp>
      <p:sp>
        <p:nvSpPr>
          <p:cNvPr id="3" name="Zástupný symbol pro obsah 2"/>
          <p:cNvSpPr>
            <a:spLocks noGrp="1"/>
          </p:cNvSpPr>
          <p:nvPr>
            <p:ph idx="1"/>
          </p:nvPr>
        </p:nvSpPr>
        <p:spPr/>
        <p:txBody>
          <a:bodyPr>
            <a:noAutofit/>
          </a:bodyPr>
          <a:lstStyle/>
          <a:p>
            <a:r>
              <a:rPr lang="cs-CZ" sz="2200" dirty="0"/>
              <a:t>Ve firmě KOPÍRKA, která vyrábí kancelářskou techniku, rozčleňte náklady podle následujících hledisek:</a:t>
            </a:r>
          </a:p>
          <a:p>
            <a:pPr marL="0" indent="0">
              <a:buNone/>
            </a:pPr>
            <a:r>
              <a:rPr lang="cs-CZ" sz="2200" dirty="0"/>
              <a:t>1) náklady na výrobu (V), prodej (P), správu (S)</a:t>
            </a:r>
          </a:p>
          <a:p>
            <a:pPr marL="0" indent="0">
              <a:buNone/>
            </a:pPr>
            <a:r>
              <a:rPr lang="cs-CZ" sz="2200" dirty="0"/>
              <a:t>2) náklady fixní (F) nebo variabilní (V)</a:t>
            </a:r>
          </a:p>
          <a:p>
            <a:pPr marL="0" indent="0">
              <a:buNone/>
            </a:pPr>
            <a:r>
              <a:rPr lang="cs-CZ" sz="2200" dirty="0"/>
              <a:t>3) náklady přímé (P) a nepřímé (N)</a:t>
            </a:r>
          </a:p>
          <a:p>
            <a:pPr marL="0" indent="0">
              <a:buNone/>
            </a:pPr>
            <a:r>
              <a:rPr lang="cs-CZ" sz="2200" dirty="0"/>
              <a:t>4) náklady jednicové (J) a režijní ( R )</a:t>
            </a:r>
          </a:p>
        </p:txBody>
      </p:sp>
    </p:spTree>
    <p:extLst>
      <p:ext uri="{BB962C8B-B14F-4D97-AF65-F5344CB8AC3E}">
        <p14:creationId xmlns:p14="http://schemas.microsoft.com/office/powerpoint/2010/main" val="32415741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2332244382"/>
              </p:ext>
            </p:extLst>
          </p:nvPr>
        </p:nvGraphicFramePr>
        <p:xfrm>
          <a:off x="1" y="157920"/>
          <a:ext cx="9144001" cy="6661204"/>
        </p:xfrm>
        <a:graphic>
          <a:graphicData uri="http://schemas.openxmlformats.org/drawingml/2006/table">
            <a:tbl>
              <a:tblPr firstRow="1" firstCol="1" bandRow="1">
                <a:tableStyleId>{5C22544A-7EE6-4342-B048-85BDC9FD1C3A}</a:tableStyleId>
              </a:tblPr>
              <a:tblGrid>
                <a:gridCol w="5469421">
                  <a:extLst>
                    <a:ext uri="{9D8B030D-6E8A-4147-A177-3AD203B41FA5}">
                      <a16:colId xmlns:a16="http://schemas.microsoft.com/office/drawing/2014/main" val="20000"/>
                    </a:ext>
                  </a:extLst>
                </a:gridCol>
                <a:gridCol w="945931">
                  <a:extLst>
                    <a:ext uri="{9D8B030D-6E8A-4147-A177-3AD203B41FA5}">
                      <a16:colId xmlns:a16="http://schemas.microsoft.com/office/drawing/2014/main" val="20001"/>
                    </a:ext>
                  </a:extLst>
                </a:gridCol>
                <a:gridCol w="833581">
                  <a:extLst>
                    <a:ext uri="{9D8B030D-6E8A-4147-A177-3AD203B41FA5}">
                      <a16:colId xmlns:a16="http://schemas.microsoft.com/office/drawing/2014/main" val="20002"/>
                    </a:ext>
                  </a:extLst>
                </a:gridCol>
                <a:gridCol w="930585">
                  <a:extLst>
                    <a:ext uri="{9D8B030D-6E8A-4147-A177-3AD203B41FA5}">
                      <a16:colId xmlns:a16="http://schemas.microsoft.com/office/drawing/2014/main" val="20003"/>
                    </a:ext>
                  </a:extLst>
                </a:gridCol>
                <a:gridCol w="964483">
                  <a:extLst>
                    <a:ext uri="{9D8B030D-6E8A-4147-A177-3AD203B41FA5}">
                      <a16:colId xmlns:a16="http://schemas.microsoft.com/office/drawing/2014/main" val="20004"/>
                    </a:ext>
                  </a:extLst>
                </a:gridCol>
              </a:tblGrid>
              <a:tr h="210239">
                <a:tc>
                  <a:txBody>
                    <a:bodyPr/>
                    <a:lstStyle/>
                    <a:p>
                      <a:pPr algn="l">
                        <a:lnSpc>
                          <a:spcPct val="115000"/>
                        </a:lnSpc>
                        <a:spcAft>
                          <a:spcPts val="0"/>
                        </a:spcAft>
                      </a:pPr>
                      <a:r>
                        <a:rPr lang="cs-CZ" sz="1500" dirty="0">
                          <a:solidFill>
                            <a:schemeClr val="tx1"/>
                          </a:solidFill>
                          <a:effectLst/>
                        </a:rPr>
                        <a:t>Položka</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cs-CZ" sz="1500" dirty="0">
                          <a:solidFill>
                            <a:schemeClr val="tx1"/>
                          </a:solidFill>
                          <a:effectLst/>
                        </a:rPr>
                        <a:t>V,P,S</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cs-CZ" sz="1500" dirty="0">
                          <a:solidFill>
                            <a:schemeClr val="tx1"/>
                          </a:solidFill>
                          <a:effectLst/>
                        </a:rPr>
                        <a:t>F, V</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cs-CZ" sz="1500" dirty="0">
                          <a:solidFill>
                            <a:schemeClr val="tx1"/>
                          </a:solidFill>
                          <a:effectLst/>
                        </a:rPr>
                        <a:t>P, N</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cs-CZ" sz="1500" dirty="0">
                          <a:solidFill>
                            <a:schemeClr val="tx1"/>
                          </a:solidFill>
                          <a:effectLst/>
                        </a:rPr>
                        <a:t>J, R</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543634">
                <a:tc>
                  <a:txBody>
                    <a:bodyPr/>
                    <a:lstStyle/>
                    <a:p>
                      <a:pPr algn="l">
                        <a:lnSpc>
                          <a:spcPct val="115000"/>
                        </a:lnSpc>
                        <a:spcAft>
                          <a:spcPts val="0"/>
                        </a:spcAft>
                      </a:pPr>
                      <a:r>
                        <a:rPr lang="cs-CZ" sz="1500" dirty="0">
                          <a:solidFill>
                            <a:schemeClr val="tx1"/>
                          </a:solidFill>
                          <a:effectLst/>
                        </a:rPr>
                        <a:t>Spotřeba energie k pohonu výrobního zařízení používaného při montáži skenerů</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3599">
                <a:tc>
                  <a:txBody>
                    <a:bodyPr/>
                    <a:lstStyle/>
                    <a:p>
                      <a:pPr algn="l">
                        <a:lnSpc>
                          <a:spcPct val="115000"/>
                        </a:lnSpc>
                        <a:spcAft>
                          <a:spcPts val="0"/>
                        </a:spcAft>
                      </a:pPr>
                      <a:r>
                        <a:rPr lang="cs-CZ" sz="1500">
                          <a:solidFill>
                            <a:schemeClr val="tx1"/>
                          </a:solidFill>
                          <a:effectLst/>
                        </a:rPr>
                        <a:t>Životní pojištění vrcholového managementu</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3634">
                <a:tc>
                  <a:txBody>
                    <a:bodyPr/>
                    <a:lstStyle/>
                    <a:p>
                      <a:pPr algn="l">
                        <a:lnSpc>
                          <a:spcPct val="115000"/>
                        </a:lnSpc>
                        <a:spcAft>
                          <a:spcPts val="0"/>
                        </a:spcAft>
                      </a:pPr>
                      <a:r>
                        <a:rPr lang="cs-CZ" sz="1500" dirty="0">
                          <a:solidFill>
                            <a:schemeClr val="tx1"/>
                          </a:solidFill>
                          <a:effectLst/>
                        </a:rPr>
                        <a:t>Provize Placené zaměstnancům střediska Prodej na základě realizovaného objemu prodeje</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8507">
                <a:tc>
                  <a:txBody>
                    <a:bodyPr/>
                    <a:lstStyle/>
                    <a:p>
                      <a:pPr algn="l">
                        <a:lnSpc>
                          <a:spcPct val="115000"/>
                        </a:lnSpc>
                        <a:spcAft>
                          <a:spcPts val="0"/>
                        </a:spcAft>
                      </a:pPr>
                      <a:r>
                        <a:rPr lang="cs-CZ" sz="1500">
                          <a:solidFill>
                            <a:schemeClr val="tx1"/>
                          </a:solidFill>
                          <a:effectLst/>
                        </a:rPr>
                        <a:t>Náklady na zpracování návodů k používání jednotlivých výrobků</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3599">
                <a:tc>
                  <a:txBody>
                    <a:bodyPr/>
                    <a:lstStyle/>
                    <a:p>
                      <a:pPr algn="l">
                        <a:lnSpc>
                          <a:spcPct val="115000"/>
                        </a:lnSpc>
                        <a:spcAft>
                          <a:spcPts val="0"/>
                        </a:spcAft>
                      </a:pPr>
                      <a:r>
                        <a:rPr lang="cs-CZ" sz="1500">
                          <a:solidFill>
                            <a:schemeClr val="tx1"/>
                          </a:solidFill>
                          <a:effectLst/>
                        </a:rPr>
                        <a:t>Vytištění návodů k používání</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63599">
                <a:tc>
                  <a:txBody>
                    <a:bodyPr/>
                    <a:lstStyle/>
                    <a:p>
                      <a:pPr algn="l">
                        <a:lnSpc>
                          <a:spcPct val="115000"/>
                        </a:lnSpc>
                        <a:spcAft>
                          <a:spcPts val="0"/>
                        </a:spcAft>
                      </a:pPr>
                      <a:r>
                        <a:rPr lang="cs-CZ" sz="1500">
                          <a:solidFill>
                            <a:schemeClr val="tx1"/>
                          </a:solidFill>
                          <a:effectLst/>
                        </a:rPr>
                        <a:t>Mikroprocesory montované do kalkulaček</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63599">
                <a:tc>
                  <a:txBody>
                    <a:bodyPr/>
                    <a:lstStyle/>
                    <a:p>
                      <a:pPr algn="l">
                        <a:lnSpc>
                          <a:spcPct val="115000"/>
                        </a:lnSpc>
                        <a:spcAft>
                          <a:spcPts val="0"/>
                        </a:spcAft>
                      </a:pPr>
                      <a:r>
                        <a:rPr lang="cs-CZ" sz="1500">
                          <a:solidFill>
                            <a:schemeClr val="tx1"/>
                          </a:solidFill>
                          <a:effectLst/>
                        </a:rPr>
                        <a:t>Inzerce na barevnou kopírku v časopise</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63599">
                <a:tc>
                  <a:txBody>
                    <a:bodyPr/>
                    <a:lstStyle/>
                    <a:p>
                      <a:pPr algn="l">
                        <a:lnSpc>
                          <a:spcPct val="115000"/>
                        </a:lnSpc>
                        <a:spcAft>
                          <a:spcPts val="0"/>
                        </a:spcAft>
                      </a:pPr>
                      <a:r>
                        <a:rPr lang="cs-CZ" sz="1500">
                          <a:solidFill>
                            <a:schemeClr val="tx1"/>
                          </a:solidFill>
                          <a:effectLst/>
                        </a:rPr>
                        <a:t>Karton používaný ke zhotovení krabic na výrobky</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63599">
                <a:tc>
                  <a:txBody>
                    <a:bodyPr/>
                    <a:lstStyle/>
                    <a:p>
                      <a:pPr algn="l">
                        <a:lnSpc>
                          <a:spcPct val="115000"/>
                        </a:lnSpc>
                        <a:spcAft>
                          <a:spcPts val="0"/>
                        </a:spcAft>
                      </a:pPr>
                      <a:r>
                        <a:rPr lang="cs-CZ" sz="1500">
                          <a:solidFill>
                            <a:schemeClr val="tx1"/>
                          </a:solidFill>
                          <a:effectLst/>
                        </a:rPr>
                        <a:t>Náklady na pohoštění zákazníků</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63599">
                <a:tc>
                  <a:txBody>
                    <a:bodyPr/>
                    <a:lstStyle/>
                    <a:p>
                      <a:pPr algn="l">
                        <a:lnSpc>
                          <a:spcPct val="115000"/>
                        </a:lnSpc>
                        <a:spcAft>
                          <a:spcPts val="0"/>
                        </a:spcAft>
                      </a:pPr>
                      <a:r>
                        <a:rPr lang="cs-CZ" sz="1500">
                          <a:solidFill>
                            <a:schemeClr val="tx1"/>
                          </a:solidFill>
                          <a:effectLst/>
                        </a:rPr>
                        <a:t>Náklady na teplo v budovách společnosti</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63599">
                <a:tc>
                  <a:txBody>
                    <a:bodyPr/>
                    <a:lstStyle/>
                    <a:p>
                      <a:pPr algn="l">
                        <a:lnSpc>
                          <a:spcPct val="115000"/>
                        </a:lnSpc>
                        <a:spcAft>
                          <a:spcPts val="0"/>
                        </a:spcAft>
                      </a:pPr>
                      <a:r>
                        <a:rPr lang="cs-CZ" sz="1500" dirty="0">
                          <a:solidFill>
                            <a:schemeClr val="tx1"/>
                          </a:solidFill>
                          <a:effectLst/>
                        </a:rPr>
                        <a:t>Mzdy zaměstnanců montáže (ve výrobě)</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63599">
                <a:tc>
                  <a:txBody>
                    <a:bodyPr/>
                    <a:lstStyle/>
                    <a:p>
                      <a:pPr algn="l">
                        <a:lnSpc>
                          <a:spcPct val="115000"/>
                        </a:lnSpc>
                        <a:spcAft>
                          <a:spcPts val="0"/>
                        </a:spcAft>
                      </a:pPr>
                      <a:r>
                        <a:rPr lang="cs-CZ" sz="1500">
                          <a:solidFill>
                            <a:schemeClr val="tx1"/>
                          </a:solidFill>
                          <a:effectLst/>
                        </a:rPr>
                        <a:t>Oleje a obdobné přípravky používané k údržbě výrobního zařízení</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63599">
                <a:tc>
                  <a:txBody>
                    <a:bodyPr/>
                    <a:lstStyle/>
                    <a:p>
                      <a:pPr algn="l">
                        <a:lnSpc>
                          <a:spcPct val="115000"/>
                        </a:lnSpc>
                        <a:spcAft>
                          <a:spcPts val="0"/>
                        </a:spcAft>
                      </a:pPr>
                      <a:r>
                        <a:rPr lang="cs-CZ" sz="1500">
                          <a:solidFill>
                            <a:schemeClr val="tx1"/>
                          </a:solidFill>
                          <a:effectLst/>
                        </a:rPr>
                        <a:t>Správa firemní sítě</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63599">
                <a:tc>
                  <a:txBody>
                    <a:bodyPr/>
                    <a:lstStyle/>
                    <a:p>
                      <a:pPr algn="l">
                        <a:lnSpc>
                          <a:spcPct val="115000"/>
                        </a:lnSpc>
                        <a:spcAft>
                          <a:spcPts val="0"/>
                        </a:spcAft>
                      </a:pPr>
                      <a:r>
                        <a:rPr lang="cs-CZ" sz="1500">
                          <a:solidFill>
                            <a:schemeClr val="tx1"/>
                          </a:solidFill>
                          <a:effectLst/>
                        </a:rPr>
                        <a:t>Nálady na tel. Linku v zákaznickém centru</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63599">
                <a:tc>
                  <a:txBody>
                    <a:bodyPr/>
                    <a:lstStyle/>
                    <a:p>
                      <a:pPr algn="l">
                        <a:lnSpc>
                          <a:spcPct val="115000"/>
                        </a:lnSpc>
                        <a:spcAft>
                          <a:spcPts val="0"/>
                        </a:spcAft>
                      </a:pPr>
                      <a:r>
                        <a:rPr lang="cs-CZ" sz="1500">
                          <a:solidFill>
                            <a:schemeClr val="tx1"/>
                          </a:solidFill>
                          <a:effectLst/>
                        </a:rPr>
                        <a:t>Ochranné pracovní pomůcky ve výrobě</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321269">
                <a:tc>
                  <a:txBody>
                    <a:bodyPr/>
                    <a:lstStyle/>
                    <a:p>
                      <a:pPr algn="l">
                        <a:lnSpc>
                          <a:spcPct val="115000"/>
                        </a:lnSpc>
                        <a:spcAft>
                          <a:spcPts val="0"/>
                        </a:spcAft>
                      </a:pPr>
                      <a:r>
                        <a:rPr lang="cs-CZ" sz="1500">
                          <a:solidFill>
                            <a:schemeClr val="tx1"/>
                          </a:solidFill>
                          <a:effectLst/>
                        </a:rPr>
                        <a:t>Roční odměna vyplácená zam. výroby při splnění konkrétních kritérií</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543634">
                <a:tc>
                  <a:txBody>
                    <a:bodyPr/>
                    <a:lstStyle/>
                    <a:p>
                      <a:pPr algn="l">
                        <a:lnSpc>
                          <a:spcPct val="115000"/>
                        </a:lnSpc>
                        <a:spcAft>
                          <a:spcPts val="0"/>
                        </a:spcAft>
                      </a:pPr>
                      <a:r>
                        <a:rPr lang="cs-CZ" sz="1500" dirty="0">
                          <a:solidFill>
                            <a:schemeClr val="tx1"/>
                          </a:solidFill>
                          <a:effectLst/>
                        </a:rPr>
                        <a:t>Mzdové náklady zaměstnanců, kteří provádějí instalaci přístrojů u zákazníka</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63599">
                <a:tc>
                  <a:txBody>
                    <a:bodyPr/>
                    <a:lstStyle/>
                    <a:p>
                      <a:pPr algn="l">
                        <a:lnSpc>
                          <a:spcPct val="115000"/>
                        </a:lnSpc>
                        <a:spcAft>
                          <a:spcPts val="0"/>
                        </a:spcAft>
                      </a:pPr>
                      <a:r>
                        <a:rPr lang="cs-CZ" sz="1500">
                          <a:solidFill>
                            <a:schemeClr val="tx1"/>
                          </a:solidFill>
                          <a:effectLst/>
                        </a:rPr>
                        <a:t>Výkonové odpisy speciálních nástrojů používaných při instalaci</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263599">
                <a:tc>
                  <a:txBody>
                    <a:bodyPr/>
                    <a:lstStyle/>
                    <a:p>
                      <a:pPr algn="l">
                        <a:lnSpc>
                          <a:spcPct val="115000"/>
                        </a:lnSpc>
                        <a:spcAft>
                          <a:spcPts val="0"/>
                        </a:spcAft>
                      </a:pPr>
                      <a:r>
                        <a:rPr lang="cs-CZ" sz="1500">
                          <a:solidFill>
                            <a:schemeClr val="tx1"/>
                          </a:solidFill>
                          <a:effectLst/>
                        </a:rPr>
                        <a:t>Doprava materiálu a součástek pro výrobu</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263599">
                <a:tc>
                  <a:txBody>
                    <a:bodyPr/>
                    <a:lstStyle/>
                    <a:p>
                      <a:pPr algn="l">
                        <a:lnSpc>
                          <a:spcPct val="115000"/>
                        </a:lnSpc>
                        <a:spcAft>
                          <a:spcPts val="0"/>
                        </a:spcAft>
                      </a:pPr>
                      <a:r>
                        <a:rPr lang="cs-CZ" sz="1500" dirty="0">
                          <a:solidFill>
                            <a:schemeClr val="tx1"/>
                          </a:solidFill>
                          <a:effectLst/>
                        </a:rPr>
                        <a:t>Pronájem výstavní plochy</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1602309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Zástupný symbol pro číslo snímku 5"/>
          <p:cNvSpPr>
            <a:spLocks noGrp="1"/>
          </p:cNvSpPr>
          <p:nvPr>
            <p:ph type="sldNum" sz="quarter" idx="4294967295"/>
          </p:nvPr>
        </p:nvSpPr>
        <p:spPr>
          <a:xfrm>
            <a:off x="6948488" y="6597650"/>
            <a:ext cx="21336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B10BDD40-5725-4594-AD64-01B94715DA94}" type="slidenum">
              <a:rPr lang="cs-CZ" altLang="cs-CZ" smtClean="0"/>
              <a:pPr eaLnBrk="1" hangingPunct="1"/>
              <a:t>47</a:t>
            </a:fld>
            <a:endParaRPr lang="cs-CZ" altLang="cs-CZ"/>
          </a:p>
        </p:txBody>
      </p:sp>
      <p:sp>
        <p:nvSpPr>
          <p:cNvPr id="36868" name="Rectangle 2"/>
          <p:cNvSpPr>
            <a:spLocks noGrp="1" noChangeArrowheads="1"/>
          </p:cNvSpPr>
          <p:nvPr>
            <p:ph type="title"/>
          </p:nvPr>
        </p:nvSpPr>
        <p:spPr>
          <a:xfrm>
            <a:off x="631825" y="546099"/>
            <a:ext cx="8229600" cy="620713"/>
          </a:xfrm>
        </p:spPr>
        <p:txBody>
          <a:bodyPr/>
          <a:lstStyle/>
          <a:p>
            <a:pPr eaLnBrk="1" hangingPunct="1"/>
            <a:r>
              <a:rPr lang="cs-CZ" altLang="cs-CZ" sz="3200" b="1" dirty="0">
                <a:solidFill>
                  <a:srgbClr val="FF0000"/>
                </a:solidFill>
              </a:rPr>
              <a:t>Různé kategorie nákladů</a:t>
            </a:r>
          </a:p>
        </p:txBody>
      </p:sp>
      <p:sp>
        <p:nvSpPr>
          <p:cNvPr id="36869" name="Rectangle 3"/>
          <p:cNvSpPr>
            <a:spLocks noGrp="1" noChangeArrowheads="1"/>
          </p:cNvSpPr>
          <p:nvPr>
            <p:ph type="body" idx="1"/>
          </p:nvPr>
        </p:nvSpPr>
        <p:spPr>
          <a:xfrm>
            <a:off x="0" y="1142999"/>
            <a:ext cx="8975725" cy="5599113"/>
          </a:xfrm>
        </p:spPr>
        <p:txBody>
          <a:bodyPr/>
          <a:lstStyle/>
          <a:p>
            <a:pPr eaLnBrk="1" hangingPunct="1"/>
            <a:r>
              <a:rPr lang="cs-CZ" altLang="cs-CZ" sz="2200" b="1" dirty="0"/>
              <a:t>Celkové náklady (N) – </a:t>
            </a:r>
            <a:r>
              <a:rPr lang="cs-CZ" altLang="cs-CZ" sz="2200" dirty="0"/>
              <a:t>veškeré náklady vynaložené na celkový objem produkce.</a:t>
            </a:r>
            <a:endParaRPr lang="cs-CZ" altLang="cs-CZ" sz="2200" b="1" dirty="0"/>
          </a:p>
          <a:p>
            <a:pPr eaLnBrk="1" hangingPunct="1"/>
            <a:r>
              <a:rPr lang="cs-CZ" altLang="cs-CZ" sz="2200" b="1" dirty="0"/>
              <a:t>Průměrné (jednotkové) náklady (</a:t>
            </a:r>
            <a:r>
              <a:rPr lang="cs-CZ" altLang="cs-CZ" sz="2200" dirty="0" err="1"/>
              <a:t>Nj</a:t>
            </a:r>
            <a:r>
              <a:rPr lang="cs-CZ" altLang="cs-CZ" sz="2200" dirty="0"/>
              <a:t>, n) – náklady na </a:t>
            </a:r>
            <a:r>
              <a:rPr lang="cs-CZ" altLang="cs-CZ" sz="2200" i="1" dirty="0"/>
              <a:t>jednotku</a:t>
            </a:r>
            <a:r>
              <a:rPr lang="cs-CZ" altLang="cs-CZ" sz="2200" dirty="0"/>
              <a:t> produkce</a:t>
            </a:r>
            <a:endParaRPr lang="cs-CZ" altLang="cs-CZ" sz="2200" b="1" dirty="0"/>
          </a:p>
          <a:p>
            <a:pPr eaLnBrk="1" hangingPunct="1"/>
            <a:endParaRPr lang="cs-CZ" altLang="cs-CZ" sz="2200" b="1" dirty="0"/>
          </a:p>
          <a:p>
            <a:pPr eaLnBrk="1" hangingPunct="1"/>
            <a:endParaRPr lang="cs-CZ" altLang="cs-CZ" sz="2200" b="1" dirty="0"/>
          </a:p>
          <a:p>
            <a:pPr eaLnBrk="1" hangingPunct="1"/>
            <a:r>
              <a:rPr lang="cs-CZ" altLang="cs-CZ" sz="2200" b="1" dirty="0"/>
              <a:t>Haléřový ukazatel nákladovosti (h) – </a:t>
            </a:r>
            <a:r>
              <a:rPr lang="cs-CZ" altLang="cs-CZ" sz="2200" dirty="0"/>
              <a:t>počítáme, je-li objem produkce vyjádřen </a:t>
            </a:r>
            <a:r>
              <a:rPr lang="cs-CZ" altLang="cs-CZ" sz="2200" i="1" dirty="0"/>
              <a:t>v Kč</a:t>
            </a:r>
            <a:r>
              <a:rPr lang="cs-CZ" altLang="cs-CZ" sz="2200" dirty="0"/>
              <a:t> (Q), (při nestejnorodé produkci)</a:t>
            </a:r>
          </a:p>
          <a:p>
            <a:pPr eaLnBrk="1" hangingPunct="1"/>
            <a:endParaRPr lang="cs-CZ" altLang="cs-CZ" sz="2200" dirty="0"/>
          </a:p>
          <a:p>
            <a:pPr eaLnBrk="1" hangingPunct="1"/>
            <a:endParaRPr lang="cs-CZ" altLang="cs-CZ" sz="2200" dirty="0"/>
          </a:p>
          <a:p>
            <a:pPr eaLnBrk="1" hangingPunct="1"/>
            <a:r>
              <a:rPr lang="cs-CZ" altLang="cs-CZ" sz="2200" b="1" dirty="0"/>
              <a:t>Haléřový ukazatel variabilních nákladů (</a:t>
            </a:r>
            <a:r>
              <a:rPr lang="cs-CZ" altLang="cs-CZ" sz="2200" b="1" dirty="0" err="1"/>
              <a:t>hv</a:t>
            </a:r>
            <a:r>
              <a:rPr lang="cs-CZ" altLang="cs-CZ" sz="2200" b="1" dirty="0"/>
              <a:t>) – </a:t>
            </a:r>
            <a:r>
              <a:rPr lang="cs-CZ" altLang="cs-CZ" sz="2200" dirty="0"/>
              <a:t>kolik haléřů variabilních nákladů musíme vynaložit na 1 Kč výkonů (výnosů)</a:t>
            </a:r>
          </a:p>
          <a:p>
            <a:pPr eaLnBrk="1" hangingPunct="1"/>
            <a:endParaRPr lang="cs-CZ" altLang="cs-CZ" sz="2200" dirty="0"/>
          </a:p>
        </p:txBody>
      </p:sp>
      <p:sp>
        <p:nvSpPr>
          <p:cNvPr id="3687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graphicFrame>
        <p:nvGraphicFramePr>
          <p:cNvPr id="36871" name="Object 5"/>
          <p:cNvGraphicFramePr>
            <a:graphicFrameLocks noChangeAspect="1"/>
          </p:cNvGraphicFramePr>
          <p:nvPr/>
        </p:nvGraphicFramePr>
        <p:xfrm>
          <a:off x="6227763" y="2133600"/>
          <a:ext cx="1368425" cy="1152525"/>
        </p:xfrm>
        <a:graphic>
          <a:graphicData uri="http://schemas.openxmlformats.org/presentationml/2006/ole">
            <mc:AlternateContent xmlns:mc="http://schemas.openxmlformats.org/markup-compatibility/2006">
              <mc:Choice xmlns:v="urn:schemas-microsoft-com:vml" Requires="v">
                <p:oleObj spid="_x0000_s2119" name="Rovnice" r:id="rId3" imgW="431613" imgH="431613" progId="Equation.3">
                  <p:embed/>
                </p:oleObj>
              </mc:Choice>
              <mc:Fallback>
                <p:oleObj name="Rovnice" r:id="rId3" imgW="431613"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13360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2" name="Rectangle 6"/>
          <p:cNvSpPr>
            <a:spLocks noChangeArrowheads="1"/>
          </p:cNvSpPr>
          <p:nvPr/>
        </p:nvSpPr>
        <p:spPr bwMode="auto">
          <a:xfrm>
            <a:off x="0"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graphicFrame>
        <p:nvGraphicFramePr>
          <p:cNvPr id="36873" name="Object 7"/>
          <p:cNvGraphicFramePr>
            <a:graphicFrameLocks noChangeAspect="1"/>
          </p:cNvGraphicFramePr>
          <p:nvPr>
            <p:extLst>
              <p:ext uri="{D42A27DB-BD31-4B8C-83A1-F6EECF244321}">
                <p14:modId xmlns:p14="http://schemas.microsoft.com/office/powerpoint/2010/main" val="117729699"/>
              </p:ext>
            </p:extLst>
          </p:nvPr>
        </p:nvGraphicFramePr>
        <p:xfrm>
          <a:off x="6911975" y="3556000"/>
          <a:ext cx="1368425" cy="1223963"/>
        </p:xfrm>
        <a:graphic>
          <a:graphicData uri="http://schemas.openxmlformats.org/presentationml/2006/ole">
            <mc:AlternateContent xmlns:mc="http://schemas.openxmlformats.org/markup-compatibility/2006">
              <mc:Choice xmlns:v="urn:schemas-microsoft-com:vml" Requires="v">
                <p:oleObj spid="_x0000_s2120" name="Rovnice" r:id="rId5" imgW="431613" imgH="431613" progId="Equation.3">
                  <p:embed/>
                </p:oleObj>
              </mc:Choice>
              <mc:Fallback>
                <p:oleObj name="Rovnice" r:id="rId5" imgW="431613"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1975" y="3556000"/>
                        <a:ext cx="13684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4" name="Object 7"/>
          <p:cNvGraphicFramePr>
            <a:graphicFrameLocks noChangeAspect="1"/>
          </p:cNvGraphicFramePr>
          <p:nvPr>
            <p:extLst>
              <p:ext uri="{D42A27DB-BD31-4B8C-83A1-F6EECF244321}">
                <p14:modId xmlns:p14="http://schemas.microsoft.com/office/powerpoint/2010/main" val="3340658176"/>
              </p:ext>
            </p:extLst>
          </p:nvPr>
        </p:nvGraphicFramePr>
        <p:xfrm>
          <a:off x="6815931" y="5132388"/>
          <a:ext cx="1560513" cy="1073150"/>
        </p:xfrm>
        <a:graphic>
          <a:graphicData uri="http://schemas.openxmlformats.org/presentationml/2006/ole">
            <mc:AlternateContent xmlns:mc="http://schemas.openxmlformats.org/markup-compatibility/2006">
              <mc:Choice xmlns:v="urn:schemas-microsoft-com:vml" Requires="v">
                <p:oleObj spid="_x0000_s2121" name="Rovnice" r:id="rId7" imgW="545863" imgH="418918" progId="Equation.3">
                  <p:embed/>
                </p:oleObj>
              </mc:Choice>
              <mc:Fallback>
                <p:oleObj name="Rovnice" r:id="rId7" imgW="545863" imgH="418918"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5931" y="5132388"/>
                        <a:ext cx="156051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90771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datum 3"/>
          <p:cNvSpPr>
            <a:spLocks noGrp="1"/>
          </p:cNvSpPr>
          <p:nvPr>
            <p:ph type="dt" sz="quarter" idx="4294967295"/>
          </p:nvPr>
        </p:nvSpPr>
        <p:spPr>
          <a:xfrm>
            <a:off x="179388" y="6632575"/>
            <a:ext cx="21336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7891" name="Zástupný symbol pro číslo snímku 5"/>
          <p:cNvSpPr>
            <a:spLocks noGrp="1"/>
          </p:cNvSpPr>
          <p:nvPr>
            <p:ph type="sldNum" sz="quarter" idx="4294967295"/>
          </p:nvPr>
        </p:nvSpPr>
        <p:spPr>
          <a:xfrm>
            <a:off x="6948488" y="6597650"/>
            <a:ext cx="21336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3E867FAB-B69B-4806-A481-8B3C6F4094B9}" type="slidenum">
              <a:rPr lang="cs-CZ" altLang="cs-CZ" smtClean="0"/>
              <a:pPr eaLnBrk="1" hangingPunct="1"/>
              <a:t>48</a:t>
            </a:fld>
            <a:endParaRPr lang="cs-CZ" altLang="cs-CZ"/>
          </a:p>
        </p:txBody>
      </p:sp>
      <p:sp>
        <p:nvSpPr>
          <p:cNvPr id="37892" name="Rectangle 3"/>
          <p:cNvSpPr>
            <a:spLocks noGrp="1" noChangeArrowheads="1"/>
          </p:cNvSpPr>
          <p:nvPr>
            <p:ph type="body" idx="1"/>
          </p:nvPr>
        </p:nvSpPr>
        <p:spPr>
          <a:xfrm>
            <a:off x="457200" y="1409699"/>
            <a:ext cx="8507413" cy="5332413"/>
          </a:xfrm>
        </p:spPr>
        <p:txBody>
          <a:bodyPr/>
          <a:lstStyle/>
          <a:p>
            <a:pPr eaLnBrk="1" hangingPunct="1"/>
            <a:r>
              <a:rPr lang="cs-CZ" altLang="cs-CZ" b="1" u="sng" dirty="0"/>
              <a:t>Přírůstkové náklady </a:t>
            </a:r>
            <a:r>
              <a:rPr lang="cs-CZ" altLang="cs-CZ" dirty="0"/>
              <a:t>- tvoří přírůstek nákladů vyvolaný přírůstkem objemu produkce:</a:t>
            </a:r>
          </a:p>
          <a:p>
            <a:pPr eaLnBrk="1" hangingPunct="1"/>
            <a:endParaRPr lang="cs-CZ" altLang="cs-CZ" dirty="0"/>
          </a:p>
          <a:p>
            <a:pPr eaLnBrk="1" hangingPunct="1"/>
            <a:endParaRPr lang="cs-CZ" altLang="cs-CZ" dirty="0"/>
          </a:p>
          <a:p>
            <a:pPr eaLnBrk="1" hangingPunct="1"/>
            <a:r>
              <a:rPr lang="cs-CZ" altLang="cs-CZ" b="1" u="sng" dirty="0"/>
              <a:t>Marginální (mezní, hraniční) náklady</a:t>
            </a:r>
            <a:r>
              <a:rPr lang="cs-CZ" altLang="cs-CZ" dirty="0"/>
              <a:t> – jsou náklady vyvolané přírůstkem produkce </a:t>
            </a:r>
            <a:r>
              <a:rPr lang="cs-CZ" altLang="cs-CZ" i="1" dirty="0"/>
              <a:t>o jednu jednotku</a:t>
            </a:r>
          </a:p>
        </p:txBody>
      </p:sp>
      <p:sp>
        <p:nvSpPr>
          <p:cNvPr id="3789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
        <p:nvSpPr>
          <p:cNvPr id="37894" name="Rectangle 5"/>
          <p:cNvSpPr>
            <a:spLocks noChangeArrowheads="1"/>
          </p:cNvSpPr>
          <p:nvPr/>
        </p:nvSpPr>
        <p:spPr bwMode="auto">
          <a:xfrm>
            <a:off x="0"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
        <p:nvSpPr>
          <p:cNvPr id="37895" name="Rectangle 6"/>
          <p:cNvSpPr>
            <a:spLocks noChangeArrowheads="1"/>
          </p:cNvSpPr>
          <p:nvPr/>
        </p:nvSpPr>
        <p:spPr bwMode="auto">
          <a:xfrm>
            <a:off x="0" y="3248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graphicFrame>
        <p:nvGraphicFramePr>
          <p:cNvPr id="37896" name="Object 7"/>
          <p:cNvGraphicFramePr>
            <a:graphicFrameLocks noChangeAspect="1"/>
          </p:cNvGraphicFramePr>
          <p:nvPr>
            <p:extLst>
              <p:ext uri="{D42A27DB-BD31-4B8C-83A1-F6EECF244321}">
                <p14:modId xmlns:p14="http://schemas.microsoft.com/office/powerpoint/2010/main" val="901458704"/>
              </p:ext>
            </p:extLst>
          </p:nvPr>
        </p:nvGraphicFramePr>
        <p:xfrm>
          <a:off x="3851275" y="2570163"/>
          <a:ext cx="2520950" cy="665162"/>
        </p:xfrm>
        <a:graphic>
          <a:graphicData uri="http://schemas.openxmlformats.org/presentationml/2006/ole">
            <mc:AlternateContent xmlns:mc="http://schemas.openxmlformats.org/markup-compatibility/2006">
              <mc:Choice xmlns:v="urn:schemas-microsoft-com:vml" Requires="v">
                <p:oleObj spid="_x0000_s3120" name="Rovnice" r:id="rId3" imgW="876300" imgH="228600" progId="Equation.3">
                  <p:embed/>
                </p:oleObj>
              </mc:Choice>
              <mc:Fallback>
                <p:oleObj name="Rovnice" r:id="rId3" imgW="8763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2570163"/>
                        <a:ext cx="252095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7" name="Rectangle 8"/>
          <p:cNvSpPr>
            <a:spLocks noChangeArrowheads="1"/>
          </p:cNvSpPr>
          <p:nvPr/>
        </p:nvSpPr>
        <p:spPr bwMode="auto">
          <a:xfrm>
            <a:off x="0" y="3109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graphicFrame>
        <p:nvGraphicFramePr>
          <p:cNvPr id="37898" name="Object 9"/>
          <p:cNvGraphicFramePr>
            <a:graphicFrameLocks noChangeAspect="1"/>
          </p:cNvGraphicFramePr>
          <p:nvPr>
            <p:extLst>
              <p:ext uri="{D42A27DB-BD31-4B8C-83A1-F6EECF244321}">
                <p14:modId xmlns:p14="http://schemas.microsoft.com/office/powerpoint/2010/main" val="100569329"/>
              </p:ext>
            </p:extLst>
          </p:nvPr>
        </p:nvGraphicFramePr>
        <p:xfrm>
          <a:off x="3635375" y="4876006"/>
          <a:ext cx="4032250" cy="1087438"/>
        </p:xfrm>
        <a:graphic>
          <a:graphicData uri="http://schemas.openxmlformats.org/presentationml/2006/ole">
            <mc:AlternateContent xmlns:mc="http://schemas.openxmlformats.org/markup-compatibility/2006">
              <mc:Choice xmlns:v="urn:schemas-microsoft-com:vml" Requires="v">
                <p:oleObj spid="_x0000_s3121" name="Rovnice" r:id="rId5" imgW="1524000" imgH="431800" progId="Equation.3">
                  <p:embed/>
                </p:oleObj>
              </mc:Choice>
              <mc:Fallback>
                <p:oleObj name="Rovnice" r:id="rId5" imgW="15240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4876006"/>
                        <a:ext cx="403225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9" name="Rectangle 2"/>
          <p:cNvSpPr txBox="1">
            <a:spLocks noChangeArrowheads="1"/>
          </p:cNvSpPr>
          <p:nvPr/>
        </p:nvSpPr>
        <p:spPr bwMode="auto">
          <a:xfrm>
            <a:off x="468313" y="415926"/>
            <a:ext cx="82296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r>
              <a:rPr lang="cs-CZ" altLang="cs-CZ" sz="3600" dirty="0">
                <a:solidFill>
                  <a:srgbClr val="FF0000"/>
                </a:solidFill>
                <a:latin typeface="Garamond" pitchFamily="18" charset="0"/>
              </a:rPr>
              <a:t>Různé kategorie nákladů</a:t>
            </a:r>
          </a:p>
        </p:txBody>
      </p:sp>
    </p:spTree>
    <p:extLst>
      <p:ext uri="{BB962C8B-B14F-4D97-AF65-F5344CB8AC3E}">
        <p14:creationId xmlns:p14="http://schemas.microsoft.com/office/powerpoint/2010/main" val="29150654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015716" y="218852"/>
            <a:ext cx="8229600" cy="765175"/>
          </a:xfrm>
        </p:spPr>
        <p:txBody>
          <a:bodyPr>
            <a:normAutofit/>
          </a:bodyPr>
          <a:lstStyle/>
          <a:p>
            <a:r>
              <a:rPr lang="cs-CZ" sz="4000" b="1" dirty="0">
                <a:solidFill>
                  <a:srgbClr val="FF0000"/>
                </a:solidFill>
              </a:rPr>
              <a:t>Kategorie nákladů</a:t>
            </a:r>
          </a:p>
        </p:txBody>
      </p:sp>
      <p:graphicFrame>
        <p:nvGraphicFramePr>
          <p:cNvPr id="74826" name="Group 74"/>
          <p:cNvGraphicFramePr>
            <a:graphicFrameLocks noGrp="1"/>
          </p:cNvGraphicFramePr>
          <p:nvPr>
            <p:ph sz="half" idx="2"/>
            <p:extLst>
              <p:ext uri="{D42A27DB-BD31-4B8C-83A1-F6EECF244321}">
                <p14:modId xmlns:p14="http://schemas.microsoft.com/office/powerpoint/2010/main" val="98548192"/>
              </p:ext>
            </p:extLst>
          </p:nvPr>
        </p:nvGraphicFramePr>
        <p:xfrm>
          <a:off x="197643" y="1772816"/>
          <a:ext cx="8748713" cy="4567557"/>
        </p:xfrm>
        <a:graphic>
          <a:graphicData uri="http://schemas.openxmlformats.org/drawingml/2006/table">
            <a:tbl>
              <a:tblPr/>
              <a:tblGrid>
                <a:gridCol w="1625600">
                  <a:extLst>
                    <a:ext uri="{9D8B030D-6E8A-4147-A177-3AD203B41FA5}">
                      <a16:colId xmlns:a16="http://schemas.microsoft.com/office/drawing/2014/main" val="20000"/>
                    </a:ext>
                  </a:extLst>
                </a:gridCol>
                <a:gridCol w="1265238">
                  <a:extLst>
                    <a:ext uri="{9D8B030D-6E8A-4147-A177-3AD203B41FA5}">
                      <a16:colId xmlns:a16="http://schemas.microsoft.com/office/drawing/2014/main" val="20001"/>
                    </a:ext>
                  </a:extLst>
                </a:gridCol>
                <a:gridCol w="1446212">
                  <a:extLst>
                    <a:ext uri="{9D8B030D-6E8A-4147-A177-3AD203B41FA5}">
                      <a16:colId xmlns:a16="http://schemas.microsoft.com/office/drawing/2014/main" val="20002"/>
                    </a:ext>
                  </a:extLst>
                </a:gridCol>
                <a:gridCol w="1444625">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519238">
                  <a:extLst>
                    <a:ext uri="{9D8B030D-6E8A-4147-A177-3AD203B41FA5}">
                      <a16:colId xmlns:a16="http://schemas.microsoft.com/office/drawing/2014/main" val="20005"/>
                    </a:ext>
                  </a:extLst>
                </a:gridCol>
              </a:tblGrid>
              <a:tr h="608013">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Objem výroby</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ks</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err="1">
                          <a:ln>
                            <a:noFill/>
                          </a:ln>
                          <a:solidFill>
                            <a:schemeClr val="tx1"/>
                          </a:solidFill>
                          <a:effectLst/>
                          <a:latin typeface="+mn-lt"/>
                          <a:cs typeface="Times New Roman" pitchFamily="18" charset="0"/>
                        </a:rPr>
                        <a:t>Celk</a:t>
                      </a:r>
                      <a:r>
                        <a:rPr kumimoji="0" lang="cs-CZ" sz="1800" b="0" i="0" u="none" strike="noStrike" cap="none" normalizeH="0" baseline="0" dirty="0">
                          <a:ln>
                            <a:noFill/>
                          </a:ln>
                          <a:solidFill>
                            <a:schemeClr val="tx1"/>
                          </a:solidFill>
                          <a:effectLst/>
                          <a:latin typeface="+mn-lt"/>
                          <a:cs typeface="Times New Roman" pitchFamily="18" charset="0"/>
                        </a:rPr>
                        <a:t>. N</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Kč</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Fixní N</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Kč</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Variabilní N</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Kč</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Prům. N </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na 1 ks   </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Marginální N Kč</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197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0</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250</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0388">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1</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271</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197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2</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288</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0388">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3</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303</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0388">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4</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312</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197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5</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328</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0388">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6</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346</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74" name="Zástupný symbol pro číslo snímku 6"/>
          <p:cNvSpPr>
            <a:spLocks noGrp="1"/>
          </p:cNvSpPr>
          <p:nvPr>
            <p:ph type="sldNum" sz="quarter" idx="12"/>
          </p:nvPr>
        </p:nvSpPr>
        <p:spPr/>
        <p:txBody>
          <a:bodyPr/>
          <a:lstStyle/>
          <a:p>
            <a:fld id="{3461D38C-649A-4099-AF93-02342C0C508F}" type="slidenum">
              <a:rPr lang="cs-CZ"/>
              <a:pPr/>
              <a:t>49</a:t>
            </a:fld>
            <a:endParaRPr lang="cs-CZ"/>
          </a:p>
        </p:txBody>
      </p:sp>
      <p:sp>
        <p:nvSpPr>
          <p:cNvPr id="7475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sp>
        <p:nvSpPr>
          <p:cNvPr id="74757" name="Rectangle 5"/>
          <p:cNvSpPr>
            <a:spLocks noChangeArrowheads="1"/>
          </p:cNvSpPr>
          <p:nvPr/>
        </p:nvSpPr>
        <p:spPr bwMode="auto">
          <a:xfrm>
            <a:off x="0" y="3076575"/>
            <a:ext cx="9144000" cy="0"/>
          </a:xfrm>
          <a:prstGeom prst="rect">
            <a:avLst/>
          </a:prstGeom>
          <a:noFill/>
          <a:ln w="9525">
            <a:noFill/>
            <a:miter lim="800000"/>
            <a:headEnd/>
            <a:tailEnd/>
          </a:ln>
          <a:effectLst/>
        </p:spPr>
        <p:txBody>
          <a:bodyPr wrap="none" anchor="ctr">
            <a:spAutoFit/>
          </a:bodyPr>
          <a:lstStyle/>
          <a:p>
            <a:endParaRPr lang="cs-CZ"/>
          </a:p>
        </p:txBody>
      </p:sp>
      <p:sp>
        <p:nvSpPr>
          <p:cNvPr id="74758" name="Rectangle 6"/>
          <p:cNvSpPr>
            <a:spLocks noChangeArrowheads="1"/>
          </p:cNvSpPr>
          <p:nvPr/>
        </p:nvSpPr>
        <p:spPr bwMode="auto">
          <a:xfrm>
            <a:off x="0" y="3248025"/>
            <a:ext cx="9144000" cy="0"/>
          </a:xfrm>
          <a:prstGeom prst="rect">
            <a:avLst/>
          </a:prstGeom>
          <a:noFill/>
          <a:ln w="9525">
            <a:noFill/>
            <a:miter lim="800000"/>
            <a:headEnd/>
            <a:tailEnd/>
          </a:ln>
          <a:effectLst/>
        </p:spPr>
        <p:txBody>
          <a:bodyPr wrap="none" anchor="ctr">
            <a:spAutoFit/>
          </a:bodyPr>
          <a:lstStyle/>
          <a:p>
            <a:endParaRPr lang="cs-CZ"/>
          </a:p>
        </p:txBody>
      </p:sp>
      <p:sp>
        <p:nvSpPr>
          <p:cNvPr id="74759" name="Rectangle 7"/>
          <p:cNvSpPr>
            <a:spLocks noChangeArrowheads="1"/>
          </p:cNvSpPr>
          <p:nvPr/>
        </p:nvSpPr>
        <p:spPr bwMode="auto">
          <a:xfrm>
            <a:off x="0" y="3109913"/>
            <a:ext cx="9144000" cy="0"/>
          </a:xfrm>
          <a:prstGeom prst="rect">
            <a:avLst/>
          </a:prstGeom>
          <a:noFill/>
          <a:ln w="9525">
            <a:noFill/>
            <a:miter lim="800000"/>
            <a:headEnd/>
            <a:tailEnd/>
          </a:ln>
          <a:effectLst/>
        </p:spPr>
        <p:txBody>
          <a:bodyPr wrap="none" anchor="ctr">
            <a:spAutoFit/>
          </a:bodyPr>
          <a:lstStyle/>
          <a:p>
            <a:endParaRPr lang="cs-CZ"/>
          </a:p>
        </p:txBody>
      </p:sp>
      <p:sp>
        <p:nvSpPr>
          <p:cNvPr id="2" name="TextovéPole 1"/>
          <p:cNvSpPr txBox="1"/>
          <p:nvPr/>
        </p:nvSpPr>
        <p:spPr>
          <a:xfrm>
            <a:off x="2015716" y="1187004"/>
            <a:ext cx="5112568" cy="523220"/>
          </a:xfrm>
          <a:prstGeom prst="rect">
            <a:avLst/>
          </a:prstGeom>
          <a:noFill/>
        </p:spPr>
        <p:txBody>
          <a:bodyPr wrap="square" rtlCol="0">
            <a:spAutoFit/>
          </a:bodyPr>
          <a:lstStyle/>
          <a:p>
            <a:pPr algn="ctr"/>
            <a:r>
              <a:rPr lang="cs-CZ" sz="2800" b="1" dirty="0">
                <a:solidFill>
                  <a:srgbClr val="FF0000"/>
                </a:solidFill>
              </a:rPr>
              <a:t>Příklad 5: Doplňte tabulku</a:t>
            </a:r>
          </a:p>
        </p:txBody>
      </p:sp>
    </p:spTree>
    <p:extLst>
      <p:ext uri="{BB962C8B-B14F-4D97-AF65-F5344CB8AC3E}">
        <p14:creationId xmlns:p14="http://schemas.microsoft.com/office/powerpoint/2010/main" val="1765351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r>
              <a:rPr lang="cs-CZ" altLang="cs-CZ" sz="3200" b="1" dirty="0">
                <a:solidFill>
                  <a:srgbClr val="FF0000"/>
                </a:solidFill>
              </a:rPr>
              <a:t>TRŽBY</a:t>
            </a:r>
          </a:p>
        </p:txBody>
      </p:sp>
      <p:sp>
        <p:nvSpPr>
          <p:cNvPr id="160771" name="Rectangle 3"/>
          <p:cNvSpPr>
            <a:spLocks noGrp="1" noChangeArrowheads="1"/>
          </p:cNvSpPr>
          <p:nvPr>
            <p:ph type="body" idx="1"/>
          </p:nvPr>
        </p:nvSpPr>
        <p:spPr>
          <a:xfrm>
            <a:off x="85344" y="1085088"/>
            <a:ext cx="8807831" cy="5584000"/>
          </a:xfrm>
        </p:spPr>
        <p:txBody>
          <a:bodyPr/>
          <a:lstStyle/>
          <a:p>
            <a:pPr marL="533400" indent="-533400" algn="just" eaLnBrk="1" hangingPunct="1">
              <a:defRPr/>
            </a:pPr>
            <a:r>
              <a:rPr lang="cs-CZ" sz="2400" dirty="0"/>
              <a:t>Jsou </a:t>
            </a:r>
            <a:r>
              <a:rPr lang="cs-CZ" sz="2400" b="1" dirty="0"/>
              <a:t>rozhodující složkou výnosů </a:t>
            </a:r>
            <a:r>
              <a:rPr lang="cs-CZ" sz="2400" dirty="0"/>
              <a:t>a </a:t>
            </a:r>
            <a:r>
              <a:rPr lang="cs-CZ" sz="2400" b="1" dirty="0"/>
              <a:t>hlavním</a:t>
            </a:r>
            <a:r>
              <a:rPr lang="cs-CZ" sz="2400" dirty="0"/>
              <a:t> finančním </a:t>
            </a:r>
            <a:r>
              <a:rPr lang="cs-CZ" sz="2400" b="1" dirty="0"/>
              <a:t>zdrojem</a:t>
            </a:r>
            <a:r>
              <a:rPr lang="cs-CZ" sz="2400" dirty="0"/>
              <a:t> podniku (po jejich inkasu), který slouží k úhradě jeho nákladů, daní, výplatě dividend, rozšířené reprodukci apod.</a:t>
            </a:r>
          </a:p>
          <a:p>
            <a:pPr marL="533400" indent="-533400" algn="just" eaLnBrk="1" hangingPunct="1">
              <a:defRPr/>
            </a:pPr>
            <a:r>
              <a:rPr lang="cs-CZ" sz="2400" dirty="0"/>
              <a:t>Výpočet tržeb: Cena × fyzické množství</a:t>
            </a:r>
          </a:p>
          <a:p>
            <a:pPr marL="533400" indent="-533400" algn="ctr" eaLnBrk="1" hangingPunct="1">
              <a:buFont typeface="Wingdings" pitchFamily="2" charset="2"/>
              <a:buNone/>
              <a:defRPr/>
            </a:pPr>
            <a:r>
              <a:rPr lang="cs-CZ" b="1" dirty="0">
                <a:solidFill>
                  <a:srgbClr val="FF0000"/>
                </a:solidFill>
              </a:rPr>
              <a:t>T = p*q</a:t>
            </a:r>
            <a:endParaRPr lang="cs-CZ" dirty="0"/>
          </a:p>
          <a:p>
            <a:pPr algn="just" eaLnBrk="1" hangingPunct="1">
              <a:defRPr/>
            </a:pPr>
            <a:r>
              <a:rPr lang="cs-CZ" sz="2400" dirty="0"/>
              <a:t>další faktory ovlivňující tržby a výši jejich inkasa – např. měnový kurz, způsob a doba úhrady faktur atd.</a:t>
            </a:r>
            <a:r>
              <a:rPr lang="cs-CZ" sz="2400" b="1" dirty="0"/>
              <a:t> </a:t>
            </a:r>
          </a:p>
          <a:p>
            <a:pPr algn="just" eaLnBrk="1" hangingPunct="1">
              <a:defRPr/>
            </a:pPr>
            <a:r>
              <a:rPr lang="cs-CZ" sz="2400" b="1" dirty="0"/>
              <a:t>Vznik tržeb:</a:t>
            </a:r>
          </a:p>
          <a:p>
            <a:pPr lvl="1" algn="just" eaLnBrk="1" hangingPunct="1">
              <a:defRPr/>
            </a:pPr>
            <a:r>
              <a:rPr lang="cs-CZ" sz="2000" dirty="0"/>
              <a:t>Tržba vzniká okamžikem dokončení (realizace) činnosti firmy-v</a:t>
            </a:r>
            <a:r>
              <a:rPr lang="cs-CZ" sz="2000" i="1" dirty="0"/>
              <a:t>ýnosy se uznávají v okamžiku vyskladnění výrobků či zboží nebo poskytnutí služby.</a:t>
            </a:r>
          </a:p>
          <a:p>
            <a:pPr lvl="1" eaLnBrk="1" hangingPunct="1">
              <a:lnSpc>
                <a:spcPct val="80000"/>
              </a:lnSpc>
              <a:defRPr/>
            </a:pPr>
            <a:r>
              <a:rPr lang="cs-CZ" sz="2000" i="1" dirty="0"/>
              <a:t>Výnosy   zahrnují též změnu zásob vlastní výroby a tzv. aktivaci, jež rovněž nejsou peněžní příjmy.</a:t>
            </a:r>
          </a:p>
          <a:p>
            <a:pPr lvl="1" algn="just" eaLnBrk="1" hangingPunct="1">
              <a:defRPr/>
            </a:pPr>
            <a:endParaRPr lang="cs-CZ" sz="2000" dirty="0"/>
          </a:p>
          <a:p>
            <a:pPr algn="just" eaLnBrk="1" hangingPunct="1">
              <a:defRPr/>
            </a:pPr>
            <a:endParaRPr lang="cs-CZ" sz="2400" dirty="0"/>
          </a:p>
        </p:txBody>
      </p:sp>
    </p:spTree>
    <p:extLst>
      <p:ext uri="{BB962C8B-B14F-4D97-AF65-F5344CB8AC3E}">
        <p14:creationId xmlns:p14="http://schemas.microsoft.com/office/powerpoint/2010/main" val="3666999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a:xfrm>
            <a:off x="251520" y="641772"/>
            <a:ext cx="8424862" cy="558800"/>
          </a:xfrm>
        </p:spPr>
        <p:txBody>
          <a:bodyPr>
            <a:normAutofit fontScale="90000"/>
          </a:bodyPr>
          <a:lstStyle/>
          <a:p>
            <a:pPr eaLnBrk="1" hangingPunct="1"/>
            <a:r>
              <a:rPr lang="cs-CZ" b="1" dirty="0">
                <a:solidFill>
                  <a:srgbClr val="FF0000"/>
                </a:solidFill>
              </a:rPr>
              <a:t>Příklad 6 Doplňte tabulku</a:t>
            </a:r>
          </a:p>
        </p:txBody>
      </p:sp>
      <p:sp>
        <p:nvSpPr>
          <p:cNvPr id="10244" name="Zástupný symbol pro číslo snímku 4"/>
          <p:cNvSpPr>
            <a:spLocks noGrp="1"/>
          </p:cNvSpPr>
          <p:nvPr>
            <p:ph type="sldNum" sz="quarter" idx="12"/>
          </p:nvPr>
        </p:nvSpPr>
        <p:spPr>
          <a:noFill/>
        </p:spPr>
        <p:txBody>
          <a:bodyPr/>
          <a:lstStyle/>
          <a:p>
            <a:fld id="{28C57113-B405-482F-BDB3-79B29FBD13B7}" type="slidenum">
              <a:rPr lang="cs-CZ" smtClean="0"/>
              <a:pPr/>
              <a:t>50</a:t>
            </a:fld>
            <a:endParaRPr lang="cs-CZ"/>
          </a:p>
        </p:txBody>
      </p:sp>
      <p:graphicFrame>
        <p:nvGraphicFramePr>
          <p:cNvPr id="6" name="Tabulka 5"/>
          <p:cNvGraphicFramePr>
            <a:graphicFrameLocks noGrp="1"/>
          </p:cNvGraphicFramePr>
          <p:nvPr/>
        </p:nvGraphicFramePr>
        <p:xfrm>
          <a:off x="251521" y="1412773"/>
          <a:ext cx="8568630" cy="3522829"/>
        </p:xfrm>
        <a:graphic>
          <a:graphicData uri="http://schemas.openxmlformats.org/drawingml/2006/table">
            <a:tbl>
              <a:tblPr/>
              <a:tblGrid>
                <a:gridCol w="1451233">
                  <a:extLst>
                    <a:ext uri="{9D8B030D-6E8A-4147-A177-3AD203B41FA5}">
                      <a16:colId xmlns:a16="http://schemas.microsoft.com/office/drawing/2014/main" val="20000"/>
                    </a:ext>
                  </a:extLst>
                </a:gridCol>
                <a:gridCol w="1424483">
                  <a:extLst>
                    <a:ext uri="{9D8B030D-6E8A-4147-A177-3AD203B41FA5}">
                      <a16:colId xmlns:a16="http://schemas.microsoft.com/office/drawing/2014/main" val="20001"/>
                    </a:ext>
                  </a:extLst>
                </a:gridCol>
                <a:gridCol w="1177037">
                  <a:extLst>
                    <a:ext uri="{9D8B030D-6E8A-4147-A177-3AD203B41FA5}">
                      <a16:colId xmlns:a16="http://schemas.microsoft.com/office/drawing/2014/main" val="20002"/>
                    </a:ext>
                  </a:extLst>
                </a:gridCol>
                <a:gridCol w="1934420">
                  <a:extLst>
                    <a:ext uri="{9D8B030D-6E8A-4147-A177-3AD203B41FA5}">
                      <a16:colId xmlns:a16="http://schemas.microsoft.com/office/drawing/2014/main" val="20003"/>
                    </a:ext>
                  </a:extLst>
                </a:gridCol>
                <a:gridCol w="1292401">
                  <a:extLst>
                    <a:ext uri="{9D8B030D-6E8A-4147-A177-3AD203B41FA5}">
                      <a16:colId xmlns:a16="http://schemas.microsoft.com/office/drawing/2014/main" val="20004"/>
                    </a:ext>
                  </a:extLst>
                </a:gridCol>
                <a:gridCol w="1289056">
                  <a:extLst>
                    <a:ext uri="{9D8B030D-6E8A-4147-A177-3AD203B41FA5}">
                      <a16:colId xmlns:a16="http://schemas.microsoft.com/office/drawing/2014/main" val="20005"/>
                    </a:ext>
                  </a:extLst>
                </a:gridCol>
              </a:tblGrid>
              <a:tr h="1062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dirty="0">
                          <a:ln>
                            <a:noFill/>
                          </a:ln>
                          <a:solidFill>
                            <a:srgbClr val="000000"/>
                          </a:solidFill>
                          <a:effectLst/>
                          <a:latin typeface="Times New Roman" pitchFamily="18" charset="0"/>
                          <a:cs typeface="Times New Roman" pitchFamily="18" charset="0"/>
                        </a:rPr>
                        <a:t>Objem výroby v ks</a:t>
                      </a:r>
                      <a:endParaRPr kumimoji="0" lang="cs-CZ"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Celkové náklady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Fixní náklady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Celkové variabilní náklady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Průměrné náklady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dirty="0">
                          <a:ln>
                            <a:noFill/>
                          </a:ln>
                          <a:solidFill>
                            <a:srgbClr val="000000"/>
                          </a:solidFill>
                          <a:effectLst/>
                          <a:latin typeface="Times New Roman" pitchFamily="18" charset="0"/>
                          <a:cs typeface="Times New Roman" pitchFamily="18" charset="0"/>
                        </a:rPr>
                        <a:t>Marginální náklady</a:t>
                      </a:r>
                      <a:endParaRPr kumimoji="0" lang="cs-CZ"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850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1</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875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2</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900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3</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925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4</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950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975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6</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1000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dirty="0">
                          <a:ln>
                            <a:noFill/>
                          </a:ln>
                          <a:solidFill>
                            <a:srgbClr val="000000"/>
                          </a:solidFill>
                          <a:effectLst/>
                          <a:latin typeface="Calibri" pitchFamily="34" charset="0"/>
                          <a:cs typeface="Times New Roman" pitchFamily="18" charset="0"/>
                        </a:rPr>
                        <a:t> </a:t>
                      </a:r>
                      <a:endParaRPr kumimoji="0" lang="cs-CZ"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0310" name="Obdélník 6"/>
          <p:cNvSpPr>
            <a:spLocks noChangeArrowheads="1"/>
          </p:cNvSpPr>
          <p:nvPr/>
        </p:nvSpPr>
        <p:spPr bwMode="auto">
          <a:xfrm>
            <a:off x="251520" y="5085185"/>
            <a:ext cx="8641655" cy="1015663"/>
          </a:xfrm>
          <a:prstGeom prst="rect">
            <a:avLst/>
          </a:prstGeom>
          <a:noFill/>
          <a:ln w="9525">
            <a:noFill/>
            <a:miter lim="800000"/>
            <a:headEnd/>
            <a:tailEnd/>
          </a:ln>
        </p:spPr>
        <p:txBody>
          <a:bodyPr wrap="square">
            <a:spAutoFit/>
          </a:bodyPr>
          <a:lstStyle/>
          <a:p>
            <a:r>
              <a:rPr lang="cs-CZ" sz="2000" b="1" dirty="0"/>
              <a:t>Srovnejte vývoj marginálních nákladů v obou případech (s předcházejícím příkladem). Zamyslete se, proč může docházet k tak odlišnému vývoji marginálních nákladů.</a:t>
            </a:r>
          </a:p>
        </p:txBody>
      </p:sp>
    </p:spTree>
    <p:extLst>
      <p:ext uri="{BB962C8B-B14F-4D97-AF65-F5344CB8AC3E}">
        <p14:creationId xmlns:p14="http://schemas.microsoft.com/office/powerpoint/2010/main" val="20770896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datum 3"/>
          <p:cNvSpPr>
            <a:spLocks noGrp="1"/>
          </p:cNvSpPr>
          <p:nvPr>
            <p:ph type="dt" sz="quarter" idx="4294967295"/>
          </p:nvPr>
        </p:nvSpPr>
        <p:spPr>
          <a:xfrm>
            <a:off x="179388" y="6632575"/>
            <a:ext cx="21336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8915" name="Zástupný symbol pro číslo snímku 5"/>
          <p:cNvSpPr>
            <a:spLocks noGrp="1"/>
          </p:cNvSpPr>
          <p:nvPr>
            <p:ph type="sldNum" sz="quarter" idx="4294967295"/>
          </p:nvPr>
        </p:nvSpPr>
        <p:spPr>
          <a:xfrm>
            <a:off x="6948488" y="6597650"/>
            <a:ext cx="21336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2116B8BB-C34A-4714-B3DE-39C70BB51C31}" type="slidenum">
              <a:rPr lang="cs-CZ" altLang="cs-CZ" smtClean="0"/>
              <a:pPr eaLnBrk="1" hangingPunct="1"/>
              <a:t>51</a:t>
            </a:fld>
            <a:endParaRPr lang="cs-CZ" altLang="cs-CZ"/>
          </a:p>
        </p:txBody>
      </p:sp>
      <p:sp>
        <p:nvSpPr>
          <p:cNvPr id="116738" name="Rectangle 2"/>
          <p:cNvSpPr>
            <a:spLocks noGrp="1" noChangeArrowheads="1"/>
          </p:cNvSpPr>
          <p:nvPr>
            <p:ph type="title"/>
          </p:nvPr>
        </p:nvSpPr>
        <p:spPr>
          <a:xfrm>
            <a:off x="144463" y="706437"/>
            <a:ext cx="8820150" cy="649287"/>
          </a:xfrm>
        </p:spPr>
        <p:txBody>
          <a:bodyPr/>
          <a:lstStyle/>
          <a:p>
            <a:pPr eaLnBrk="1" hangingPunct="1">
              <a:defRPr/>
            </a:pPr>
            <a:r>
              <a:rPr lang="cs-CZ" sz="3200" b="1" dirty="0">
                <a:effectLst>
                  <a:outerShdw blurRad="38100" dist="38100" dir="2700000" algn="tl">
                    <a:srgbClr val="C0C0C0"/>
                  </a:outerShdw>
                </a:effectLst>
              </a:rPr>
              <a:t>Obchodní marže, přidaná hodnota, hrubé rozpětí</a:t>
            </a:r>
          </a:p>
        </p:txBody>
      </p:sp>
      <p:sp>
        <p:nvSpPr>
          <p:cNvPr id="38917" name="Rectangle 3"/>
          <p:cNvSpPr>
            <a:spLocks noGrp="1" noChangeArrowheads="1"/>
          </p:cNvSpPr>
          <p:nvPr>
            <p:ph type="body" idx="1"/>
          </p:nvPr>
        </p:nvSpPr>
        <p:spPr>
          <a:xfrm>
            <a:off x="0" y="1562101"/>
            <a:ext cx="8964613" cy="5180012"/>
          </a:xfrm>
        </p:spPr>
        <p:txBody>
          <a:bodyPr/>
          <a:lstStyle/>
          <a:p>
            <a:pPr algn="just" eaLnBrk="1" hangingPunct="1"/>
            <a:r>
              <a:rPr lang="cs-CZ" altLang="cs-CZ" sz="2400" b="1" dirty="0"/>
              <a:t>Obchodní marže (hrubá marže)</a:t>
            </a:r>
            <a:r>
              <a:rPr lang="cs-CZ" altLang="cs-CZ" sz="2400" dirty="0"/>
              <a:t> – vzniká při prodeji zboží, rozdíl mezi T a N prodaného zboží </a:t>
            </a:r>
            <a:r>
              <a:rPr lang="cs-CZ" altLang="cs-CZ" sz="2400" dirty="0">
                <a:sym typeface="Symbol" pitchFamily="18" charset="2"/>
              </a:rPr>
              <a:t> je určena ke krytí dalších provozních nákladů</a:t>
            </a:r>
          </a:p>
          <a:p>
            <a:pPr algn="just" eaLnBrk="1" hangingPunct="1"/>
            <a:r>
              <a:rPr lang="cs-CZ" altLang="cs-CZ" sz="2400" b="1" dirty="0">
                <a:sym typeface="Symbol" pitchFamily="18" charset="2"/>
              </a:rPr>
              <a:t>Přidaná hodnota</a:t>
            </a:r>
            <a:r>
              <a:rPr lang="cs-CZ" altLang="cs-CZ" sz="2400" dirty="0">
                <a:sym typeface="Symbol" pitchFamily="18" charset="2"/>
              </a:rPr>
              <a:t> - </a:t>
            </a:r>
            <a:r>
              <a:rPr lang="cs-CZ" altLang="cs-CZ" sz="2400" dirty="0"/>
              <a:t>je hodnota přidaná zpracováním, tedy hodnota, kterou podnikatel přidá svým úsilím k hodnotě nakupovaných meziproduktů (zejména zásob, služeb). Pojem přidaná hodnota je uveden ve výkazu zisku a ztráty (výsledovce). </a:t>
            </a:r>
            <a:endParaRPr lang="cs-CZ" altLang="cs-CZ" sz="2400" b="1" dirty="0"/>
          </a:p>
          <a:p>
            <a:pPr lvl="1" algn="just" eaLnBrk="1" hangingPunct="1"/>
            <a:r>
              <a:rPr lang="cs-CZ" altLang="cs-CZ" sz="2000" b="1" dirty="0"/>
              <a:t>Přidaná hodnota = obchodní marže + výkony – výkonová spotřeba</a:t>
            </a:r>
          </a:p>
          <a:p>
            <a:pPr algn="just" eaLnBrk="1" hangingPunct="1"/>
            <a:r>
              <a:rPr lang="cs-CZ" altLang="cs-CZ" sz="2400" b="1" dirty="0"/>
              <a:t>Hrubé rozpětí </a:t>
            </a:r>
            <a:r>
              <a:rPr lang="cs-CZ" altLang="cs-CZ" sz="2400" dirty="0"/>
              <a:t>- rozdíl mezi cenou výrobku a přímými náklady</a:t>
            </a:r>
          </a:p>
          <a:p>
            <a:pPr algn="just" eaLnBrk="1" hangingPunct="1"/>
            <a:r>
              <a:rPr lang="cs-CZ" altLang="cs-CZ" sz="2400" b="1" dirty="0">
                <a:sym typeface="Symbol" pitchFamily="18" charset="2"/>
              </a:rPr>
              <a:t>Příspěvek na krytí fixních nákladů a tvorbu zisku – </a:t>
            </a:r>
            <a:r>
              <a:rPr lang="cs-CZ" altLang="cs-CZ" sz="2400" dirty="0">
                <a:sym typeface="Symbol" pitchFamily="18" charset="2"/>
              </a:rPr>
              <a:t>rozdíl mezi cenou a variabilními náklady</a:t>
            </a:r>
            <a:endParaRPr lang="cs-CZ" altLang="cs-CZ" sz="2400" b="1" dirty="0">
              <a:sym typeface="Symbol" pitchFamily="18" charset="2"/>
            </a:endParaRPr>
          </a:p>
        </p:txBody>
      </p:sp>
    </p:spTree>
    <p:extLst>
      <p:ext uri="{BB962C8B-B14F-4D97-AF65-F5344CB8AC3E}">
        <p14:creationId xmlns:p14="http://schemas.microsoft.com/office/powerpoint/2010/main" val="2427885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9939"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42F4D388-1E05-4D46-8538-123601DD767B}" type="slidenum">
              <a:rPr lang="cs-CZ" altLang="cs-CZ" smtClean="0"/>
              <a:pPr eaLnBrk="1" hangingPunct="1"/>
              <a:t>52</a:t>
            </a:fld>
            <a:endParaRPr lang="cs-CZ" altLang="cs-CZ"/>
          </a:p>
        </p:txBody>
      </p:sp>
      <p:sp>
        <p:nvSpPr>
          <p:cNvPr id="39940" name="Rectangle 2"/>
          <p:cNvSpPr>
            <a:spLocks noGrp="1" noChangeArrowheads="1"/>
          </p:cNvSpPr>
          <p:nvPr>
            <p:ph type="title"/>
          </p:nvPr>
        </p:nvSpPr>
        <p:spPr/>
        <p:txBody>
          <a:bodyPr>
            <a:normAutofit/>
          </a:bodyPr>
          <a:lstStyle/>
          <a:p>
            <a:pPr eaLnBrk="1" hangingPunct="1"/>
            <a:r>
              <a:rPr lang="cs-CZ" altLang="cs-CZ" sz="3200" b="1" dirty="0">
                <a:solidFill>
                  <a:srgbClr val="FF0000"/>
                </a:solidFill>
              </a:rPr>
              <a:t>Skladba ceny výrobku</a:t>
            </a:r>
          </a:p>
        </p:txBody>
      </p:sp>
      <p:graphicFrame>
        <p:nvGraphicFramePr>
          <p:cNvPr id="39941" name="Objekt 1"/>
          <p:cNvGraphicFramePr>
            <a:graphicFrameLocks noChangeAspect="1"/>
          </p:cNvGraphicFramePr>
          <p:nvPr/>
        </p:nvGraphicFramePr>
        <p:xfrm>
          <a:off x="323850" y="1628775"/>
          <a:ext cx="8686800" cy="3549650"/>
        </p:xfrm>
        <a:graphic>
          <a:graphicData uri="http://schemas.openxmlformats.org/presentationml/2006/ole">
            <mc:AlternateContent xmlns:mc="http://schemas.openxmlformats.org/markup-compatibility/2006">
              <mc:Choice xmlns:v="urn:schemas-microsoft-com:vml" Requires="v">
                <p:oleObj spid="_x0000_s4121" r:id="rId3" imgW="6117093" imgH="2499571" progId="">
                  <p:embed/>
                </p:oleObj>
              </mc:Choice>
              <mc:Fallback>
                <p:oleObj r:id="rId3" imgW="6117093" imgH="249957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628775"/>
                        <a:ext cx="86868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971215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p:cNvSpPr>
            <a:spLocks noGrp="1"/>
          </p:cNvSpPr>
          <p:nvPr>
            <p:ph type="title"/>
          </p:nvPr>
        </p:nvSpPr>
        <p:spPr>
          <a:xfrm>
            <a:off x="457200" y="452438"/>
            <a:ext cx="8229600" cy="1143000"/>
          </a:xfrm>
        </p:spPr>
        <p:txBody>
          <a:bodyPr/>
          <a:lstStyle/>
          <a:p>
            <a:pPr eaLnBrk="1" hangingPunct="1"/>
            <a:r>
              <a:rPr lang="cs-CZ" altLang="cs-CZ" b="1" dirty="0">
                <a:solidFill>
                  <a:srgbClr val="FF0000"/>
                </a:solidFill>
              </a:rPr>
              <a:t>Výsledek hospodaření</a:t>
            </a:r>
          </a:p>
        </p:txBody>
      </p:sp>
      <p:sp>
        <p:nvSpPr>
          <p:cNvPr id="41987" name="Zástupný symbol pro obsah 2"/>
          <p:cNvSpPr>
            <a:spLocks noGrp="1"/>
          </p:cNvSpPr>
          <p:nvPr>
            <p:ph idx="1"/>
          </p:nvPr>
        </p:nvSpPr>
        <p:spPr/>
        <p:txBody>
          <a:bodyPr/>
          <a:lstStyle/>
          <a:p>
            <a:pPr eaLnBrk="1" hangingPunct="1"/>
            <a:r>
              <a:rPr lang="cs-CZ" altLang="cs-CZ" sz="2000" b="1"/>
              <a:t>Výsledek hospodaření</a:t>
            </a:r>
            <a:r>
              <a:rPr lang="cs-CZ" altLang="cs-CZ" sz="2000"/>
              <a:t> podává přehled o ziskovosti podniku za zvolený časový interval. </a:t>
            </a:r>
          </a:p>
          <a:p>
            <a:pPr eaLnBrk="1" hangingPunct="1"/>
            <a:r>
              <a:rPr lang="cs-CZ" altLang="cs-CZ" sz="2000"/>
              <a:t>Varianty výsledku hospodaření jsou následující: </a:t>
            </a:r>
          </a:p>
          <a:p>
            <a:pPr lvl="1" eaLnBrk="1" hangingPunct="1"/>
            <a:r>
              <a:rPr lang="cs-CZ" altLang="cs-CZ" sz="1600" b="1"/>
              <a:t>Výnosy &gt; Náklady = ZISK</a:t>
            </a:r>
            <a:r>
              <a:rPr lang="cs-CZ" altLang="cs-CZ" sz="1600"/>
              <a:t> </a:t>
            </a:r>
          </a:p>
          <a:p>
            <a:pPr lvl="1" eaLnBrk="1" hangingPunct="1"/>
            <a:r>
              <a:rPr lang="cs-CZ" altLang="cs-CZ" sz="1600" b="1"/>
              <a:t>Výnosy &lt; Náklady = ZTRÁTA</a:t>
            </a:r>
            <a:r>
              <a:rPr lang="cs-CZ" altLang="cs-CZ" sz="1600"/>
              <a:t> </a:t>
            </a:r>
          </a:p>
          <a:p>
            <a:pPr lvl="1" eaLnBrk="1" hangingPunct="1"/>
            <a:r>
              <a:rPr lang="cs-CZ" altLang="cs-CZ" sz="1600" b="1"/>
              <a:t>Výnosy = Náklady = nulový výsledek hospodaření</a:t>
            </a:r>
            <a:r>
              <a:rPr lang="cs-CZ" altLang="cs-CZ" sz="1600"/>
              <a:t> </a:t>
            </a:r>
          </a:p>
          <a:p>
            <a:pPr eaLnBrk="1" hangingPunct="1"/>
            <a:endParaRPr lang="cs-CZ" altLang="cs-CZ" sz="2000"/>
          </a:p>
          <a:p>
            <a:pPr eaLnBrk="1" hangingPunct="1"/>
            <a:r>
              <a:rPr lang="cs-CZ" altLang="cs-CZ" sz="2000"/>
              <a:t>Základní cílem podniku je dosahování maximálního zisku. Tento cíl je společný pro vlastníky, manažery i pro finančního manažera. </a:t>
            </a:r>
          </a:p>
          <a:p>
            <a:pPr eaLnBrk="1" hangingPunct="1"/>
            <a:r>
              <a:rPr lang="cs-CZ" altLang="cs-CZ" sz="2000"/>
              <a:t>Zisk se stává důležitým zdrojem samofinancování, rozdělování, investování, apod. </a:t>
            </a:r>
          </a:p>
        </p:txBody>
      </p:sp>
      <p:sp>
        <p:nvSpPr>
          <p:cNvPr id="4198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41989" name="Zástupný symbol pro číslo snímku 4"/>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E604FD10-F769-4465-8D36-0588707F22A2}" type="slidenum">
              <a:rPr lang="cs-CZ" altLang="cs-CZ" smtClean="0"/>
              <a:pPr eaLnBrk="1" hangingPunct="1"/>
              <a:t>53</a:t>
            </a:fld>
            <a:endParaRPr lang="cs-CZ" altLang="cs-CZ"/>
          </a:p>
        </p:txBody>
      </p:sp>
    </p:spTree>
    <p:extLst>
      <p:ext uri="{BB962C8B-B14F-4D97-AF65-F5344CB8AC3E}">
        <p14:creationId xmlns:p14="http://schemas.microsoft.com/office/powerpoint/2010/main" val="11640527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p:txBody>
          <a:bodyPr/>
          <a:lstStyle/>
          <a:p>
            <a:pPr eaLnBrk="1" hangingPunct="1"/>
            <a:r>
              <a:rPr lang="cs-CZ" altLang="cs-CZ" b="1" dirty="0"/>
              <a:t>Výsledek hospodaření</a:t>
            </a:r>
          </a:p>
        </p:txBody>
      </p:sp>
      <p:sp>
        <p:nvSpPr>
          <p:cNvPr id="43011" name="Zástupný symbol pro obsah 2"/>
          <p:cNvSpPr>
            <a:spLocks noGrp="1"/>
          </p:cNvSpPr>
          <p:nvPr>
            <p:ph idx="1"/>
          </p:nvPr>
        </p:nvSpPr>
        <p:spPr>
          <a:xfrm>
            <a:off x="307975" y="1412876"/>
            <a:ext cx="8435975" cy="576263"/>
          </a:xfrm>
        </p:spPr>
        <p:txBody>
          <a:bodyPr/>
          <a:lstStyle/>
          <a:p>
            <a:pPr eaLnBrk="1" hangingPunct="1"/>
            <a:r>
              <a:rPr lang="cs-CZ" altLang="cs-CZ" sz="2000" dirty="0"/>
              <a:t>Kategorie zisku</a:t>
            </a:r>
          </a:p>
        </p:txBody>
      </p:sp>
      <p:sp>
        <p:nvSpPr>
          <p:cNvPr id="43012"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43013" name="Zástupný symbol pro číslo snímku 4"/>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C2B92E67-F505-4166-8C58-349C74A1884F}" type="slidenum">
              <a:rPr lang="cs-CZ" altLang="cs-CZ" smtClean="0"/>
              <a:pPr eaLnBrk="1" hangingPunct="1"/>
              <a:t>54</a:t>
            </a:fld>
            <a:endParaRPr lang="cs-CZ" altLang="cs-CZ"/>
          </a:p>
        </p:txBody>
      </p:sp>
      <p:sp>
        <p:nvSpPr>
          <p:cNvPr id="43014" name="AutoShape 2" descr="http://finport.fame.utb.cz/lib/exe/fetch.php?media=rizeni_vynosu_a_nakladu:vztah_nakladu_vynosu_a_zisku:vztah_mezi_vynosy_naklady_a_vysledkem_hospodareni:2_vykaz_zisku_a_ztraty.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
        <p:nvSpPr>
          <p:cNvPr id="43015" name="AutoShape 4" descr="http://finport.fame.utb.cz/lib/exe/fetch.php?media=rizeni_vynosu_a_nakladu:vztah_nakladu_vynosu_a_zisku:vztah_mezi_vynosy_naklady_a_vysledkem_hospodareni:2_vykaz_zisku_a_ztraty.pn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pic>
        <p:nvPicPr>
          <p:cNvPr id="4301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385" y="1109445"/>
            <a:ext cx="6092703" cy="601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2903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a:xfrm>
            <a:off x="612775" y="312738"/>
            <a:ext cx="8229600" cy="1143000"/>
          </a:xfrm>
        </p:spPr>
        <p:txBody>
          <a:bodyPr>
            <a:normAutofit/>
          </a:bodyPr>
          <a:lstStyle/>
          <a:p>
            <a:pPr eaLnBrk="1" hangingPunct="1"/>
            <a:r>
              <a:rPr lang="cs-CZ" altLang="cs-CZ" sz="4000" b="1" dirty="0">
                <a:solidFill>
                  <a:srgbClr val="FF0000"/>
                </a:solidFill>
              </a:rPr>
              <a:t>Výsledek hospodaření</a:t>
            </a:r>
          </a:p>
        </p:txBody>
      </p:sp>
      <p:sp>
        <p:nvSpPr>
          <p:cNvPr id="44035" name="Zástupný symbol pro obsah 2"/>
          <p:cNvSpPr>
            <a:spLocks noGrp="1"/>
          </p:cNvSpPr>
          <p:nvPr>
            <p:ph idx="1"/>
          </p:nvPr>
        </p:nvSpPr>
        <p:spPr>
          <a:xfrm>
            <a:off x="155576" y="1417638"/>
            <a:ext cx="8720138" cy="5035550"/>
          </a:xfrm>
        </p:spPr>
        <p:txBody>
          <a:bodyPr/>
          <a:lstStyle/>
          <a:p>
            <a:pPr eaLnBrk="1" hangingPunct="1"/>
            <a:r>
              <a:rPr lang="cs-CZ" altLang="cs-CZ" sz="2000" dirty="0"/>
              <a:t>Na výsledek hospodaření podniku má vliv několik faktorů, některé z nich jsou </a:t>
            </a:r>
            <a:r>
              <a:rPr lang="cs-CZ" altLang="cs-CZ" sz="2000" b="1" dirty="0"/>
              <a:t>ovlivnitelné podnikem samotným, některé ovlivnit nelze. </a:t>
            </a:r>
          </a:p>
          <a:p>
            <a:pPr eaLnBrk="1" hangingPunct="1"/>
            <a:r>
              <a:rPr lang="cs-CZ" altLang="cs-CZ" sz="2000" b="1" dirty="0"/>
              <a:t>neovlivnitelné </a:t>
            </a:r>
          </a:p>
          <a:p>
            <a:pPr lvl="1" eaLnBrk="1" hangingPunct="1"/>
            <a:r>
              <a:rPr lang="cs-CZ" altLang="cs-CZ" sz="1800" dirty="0"/>
              <a:t>např. makroekonomická situace, </a:t>
            </a:r>
          </a:p>
          <a:p>
            <a:pPr lvl="1" eaLnBrk="1" hangingPunct="1"/>
            <a:r>
              <a:rPr lang="cs-CZ" altLang="cs-CZ" sz="1800" dirty="0"/>
              <a:t>prostředí, ve kterém podnik působí - legislativa, daňové zatížení, ochota a přístup úřadů, kulturu, sociální vazby, apod. </a:t>
            </a:r>
          </a:p>
          <a:p>
            <a:pPr eaLnBrk="1" hangingPunct="1"/>
            <a:r>
              <a:rPr lang="cs-CZ" altLang="cs-CZ" sz="2000" b="1" dirty="0"/>
              <a:t>ovlivnitelné</a:t>
            </a:r>
            <a:r>
              <a:rPr lang="cs-CZ" altLang="cs-CZ" sz="2000" dirty="0"/>
              <a:t> </a:t>
            </a:r>
          </a:p>
          <a:p>
            <a:pPr lvl="1" eaLnBrk="1" hangingPunct="1"/>
            <a:r>
              <a:rPr lang="cs-CZ" altLang="cs-CZ" sz="2000" b="1" dirty="0"/>
              <a:t>faktory </a:t>
            </a:r>
            <a:r>
              <a:rPr lang="cs-CZ" altLang="cs-CZ" sz="2000" b="1" dirty="0" err="1"/>
              <a:t>technicko</a:t>
            </a:r>
            <a:r>
              <a:rPr lang="cs-CZ" altLang="cs-CZ" sz="2000" b="1" dirty="0"/>
              <a:t> ekonomické efektivnosti</a:t>
            </a:r>
            <a:r>
              <a:rPr lang="cs-CZ" altLang="cs-CZ" sz="2000" dirty="0"/>
              <a:t> </a:t>
            </a:r>
          </a:p>
          <a:p>
            <a:pPr lvl="2" eaLnBrk="1" hangingPunct="1"/>
            <a:r>
              <a:rPr lang="cs-CZ" altLang="cs-CZ" sz="1800" dirty="0"/>
              <a:t>úroveň objemu, kvality a struktury výkonů, </a:t>
            </a:r>
          </a:p>
          <a:p>
            <a:pPr lvl="2" eaLnBrk="1" hangingPunct="1"/>
            <a:r>
              <a:rPr lang="cs-CZ" altLang="cs-CZ" sz="1800" dirty="0"/>
              <a:t>úroveň produktivity práce, věcného kapitálu a přírodních zdrojů, </a:t>
            </a:r>
          </a:p>
          <a:p>
            <a:pPr lvl="1" eaLnBrk="1" hangingPunct="1"/>
            <a:r>
              <a:rPr lang="cs-CZ" altLang="cs-CZ" sz="2000" b="1" dirty="0"/>
              <a:t>faktory cenové a finanční povahy, související s procesy rozdělování a směny</a:t>
            </a:r>
            <a:r>
              <a:rPr lang="cs-CZ" altLang="cs-CZ" sz="2000" dirty="0"/>
              <a:t> </a:t>
            </a:r>
          </a:p>
          <a:p>
            <a:pPr lvl="2" eaLnBrk="1" hangingPunct="1"/>
            <a:r>
              <a:rPr lang="cs-CZ" altLang="cs-CZ" sz="1800" dirty="0"/>
              <a:t>ceny zboží, výrobků a služeb, ceny jednotlivých vstupů, </a:t>
            </a:r>
          </a:p>
          <a:p>
            <a:pPr lvl="2" eaLnBrk="1" hangingPunct="1"/>
            <a:r>
              <a:rPr lang="cs-CZ" altLang="cs-CZ" sz="1800" dirty="0"/>
              <a:t>úrokové sazby, sazby daní, pojištění a jiné finanční nástroje. </a:t>
            </a:r>
          </a:p>
        </p:txBody>
      </p:sp>
      <p:sp>
        <p:nvSpPr>
          <p:cNvPr id="44036"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44037" name="Zástupný symbol pro číslo snímku 4"/>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AEA864C7-DA92-47C6-8CF4-FEE17E7C458F}" type="slidenum">
              <a:rPr lang="cs-CZ" altLang="cs-CZ" smtClean="0"/>
              <a:pPr eaLnBrk="1" hangingPunct="1"/>
              <a:t>55</a:t>
            </a:fld>
            <a:endParaRPr lang="cs-CZ" altLang="cs-CZ"/>
          </a:p>
        </p:txBody>
      </p:sp>
      <p:sp>
        <p:nvSpPr>
          <p:cNvPr id="44038" name="AutoShape 2" descr="http://finport.fame.utb.cz/lib/exe/fetch.php?media=rizeni_vynosu_a_nakladu:vztah_nakladu_vynosu_a_zisku:vztah_mezi_vynosy_naklady_a_vysledkem_hospodareni:2_vykaz_zisku_a_ztraty.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
        <p:nvSpPr>
          <p:cNvPr id="44039" name="AutoShape 4" descr="http://finport.fame.utb.cz/lib/exe/fetch.php?media=rizeni_vynosu_a_nakladu:vztah_nakladu_vynosu_a_zisku:vztah_mezi_vynosy_naklady_a_vysledkem_hospodareni:2_vykaz_zisku_a_ztraty.pn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Tree>
    <p:extLst>
      <p:ext uri="{BB962C8B-B14F-4D97-AF65-F5344CB8AC3E}">
        <p14:creationId xmlns:p14="http://schemas.microsoft.com/office/powerpoint/2010/main" val="4769857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p:cNvSpPr>
            <a:spLocks noGrp="1"/>
          </p:cNvSpPr>
          <p:nvPr>
            <p:ph type="title"/>
          </p:nvPr>
        </p:nvSpPr>
        <p:spPr>
          <a:xfrm>
            <a:off x="460375" y="312738"/>
            <a:ext cx="8229600" cy="1143000"/>
          </a:xfrm>
        </p:spPr>
        <p:txBody>
          <a:bodyPr/>
          <a:lstStyle/>
          <a:p>
            <a:pPr eaLnBrk="1" hangingPunct="1"/>
            <a:r>
              <a:rPr lang="cs-CZ" altLang="cs-CZ" b="1" dirty="0">
                <a:solidFill>
                  <a:srgbClr val="FF0000"/>
                </a:solidFill>
              </a:rPr>
              <a:t>Výsledek hospodaření</a:t>
            </a:r>
          </a:p>
        </p:txBody>
      </p:sp>
      <p:sp>
        <p:nvSpPr>
          <p:cNvPr id="45059" name="Zástupný symbol pro obsah 2"/>
          <p:cNvSpPr>
            <a:spLocks noGrp="1"/>
          </p:cNvSpPr>
          <p:nvPr>
            <p:ph idx="1"/>
          </p:nvPr>
        </p:nvSpPr>
        <p:spPr>
          <a:xfrm>
            <a:off x="179388" y="1417638"/>
            <a:ext cx="8696325" cy="5035550"/>
          </a:xfrm>
        </p:spPr>
        <p:txBody>
          <a:bodyPr/>
          <a:lstStyle/>
          <a:p>
            <a:pPr eaLnBrk="1" hangingPunct="1"/>
            <a:r>
              <a:rPr lang="cs-CZ" altLang="cs-CZ" sz="2400" dirty="0"/>
              <a:t>Možnosti ovlivnění VH</a:t>
            </a:r>
          </a:p>
          <a:p>
            <a:pPr lvl="1" eaLnBrk="1" hangingPunct="1"/>
            <a:r>
              <a:rPr lang="cs-CZ" altLang="cs-CZ" dirty="0"/>
              <a:t>Zvýšení výnosů - …………</a:t>
            </a:r>
          </a:p>
          <a:p>
            <a:pPr lvl="1" eaLnBrk="1" hangingPunct="1"/>
            <a:endParaRPr lang="cs-CZ" altLang="cs-CZ" dirty="0"/>
          </a:p>
          <a:p>
            <a:pPr lvl="1" eaLnBrk="1" hangingPunct="1"/>
            <a:endParaRPr lang="cs-CZ" altLang="cs-CZ" dirty="0"/>
          </a:p>
          <a:p>
            <a:pPr lvl="1" eaLnBrk="1" hangingPunct="1"/>
            <a:endParaRPr lang="cs-CZ" altLang="cs-CZ" dirty="0"/>
          </a:p>
          <a:p>
            <a:pPr lvl="1" eaLnBrk="1" hangingPunct="1"/>
            <a:r>
              <a:rPr lang="cs-CZ" altLang="cs-CZ" dirty="0"/>
              <a:t>Snížení nákladů - ………….</a:t>
            </a:r>
          </a:p>
        </p:txBody>
      </p:sp>
      <p:sp>
        <p:nvSpPr>
          <p:cNvPr id="45060"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45061" name="Zástupný symbol pro číslo snímku 4"/>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ED3B1D7E-6C16-452D-B8FF-76483C9B1E3A}" type="slidenum">
              <a:rPr lang="cs-CZ" altLang="cs-CZ" smtClean="0"/>
              <a:pPr eaLnBrk="1" hangingPunct="1"/>
              <a:t>56</a:t>
            </a:fld>
            <a:endParaRPr lang="cs-CZ" altLang="cs-CZ"/>
          </a:p>
        </p:txBody>
      </p:sp>
      <p:sp>
        <p:nvSpPr>
          <p:cNvPr id="45062" name="AutoShape 2" descr="http://finport.fame.utb.cz/lib/exe/fetch.php?media=rizeni_vynosu_a_nakladu:vztah_nakladu_vynosu_a_zisku:vztah_mezi_vynosy_naklady_a_vysledkem_hospodareni:2_vykaz_zisku_a_ztraty.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
        <p:nvSpPr>
          <p:cNvPr id="45063" name="AutoShape 4" descr="http://finport.fame.utb.cz/lib/exe/fetch.php?media=rizeni_vynosu_a_nakladu:vztah_nakladu_vynosu_a_zisku:vztah_mezi_vynosy_naklady_a_vysledkem_hospodareni:2_vykaz_zisku_a_ztraty.pn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Tree>
    <p:extLst>
      <p:ext uri="{BB962C8B-B14F-4D97-AF65-F5344CB8AC3E}">
        <p14:creationId xmlns:p14="http://schemas.microsoft.com/office/powerpoint/2010/main" val="2931806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p:txBody>
          <a:bodyPr/>
          <a:lstStyle/>
          <a:p>
            <a:pPr marL="0" indent="0" eaLnBrk="1" hangingPunct="1">
              <a:lnSpc>
                <a:spcPct val="80000"/>
              </a:lnSpc>
              <a:buFont typeface="Wingdings" pitchFamily="2" charset="2"/>
              <a:buNone/>
              <a:defRPr/>
            </a:pPr>
            <a:r>
              <a:rPr lang="cs-CZ" sz="2400" b="1" dirty="0"/>
              <a:t>Způsoby snižování nákladů</a:t>
            </a:r>
            <a:endParaRPr lang="cs-CZ" sz="2100" b="1" dirty="0"/>
          </a:p>
          <a:p>
            <a:pPr eaLnBrk="1" hangingPunct="1">
              <a:lnSpc>
                <a:spcPct val="80000"/>
              </a:lnSpc>
              <a:defRPr/>
            </a:pPr>
            <a:r>
              <a:rPr lang="cs-CZ" sz="2100" dirty="0"/>
              <a:t>V oblasti materiálu –  využít levnějšího materiálu (záporem může být menší kvalita), zmenšit odpad, využití odpadu... </a:t>
            </a:r>
          </a:p>
          <a:p>
            <a:pPr eaLnBrk="1" hangingPunct="1">
              <a:lnSpc>
                <a:spcPct val="80000"/>
              </a:lnSpc>
              <a:defRPr/>
            </a:pPr>
            <a:r>
              <a:rPr lang="cs-CZ" sz="2100" dirty="0"/>
              <a:t>V oblasti mezd – více práce pro 1 pracovní sílu (ušetření </a:t>
            </a:r>
            <a:r>
              <a:rPr lang="cs-CZ" sz="2100" dirty="0" err="1"/>
              <a:t>prac</a:t>
            </a:r>
            <a:r>
              <a:rPr lang="cs-CZ" sz="2100" dirty="0"/>
              <a:t>. síly); zvýšit produktivitu práce, neekonomická motivace</a:t>
            </a:r>
          </a:p>
          <a:p>
            <a:pPr eaLnBrk="1" hangingPunct="1">
              <a:lnSpc>
                <a:spcPct val="80000"/>
              </a:lnSpc>
              <a:defRPr/>
            </a:pPr>
            <a:r>
              <a:rPr lang="cs-CZ" sz="2100" dirty="0"/>
              <a:t>Dlouhodobý majetek – snaha o růst produkce se stávajícím majetkem, vyšší procento využití kapacity strojů, druhé a třetí směny..</a:t>
            </a:r>
          </a:p>
          <a:p>
            <a:pPr eaLnBrk="1" hangingPunct="1">
              <a:lnSpc>
                <a:spcPct val="80000"/>
              </a:lnSpc>
              <a:defRPr/>
            </a:pPr>
            <a:r>
              <a:rPr lang="cs-CZ" sz="2100" dirty="0"/>
              <a:t>Spotřeba energií – nesvítit zbytečně, stroje včas vypínat, efektivita topení + alternativní zdroje energie (slunce..), zateplení budov...</a:t>
            </a:r>
          </a:p>
          <a:p>
            <a:pPr eaLnBrk="1" hangingPunct="1">
              <a:lnSpc>
                <a:spcPct val="80000"/>
              </a:lnSpc>
              <a:defRPr/>
            </a:pPr>
            <a:r>
              <a:rPr lang="cs-CZ" sz="2100" dirty="0"/>
              <a:t>Využít technický rozvoj </a:t>
            </a:r>
          </a:p>
          <a:p>
            <a:pPr eaLnBrk="1" hangingPunct="1">
              <a:lnSpc>
                <a:spcPct val="80000"/>
              </a:lnSpc>
              <a:defRPr/>
            </a:pPr>
            <a:r>
              <a:rPr lang="cs-CZ" sz="2100" dirty="0"/>
              <a:t>Zdokonalení organizace a řízení -  (nebudou prostoje) kontrola zmetkovitosti výroby, průběžná kontrola ve výrobním procesu, lepší plánování...</a:t>
            </a:r>
          </a:p>
          <a:p>
            <a:pPr eaLnBrk="1" hangingPunct="1">
              <a:lnSpc>
                <a:spcPct val="80000"/>
              </a:lnSpc>
              <a:defRPr/>
            </a:pPr>
            <a:r>
              <a:rPr lang="cs-CZ" sz="2100" dirty="0"/>
              <a:t>aj. </a:t>
            </a:r>
          </a:p>
        </p:txBody>
      </p:sp>
      <p:sp>
        <p:nvSpPr>
          <p:cNvPr id="46083" name="Nadpis 1"/>
          <p:cNvSpPr txBox="1">
            <a:spLocks/>
          </p:cNvSpPr>
          <p:nvPr/>
        </p:nvSpPr>
        <p:spPr bwMode="auto">
          <a:xfrm>
            <a:off x="457200" y="815976"/>
            <a:ext cx="8424862"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r>
              <a:rPr lang="cs-CZ" altLang="cs-CZ" sz="4000" dirty="0">
                <a:solidFill>
                  <a:srgbClr val="FF0000"/>
                </a:solidFill>
                <a:latin typeface="Garamond" pitchFamily="18" charset="0"/>
              </a:rPr>
              <a:t>Výsledek hospodaření</a:t>
            </a:r>
          </a:p>
        </p:txBody>
      </p:sp>
    </p:spTree>
    <p:extLst>
      <p:ext uri="{BB962C8B-B14F-4D97-AF65-F5344CB8AC3E}">
        <p14:creationId xmlns:p14="http://schemas.microsoft.com/office/powerpoint/2010/main" val="245353493"/>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p:txBody>
          <a:bodyPr/>
          <a:lstStyle/>
          <a:p>
            <a:pPr marL="0" indent="0" eaLnBrk="1" hangingPunct="1">
              <a:lnSpc>
                <a:spcPct val="80000"/>
              </a:lnSpc>
              <a:buFont typeface="Wingdings" pitchFamily="2" charset="2"/>
              <a:buNone/>
              <a:defRPr/>
            </a:pPr>
            <a:r>
              <a:rPr lang="cs-CZ" sz="2400" b="1" dirty="0"/>
              <a:t>Způsoby zvyšování výnosů</a:t>
            </a:r>
            <a:endParaRPr lang="cs-CZ" sz="2100" b="1" dirty="0"/>
          </a:p>
          <a:p>
            <a:pPr eaLnBrk="1" hangingPunct="1">
              <a:defRPr/>
            </a:pPr>
            <a:r>
              <a:rPr lang="cs-CZ" sz="2400" dirty="0"/>
              <a:t>Zvyšování cen (rizikem je snížení konkurenceschopnosti a ztráta zákazníka)</a:t>
            </a:r>
          </a:p>
          <a:p>
            <a:pPr eaLnBrk="1" hangingPunct="1">
              <a:defRPr/>
            </a:pPr>
            <a:r>
              <a:rPr lang="cs-CZ" sz="2400" dirty="0"/>
              <a:t>Zvýšení objemu prodeje</a:t>
            </a:r>
          </a:p>
          <a:p>
            <a:pPr eaLnBrk="1" hangingPunct="1">
              <a:defRPr/>
            </a:pPr>
            <a:r>
              <a:rPr lang="cs-CZ" sz="2400" dirty="0"/>
              <a:t>Lepší marketingová činnost – propagace, reklama, dárky, množstevní slevy, soutěže, věrnostní programy....</a:t>
            </a:r>
          </a:p>
          <a:p>
            <a:pPr eaLnBrk="1" hangingPunct="1">
              <a:buFont typeface="Wingdings" pitchFamily="2" charset="2"/>
              <a:buNone/>
              <a:defRPr/>
            </a:pPr>
            <a:endParaRPr lang="cs-CZ" sz="2400" dirty="0"/>
          </a:p>
          <a:p>
            <a:pPr eaLnBrk="1" hangingPunct="1">
              <a:buFont typeface="Wingdings" pitchFamily="2" charset="2"/>
              <a:buNone/>
              <a:defRPr/>
            </a:pPr>
            <a:endParaRPr lang="cs-CZ" sz="2400" dirty="0"/>
          </a:p>
          <a:p>
            <a:pPr eaLnBrk="1" hangingPunct="1">
              <a:buFont typeface="Wingdings" pitchFamily="2" charset="2"/>
              <a:buNone/>
              <a:defRPr/>
            </a:pPr>
            <a:r>
              <a:rPr lang="cs-CZ" sz="2400" i="1" dirty="0"/>
              <a:t>Téma k diskusi:	Jakými dalšími zde neuvedenými způsoby může firma zvyšovat své výnosy</a:t>
            </a:r>
          </a:p>
        </p:txBody>
      </p:sp>
      <p:sp>
        <p:nvSpPr>
          <p:cNvPr id="47107" name="Nadpis 1"/>
          <p:cNvSpPr txBox="1">
            <a:spLocks/>
          </p:cNvSpPr>
          <p:nvPr/>
        </p:nvSpPr>
        <p:spPr bwMode="auto">
          <a:xfrm>
            <a:off x="620713" y="803276"/>
            <a:ext cx="8424862"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r>
              <a:rPr lang="cs-CZ" altLang="cs-CZ" sz="4000" dirty="0">
                <a:solidFill>
                  <a:srgbClr val="FF0000"/>
                </a:solidFill>
                <a:latin typeface="Garamond" pitchFamily="18" charset="0"/>
              </a:rPr>
              <a:t>Výsledek hospodaření</a:t>
            </a:r>
          </a:p>
        </p:txBody>
      </p:sp>
    </p:spTree>
    <p:extLst>
      <p:ext uri="{BB962C8B-B14F-4D97-AF65-F5344CB8AC3E}">
        <p14:creationId xmlns:p14="http://schemas.microsoft.com/office/powerpoint/2010/main" val="416126688"/>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eaLnBrk="1" hangingPunct="1"/>
            <a:r>
              <a:rPr lang="cs-CZ" altLang="cs-CZ" sz="4000" b="1" dirty="0">
                <a:solidFill>
                  <a:srgbClr val="FF0000"/>
                </a:solidFill>
              </a:rPr>
              <a:t>Výsledek hospodaření</a:t>
            </a:r>
          </a:p>
        </p:txBody>
      </p:sp>
      <p:sp>
        <p:nvSpPr>
          <p:cNvPr id="48131" name="Rectangle 3"/>
          <p:cNvSpPr>
            <a:spLocks noGrp="1" noChangeArrowheads="1"/>
          </p:cNvSpPr>
          <p:nvPr>
            <p:ph type="body" idx="1"/>
          </p:nvPr>
        </p:nvSpPr>
        <p:spPr>
          <a:xfrm>
            <a:off x="88900" y="1193800"/>
            <a:ext cx="8737600" cy="5664200"/>
          </a:xfrm>
        </p:spPr>
        <p:txBody>
          <a:bodyPr/>
          <a:lstStyle/>
          <a:p>
            <a:pPr algn="just" eaLnBrk="1" hangingPunct="1">
              <a:lnSpc>
                <a:spcPct val="80000"/>
              </a:lnSpc>
            </a:pPr>
            <a:r>
              <a:rPr lang="cs-CZ" altLang="cs-CZ" sz="2100" dirty="0"/>
              <a:t>V pravidelných intervalech firma zjišťuje porovnáním výnosů a nákladů svůj výsledek hospodaření.</a:t>
            </a:r>
          </a:p>
          <a:p>
            <a:pPr algn="just" eaLnBrk="1" hangingPunct="1">
              <a:lnSpc>
                <a:spcPct val="80000"/>
              </a:lnSpc>
            </a:pPr>
            <a:endParaRPr lang="cs-CZ" altLang="cs-CZ" sz="2100" dirty="0"/>
          </a:p>
          <a:p>
            <a:pPr algn="just" eaLnBrk="1" hangingPunct="1">
              <a:lnSpc>
                <a:spcPct val="80000"/>
              </a:lnSpc>
            </a:pPr>
            <a:r>
              <a:rPr lang="cs-CZ" altLang="cs-CZ" sz="2100" dirty="0"/>
              <a:t>Pro své potřeby si firma toto porovnání může dělat kdykoli během účetního období, pro potřeby daňové se výsledek hospodaření zjišťuje po ukončení účetního období (tedy po 12</a:t>
            </a:r>
            <a:r>
              <a:rPr lang="cs-CZ" altLang="cs-CZ" sz="2100" i="1" dirty="0"/>
              <a:t>ti</a:t>
            </a:r>
            <a:r>
              <a:rPr lang="cs-CZ" altLang="cs-CZ" sz="2100" dirty="0"/>
              <a:t> po sobě jdoucích měsících). </a:t>
            </a:r>
          </a:p>
          <a:p>
            <a:pPr algn="just" eaLnBrk="1" hangingPunct="1">
              <a:lnSpc>
                <a:spcPct val="80000"/>
              </a:lnSpc>
            </a:pPr>
            <a:endParaRPr lang="cs-CZ" altLang="cs-CZ" sz="2100" dirty="0"/>
          </a:p>
          <a:p>
            <a:pPr algn="just" eaLnBrk="1" hangingPunct="1">
              <a:lnSpc>
                <a:spcPct val="80000"/>
              </a:lnSpc>
            </a:pPr>
            <a:r>
              <a:rPr lang="cs-CZ" altLang="cs-CZ" sz="2100" dirty="0"/>
              <a:t>Po ukončení tohoto účetního období jsou tři měsíce plné </a:t>
            </a:r>
            <a:r>
              <a:rPr lang="cs-CZ" altLang="cs-CZ" sz="2100" dirty="0">
                <a:solidFill>
                  <a:schemeClr val="accent2"/>
                </a:solidFill>
              </a:rPr>
              <a:t>závěrkových a uzávěrkových činností</a:t>
            </a:r>
            <a:r>
              <a:rPr lang="cs-CZ" altLang="cs-CZ" sz="2100" dirty="0"/>
              <a:t> a nejčastěji do 31.3. (pokud je účetní období rovno kalendářnímu roku) musí být odevzdáno daňové přiznání k dani z příjmu na příslušný Finanční úřad a samozřejmě do stejného data musí být uhrazena i dlužná daň.</a:t>
            </a:r>
          </a:p>
          <a:p>
            <a:pPr algn="just" eaLnBrk="1" hangingPunct="1">
              <a:lnSpc>
                <a:spcPct val="80000"/>
              </a:lnSpc>
            </a:pPr>
            <a:endParaRPr lang="cs-CZ" altLang="cs-CZ" sz="2100" i="1" dirty="0"/>
          </a:p>
          <a:p>
            <a:pPr algn="just" eaLnBrk="1" hangingPunct="1">
              <a:lnSpc>
                <a:spcPct val="80000"/>
              </a:lnSpc>
            </a:pPr>
            <a:r>
              <a:rPr lang="cs-CZ" altLang="cs-CZ" sz="2100" i="1" dirty="0"/>
              <a:t>Poznámka: v případě, že firma požádá o služby daňového poradce, ten celé účetnictví nejen „zkontroluje“, ale především posune datum odevzdání DP na 30.6.</a:t>
            </a:r>
          </a:p>
        </p:txBody>
      </p:sp>
    </p:spTree>
    <p:extLst>
      <p:ext uri="{BB962C8B-B14F-4D97-AF65-F5344CB8AC3E}">
        <p14:creationId xmlns:p14="http://schemas.microsoft.com/office/powerpoint/2010/main" val="81215027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8195"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D862C7B5-B704-446D-B060-25E449BA78C8}" type="slidenum">
              <a:rPr lang="cs-CZ" altLang="cs-CZ" smtClean="0"/>
              <a:pPr eaLnBrk="1" hangingPunct="1"/>
              <a:t>6</a:t>
            </a:fld>
            <a:endParaRPr lang="cs-CZ" altLang="cs-CZ"/>
          </a:p>
        </p:txBody>
      </p:sp>
      <p:sp>
        <p:nvSpPr>
          <p:cNvPr id="8196" name="Rectangle 2"/>
          <p:cNvSpPr>
            <a:spLocks noGrp="1" noChangeArrowheads="1"/>
          </p:cNvSpPr>
          <p:nvPr>
            <p:ph type="title"/>
          </p:nvPr>
        </p:nvSpPr>
        <p:spPr/>
        <p:txBody>
          <a:bodyPr>
            <a:normAutofit/>
          </a:bodyPr>
          <a:lstStyle/>
          <a:p>
            <a:pPr eaLnBrk="1" hangingPunct="1"/>
            <a:r>
              <a:rPr lang="cs-CZ" altLang="cs-CZ" sz="3600" b="1" dirty="0">
                <a:solidFill>
                  <a:srgbClr val="FF0000"/>
                </a:solidFill>
              </a:rPr>
              <a:t>TRŽBY</a:t>
            </a:r>
          </a:p>
        </p:txBody>
      </p:sp>
      <p:sp>
        <p:nvSpPr>
          <p:cNvPr id="8197" name="Rectangle 3"/>
          <p:cNvSpPr>
            <a:spLocks noGrp="1" noChangeArrowheads="1"/>
          </p:cNvSpPr>
          <p:nvPr>
            <p:ph type="body" idx="1"/>
          </p:nvPr>
        </p:nvSpPr>
        <p:spPr>
          <a:xfrm>
            <a:off x="250825" y="981075"/>
            <a:ext cx="8435975" cy="5832475"/>
          </a:xfrm>
        </p:spPr>
        <p:txBody>
          <a:bodyPr/>
          <a:lstStyle/>
          <a:p>
            <a:pPr eaLnBrk="1" hangingPunct="1">
              <a:buFontTx/>
              <a:buNone/>
              <a:defRPr/>
            </a:pPr>
            <a:r>
              <a:rPr lang="cs-CZ" sz="2400" dirty="0"/>
              <a:t>Ukázka výpočtu:	</a:t>
            </a:r>
          </a:p>
          <a:p>
            <a:pPr>
              <a:defRPr/>
            </a:pPr>
            <a:r>
              <a:rPr lang="cs-CZ" sz="2400" dirty="0"/>
              <a:t>Vypočtěte celkové tržby firmy, jestliže objem vyrobené produkce činil 11 400 ks a cena za jednotku produkce byla </a:t>
            </a:r>
            <a:br>
              <a:rPr lang="cs-CZ" sz="2400" dirty="0"/>
            </a:br>
            <a:r>
              <a:rPr lang="cs-CZ" sz="2400" dirty="0"/>
              <a:t>40 Kč.</a:t>
            </a:r>
          </a:p>
          <a:p>
            <a:pPr eaLnBrk="1" hangingPunct="1">
              <a:buFontTx/>
              <a:buNone/>
              <a:defRPr/>
            </a:pPr>
            <a:r>
              <a:rPr lang="cs-CZ" sz="2400" dirty="0"/>
              <a:t>	Řešení: 11 400 x 40 = </a:t>
            </a:r>
            <a:r>
              <a:rPr lang="cs-CZ" sz="2400" b="1" dirty="0"/>
              <a:t>456 00 Kč</a:t>
            </a:r>
          </a:p>
          <a:p>
            <a:pPr eaLnBrk="1" hangingPunct="1">
              <a:buFontTx/>
              <a:buNone/>
              <a:defRPr/>
            </a:pPr>
            <a:endParaRPr lang="cs-CZ" sz="2400" b="1" dirty="0"/>
          </a:p>
          <a:p>
            <a:pPr>
              <a:defRPr/>
            </a:pPr>
            <a:r>
              <a:rPr lang="cs-CZ" sz="2400" dirty="0"/>
              <a:t>Vypočtěte celkové tržby firmy, jestliže objem vyrobené produkce činil u výrobku A 150000 ks za cenu 48 Kč/ks, u výrobku B 1500 ks za cenu 3200 Kč/ks a u výrobku C 6890 ks za cenu 500 Kč/ks. 	</a:t>
            </a:r>
          </a:p>
          <a:p>
            <a:pPr>
              <a:defRPr/>
            </a:pPr>
            <a:r>
              <a:rPr lang="cs-CZ" sz="2400" dirty="0"/>
              <a:t>Řešení:150000x48+1500x3200+6890x500= </a:t>
            </a:r>
            <a:r>
              <a:rPr lang="cs-CZ" sz="2400" b="1" u="sng" dirty="0"/>
              <a:t>15 295 000 Kč</a:t>
            </a:r>
          </a:p>
          <a:p>
            <a:pPr algn="just" eaLnBrk="1" hangingPunct="1">
              <a:defRPr/>
            </a:pPr>
            <a:endParaRPr lang="cs-CZ" sz="2400" dirty="0"/>
          </a:p>
        </p:txBody>
      </p:sp>
    </p:spTree>
    <p:extLst>
      <p:ext uri="{BB962C8B-B14F-4D97-AF65-F5344CB8AC3E}">
        <p14:creationId xmlns:p14="http://schemas.microsoft.com/office/powerpoint/2010/main" val="19814273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cs-CZ" altLang="cs-CZ" b="1" dirty="0">
                <a:solidFill>
                  <a:srgbClr val="FF0000"/>
                </a:solidFill>
                <a:latin typeface="Times New Roman" pitchFamily="18" charset="0"/>
              </a:rPr>
              <a:t>ZISK</a:t>
            </a:r>
          </a:p>
        </p:txBody>
      </p:sp>
      <p:sp>
        <p:nvSpPr>
          <p:cNvPr id="33795" name="Rectangle 3"/>
          <p:cNvSpPr>
            <a:spLocks noGrp="1" noChangeArrowheads="1"/>
          </p:cNvSpPr>
          <p:nvPr>
            <p:ph type="body" idx="1"/>
          </p:nvPr>
        </p:nvSpPr>
        <p:spPr>
          <a:xfrm>
            <a:off x="165100" y="1028699"/>
            <a:ext cx="8728075" cy="5102225"/>
          </a:xfrm>
        </p:spPr>
        <p:txBody>
          <a:bodyPr/>
          <a:lstStyle/>
          <a:p>
            <a:pPr marL="0" indent="0" eaLnBrk="1" hangingPunct="1">
              <a:lnSpc>
                <a:spcPct val="90000"/>
              </a:lnSpc>
              <a:buFont typeface="Wingdings" pitchFamily="2" charset="2"/>
              <a:buNone/>
              <a:defRPr/>
            </a:pPr>
            <a:r>
              <a:rPr lang="cs-CZ" b="1" dirty="0">
                <a:latin typeface="Times New Roman" pitchFamily="18" charset="0"/>
              </a:rPr>
              <a:t>Funkce zisku</a:t>
            </a:r>
          </a:p>
          <a:p>
            <a:pPr eaLnBrk="1" hangingPunct="1">
              <a:lnSpc>
                <a:spcPct val="90000"/>
              </a:lnSpc>
              <a:defRPr/>
            </a:pPr>
            <a:r>
              <a:rPr lang="cs-CZ" dirty="0">
                <a:latin typeface="Times New Roman" pitchFamily="18" charset="0"/>
              </a:rPr>
              <a:t>Kriteriální – je kritériem pro rozhodování o všech otázkách v podniku</a:t>
            </a:r>
          </a:p>
          <a:p>
            <a:pPr eaLnBrk="1" hangingPunct="1">
              <a:lnSpc>
                <a:spcPct val="90000"/>
              </a:lnSpc>
              <a:defRPr/>
            </a:pPr>
            <a:r>
              <a:rPr lang="cs-CZ" dirty="0">
                <a:latin typeface="Times New Roman" pitchFamily="18" charset="0"/>
              </a:rPr>
              <a:t>Rozvojová – hlavní zdroj akumulace-tvorby </a:t>
            </a:r>
            <a:r>
              <a:rPr lang="cs-CZ" dirty="0" err="1">
                <a:latin typeface="Times New Roman" pitchFamily="18" charset="0"/>
              </a:rPr>
              <a:t>fin</a:t>
            </a:r>
            <a:r>
              <a:rPr lang="cs-CZ" dirty="0">
                <a:latin typeface="Times New Roman" pitchFamily="18" charset="0"/>
              </a:rPr>
              <a:t>. prostředků pro další rozvoj</a:t>
            </a:r>
          </a:p>
          <a:p>
            <a:pPr eaLnBrk="1" hangingPunct="1">
              <a:lnSpc>
                <a:spcPct val="90000"/>
              </a:lnSpc>
              <a:defRPr/>
            </a:pPr>
            <a:r>
              <a:rPr lang="cs-CZ" dirty="0">
                <a:latin typeface="Times New Roman" pitchFamily="18" charset="0"/>
              </a:rPr>
              <a:t>Rozdělovací – rozdělování důchodů mezi vlastníky (podíly na zisku, dividendy)</a:t>
            </a:r>
          </a:p>
          <a:p>
            <a:pPr eaLnBrk="1" hangingPunct="1">
              <a:lnSpc>
                <a:spcPct val="90000"/>
              </a:lnSpc>
              <a:defRPr/>
            </a:pPr>
            <a:r>
              <a:rPr lang="cs-CZ" dirty="0">
                <a:latin typeface="Times New Roman" pitchFamily="18" charset="0"/>
              </a:rPr>
              <a:t>Motivační – je základním motivem veškerého podnikání</a:t>
            </a:r>
          </a:p>
        </p:txBody>
      </p:sp>
      <p:sp>
        <p:nvSpPr>
          <p:cNvPr id="49156" name="Text Box 4"/>
          <p:cNvSpPr txBox="1">
            <a:spLocks noChangeArrowheads="1"/>
          </p:cNvSpPr>
          <p:nvPr/>
        </p:nvSpPr>
        <p:spPr bwMode="auto">
          <a:xfrm>
            <a:off x="4859338" y="4868863"/>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Tree>
    <p:extLst>
      <p:ext uri="{BB962C8B-B14F-4D97-AF65-F5344CB8AC3E}">
        <p14:creationId xmlns:p14="http://schemas.microsoft.com/office/powerpoint/2010/main" val="1243432813"/>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cs-CZ" altLang="cs-CZ" sz="4000" b="1" dirty="0">
                <a:solidFill>
                  <a:srgbClr val="FF0000"/>
                </a:solidFill>
                <a:latin typeface="Times New Roman" pitchFamily="18" charset="0"/>
              </a:rPr>
              <a:t>ZISK</a:t>
            </a:r>
          </a:p>
        </p:txBody>
      </p:sp>
      <p:sp>
        <p:nvSpPr>
          <p:cNvPr id="33795" name="Rectangle 3"/>
          <p:cNvSpPr>
            <a:spLocks noGrp="1" noChangeArrowheads="1"/>
          </p:cNvSpPr>
          <p:nvPr>
            <p:ph type="body" idx="1"/>
          </p:nvPr>
        </p:nvSpPr>
        <p:spPr>
          <a:xfrm>
            <a:off x="203200" y="1206500"/>
            <a:ext cx="8689975" cy="5462588"/>
          </a:xfrm>
        </p:spPr>
        <p:txBody>
          <a:bodyPr>
            <a:normAutofit/>
          </a:bodyPr>
          <a:lstStyle/>
          <a:p>
            <a:pPr marL="571500" indent="-571500" eaLnBrk="1" hangingPunct="1">
              <a:lnSpc>
                <a:spcPct val="90000"/>
              </a:lnSpc>
              <a:defRPr/>
            </a:pPr>
            <a:r>
              <a:rPr lang="cs-CZ" sz="2400" dirty="0">
                <a:latin typeface="Times New Roman" pitchFamily="18" charset="0"/>
              </a:rPr>
              <a:t>Cíl každého podnikání</a:t>
            </a:r>
          </a:p>
          <a:p>
            <a:pPr marL="571500" indent="-571500" eaLnBrk="1" hangingPunct="1">
              <a:lnSpc>
                <a:spcPct val="90000"/>
              </a:lnSpc>
              <a:defRPr/>
            </a:pPr>
            <a:r>
              <a:rPr lang="cs-CZ" sz="2400" dirty="0">
                <a:latin typeface="Times New Roman" pitchFamily="18" charset="0"/>
              </a:rPr>
              <a:t>Vlastní zdroj financování, který slouží především k rozšiřování firmy</a:t>
            </a:r>
          </a:p>
          <a:p>
            <a:pPr marL="571500" indent="-571500" eaLnBrk="1" hangingPunct="1">
              <a:lnSpc>
                <a:spcPct val="90000"/>
              </a:lnSpc>
              <a:defRPr/>
            </a:pPr>
            <a:r>
              <a:rPr lang="cs-CZ" sz="2400" dirty="0">
                <a:latin typeface="Times New Roman" pitchFamily="18" charset="0"/>
              </a:rPr>
              <a:t>Různé typy společností mají také různé způsoby dělení zisku</a:t>
            </a:r>
          </a:p>
          <a:p>
            <a:pPr marL="571500" indent="-571500" eaLnBrk="1" hangingPunct="1">
              <a:lnSpc>
                <a:spcPct val="90000"/>
              </a:lnSpc>
              <a:defRPr/>
            </a:pPr>
            <a:endParaRPr lang="cs-CZ" sz="2000" dirty="0">
              <a:latin typeface="Times New Roman" pitchFamily="18" charset="0"/>
            </a:endParaRPr>
          </a:p>
          <a:p>
            <a:pPr marL="571500" indent="-571500" eaLnBrk="1" hangingPunct="1">
              <a:lnSpc>
                <a:spcPct val="90000"/>
              </a:lnSpc>
              <a:buFont typeface="Wingdings" pitchFamily="2" charset="2"/>
              <a:buNone/>
              <a:defRPr/>
            </a:pPr>
            <a:r>
              <a:rPr lang="cs-CZ" sz="2000" b="1" dirty="0">
                <a:latin typeface="Times New Roman" pitchFamily="18" charset="0"/>
              </a:rPr>
              <a:t>Příklady:</a:t>
            </a:r>
          </a:p>
          <a:p>
            <a:pPr marL="571500" indent="-571500" eaLnBrk="1" hangingPunct="1">
              <a:lnSpc>
                <a:spcPct val="90000"/>
              </a:lnSpc>
              <a:buFont typeface="Wingdings" pitchFamily="2" charset="2"/>
              <a:buNone/>
              <a:defRPr/>
            </a:pPr>
            <a:r>
              <a:rPr lang="cs-CZ" sz="2000" dirty="0">
                <a:latin typeface="Times New Roman" pitchFamily="18" charset="0"/>
              </a:rPr>
              <a:t>Společnost s ručením omezeným</a:t>
            </a:r>
          </a:p>
          <a:p>
            <a:pPr marL="571500" indent="-571500" eaLnBrk="1" hangingPunct="1">
              <a:lnSpc>
                <a:spcPct val="90000"/>
              </a:lnSpc>
              <a:defRPr/>
            </a:pPr>
            <a:r>
              <a:rPr lang="cs-CZ" sz="2000" dirty="0">
                <a:latin typeface="Times New Roman" pitchFamily="18" charset="0"/>
              </a:rPr>
              <a:t>Zdanění daní z příjmu právnických osob</a:t>
            </a:r>
          </a:p>
          <a:p>
            <a:pPr marL="571500" indent="-571500" eaLnBrk="1" hangingPunct="1">
              <a:lnSpc>
                <a:spcPct val="90000"/>
              </a:lnSpc>
              <a:defRPr/>
            </a:pPr>
            <a:r>
              <a:rPr lang="cs-CZ" sz="2000" dirty="0">
                <a:latin typeface="Times New Roman" pitchFamily="18" charset="0"/>
              </a:rPr>
              <a:t>Rezervní fond</a:t>
            </a:r>
          </a:p>
          <a:p>
            <a:pPr marL="571500" indent="-571500" eaLnBrk="1" hangingPunct="1">
              <a:lnSpc>
                <a:spcPct val="90000"/>
              </a:lnSpc>
              <a:defRPr/>
            </a:pPr>
            <a:r>
              <a:rPr lang="cs-CZ" sz="2000" dirty="0">
                <a:latin typeface="Times New Roman" pitchFamily="18" charset="0"/>
              </a:rPr>
              <a:t>Zbytek si společníci rozdělí a zdaní </a:t>
            </a:r>
          </a:p>
          <a:p>
            <a:pPr marL="571500" indent="-571500" eaLnBrk="1" hangingPunct="1">
              <a:lnSpc>
                <a:spcPct val="90000"/>
              </a:lnSpc>
              <a:buFont typeface="Wingdings" pitchFamily="2" charset="2"/>
              <a:buNone/>
              <a:defRPr/>
            </a:pPr>
            <a:r>
              <a:rPr lang="cs-CZ" sz="2000" dirty="0">
                <a:latin typeface="Times New Roman" pitchFamily="18" charset="0"/>
              </a:rPr>
              <a:t>           jako fyzické osoby</a:t>
            </a:r>
          </a:p>
          <a:p>
            <a:pPr marL="571500" indent="-571500" eaLnBrk="1" hangingPunct="1">
              <a:lnSpc>
                <a:spcPct val="90000"/>
              </a:lnSpc>
              <a:buFont typeface="Wingdings" pitchFamily="2" charset="2"/>
              <a:buNone/>
              <a:defRPr/>
            </a:pPr>
            <a:r>
              <a:rPr lang="cs-CZ" sz="2000" dirty="0">
                <a:latin typeface="Times New Roman" pitchFamily="18" charset="0"/>
              </a:rPr>
              <a:t>Živnostník</a:t>
            </a:r>
          </a:p>
          <a:p>
            <a:pPr eaLnBrk="1" hangingPunct="1">
              <a:lnSpc>
                <a:spcPct val="90000"/>
              </a:lnSpc>
              <a:defRPr/>
            </a:pPr>
            <a:r>
              <a:rPr lang="cs-CZ" sz="2000" dirty="0">
                <a:latin typeface="Times New Roman" pitchFamily="18" charset="0"/>
              </a:rPr>
              <a:t>Zdanění daní z příjmu </a:t>
            </a:r>
            <a:r>
              <a:rPr lang="cs-CZ" sz="2000" dirty="0" err="1">
                <a:latin typeface="Times New Roman" pitchFamily="18" charset="0"/>
              </a:rPr>
              <a:t>fyz.osob</a:t>
            </a:r>
            <a:endParaRPr lang="cs-CZ" sz="2000" dirty="0">
              <a:latin typeface="Times New Roman" pitchFamily="18" charset="0"/>
            </a:endParaRPr>
          </a:p>
          <a:p>
            <a:pPr eaLnBrk="1" hangingPunct="1">
              <a:lnSpc>
                <a:spcPct val="90000"/>
              </a:lnSpc>
              <a:defRPr/>
            </a:pPr>
            <a:r>
              <a:rPr lang="cs-CZ" sz="2000" dirty="0">
                <a:latin typeface="Times New Roman" pitchFamily="18" charset="0"/>
              </a:rPr>
              <a:t>Zbytek pro vlastní potřebu</a:t>
            </a:r>
          </a:p>
          <a:p>
            <a:pPr marL="571500" indent="-571500" eaLnBrk="1" hangingPunct="1">
              <a:lnSpc>
                <a:spcPct val="90000"/>
              </a:lnSpc>
              <a:buFont typeface="Wingdings" pitchFamily="2" charset="2"/>
              <a:buNone/>
              <a:defRPr/>
            </a:pPr>
            <a:endParaRPr lang="cs-CZ" sz="2000" dirty="0">
              <a:latin typeface="Times New Roman" pitchFamily="18" charset="0"/>
            </a:endParaRPr>
          </a:p>
        </p:txBody>
      </p:sp>
      <p:sp>
        <p:nvSpPr>
          <p:cNvPr id="50180" name="Text Box 4"/>
          <p:cNvSpPr txBox="1">
            <a:spLocks noChangeArrowheads="1"/>
          </p:cNvSpPr>
          <p:nvPr/>
        </p:nvSpPr>
        <p:spPr bwMode="auto">
          <a:xfrm>
            <a:off x="4859338" y="4868863"/>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Tree>
    <p:extLst>
      <p:ext uri="{BB962C8B-B14F-4D97-AF65-F5344CB8AC3E}">
        <p14:creationId xmlns:p14="http://schemas.microsoft.com/office/powerpoint/2010/main" val="1744387258"/>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endParaRPr lang="cs-CZ" altLang="cs-CZ"/>
          </a:p>
        </p:txBody>
      </p:sp>
      <p:sp>
        <p:nvSpPr>
          <p:cNvPr id="51203" name="Rectangle 3"/>
          <p:cNvSpPr>
            <a:spLocks noGrp="1" noChangeArrowheads="1"/>
          </p:cNvSpPr>
          <p:nvPr>
            <p:ph type="body" idx="1"/>
          </p:nvPr>
        </p:nvSpPr>
        <p:spPr/>
        <p:txBody>
          <a:bodyPr/>
          <a:lstStyle/>
          <a:p>
            <a:pPr eaLnBrk="1" hangingPunct="1">
              <a:buFontTx/>
              <a:buNone/>
            </a:pPr>
            <a:r>
              <a:rPr lang="cs-CZ" altLang="cs-CZ" u="sng"/>
              <a:t>Účetní zisk</a:t>
            </a:r>
          </a:p>
          <a:p>
            <a:pPr eaLnBrk="1" hangingPunct="1">
              <a:buFontTx/>
              <a:buNone/>
            </a:pPr>
            <a:r>
              <a:rPr lang="cs-CZ" altLang="cs-CZ"/>
              <a:t>je rozdíl mezi celkovými výnosy a explicitními náklady</a:t>
            </a:r>
          </a:p>
          <a:p>
            <a:pPr eaLnBrk="1" hangingPunct="1">
              <a:buFontTx/>
              <a:buNone/>
            </a:pPr>
            <a:r>
              <a:rPr lang="cs-CZ" altLang="cs-CZ" u="sng"/>
              <a:t>Ekonomický zisk</a:t>
            </a:r>
          </a:p>
          <a:p>
            <a:pPr eaLnBrk="1" hangingPunct="1">
              <a:buFontTx/>
              <a:buNone/>
            </a:pPr>
            <a:r>
              <a:rPr lang="cs-CZ" altLang="cs-CZ"/>
              <a:t>je rozdíl mezi účetním ziskem a implicitními náklady (jde o tzv. alternativní náklady za užití výrobních faktorů, které vlastní podnikatel)</a:t>
            </a:r>
          </a:p>
        </p:txBody>
      </p:sp>
    </p:spTree>
    <p:extLst>
      <p:ext uri="{BB962C8B-B14F-4D97-AF65-F5344CB8AC3E}">
        <p14:creationId xmlns:p14="http://schemas.microsoft.com/office/powerpoint/2010/main" val="41140686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279400" y="225426"/>
            <a:ext cx="8613775" cy="703262"/>
          </a:xfrm>
          <a:solidFill>
            <a:schemeClr val="bg1"/>
          </a:solidFill>
        </p:spPr>
        <p:txBody>
          <a:bodyPr>
            <a:noAutofit/>
          </a:bodyPr>
          <a:lstStyle/>
          <a:p>
            <a:pPr eaLnBrk="1" hangingPunct="1"/>
            <a:r>
              <a:rPr lang="cs-CZ" altLang="cs-CZ" sz="2800" b="1" dirty="0">
                <a:solidFill>
                  <a:srgbClr val="FF0000"/>
                </a:solidFill>
              </a:rPr>
              <a:t>Výnosy a náklady podnikatele za měsíc - </a:t>
            </a:r>
            <a:br>
              <a:rPr lang="cs-CZ" altLang="cs-CZ" sz="2800" b="1" dirty="0">
                <a:solidFill>
                  <a:srgbClr val="FF0000"/>
                </a:solidFill>
              </a:rPr>
            </a:br>
            <a:r>
              <a:rPr lang="cs-CZ" altLang="cs-CZ" sz="2800" b="1" dirty="0">
                <a:solidFill>
                  <a:srgbClr val="FF0000"/>
                </a:solidFill>
              </a:rPr>
              <a:t>úspory a prostory do podnikání vs. pronájem</a:t>
            </a:r>
          </a:p>
        </p:txBody>
      </p:sp>
      <p:graphicFrame>
        <p:nvGraphicFramePr>
          <p:cNvPr id="13353" name="Group 41"/>
          <p:cNvGraphicFramePr>
            <a:graphicFrameLocks noGrp="1"/>
          </p:cNvGraphicFramePr>
          <p:nvPr>
            <p:ph idx="1"/>
          </p:nvPr>
        </p:nvGraphicFramePr>
        <p:xfrm>
          <a:off x="539750" y="1125538"/>
          <a:ext cx="8229600" cy="5181600"/>
        </p:xfrm>
        <a:graphic>
          <a:graphicData uri="http://schemas.openxmlformats.org/drawingml/2006/table">
            <a:tbl>
              <a:tblPr/>
              <a:tblGrid>
                <a:gridCol w="5338763">
                  <a:extLst>
                    <a:ext uri="{9D8B030D-6E8A-4147-A177-3AD203B41FA5}">
                      <a16:colId xmlns:a16="http://schemas.microsoft.com/office/drawing/2014/main" val="20000"/>
                    </a:ext>
                  </a:extLst>
                </a:gridCol>
                <a:gridCol w="2890837">
                  <a:extLst>
                    <a:ext uri="{9D8B030D-6E8A-4147-A177-3AD203B41FA5}">
                      <a16:colId xmlns:a16="http://schemas.microsoft.com/office/drawing/2014/main" val="20001"/>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a:ln>
                            <a:noFill/>
                          </a:ln>
                          <a:solidFill>
                            <a:schemeClr val="tx1"/>
                          </a:solidFill>
                          <a:effectLst/>
                          <a:latin typeface="Arial" pitchFamily="34" charset="0"/>
                        </a:rPr>
                        <a:t>Celkové výnosy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500 000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1" u="none" strike="noStrike" cap="none" normalizeH="0" baseline="0">
                          <a:ln>
                            <a:noFill/>
                          </a:ln>
                          <a:solidFill>
                            <a:schemeClr val="tx1"/>
                          </a:solidFill>
                          <a:effectLst/>
                          <a:latin typeface="Arial" pitchFamily="34" charset="0"/>
                        </a:rPr>
                        <a:t>Explicitní náklady: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   Mzdy pracovníků</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250 000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   Materiál a odpisy zařízení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150 000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chemeClr val="tx1"/>
                          </a:solidFill>
                          <a:effectLst/>
                          <a:latin typeface="Arial" pitchFamily="34" charset="0"/>
                        </a:rPr>
                        <a:t>Účetní zisk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chemeClr val="tx1"/>
                          </a:solidFill>
                          <a:effectLst/>
                          <a:latin typeface="Arial" pitchFamily="34" charset="0"/>
                        </a:rPr>
                        <a:t>100 000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1" u="none" strike="noStrike" cap="none" normalizeH="0" baseline="0">
                          <a:ln>
                            <a:noFill/>
                          </a:ln>
                          <a:solidFill>
                            <a:schemeClr val="tx1"/>
                          </a:solidFill>
                          <a:effectLst/>
                          <a:latin typeface="Arial" pitchFamily="34" charset="0"/>
                        </a:rPr>
                        <a:t>Implicitní náklady: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   Ušlá mzda podnikatele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35 000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   Ušlé úroky z úspor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10 000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   Ušlé nájemné za prostory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15 000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chemeClr val="tx1"/>
                          </a:solidFill>
                          <a:effectLst/>
                          <a:latin typeface="Arial" pitchFamily="34" charset="0"/>
                        </a:rPr>
                        <a:t>Ekonomický zisk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dirty="0">
                          <a:ln>
                            <a:noFill/>
                          </a:ln>
                          <a:solidFill>
                            <a:schemeClr val="tx1"/>
                          </a:solidFill>
                          <a:effectLst/>
                          <a:latin typeface="Arial" pitchFamily="34" charset="0"/>
                        </a:rPr>
                        <a:t>40 000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012209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eaLnBrk="1" hangingPunct="1"/>
            <a:r>
              <a:rPr lang="cs-CZ" altLang="cs-CZ" sz="4000" b="1" dirty="0">
                <a:solidFill>
                  <a:srgbClr val="FF0000"/>
                </a:solidFill>
              </a:rPr>
              <a:t>ZTRÁTA</a:t>
            </a:r>
          </a:p>
        </p:txBody>
      </p:sp>
      <p:sp>
        <p:nvSpPr>
          <p:cNvPr id="53251" name="Rectangle 3"/>
          <p:cNvSpPr>
            <a:spLocks noGrp="1" noChangeArrowheads="1"/>
          </p:cNvSpPr>
          <p:nvPr>
            <p:ph type="body" idx="1"/>
          </p:nvPr>
        </p:nvSpPr>
        <p:spPr>
          <a:xfrm>
            <a:off x="139700" y="1092199"/>
            <a:ext cx="8896350" cy="5649913"/>
          </a:xfrm>
        </p:spPr>
        <p:txBody>
          <a:bodyPr/>
          <a:lstStyle/>
          <a:p>
            <a:pPr eaLnBrk="1" hangingPunct="1"/>
            <a:r>
              <a:rPr lang="cs-CZ" altLang="cs-CZ" sz="2400" dirty="0"/>
              <a:t>Není to důvod k ukončení podnikání, pokud tento stav není dlouhodobý, v tomto případě ale může vést  i k zániku firmy.</a:t>
            </a:r>
          </a:p>
          <a:p>
            <a:pPr eaLnBrk="1" hangingPunct="1"/>
            <a:r>
              <a:rPr lang="cs-CZ" altLang="cs-CZ" sz="2400" dirty="0"/>
              <a:t>Řešení:</a:t>
            </a:r>
          </a:p>
          <a:p>
            <a:pPr lvl="1" eaLnBrk="1" hangingPunct="1"/>
            <a:r>
              <a:rPr lang="cs-CZ" altLang="cs-CZ" dirty="0"/>
              <a:t>bankovní úvěr</a:t>
            </a:r>
          </a:p>
          <a:p>
            <a:pPr lvl="1" eaLnBrk="1" hangingPunct="1"/>
            <a:r>
              <a:rPr lang="cs-CZ" altLang="cs-CZ" dirty="0"/>
              <a:t>omezení počtu zaměstnanců</a:t>
            </a:r>
          </a:p>
          <a:p>
            <a:pPr lvl="1" eaLnBrk="1" hangingPunct="1"/>
            <a:r>
              <a:rPr lang="cs-CZ" altLang="cs-CZ" dirty="0"/>
              <a:t>snížení především režijních nákladů</a:t>
            </a:r>
          </a:p>
          <a:p>
            <a:pPr lvl="1" eaLnBrk="1" hangingPunct="1"/>
            <a:r>
              <a:rPr lang="cs-CZ" altLang="cs-CZ" dirty="0"/>
              <a:t>prodej skladových zásob nebo majetku</a:t>
            </a:r>
          </a:p>
          <a:p>
            <a:pPr lvl="1" eaLnBrk="1" hangingPunct="1"/>
            <a:r>
              <a:rPr lang="cs-CZ" altLang="cs-CZ" dirty="0"/>
              <a:t>obchodní společnosti použijí rezervní fond....</a:t>
            </a:r>
          </a:p>
          <a:p>
            <a:pPr lvl="1" eaLnBrk="1" hangingPunct="1">
              <a:buFont typeface="Wingdings" pitchFamily="2" charset="2"/>
              <a:buNone/>
            </a:pPr>
            <a:endParaRPr lang="cs-CZ" altLang="cs-CZ" dirty="0">
              <a:latin typeface="Times New Roman" pitchFamily="18" charset="0"/>
            </a:endParaRPr>
          </a:p>
          <a:p>
            <a:pPr eaLnBrk="1" hangingPunct="1"/>
            <a:r>
              <a:rPr lang="cs-CZ" altLang="cs-CZ" sz="2400" dirty="0"/>
              <a:t>Téma k diskusi: Jakými dalšími zde neuvedenými způsoby může firma řešit ztrátu</a:t>
            </a:r>
          </a:p>
          <a:p>
            <a:pPr eaLnBrk="1" hangingPunct="1"/>
            <a:endParaRPr lang="cs-CZ" altLang="cs-CZ" sz="2400" dirty="0"/>
          </a:p>
        </p:txBody>
      </p:sp>
      <p:sp>
        <p:nvSpPr>
          <p:cNvPr id="53252" name="Text Box 4"/>
          <p:cNvSpPr txBox="1">
            <a:spLocks noChangeArrowheads="1"/>
          </p:cNvSpPr>
          <p:nvPr/>
        </p:nvSpPr>
        <p:spPr bwMode="auto">
          <a:xfrm>
            <a:off x="0" y="6216650"/>
            <a:ext cx="97996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spcBef>
                <a:spcPct val="20000"/>
              </a:spcBef>
              <a:buClr>
                <a:schemeClr val="tx2"/>
              </a:buClr>
              <a:buSzPct val="70000"/>
              <a:buFont typeface="Wingdings" pitchFamily="2" charset="2"/>
              <a:buNone/>
            </a:pPr>
            <a:r>
              <a:rPr lang="cs-CZ" altLang="cs-CZ" i="1"/>
              <a:t>        </a:t>
            </a:r>
          </a:p>
          <a:p>
            <a:pPr eaLnBrk="1" hangingPunct="1"/>
            <a:endParaRPr lang="cs-CZ" altLang="cs-CZ"/>
          </a:p>
        </p:txBody>
      </p:sp>
    </p:spTree>
    <p:extLst>
      <p:ext uri="{BB962C8B-B14F-4D97-AF65-F5344CB8AC3E}">
        <p14:creationId xmlns:p14="http://schemas.microsoft.com/office/powerpoint/2010/main" val="1423092019"/>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Zástupný symbol pro číslo snímku 5"/>
          <p:cNvSpPr>
            <a:spLocks noGrp="1"/>
          </p:cNvSpPr>
          <p:nvPr>
            <p:ph type="sldNum" sz="quarter" idx="12"/>
          </p:nvPr>
        </p:nvSpPr>
        <p:spPr>
          <a:noFill/>
        </p:spPr>
        <p:txBody>
          <a:bodyPr/>
          <a:lstStyle/>
          <a:p>
            <a:fld id="{A8E1058B-FD20-43B7-940A-99A7813ED9BE}" type="slidenum">
              <a:rPr lang="cs-CZ" smtClean="0"/>
              <a:pPr/>
              <a:t>65</a:t>
            </a:fld>
            <a:endParaRPr lang="cs-CZ"/>
          </a:p>
        </p:txBody>
      </p:sp>
      <p:sp>
        <p:nvSpPr>
          <p:cNvPr id="15364" name="Rectangle 2"/>
          <p:cNvSpPr>
            <a:spLocks noGrp="1" noChangeArrowheads="1"/>
          </p:cNvSpPr>
          <p:nvPr>
            <p:ph type="title"/>
          </p:nvPr>
        </p:nvSpPr>
        <p:spPr>
          <a:xfrm>
            <a:off x="1" y="381000"/>
            <a:ext cx="9004300" cy="1463824"/>
          </a:xfrm>
          <a:solidFill>
            <a:schemeClr val="bg1"/>
          </a:solidFill>
        </p:spPr>
        <p:txBody>
          <a:bodyPr/>
          <a:lstStyle/>
          <a:p>
            <a:pPr algn="l" eaLnBrk="1" hangingPunct="1"/>
            <a:r>
              <a:rPr lang="cs-CZ" sz="2200" b="1" dirty="0">
                <a:solidFill>
                  <a:srgbClr val="FF0000"/>
                </a:solidFill>
                <a:latin typeface="Times New Roman" pitchFamily="18" charset="0"/>
              </a:rPr>
              <a:t>Příklad 7 </a:t>
            </a:r>
            <a:r>
              <a:rPr lang="cs-CZ" sz="2200" b="1" dirty="0">
                <a:latin typeface="Times New Roman" pitchFamily="18" charset="0"/>
              </a:rPr>
              <a:t>Přímka na obrázku je znázorněním závislosti nákladů na objemu výroby. Jaká je hodnota fixních nákladů? Znázorněte FN do grafu. Jaké jsou variabilní náklady na jednotku výroby? Jaké jsou celkové náklady pro 100 vyrobených jednotek?</a:t>
            </a:r>
          </a:p>
        </p:txBody>
      </p:sp>
      <p:pic>
        <p:nvPicPr>
          <p:cNvPr id="15365" name="Picture 3"/>
          <p:cNvPicPr>
            <a:picLocks noChangeAspect="1" noChangeArrowheads="1"/>
          </p:cNvPicPr>
          <p:nvPr/>
        </p:nvPicPr>
        <p:blipFill>
          <a:blip r:embed="rId2" cstate="print"/>
          <a:srcRect/>
          <a:stretch>
            <a:fillRect/>
          </a:stretch>
        </p:blipFill>
        <p:spPr bwMode="auto">
          <a:xfrm>
            <a:off x="1928541" y="1926100"/>
            <a:ext cx="6148660" cy="4322449"/>
          </a:xfrm>
          <a:prstGeom prst="rect">
            <a:avLst/>
          </a:prstGeom>
          <a:noFill/>
          <a:ln w="9525">
            <a:noFill/>
            <a:miter lim="800000"/>
            <a:headEnd/>
            <a:tailEnd/>
          </a:ln>
        </p:spPr>
      </p:pic>
    </p:spTree>
    <p:extLst>
      <p:ext uri="{BB962C8B-B14F-4D97-AF65-F5344CB8AC3E}">
        <p14:creationId xmlns:p14="http://schemas.microsoft.com/office/powerpoint/2010/main" val="30977898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Zástupný symbol pro číslo snímku 6"/>
          <p:cNvSpPr>
            <a:spLocks noGrp="1"/>
          </p:cNvSpPr>
          <p:nvPr>
            <p:ph type="sldNum" sz="quarter" idx="12"/>
          </p:nvPr>
        </p:nvSpPr>
        <p:spPr>
          <a:noFill/>
        </p:spPr>
        <p:txBody>
          <a:bodyPr/>
          <a:lstStyle/>
          <a:p>
            <a:fld id="{7483ED04-5F2B-4469-AC3D-01D121599DC2}" type="slidenum">
              <a:rPr lang="cs-CZ" smtClean="0"/>
              <a:pPr/>
              <a:t>66</a:t>
            </a:fld>
            <a:endParaRPr lang="cs-CZ"/>
          </a:p>
        </p:txBody>
      </p:sp>
      <p:sp>
        <p:nvSpPr>
          <p:cNvPr id="16389" name="Rectangle 3"/>
          <p:cNvSpPr>
            <a:spLocks noGrp="1" noChangeArrowheads="1"/>
          </p:cNvSpPr>
          <p:nvPr>
            <p:ph type="body" sz="half" idx="1"/>
          </p:nvPr>
        </p:nvSpPr>
        <p:spPr>
          <a:xfrm>
            <a:off x="369120" y="968152"/>
            <a:ext cx="8712968" cy="2035589"/>
          </a:xfrm>
        </p:spPr>
        <p:txBody>
          <a:bodyPr/>
          <a:lstStyle/>
          <a:p>
            <a:pPr eaLnBrk="1" hangingPunct="1">
              <a:lnSpc>
                <a:spcPct val="90000"/>
              </a:lnSpc>
              <a:buNone/>
            </a:pPr>
            <a:r>
              <a:rPr lang="cs-CZ" sz="2400" b="1" dirty="0">
                <a:solidFill>
                  <a:schemeClr val="tx1"/>
                </a:solidFill>
              </a:rPr>
              <a:t>	</a:t>
            </a:r>
            <a:r>
              <a:rPr lang="cs-CZ" sz="2400" b="1" dirty="0">
                <a:solidFill>
                  <a:srgbClr val="FF0000"/>
                </a:solidFill>
              </a:rPr>
              <a:t>Příklad 8 </a:t>
            </a:r>
            <a:r>
              <a:rPr lang="cs-CZ" sz="2400" b="1" dirty="0">
                <a:solidFill>
                  <a:schemeClr val="tx1"/>
                </a:solidFill>
              </a:rPr>
              <a:t>Ze zadaných hodnot vytvořte graf průběhu celkových nákladů (znázorněte náklady fixní, variabilní i celkové) a graf průběhu jednotkových nákladů.</a:t>
            </a:r>
          </a:p>
        </p:txBody>
      </p:sp>
      <p:graphicFrame>
        <p:nvGraphicFramePr>
          <p:cNvPr id="140292" name="Group 4"/>
          <p:cNvGraphicFramePr>
            <a:graphicFrameLocks noGrp="1"/>
          </p:cNvGraphicFramePr>
          <p:nvPr>
            <p:ph sz="half" idx="2"/>
            <p:extLst>
              <p:ext uri="{D42A27DB-BD31-4B8C-83A1-F6EECF244321}">
                <p14:modId xmlns:p14="http://schemas.microsoft.com/office/powerpoint/2010/main" val="1151887725"/>
              </p:ext>
            </p:extLst>
          </p:nvPr>
        </p:nvGraphicFramePr>
        <p:xfrm>
          <a:off x="1187624" y="2336428"/>
          <a:ext cx="6985000" cy="3278188"/>
        </p:xfrm>
        <a:graphic>
          <a:graphicData uri="http://schemas.openxmlformats.org/drawingml/2006/table">
            <a:tbl>
              <a:tblPr/>
              <a:tblGrid>
                <a:gridCol w="3492500">
                  <a:extLst>
                    <a:ext uri="{9D8B030D-6E8A-4147-A177-3AD203B41FA5}">
                      <a16:colId xmlns:a16="http://schemas.microsoft.com/office/drawing/2014/main" val="20000"/>
                    </a:ext>
                  </a:extLst>
                </a:gridCol>
                <a:gridCol w="3492500">
                  <a:extLst>
                    <a:ext uri="{9D8B030D-6E8A-4147-A177-3AD203B41FA5}">
                      <a16:colId xmlns:a16="http://schemas.microsoft.com/office/drawing/2014/main" val="20001"/>
                    </a:ext>
                  </a:extLst>
                </a:gridCol>
              </a:tblGrid>
              <a:tr h="554038">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Objem produkce</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Celkové N</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0</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50</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1</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55</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2</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60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3</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65</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4</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70</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5</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75</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1985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Zástupný symbol pro datum 4"/>
          <p:cNvSpPr>
            <a:spLocks noGrp="1"/>
          </p:cNvSpPr>
          <p:nvPr>
            <p:ph type="dt" sz="quarter" idx="10"/>
          </p:nvPr>
        </p:nvSpPr>
        <p:spPr>
          <a:noFill/>
        </p:spPr>
        <p:txBody>
          <a:bodyPr/>
          <a:lstStyle/>
          <a:p>
            <a:r>
              <a:rPr lang="en-US"/>
              <a:t>©</a:t>
            </a:r>
            <a:r>
              <a:rPr lang="cs-CZ"/>
              <a:t> Petr NOVÁK</a:t>
            </a:r>
          </a:p>
        </p:txBody>
      </p:sp>
      <p:sp>
        <p:nvSpPr>
          <p:cNvPr id="1029" name="Zástupný symbol pro číslo snímku 6"/>
          <p:cNvSpPr>
            <a:spLocks noGrp="1"/>
          </p:cNvSpPr>
          <p:nvPr>
            <p:ph type="sldNum" sz="quarter" idx="12"/>
          </p:nvPr>
        </p:nvSpPr>
        <p:spPr>
          <a:noFill/>
        </p:spPr>
        <p:txBody>
          <a:bodyPr/>
          <a:lstStyle/>
          <a:p>
            <a:fld id="{6BF711B5-D2F1-4FDC-846D-37F6DAFBAE2C}" type="slidenum">
              <a:rPr lang="cs-CZ" smtClean="0"/>
              <a:pPr/>
              <a:t>67</a:t>
            </a:fld>
            <a:endParaRPr lang="cs-CZ"/>
          </a:p>
        </p:txBody>
      </p:sp>
      <p:sp>
        <p:nvSpPr>
          <p:cNvPr id="3" name="Zástupný symbol pro obsah 2">
            <a:extLst>
              <a:ext uri="{FF2B5EF4-FFF2-40B4-BE49-F238E27FC236}">
                <a16:creationId xmlns:a16="http://schemas.microsoft.com/office/drawing/2014/main" id="{5D2522A7-202B-4DFF-A5F2-EC07D130B07A}"/>
              </a:ext>
            </a:extLst>
          </p:cNvPr>
          <p:cNvSpPr>
            <a:spLocks noGrp="1"/>
          </p:cNvSpPr>
          <p:nvPr>
            <p:ph sz="half" idx="1"/>
          </p:nvPr>
        </p:nvSpPr>
        <p:spPr/>
        <p:txBody>
          <a:bodyPr/>
          <a:lstStyle/>
          <a:p>
            <a:endParaRPr lang="cs-CZ"/>
          </a:p>
        </p:txBody>
      </p:sp>
      <p:sp>
        <p:nvSpPr>
          <p:cNvPr id="5" name="Zástupný symbol pro obsah 4">
            <a:extLst>
              <a:ext uri="{FF2B5EF4-FFF2-40B4-BE49-F238E27FC236}">
                <a16:creationId xmlns:a16="http://schemas.microsoft.com/office/drawing/2014/main" id="{7F787F97-30CA-499F-BD51-398E3312151A}"/>
              </a:ext>
            </a:extLst>
          </p:cNvPr>
          <p:cNvSpPr>
            <a:spLocks noGrp="1"/>
          </p:cNvSpPr>
          <p:nvPr>
            <p:ph sz="half" idx="2"/>
          </p:nvPr>
        </p:nvSpPr>
        <p:spPr/>
        <p:txBody>
          <a:bodyPr/>
          <a:lstStyle/>
          <a:p>
            <a:endParaRPr lang="cs-CZ"/>
          </a:p>
        </p:txBody>
      </p:sp>
    </p:spTree>
    <p:extLst>
      <p:ext uri="{BB962C8B-B14F-4D97-AF65-F5344CB8AC3E}">
        <p14:creationId xmlns:p14="http://schemas.microsoft.com/office/powerpoint/2010/main" val="1728769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47700"/>
            <a:ext cx="8229600" cy="935038"/>
          </a:xfrm>
        </p:spPr>
        <p:txBody>
          <a:bodyPr>
            <a:normAutofit fontScale="90000"/>
          </a:bodyPr>
          <a:lstStyle/>
          <a:p>
            <a:r>
              <a:rPr lang="cs-CZ" sz="3200" b="1" dirty="0">
                <a:solidFill>
                  <a:srgbClr val="FF0000"/>
                </a:solidFill>
              </a:rPr>
              <a:t>Příklad 9  </a:t>
            </a:r>
            <a:r>
              <a:rPr lang="cs-CZ" sz="3200" b="1" dirty="0"/>
              <a:t>Máte k dispozici následující údaje v tis Kč za rok 2011. Určete:</a:t>
            </a:r>
          </a:p>
        </p:txBody>
      </p:sp>
      <p:sp>
        <p:nvSpPr>
          <p:cNvPr id="3" name="Zástupný symbol pro obsah 2"/>
          <p:cNvSpPr>
            <a:spLocks noGrp="1"/>
          </p:cNvSpPr>
          <p:nvPr>
            <p:ph idx="1"/>
          </p:nvPr>
        </p:nvSpPr>
        <p:spPr>
          <a:xfrm>
            <a:off x="539552" y="1582738"/>
            <a:ext cx="8229600" cy="4525963"/>
          </a:xfrm>
        </p:spPr>
        <p:txBody>
          <a:bodyPr/>
          <a:lstStyle/>
          <a:p>
            <a:r>
              <a:rPr lang="cs-CZ" sz="2000" dirty="0">
                <a:solidFill>
                  <a:schemeClr val="tx1"/>
                </a:solidFill>
              </a:rPr>
              <a:t>obchodní marži, přidanou hodnotu, vypočítejte provozní, finanční, mimořádný hospodářský výsledek, výsledek hospodaření před zdaněním a celkové výnosy a náklady. </a:t>
            </a:r>
          </a:p>
        </p:txBody>
      </p:sp>
      <p:graphicFrame>
        <p:nvGraphicFramePr>
          <p:cNvPr id="4" name="Group 4"/>
          <p:cNvGraphicFramePr>
            <a:graphicFrameLocks/>
          </p:cNvGraphicFramePr>
          <p:nvPr>
            <p:extLst>
              <p:ext uri="{D42A27DB-BD31-4B8C-83A1-F6EECF244321}">
                <p14:modId xmlns:p14="http://schemas.microsoft.com/office/powerpoint/2010/main" val="2927649194"/>
              </p:ext>
            </p:extLst>
          </p:nvPr>
        </p:nvGraphicFramePr>
        <p:xfrm>
          <a:off x="539552" y="2276872"/>
          <a:ext cx="8353425" cy="4176714"/>
        </p:xfrm>
        <a:graphic>
          <a:graphicData uri="http://schemas.openxmlformats.org/drawingml/2006/table">
            <a:tbl>
              <a:tblPr/>
              <a:tblGrid>
                <a:gridCol w="3362325">
                  <a:extLst>
                    <a:ext uri="{9D8B030D-6E8A-4147-A177-3AD203B41FA5}">
                      <a16:colId xmlns:a16="http://schemas.microsoft.com/office/drawing/2014/main" val="20000"/>
                    </a:ext>
                  </a:extLst>
                </a:gridCol>
                <a:gridCol w="677862">
                  <a:extLst>
                    <a:ext uri="{9D8B030D-6E8A-4147-A177-3AD203B41FA5}">
                      <a16:colId xmlns:a16="http://schemas.microsoft.com/office/drawing/2014/main" val="20001"/>
                    </a:ext>
                  </a:extLst>
                </a:gridCol>
                <a:gridCol w="3636963">
                  <a:extLst>
                    <a:ext uri="{9D8B030D-6E8A-4147-A177-3AD203B41FA5}">
                      <a16:colId xmlns:a16="http://schemas.microsoft.com/office/drawing/2014/main" val="20002"/>
                    </a:ext>
                  </a:extLst>
                </a:gridCol>
                <a:gridCol w="676275">
                  <a:extLst>
                    <a:ext uri="{9D8B030D-6E8A-4147-A177-3AD203B41FA5}">
                      <a16:colId xmlns:a16="http://schemas.microsoft.com/office/drawing/2014/main" val="20003"/>
                    </a:ext>
                  </a:extLst>
                </a:gridCol>
              </a:tblGrid>
              <a:tr h="536575">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placené úroky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70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odpisy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850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5638">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náklady na prodané zboží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1700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úroky z půjčky poskytnuté jinému podniku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40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6575">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daně a poplatky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150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tržby z prodeje odepsaného majetku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50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7225">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tržby za výrobky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5000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úroky z běžného účtu přijaté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60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5638">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dividendy z akcií cizích podniků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200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tržby za zboží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2000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8813">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výrobní spotřeba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3100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osobní náklady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1300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6250">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poplatky za vedení účtu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50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337310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70236" y="251884"/>
            <a:ext cx="8280920" cy="720080"/>
          </a:xfrm>
        </p:spPr>
        <p:txBody>
          <a:bodyPr>
            <a:normAutofit fontScale="90000"/>
          </a:bodyPr>
          <a:lstStyle/>
          <a:p>
            <a:r>
              <a:rPr lang="cs-CZ" dirty="0">
                <a:solidFill>
                  <a:schemeClr val="tx1"/>
                </a:solidFill>
              </a:rPr>
              <a:t>Řešení</a:t>
            </a:r>
          </a:p>
        </p:txBody>
      </p:sp>
      <p:graphicFrame>
        <p:nvGraphicFramePr>
          <p:cNvPr id="4" name="Group 231"/>
          <p:cNvGraphicFramePr>
            <a:graphicFrameLocks noGrp="1"/>
          </p:cNvGraphicFramePr>
          <p:nvPr>
            <p:ph idx="1"/>
            <p:extLst>
              <p:ext uri="{D42A27DB-BD31-4B8C-83A1-F6EECF244321}">
                <p14:modId xmlns:p14="http://schemas.microsoft.com/office/powerpoint/2010/main" val="4259595750"/>
              </p:ext>
            </p:extLst>
          </p:nvPr>
        </p:nvGraphicFramePr>
        <p:xfrm>
          <a:off x="114300" y="977892"/>
          <a:ext cx="8633073" cy="5312828"/>
        </p:xfrm>
        <a:graphic>
          <a:graphicData uri="http://schemas.openxmlformats.org/drawingml/2006/table">
            <a:tbl>
              <a:tblPr/>
              <a:tblGrid>
                <a:gridCol w="6718077">
                  <a:extLst>
                    <a:ext uri="{9D8B030D-6E8A-4147-A177-3AD203B41FA5}">
                      <a16:colId xmlns:a16="http://schemas.microsoft.com/office/drawing/2014/main" val="20000"/>
                    </a:ext>
                  </a:extLst>
                </a:gridCol>
                <a:gridCol w="1914996">
                  <a:extLst>
                    <a:ext uri="{9D8B030D-6E8A-4147-A177-3AD203B41FA5}">
                      <a16:colId xmlns:a16="http://schemas.microsoft.com/office/drawing/2014/main" val="20001"/>
                    </a:ext>
                  </a:extLst>
                </a:gridCol>
              </a:tblGrid>
              <a:tr h="35101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Tržby za prodej zboží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2000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1832">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Náklady na prodané zboží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-1700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Obchodní marže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 300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Tržby  z prodeje výrobků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5000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Výrobní spotřeba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-3100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305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Přidaná hodnota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 2200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Osobní náklady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-1300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Odpisy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- 850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Daně a poplatky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-150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Prodej odepsaného majetku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+50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Provozní VH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      -50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Dividendy z akcií cizích podniků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+200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Úroky z půjčky poskytnuté jinému podniku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+40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Úroky z běžného účtu přijaté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+60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Placené úroky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- 70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Poplatky za vedení účtu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- 50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Finanční VH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         180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VH před zdaněním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130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478425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9219"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09484B4A-BCE0-4240-8D47-6CF4FCEB1085}" type="slidenum">
              <a:rPr lang="cs-CZ" altLang="cs-CZ" smtClean="0"/>
              <a:pPr eaLnBrk="1" hangingPunct="1"/>
              <a:t>7</a:t>
            </a:fld>
            <a:endParaRPr lang="cs-CZ" altLang="cs-CZ"/>
          </a:p>
        </p:txBody>
      </p:sp>
      <p:sp>
        <p:nvSpPr>
          <p:cNvPr id="9220" name="Rectangle 2"/>
          <p:cNvSpPr>
            <a:spLocks noGrp="1" noChangeArrowheads="1"/>
          </p:cNvSpPr>
          <p:nvPr>
            <p:ph type="title"/>
          </p:nvPr>
        </p:nvSpPr>
        <p:spPr>
          <a:xfrm>
            <a:off x="663575" y="55182"/>
            <a:ext cx="8229600" cy="1143000"/>
          </a:xfrm>
        </p:spPr>
        <p:txBody>
          <a:bodyPr>
            <a:normAutofit/>
          </a:bodyPr>
          <a:lstStyle/>
          <a:p>
            <a:pPr eaLnBrk="1" hangingPunct="1"/>
            <a:r>
              <a:rPr lang="cs-CZ" altLang="cs-CZ" sz="3600" b="1" dirty="0">
                <a:solidFill>
                  <a:srgbClr val="FF0000"/>
                </a:solidFill>
              </a:rPr>
              <a:t>TRŽBY</a:t>
            </a:r>
          </a:p>
        </p:txBody>
      </p:sp>
      <p:sp>
        <p:nvSpPr>
          <p:cNvPr id="160771" name="Rectangle 3"/>
          <p:cNvSpPr>
            <a:spLocks noGrp="1" noChangeArrowheads="1"/>
          </p:cNvSpPr>
          <p:nvPr>
            <p:ph type="body" idx="1"/>
          </p:nvPr>
        </p:nvSpPr>
        <p:spPr>
          <a:xfrm>
            <a:off x="457200" y="836613"/>
            <a:ext cx="8435975" cy="5545137"/>
          </a:xfrm>
        </p:spPr>
        <p:txBody>
          <a:bodyPr/>
          <a:lstStyle/>
          <a:p>
            <a:pPr algn="just" eaLnBrk="1" hangingPunct="1">
              <a:defRPr/>
            </a:pPr>
            <a:r>
              <a:rPr lang="cs-CZ" sz="2400" b="1" dirty="0"/>
              <a:t>Plánování tržeb</a:t>
            </a:r>
            <a:r>
              <a:rPr lang="cs-CZ" sz="2400" i="1" dirty="0"/>
              <a:t> - </a:t>
            </a:r>
            <a:r>
              <a:rPr lang="cs-CZ" sz="2400" dirty="0"/>
              <a:t>stanovení předpokládaného prodeje a příjmů za rok</a:t>
            </a:r>
          </a:p>
          <a:p>
            <a:pPr marL="533400" indent="-533400" algn="just" eaLnBrk="1" hangingPunct="1">
              <a:buClr>
                <a:schemeClr val="tx1"/>
              </a:buClr>
              <a:buSzPct val="85000"/>
              <a:buFont typeface="Wingdings" pitchFamily="2" charset="2"/>
              <a:buChar char="Ø"/>
              <a:defRPr/>
            </a:pPr>
            <a:r>
              <a:rPr lang="cs-CZ" sz="2400" dirty="0"/>
              <a:t>Komoditní plán - podle druhu výrobků</a:t>
            </a:r>
          </a:p>
          <a:p>
            <a:pPr marL="533400" indent="-533400" algn="just" eaLnBrk="1" hangingPunct="1">
              <a:buClr>
                <a:schemeClr val="tx1"/>
              </a:buClr>
              <a:buSzPct val="85000"/>
              <a:buFont typeface="Wingdings" pitchFamily="2" charset="2"/>
              <a:buChar char="Ø"/>
              <a:defRPr/>
            </a:pPr>
            <a:r>
              <a:rPr lang="cs-CZ" sz="2400" dirty="0"/>
              <a:t>Teritoriální plán - podle oblastí</a:t>
            </a:r>
          </a:p>
          <a:p>
            <a:pPr marL="533400" indent="-533400" algn="just" eaLnBrk="1" hangingPunct="1">
              <a:buClr>
                <a:schemeClr val="tx1"/>
              </a:buClr>
              <a:buSzPct val="85000"/>
              <a:buFont typeface="Wingdings" pitchFamily="2" charset="2"/>
              <a:buChar char="Ø"/>
              <a:defRPr/>
            </a:pPr>
            <a:r>
              <a:rPr lang="cs-CZ" sz="2400" dirty="0"/>
              <a:t>Podle zákazníků, atd.</a:t>
            </a:r>
          </a:p>
          <a:p>
            <a:pPr marL="533400" indent="-533400" algn="just" eaLnBrk="1" hangingPunct="1">
              <a:defRPr/>
            </a:pPr>
            <a:r>
              <a:rPr lang="cs-CZ" sz="2400" dirty="0"/>
              <a:t>Základní možnosti zvýšení tržeb</a:t>
            </a:r>
          </a:p>
          <a:p>
            <a:pPr marL="933450" lvl="1" indent="-533400" algn="just" eaLnBrk="1" hangingPunct="1">
              <a:defRPr/>
            </a:pPr>
            <a:r>
              <a:rPr lang="cs-CZ" sz="2000" dirty="0"/>
              <a:t>Zvýšení ceny</a:t>
            </a:r>
          </a:p>
          <a:p>
            <a:pPr marL="933450" lvl="1" indent="-533400" algn="just" eaLnBrk="1" hangingPunct="1">
              <a:defRPr/>
            </a:pPr>
            <a:r>
              <a:rPr lang="cs-CZ" sz="2000" dirty="0"/>
              <a:t>Zvýšení objemu prodávaného množství</a:t>
            </a:r>
          </a:p>
          <a:p>
            <a:pPr marL="533400" indent="-533400" algn="just" eaLnBrk="1" hangingPunct="1">
              <a:defRPr/>
            </a:pPr>
            <a:r>
              <a:rPr lang="cs-CZ" sz="2400" dirty="0"/>
              <a:t>Další faktory ovlivňující výši tržeb</a:t>
            </a:r>
          </a:p>
          <a:p>
            <a:pPr marL="933450" lvl="1" indent="-533400" algn="just" eaLnBrk="1" hangingPunct="1">
              <a:defRPr/>
            </a:pPr>
            <a:r>
              <a:rPr lang="cs-CZ" sz="2000" dirty="0"/>
              <a:t>Zvyšování kvality výrobků a jejich </a:t>
            </a:r>
            <a:r>
              <a:rPr lang="cs-CZ" sz="2000" dirty="0" err="1"/>
              <a:t>tech</a:t>
            </a:r>
            <a:r>
              <a:rPr lang="cs-CZ" sz="2000" dirty="0"/>
              <a:t>. úrovně</a:t>
            </a:r>
          </a:p>
          <a:p>
            <a:pPr marL="933450" lvl="1" indent="-533400" algn="just" eaLnBrk="1" hangingPunct="1">
              <a:defRPr/>
            </a:pPr>
            <a:r>
              <a:rPr lang="cs-CZ" sz="2000" dirty="0"/>
              <a:t>Zavádění nových výrobků</a:t>
            </a:r>
          </a:p>
          <a:p>
            <a:pPr marL="933450" lvl="1" indent="-533400" algn="just" eaLnBrk="1" hangingPunct="1">
              <a:defRPr/>
            </a:pPr>
            <a:r>
              <a:rPr lang="cs-CZ" sz="2000" dirty="0"/>
              <a:t>Zlepšování servisu</a:t>
            </a:r>
          </a:p>
          <a:p>
            <a:pPr marL="933450" lvl="1" indent="-533400" algn="just" eaLnBrk="1" hangingPunct="1">
              <a:defRPr/>
            </a:pPr>
            <a:r>
              <a:rPr lang="cs-CZ" sz="2000" dirty="0"/>
              <a:t>Reklama apod.</a:t>
            </a:r>
          </a:p>
          <a:p>
            <a:pPr marL="933450" lvl="1" indent="-533400" algn="just" eaLnBrk="1" hangingPunct="1">
              <a:defRPr/>
            </a:pPr>
            <a:endParaRPr lang="cs-CZ" sz="2000" dirty="0"/>
          </a:p>
        </p:txBody>
      </p:sp>
    </p:spTree>
    <p:extLst>
      <p:ext uri="{BB962C8B-B14F-4D97-AF65-F5344CB8AC3E}">
        <p14:creationId xmlns:p14="http://schemas.microsoft.com/office/powerpoint/2010/main" val="31958002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8891588" cy="1143000"/>
          </a:xfrm>
          <a:solidFill>
            <a:schemeClr val="bg1"/>
          </a:solidFill>
        </p:spPr>
        <p:txBody>
          <a:bodyPr>
            <a:noAutofit/>
          </a:bodyPr>
          <a:lstStyle/>
          <a:p>
            <a:r>
              <a:rPr lang="cs-CZ" sz="1800" b="1" dirty="0">
                <a:solidFill>
                  <a:srgbClr val="FF0000"/>
                </a:solidFill>
              </a:rPr>
              <a:t>Příklad 10  </a:t>
            </a:r>
            <a:r>
              <a:rPr lang="cs-CZ" sz="1800" b="1" dirty="0">
                <a:solidFill>
                  <a:schemeClr val="tx1"/>
                </a:solidFill>
              </a:rPr>
              <a:t>Určete, které položky obsaženy v rozvaze, a které ve výsledovce. Z těchto položek sestavte rozvahu a výsledovku podniku Kometa s. r. o. za rok 2013 - údaje v tis. Kč.</a:t>
            </a:r>
          </a:p>
        </p:txBody>
      </p:sp>
      <p:graphicFrame>
        <p:nvGraphicFramePr>
          <p:cNvPr id="4" name="Group 95"/>
          <p:cNvGraphicFramePr>
            <a:graphicFrameLocks noGrp="1"/>
          </p:cNvGraphicFramePr>
          <p:nvPr>
            <p:ph idx="1"/>
            <p:extLst>
              <p:ext uri="{D42A27DB-BD31-4B8C-83A1-F6EECF244321}">
                <p14:modId xmlns:p14="http://schemas.microsoft.com/office/powerpoint/2010/main" val="311572151"/>
              </p:ext>
            </p:extLst>
          </p:nvPr>
        </p:nvGraphicFramePr>
        <p:xfrm>
          <a:off x="611188" y="981075"/>
          <a:ext cx="8280400" cy="5694371"/>
        </p:xfrm>
        <a:graphic>
          <a:graphicData uri="http://schemas.openxmlformats.org/drawingml/2006/table">
            <a:tbl>
              <a:tblPr/>
              <a:tblGrid>
                <a:gridCol w="3095625">
                  <a:extLst>
                    <a:ext uri="{9D8B030D-6E8A-4147-A177-3AD203B41FA5}">
                      <a16:colId xmlns:a16="http://schemas.microsoft.com/office/drawing/2014/main" val="20000"/>
                    </a:ext>
                  </a:extLst>
                </a:gridCol>
                <a:gridCol w="1008062">
                  <a:extLst>
                    <a:ext uri="{9D8B030D-6E8A-4147-A177-3AD203B41FA5}">
                      <a16:colId xmlns:a16="http://schemas.microsoft.com/office/drawing/2014/main" val="20001"/>
                    </a:ext>
                  </a:extLst>
                </a:gridCol>
                <a:gridCol w="3240088">
                  <a:extLst>
                    <a:ext uri="{9D8B030D-6E8A-4147-A177-3AD203B41FA5}">
                      <a16:colId xmlns:a16="http://schemas.microsoft.com/office/drawing/2014/main" val="20002"/>
                    </a:ext>
                  </a:extLst>
                </a:gridCol>
                <a:gridCol w="936625">
                  <a:extLst>
                    <a:ext uri="{9D8B030D-6E8A-4147-A177-3AD203B41FA5}">
                      <a16:colId xmlns:a16="http://schemas.microsoft.com/office/drawing/2014/main" val="20003"/>
                    </a:ext>
                  </a:extLst>
                </a:gridCol>
              </a:tblGrid>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Software</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24 000</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Odpisy</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85 000</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Mimořádné výnosy </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410</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err="1">
                          <a:ln>
                            <a:noFill/>
                          </a:ln>
                          <a:solidFill>
                            <a:schemeClr val="tx1"/>
                          </a:solidFill>
                          <a:effectLst/>
                          <a:latin typeface="Times New Roman" pitchFamily="18" charset="0"/>
                          <a:cs typeface="Times New Roman" pitchFamily="18" charset="0"/>
                        </a:rPr>
                        <a:t>Samost</a:t>
                      </a: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Movité věci</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399 600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Tržby za prodej vlastních výrobků</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597 000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Náklady na prodané zboží</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300 000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Krátkodobý bank. úvěr</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93 850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Závazky ze soc. a zdrav. pojištení</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3500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 pohledávky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850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Materiál</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65 000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Výkonová spotřeba</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469 000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Rezervní fondy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8 000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Finanční náklady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Účty v bankách</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7 000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Osobní náklady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91 000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Daně a poplatky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2 000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Tržby za prodej zboží</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350 000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Pozemky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26 400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Peníze</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Závazky z obchodních vztahů</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24 000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Nedokonč. výroba</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19 000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Dlouhodobé závazky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50 600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Dlouhodobý úvěr</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100 000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Finanční výnosy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Základní kapitál</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350 000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Výnosové úroky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Nákladové úroky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3 500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Mimořádné náklady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510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Výrobky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19 000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Závazky k zam.</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7 500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Kapitálové fondy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Dlouhodobé cenné papíry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Nerozdělený zisk z min. let</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44 000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Krátkodobé pohl.</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118 000</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7978166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62"/>
          <p:cNvGraphicFramePr>
            <a:graphicFrameLocks/>
          </p:cNvGraphicFramePr>
          <p:nvPr>
            <p:extLst>
              <p:ext uri="{D42A27DB-BD31-4B8C-83A1-F6EECF244321}">
                <p14:modId xmlns:p14="http://schemas.microsoft.com/office/powerpoint/2010/main" val="892754248"/>
              </p:ext>
            </p:extLst>
          </p:nvPr>
        </p:nvGraphicFramePr>
        <p:xfrm>
          <a:off x="3978256" y="245979"/>
          <a:ext cx="4967287" cy="5903915"/>
        </p:xfrm>
        <a:graphic>
          <a:graphicData uri="http://schemas.openxmlformats.org/drawingml/2006/table">
            <a:tbl>
              <a:tblPr/>
              <a:tblGrid>
                <a:gridCol w="3325812">
                  <a:extLst>
                    <a:ext uri="{9D8B030D-6E8A-4147-A177-3AD203B41FA5}">
                      <a16:colId xmlns:a16="http://schemas.microsoft.com/office/drawing/2014/main" val="20000"/>
                    </a:ext>
                  </a:extLst>
                </a:gridCol>
                <a:gridCol w="1641475">
                  <a:extLst>
                    <a:ext uri="{9D8B030D-6E8A-4147-A177-3AD203B41FA5}">
                      <a16:colId xmlns:a16="http://schemas.microsoft.com/office/drawing/2014/main" val="20001"/>
                    </a:ext>
                  </a:extLst>
                </a:gridCol>
              </a:tblGrid>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Tržby za prodej zboží</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350 000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276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Náklady vynaložené na prodané zboží</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300 000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Obchodní marže</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50 000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Tržby za prodej vlastních výrobků</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597 000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59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Výkonová spotřeba</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469 000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Přidaná hodnota</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178 000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Osobní náklady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91 000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Daně a poplatky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2 000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Odpisy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85 000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59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OPV - Mimořádné výnosy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410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30471109"/>
                  </a:ext>
                </a:extLst>
              </a:tr>
              <a:tr h="3159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OPN - Mimořádné náklady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510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0098891"/>
                  </a:ext>
                </a:extLst>
              </a:tr>
              <a:tr h="3159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Provozní VH</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-100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Výnosové úroky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4 000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Nákladové úroky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3 500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Finanční výnosy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3 000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Finanční náklady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1 000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Finanční VH</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2 500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VH celkem</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2 400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9613812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06"/>
          <p:cNvGraphicFramePr>
            <a:graphicFrameLocks/>
          </p:cNvGraphicFramePr>
          <p:nvPr/>
        </p:nvGraphicFramePr>
        <p:xfrm>
          <a:off x="214282" y="642918"/>
          <a:ext cx="8640763" cy="5845475"/>
        </p:xfrm>
        <a:graphic>
          <a:graphicData uri="http://schemas.openxmlformats.org/drawingml/2006/table">
            <a:tbl>
              <a:tblPr/>
              <a:tblGrid>
                <a:gridCol w="3214688">
                  <a:extLst>
                    <a:ext uri="{9D8B030D-6E8A-4147-A177-3AD203B41FA5}">
                      <a16:colId xmlns:a16="http://schemas.microsoft.com/office/drawing/2014/main" val="20000"/>
                    </a:ext>
                  </a:extLst>
                </a:gridCol>
                <a:gridCol w="1584325">
                  <a:extLst>
                    <a:ext uri="{9D8B030D-6E8A-4147-A177-3AD203B41FA5}">
                      <a16:colId xmlns:a16="http://schemas.microsoft.com/office/drawing/2014/main" val="20001"/>
                    </a:ext>
                  </a:extLst>
                </a:gridCol>
                <a:gridCol w="2506662">
                  <a:extLst>
                    <a:ext uri="{9D8B030D-6E8A-4147-A177-3AD203B41FA5}">
                      <a16:colId xmlns:a16="http://schemas.microsoft.com/office/drawing/2014/main" val="20002"/>
                    </a:ext>
                  </a:extLst>
                </a:gridCol>
                <a:gridCol w="1335088">
                  <a:extLst>
                    <a:ext uri="{9D8B030D-6E8A-4147-A177-3AD203B41FA5}">
                      <a16:colId xmlns:a16="http://schemas.microsoft.com/office/drawing/2014/main" val="20003"/>
                    </a:ext>
                  </a:extLst>
                </a:gridCol>
              </a:tblGrid>
              <a:tr h="206375">
                <a:tc gridSpan="2">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Aktiva</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gridSpan="2">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Pasiva</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2778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Dl. Hm. majetek</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426 000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Vlastní kapitál</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408 400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94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Pozemky</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26 400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Základní kapitál</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350 000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78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Samost. Movité věci</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399 600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Kapitálové fondy</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067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Nerozdělený zisk z min. let</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44 000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78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Dl. Nehmotný m.</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24 000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Rezervní fondy</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8 000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94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Software</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24 000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VHBo</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2 400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78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Finanční majetek</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5 000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cs typeface="Arial" pitchFamily="34" charset="0"/>
                        </a:rPr>
                        <a:t> </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cs typeface="Arial" pitchFamily="34" charset="0"/>
                        </a:rPr>
                        <a:t> </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94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Dlouhodobé cenné papíry</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cs typeface="Arial" pitchFamily="34" charset="0"/>
                        </a:rPr>
                        <a:t> </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cs typeface="Arial" pitchFamily="34" charset="0"/>
                        </a:rPr>
                        <a:t> </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78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Cizí kapitál</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279 450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94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Oběžná aktiva</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232 850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Krátkodobý bank. úvěr</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93 850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78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Peníze</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Dlouhodobý úvěr</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100 000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5191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Nedokonč. výroba</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19 000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Závazky ze soc. a zdrav. pojištění</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3500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19088">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Výrobky</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19 000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Závazky z obchodních vztahů</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24 000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94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Materiál</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65 000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Dlouhodobé závazky</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50 600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78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Účty v bankách</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7 000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Závazky k zaměstnancům</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7 500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94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Krátkodobé pohl.</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118 000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78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 pohledávky</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850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94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Aktiva celkem</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687 850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Pasíva celkem</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687 850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981171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Zástupný symbol pro číslo snímku 5"/>
          <p:cNvSpPr>
            <a:spLocks noGrp="1"/>
          </p:cNvSpPr>
          <p:nvPr>
            <p:ph type="sldNum" sz="quarter" idx="12"/>
          </p:nvPr>
        </p:nvSpPr>
        <p:spPr>
          <a:noFill/>
        </p:spPr>
        <p:txBody>
          <a:bodyPr/>
          <a:lstStyle/>
          <a:p>
            <a:fld id="{F3A6E688-03D8-4805-AAF3-3C0592A78C7F}" type="slidenum">
              <a:rPr lang="cs-CZ" smtClean="0"/>
              <a:pPr/>
              <a:t>73</a:t>
            </a:fld>
            <a:endParaRPr lang="cs-CZ"/>
          </a:p>
        </p:txBody>
      </p:sp>
      <p:sp>
        <p:nvSpPr>
          <p:cNvPr id="20484" name="Rectangle 2"/>
          <p:cNvSpPr>
            <a:spLocks noGrp="1" noChangeArrowheads="1"/>
          </p:cNvSpPr>
          <p:nvPr>
            <p:ph type="body" idx="1"/>
          </p:nvPr>
        </p:nvSpPr>
        <p:spPr>
          <a:xfrm>
            <a:off x="125760" y="1100261"/>
            <a:ext cx="8892480" cy="5438651"/>
          </a:xfrm>
        </p:spPr>
        <p:txBody>
          <a:bodyPr/>
          <a:lstStyle/>
          <a:p>
            <a:pPr eaLnBrk="1" hangingPunct="1">
              <a:lnSpc>
                <a:spcPct val="90000"/>
              </a:lnSpc>
            </a:pPr>
            <a:r>
              <a:rPr lang="cs-CZ" sz="2000" b="1" dirty="0">
                <a:solidFill>
                  <a:schemeClr val="tx1"/>
                </a:solidFill>
              </a:rPr>
              <a:t>Údaje k doplnění</a:t>
            </a:r>
          </a:p>
          <a:p>
            <a:pPr lvl="1" eaLnBrk="1" hangingPunct="1">
              <a:lnSpc>
                <a:spcPct val="90000"/>
              </a:lnSpc>
            </a:pPr>
            <a:r>
              <a:rPr lang="cs-CZ" sz="2000" b="1" dirty="0">
                <a:solidFill>
                  <a:schemeClr val="tx1"/>
                </a:solidFill>
              </a:rPr>
              <a:t>Peníze na bank. kontech vynesly společnosti 20 734 tis. Kč</a:t>
            </a:r>
          </a:p>
          <a:p>
            <a:pPr lvl="1" eaLnBrk="1" hangingPunct="1">
              <a:lnSpc>
                <a:spcPct val="90000"/>
              </a:lnSpc>
            </a:pPr>
            <a:r>
              <a:rPr lang="cs-CZ" sz="2000" b="1" dirty="0">
                <a:solidFill>
                  <a:schemeClr val="tx1"/>
                </a:solidFill>
              </a:rPr>
              <a:t>SZP činilo 82 739 tis. Kč</a:t>
            </a:r>
          </a:p>
          <a:p>
            <a:pPr lvl="1" eaLnBrk="1" hangingPunct="1">
              <a:lnSpc>
                <a:spcPct val="90000"/>
              </a:lnSpc>
            </a:pPr>
            <a:r>
              <a:rPr lang="cs-CZ" sz="2000" b="1" dirty="0">
                <a:solidFill>
                  <a:schemeClr val="tx1"/>
                </a:solidFill>
              </a:rPr>
              <a:t>živelná pohroma způsobila škodu v hodnotě 80 868 tis. Kč</a:t>
            </a:r>
          </a:p>
          <a:p>
            <a:pPr lvl="1" eaLnBrk="1" hangingPunct="1">
              <a:lnSpc>
                <a:spcPct val="90000"/>
              </a:lnSpc>
            </a:pPr>
            <a:r>
              <a:rPr lang="cs-CZ" sz="2000" b="1" dirty="0">
                <a:solidFill>
                  <a:schemeClr val="tx1"/>
                </a:solidFill>
              </a:rPr>
              <a:t>Na výrobu byly vynaloženy náklady ve výši 6 709 377 tis.Kč</a:t>
            </a:r>
          </a:p>
          <a:p>
            <a:pPr lvl="1" eaLnBrk="1" hangingPunct="1">
              <a:lnSpc>
                <a:spcPct val="90000"/>
              </a:lnSpc>
            </a:pPr>
            <a:r>
              <a:rPr lang="cs-CZ" sz="2000" b="1" dirty="0">
                <a:solidFill>
                  <a:schemeClr val="tx1"/>
                </a:solidFill>
              </a:rPr>
              <a:t>Zaměstnancům vznikl nárok na mzdy ve výši 231 515 tis. Kč</a:t>
            </a:r>
          </a:p>
          <a:p>
            <a:pPr lvl="1" eaLnBrk="1" hangingPunct="1">
              <a:lnSpc>
                <a:spcPct val="90000"/>
              </a:lnSpc>
            </a:pPr>
            <a:r>
              <a:rPr lang="cs-CZ" sz="2000" b="1" dirty="0">
                <a:solidFill>
                  <a:schemeClr val="tx1"/>
                </a:solidFill>
              </a:rPr>
              <a:t>Během daného období byl prodán DM v hodnotě 132 699 tis. Kč</a:t>
            </a:r>
          </a:p>
          <a:p>
            <a:pPr lvl="1" eaLnBrk="1" hangingPunct="1">
              <a:lnSpc>
                <a:spcPct val="90000"/>
              </a:lnSpc>
            </a:pPr>
            <a:r>
              <a:rPr lang="cs-CZ" sz="2000" b="1" dirty="0">
                <a:solidFill>
                  <a:schemeClr val="tx1"/>
                </a:solidFill>
              </a:rPr>
              <a:t>Z důvodu opatrnosti byla vytvořena rezerv a na krytí finanční činnosti ve výši 1 603 tis. Kč</a:t>
            </a:r>
          </a:p>
          <a:p>
            <a:pPr lvl="1" eaLnBrk="1" hangingPunct="1">
              <a:lnSpc>
                <a:spcPct val="90000"/>
              </a:lnSpc>
            </a:pPr>
            <a:r>
              <a:rPr lang="cs-CZ" sz="2000" b="1" dirty="0">
                <a:solidFill>
                  <a:schemeClr val="tx1"/>
                </a:solidFill>
              </a:rPr>
              <a:t>Za použitý kapitál zaplatila společnost 126 918 tis. Kč</a:t>
            </a:r>
          </a:p>
          <a:p>
            <a:pPr lvl="1" eaLnBrk="1" hangingPunct="1">
              <a:lnSpc>
                <a:spcPct val="90000"/>
              </a:lnSpc>
            </a:pPr>
            <a:r>
              <a:rPr lang="cs-CZ" sz="2000" b="1" dirty="0">
                <a:solidFill>
                  <a:schemeClr val="tx1"/>
                </a:solidFill>
              </a:rPr>
              <a:t>Byly prodány výrobky za 8 020 043 tis. Kč</a:t>
            </a:r>
          </a:p>
          <a:p>
            <a:pPr lvl="1" eaLnBrk="1" hangingPunct="1">
              <a:lnSpc>
                <a:spcPct val="90000"/>
              </a:lnSpc>
            </a:pPr>
            <a:r>
              <a:rPr lang="cs-CZ" sz="2000" b="1" dirty="0">
                <a:solidFill>
                  <a:schemeClr val="tx1"/>
                </a:solidFill>
              </a:rPr>
              <a:t>Vůči finančnímu úřadu vznikl společnosti daňový závazek ve výši 114 467 tis. Kč</a:t>
            </a:r>
          </a:p>
          <a:p>
            <a:pPr lvl="1" eaLnBrk="1" hangingPunct="1">
              <a:lnSpc>
                <a:spcPct val="90000"/>
              </a:lnSpc>
            </a:pPr>
            <a:r>
              <a:rPr lang="cs-CZ" sz="2000" b="1" dirty="0">
                <a:solidFill>
                  <a:schemeClr val="tx1"/>
                </a:solidFill>
              </a:rPr>
              <a:t>Za uskutečněné externí výkony bylo zaplaceno 238 358 tis. Kč</a:t>
            </a:r>
          </a:p>
          <a:p>
            <a:pPr lvl="1" eaLnBrk="1" hangingPunct="1">
              <a:lnSpc>
                <a:spcPct val="90000"/>
              </a:lnSpc>
            </a:pPr>
            <a:r>
              <a:rPr lang="cs-CZ" sz="2000" b="1" dirty="0">
                <a:solidFill>
                  <a:schemeClr val="tx1"/>
                </a:solidFill>
              </a:rPr>
              <a:t>Přijaté pojistné plnění jako náhrada za škody vzniklé živelnou pohromou činilo 8 295 tis. Kč</a:t>
            </a:r>
          </a:p>
        </p:txBody>
      </p:sp>
      <p:sp>
        <p:nvSpPr>
          <p:cNvPr id="4" name="Rectangle 2">
            <a:extLst>
              <a:ext uri="{FF2B5EF4-FFF2-40B4-BE49-F238E27FC236}">
                <a16:creationId xmlns:a16="http://schemas.microsoft.com/office/drawing/2014/main" id="{61696911-2B44-45BC-96DA-4DB84E2D54FF}"/>
              </a:ext>
            </a:extLst>
          </p:cNvPr>
          <p:cNvSpPr>
            <a:spLocks noGrp="1" noChangeArrowheads="1"/>
          </p:cNvSpPr>
          <p:nvPr>
            <p:ph type="title"/>
          </p:nvPr>
        </p:nvSpPr>
        <p:spPr>
          <a:xfrm>
            <a:off x="72330" y="136526"/>
            <a:ext cx="9071670" cy="1021714"/>
          </a:xfrm>
          <a:solidFill>
            <a:schemeClr val="bg1"/>
          </a:solidFill>
        </p:spPr>
        <p:txBody>
          <a:bodyPr>
            <a:normAutofit/>
          </a:bodyPr>
          <a:lstStyle/>
          <a:p>
            <a:pPr eaLnBrk="1" hangingPunct="1"/>
            <a:r>
              <a:rPr lang="cs-CZ" sz="2800" b="1" dirty="0">
                <a:solidFill>
                  <a:srgbClr val="FF0000"/>
                </a:solidFill>
              </a:rPr>
              <a:t>Příklad 11 Ze zadaných položek (roku 2015) doplňte daný výkaz zisků a ztrát (v tis. Kč)</a:t>
            </a:r>
          </a:p>
        </p:txBody>
      </p:sp>
    </p:spTree>
    <p:extLst>
      <p:ext uri="{BB962C8B-B14F-4D97-AF65-F5344CB8AC3E}">
        <p14:creationId xmlns:p14="http://schemas.microsoft.com/office/powerpoint/2010/main" val="39451389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Zástupný symbol pro číslo snímku 5"/>
          <p:cNvSpPr>
            <a:spLocks noGrp="1"/>
          </p:cNvSpPr>
          <p:nvPr>
            <p:ph type="sldNum" sz="quarter" idx="12"/>
          </p:nvPr>
        </p:nvSpPr>
        <p:spPr>
          <a:noFill/>
        </p:spPr>
        <p:txBody>
          <a:bodyPr/>
          <a:lstStyle/>
          <a:p>
            <a:fld id="{94BBEDE7-5AB9-4438-811A-334267A28C20}" type="slidenum">
              <a:rPr lang="cs-CZ" smtClean="0"/>
              <a:pPr/>
              <a:t>74</a:t>
            </a:fld>
            <a:endParaRPr lang="cs-CZ"/>
          </a:p>
        </p:txBody>
      </p:sp>
      <p:sp>
        <p:nvSpPr>
          <p:cNvPr id="18436" name="Rectangle 2"/>
          <p:cNvSpPr>
            <a:spLocks noGrp="1" noChangeArrowheads="1"/>
          </p:cNvSpPr>
          <p:nvPr>
            <p:ph type="title"/>
          </p:nvPr>
        </p:nvSpPr>
        <p:spPr>
          <a:xfrm>
            <a:off x="323850" y="-27384"/>
            <a:ext cx="8820150" cy="288925"/>
          </a:xfrm>
          <a:solidFill>
            <a:schemeClr val="bg1"/>
          </a:solidFill>
        </p:spPr>
        <p:txBody>
          <a:bodyPr>
            <a:normAutofit fontScale="90000"/>
          </a:bodyPr>
          <a:lstStyle/>
          <a:p>
            <a:pPr eaLnBrk="1" hangingPunct="1"/>
            <a:r>
              <a:rPr lang="cs-CZ" sz="2000" b="1" dirty="0">
                <a:solidFill>
                  <a:schemeClr val="tx1"/>
                </a:solidFill>
              </a:rPr>
              <a:t>Příklad 11 Ze zadaných údajů doplňte daný výkaz zisků a ztrát (v tis. Kč)</a:t>
            </a:r>
          </a:p>
        </p:txBody>
      </p:sp>
      <p:graphicFrame>
        <p:nvGraphicFramePr>
          <p:cNvPr id="119811" name="Group 3"/>
          <p:cNvGraphicFramePr>
            <a:graphicFrameLocks noGrp="1"/>
          </p:cNvGraphicFramePr>
          <p:nvPr>
            <p:ph idx="1"/>
          </p:nvPr>
        </p:nvGraphicFramePr>
        <p:xfrm>
          <a:off x="539750" y="354013"/>
          <a:ext cx="8291513" cy="6522720"/>
        </p:xfrm>
        <a:graphic>
          <a:graphicData uri="http://schemas.openxmlformats.org/drawingml/2006/table">
            <a:tbl>
              <a:tblPr/>
              <a:tblGrid>
                <a:gridCol w="355600">
                  <a:extLst>
                    <a:ext uri="{9D8B030D-6E8A-4147-A177-3AD203B41FA5}">
                      <a16:colId xmlns:a16="http://schemas.microsoft.com/office/drawing/2014/main" val="20000"/>
                    </a:ext>
                  </a:extLst>
                </a:gridCol>
                <a:gridCol w="333375">
                  <a:extLst>
                    <a:ext uri="{9D8B030D-6E8A-4147-A177-3AD203B41FA5}">
                      <a16:colId xmlns:a16="http://schemas.microsoft.com/office/drawing/2014/main" val="20001"/>
                    </a:ext>
                  </a:extLst>
                </a:gridCol>
                <a:gridCol w="285750">
                  <a:extLst>
                    <a:ext uri="{9D8B030D-6E8A-4147-A177-3AD203B41FA5}">
                      <a16:colId xmlns:a16="http://schemas.microsoft.com/office/drawing/2014/main" val="20002"/>
                    </a:ext>
                  </a:extLst>
                </a:gridCol>
                <a:gridCol w="5553075">
                  <a:extLst>
                    <a:ext uri="{9D8B030D-6E8A-4147-A177-3AD203B41FA5}">
                      <a16:colId xmlns:a16="http://schemas.microsoft.com/office/drawing/2014/main" val="20003"/>
                    </a:ext>
                  </a:extLst>
                </a:gridCol>
                <a:gridCol w="417513">
                  <a:extLst>
                    <a:ext uri="{9D8B030D-6E8A-4147-A177-3AD203B41FA5}">
                      <a16:colId xmlns:a16="http://schemas.microsoft.com/office/drawing/2014/main" val="20004"/>
                    </a:ext>
                  </a:extLst>
                </a:gridCol>
                <a:gridCol w="1346200">
                  <a:extLst>
                    <a:ext uri="{9D8B030D-6E8A-4147-A177-3AD203B41FA5}">
                      <a16:colId xmlns:a16="http://schemas.microsoft.com/office/drawing/2014/main" val="20005"/>
                    </a:ext>
                  </a:extLst>
                </a:gridCol>
              </a:tblGrid>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dirty="0">
                          <a:ln>
                            <a:noFill/>
                          </a:ln>
                          <a:solidFill>
                            <a:schemeClr val="tx1"/>
                          </a:solidFill>
                          <a:effectLst/>
                          <a:latin typeface="Arial CE" charset="0"/>
                          <a:ea typeface="Times New Roman" pitchFamily="18" charset="0"/>
                          <a:cs typeface="Arial" pitchFamily="34" charset="0"/>
                        </a:rPr>
                        <a:t>I.</a:t>
                      </a:r>
                      <a:endParaRPr kumimoji="0" lang="cs-CZ" sz="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Tržby za prodej zboží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1 013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A.</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Náklady vynaložené na prodané zboží</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1 013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Obchodní marže  (ř. 01-02)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b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b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2"/>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Výkony  (ř. 05+06+07)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8 127 266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3"/>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Tržby za prodej vlastních výrobků a služeb</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0">
                <a:tc rowSpan="2"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h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Změna stavu zásob vlastní činnosti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-3 634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0">
                <a:tc gridSpan="2" vMerge="1">
                  <a:txBody>
                    <a:bodyPr/>
                    <a:lstStyle/>
                    <a:p>
                      <a:endParaRPr lang="cs-CZ"/>
                    </a:p>
                  </a:txBody>
                  <a:tcPr/>
                </a:tc>
                <a:tc hMerge="1" v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Aktivace</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110 857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1444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B.</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Výkonová spotřeba   (ř. 09+10)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6 947 735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7"/>
                  </a:ext>
                </a:extLst>
              </a:tr>
              <a:tr h="1666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B.</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Spotřeba materiálu a energie</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B.</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Služby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Přidaná hodnota  (ř. 03+04-08)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1 179 531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10"/>
                  </a:ext>
                </a:extLst>
              </a:tr>
              <a:tr h="1444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C.</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Osobní náklady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324 141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11"/>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C.</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row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Mzdové náklady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2"/>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C.</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v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Odměny členům orgánů společnosti a družstva</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1 181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3"/>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C.</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v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Náklady na sociální zabezpečení a zdravotní pojištění</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4"/>
                  </a:ext>
                </a:extLst>
              </a:tr>
              <a:tr h="1301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C.</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Sociální náklady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8 706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5"/>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D.</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rPr>
                        <a:t> </a:t>
                      </a: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Daně a poplatky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14 834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6"/>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E.</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Odpisy  dlouhodobého nehmotného a hmotného majetku</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330 759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7"/>
                  </a:ext>
                </a:extLst>
              </a:tr>
              <a:tr h="15240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III.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Tržby z prodeje dlouhodobého majetku a materiálu (ř. 20+21 )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18"/>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III.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Tržby z prodeje dlouhodobého majetku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9"/>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rPr>
                        <a:t> </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Tržby z prodeje materiálu</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0"/>
                  </a:ext>
                </a:extLst>
              </a:tr>
              <a:tr h="1428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F.</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Zůstatková cena prodaného dlouhodobého majetku a materiálu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113 728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21"/>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F.</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Zůstatková cena prodaného dlouhodobého majetku</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113 728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2"/>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F.</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rPr>
                        <a:t> </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Prodaný materiál</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3"/>
                  </a:ext>
                </a:extLst>
              </a:tr>
              <a:tr h="1428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G.</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Změna stavu rezerv a opravných položek v provozní oblasti a komplexních nákladů příštích období</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5 668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4"/>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IV.</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Ostatní provozní výnosy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30 294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5"/>
                  </a:ext>
                </a:extLst>
              </a:tr>
              <a:tr h="1174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H.</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Ostatní provozní náklady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21 629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6"/>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Převod provozních výnosů</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7"/>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Převod provozních nákladů</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8"/>
                  </a:ext>
                </a:extLst>
              </a:tr>
              <a:tr h="0">
                <a:tc gridSpan="3">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Provozní výsledek hospodaření</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531 765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16666655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Zástupný symbol pro číslo snímku 5"/>
          <p:cNvSpPr>
            <a:spLocks noGrp="1"/>
          </p:cNvSpPr>
          <p:nvPr>
            <p:ph type="sldNum" sz="quarter" idx="12"/>
          </p:nvPr>
        </p:nvSpPr>
        <p:spPr>
          <a:noFill/>
        </p:spPr>
        <p:txBody>
          <a:bodyPr/>
          <a:lstStyle/>
          <a:p>
            <a:fld id="{5D6030C7-3A15-414C-9202-D8FC635D3B99}" type="slidenum">
              <a:rPr lang="cs-CZ" smtClean="0"/>
              <a:pPr/>
              <a:t>75</a:t>
            </a:fld>
            <a:endParaRPr lang="cs-CZ"/>
          </a:p>
        </p:txBody>
      </p:sp>
      <p:sp>
        <p:nvSpPr>
          <p:cNvPr id="19460" name="Rectangle 2"/>
          <p:cNvSpPr>
            <a:spLocks noGrp="1" noChangeArrowheads="1"/>
          </p:cNvSpPr>
          <p:nvPr>
            <p:ph type="title"/>
          </p:nvPr>
        </p:nvSpPr>
        <p:spPr/>
        <p:txBody>
          <a:bodyPr>
            <a:normAutofit fontScale="90000"/>
          </a:bodyPr>
          <a:lstStyle/>
          <a:p>
            <a:pPr eaLnBrk="1" hangingPunct="1"/>
            <a:endParaRPr lang="cs-CZ"/>
          </a:p>
        </p:txBody>
      </p:sp>
      <p:graphicFrame>
        <p:nvGraphicFramePr>
          <p:cNvPr id="120835" name="Group 3"/>
          <p:cNvGraphicFramePr>
            <a:graphicFrameLocks noGrp="1"/>
          </p:cNvGraphicFramePr>
          <p:nvPr>
            <p:ph idx="1"/>
          </p:nvPr>
        </p:nvGraphicFramePr>
        <p:xfrm>
          <a:off x="611188" y="0"/>
          <a:ext cx="8395017" cy="6827520"/>
        </p:xfrm>
        <a:graphic>
          <a:graphicData uri="http://schemas.openxmlformats.org/drawingml/2006/table">
            <a:tbl>
              <a:tblPr/>
              <a:tblGrid>
                <a:gridCol w="287337">
                  <a:extLst>
                    <a:ext uri="{9D8B030D-6E8A-4147-A177-3AD203B41FA5}">
                      <a16:colId xmlns:a16="http://schemas.microsoft.com/office/drawing/2014/main" val="20000"/>
                    </a:ext>
                  </a:extLst>
                </a:gridCol>
                <a:gridCol w="390525">
                  <a:extLst>
                    <a:ext uri="{9D8B030D-6E8A-4147-A177-3AD203B41FA5}">
                      <a16:colId xmlns:a16="http://schemas.microsoft.com/office/drawing/2014/main" val="20001"/>
                    </a:ext>
                  </a:extLst>
                </a:gridCol>
                <a:gridCol w="266700">
                  <a:extLst>
                    <a:ext uri="{9D8B030D-6E8A-4147-A177-3AD203B41FA5}">
                      <a16:colId xmlns:a16="http://schemas.microsoft.com/office/drawing/2014/main" val="20002"/>
                    </a:ext>
                  </a:extLst>
                </a:gridCol>
                <a:gridCol w="5503863">
                  <a:extLst>
                    <a:ext uri="{9D8B030D-6E8A-4147-A177-3AD203B41FA5}">
                      <a16:colId xmlns:a16="http://schemas.microsoft.com/office/drawing/2014/main" val="20003"/>
                    </a:ext>
                  </a:extLst>
                </a:gridCol>
                <a:gridCol w="358775">
                  <a:extLst>
                    <a:ext uri="{9D8B030D-6E8A-4147-A177-3AD203B41FA5}">
                      <a16:colId xmlns:a16="http://schemas.microsoft.com/office/drawing/2014/main" val="20004"/>
                    </a:ext>
                  </a:extLst>
                </a:gridCol>
                <a:gridCol w="1379537">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tblGrid>
              <a:tr h="188913">
                <a:tc grid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VI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Tržby z prodeje cenných papírů a podílů</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23 769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Times New Roman" pitchFamily="18" charset="0"/>
                          <a:cs typeface="Times New Roman" pitchFamily="18" charset="0"/>
                        </a:rPr>
                        <a:t> </a:t>
                      </a:r>
                      <a:endParaRPr kumimoji="0" lang="cs-CZ" sz="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47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J.</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Prodané cenné papíry a podíly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01"/>
                  </a:ext>
                </a:extLst>
              </a:tr>
              <a:tr h="149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Výnosy z dlouhodobého finančního majetku ( ř. 34 + 35 + 36)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cs-CZ"/>
                    </a:p>
                  </a:txBody>
                  <a:tcPr/>
                </a:tc>
                <a:extLst>
                  <a:ext uri="{0D108BD9-81ED-4DB2-BD59-A6C34878D82A}">
                    <a16:rowId xmlns:a16="http://schemas.microsoft.com/office/drawing/2014/main" val="10002"/>
                  </a:ext>
                </a:extLst>
              </a:tr>
              <a:tr h="147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Výnosy z podílů v ovládaných a řízených osobám a v účetních jednotkách pod podstatným vlivem</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03"/>
                  </a:ext>
                </a:extLst>
              </a:tr>
              <a:tr h="149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Výnosy z ostatních dlouhodobých cenných papírů a podílů</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04"/>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Výnosy z ostatního dlouhodobého finančního majetku</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05"/>
                  </a:ext>
                </a:extLst>
              </a:tr>
              <a:tr h="149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VIII.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Výnosy z krátkodobého finančního majetku</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455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06"/>
                  </a:ext>
                </a:extLst>
              </a:tr>
              <a:tr h="147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K.</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Náklady z finančního majetku</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07"/>
                  </a:ext>
                </a:extLst>
              </a:tr>
              <a:tr h="147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IX.</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Výnosy z přecenění cenných papírů a derivátů</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08"/>
                  </a:ext>
                </a:extLst>
              </a:tr>
              <a:tr h="149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L.</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Náklady z přecenění cenných papírů a derivátů</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09"/>
                  </a:ext>
                </a:extLst>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pitchFamily="34" charset="0"/>
                        </a:rPr>
                        <a:t>M</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Změna stavu rezerv a opravných položek ve finanční oblasti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10"/>
                  </a:ext>
                </a:extLst>
              </a:tr>
              <a:tr h="180975">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X.</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Výnosové úroky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11"/>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N.</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Nákladové úroky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12"/>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XI.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Ostatní finanční výnosy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66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13"/>
                  </a:ext>
                </a:extLst>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pitchFamily="34" charset="0"/>
                        </a:rPr>
                        <a:t>O</a:t>
                      </a: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Ostatní finanční náklady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3 361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14"/>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XII.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Převod finančních výnosů</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15"/>
                  </a:ext>
                </a:extLst>
              </a:tr>
              <a:tr h="147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P.</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Převod finančních nákladů</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16"/>
                  </a:ext>
                </a:extLst>
              </a:tr>
              <a:tr h="0">
                <a:tc rowSpan="2"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hMerge="1">
                  <a:txBody>
                    <a:bodyPr/>
                    <a:lstStyle/>
                    <a:p>
                      <a:endParaRPr lang="cs-CZ"/>
                    </a:p>
                  </a:txBody>
                  <a:tcPr/>
                </a:tc>
                <a:tc rowSpan="2"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Finanční výsledek hospodaření</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rowSpan="2"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-110 627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rowSpan="2" hMerge="1">
                  <a:txBody>
                    <a:bodyPr/>
                    <a:lstStyle/>
                    <a:p>
                      <a:endParaRPr lang="cs-CZ"/>
                    </a:p>
                  </a:txBody>
                  <a:tcPr/>
                </a:tc>
                <a:extLst>
                  <a:ext uri="{0D108BD9-81ED-4DB2-BD59-A6C34878D82A}">
                    <a16:rowId xmlns:a16="http://schemas.microsoft.com/office/drawing/2014/main" val="10017"/>
                  </a:ext>
                </a:extLst>
              </a:tr>
              <a:tr h="180975">
                <a:tc gridSpan="3" vMerge="1">
                  <a:txBody>
                    <a:bodyPr/>
                    <a:lstStyle/>
                    <a:p>
                      <a:endParaRPr lang="cs-CZ"/>
                    </a:p>
                  </a:txBody>
                  <a:tcPr/>
                </a:tc>
                <a:tc hMerge="1" vMerge="1">
                  <a:txBody>
                    <a:bodyPr/>
                    <a:lstStyle/>
                    <a:p>
                      <a:endParaRPr lang="cs-CZ"/>
                    </a:p>
                  </a:txBody>
                  <a:tcPr/>
                </a:tc>
                <a:tc hMerge="1" vMerge="1">
                  <a:txBody>
                    <a:bodyPr/>
                    <a:lstStyle/>
                    <a:p>
                      <a:endParaRPr lang="cs-CZ"/>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vMerge="1">
                  <a:txBody>
                    <a:bodyPr/>
                    <a:lstStyle/>
                    <a:p>
                      <a:endParaRPr lang="cs-CZ"/>
                    </a:p>
                  </a:txBody>
                  <a:tcPr/>
                </a:tc>
                <a:tc hMerge="1" vMerge="1">
                  <a:txBody>
                    <a:bodyPr/>
                    <a:lstStyle/>
                    <a:p>
                      <a:endParaRPr lang="cs-CZ"/>
                    </a:p>
                  </a:txBody>
                  <a:tcPr/>
                </a:tc>
                <a:extLst>
                  <a:ext uri="{0D108BD9-81ED-4DB2-BD59-A6C34878D82A}">
                    <a16:rowId xmlns:a16="http://schemas.microsoft.com/office/drawing/2014/main" val="10018"/>
                  </a:ext>
                </a:extLst>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Daň z příjmů za běžnou činnost   (ř. 50 + 51)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159 486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cs-CZ"/>
                    </a:p>
                  </a:txBody>
                  <a:tcPr/>
                </a:tc>
                <a:extLst>
                  <a:ext uri="{0D108BD9-81ED-4DB2-BD59-A6C34878D82A}">
                    <a16:rowId xmlns:a16="http://schemas.microsoft.com/office/drawing/2014/main" val="10019"/>
                  </a:ext>
                </a:extLst>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-splatná</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20"/>
                  </a:ext>
                </a:extLst>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-odložená</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45 019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21"/>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Výsledek hospodaření za běžnou činnost  (ř. 30 + 48 - 49)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261 652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cs-CZ"/>
                    </a:p>
                  </a:txBody>
                  <a:tcPr/>
                </a:tc>
                <a:extLst>
                  <a:ext uri="{0D108BD9-81ED-4DB2-BD59-A6C34878D82A}">
                    <a16:rowId xmlns:a16="http://schemas.microsoft.com/office/drawing/2014/main" val="10022"/>
                  </a:ext>
                </a:extLst>
              </a:tr>
              <a:tr h="149225">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XIII.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Mimořádné výnosy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23"/>
                  </a:ext>
                </a:extLst>
              </a:tr>
              <a:tr h="147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R.</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Mimořádné náklady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24"/>
                  </a:ext>
                </a:extLst>
              </a:tr>
              <a:tr h="149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S.</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Daň z příjmů z mimořádné činnosti  (ř. 56 + 57)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-29 857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cs-CZ"/>
                    </a:p>
                  </a:txBody>
                  <a:tcPr/>
                </a:tc>
                <a:extLst>
                  <a:ext uri="{0D108BD9-81ED-4DB2-BD59-A6C34878D82A}">
                    <a16:rowId xmlns:a16="http://schemas.microsoft.com/office/drawing/2014/main" val="10025"/>
                  </a:ext>
                </a:extLst>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S.</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-splatná</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-29 857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26"/>
                  </a:ext>
                </a:extLst>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S.</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-odložená</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27"/>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Mimořádný výsledek hospodaření (ř. 53 - 54 -55 )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-42 716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cs-CZ"/>
                    </a:p>
                  </a:txBody>
                  <a:tcPr/>
                </a:tc>
                <a:extLst>
                  <a:ext uri="{0D108BD9-81ED-4DB2-BD59-A6C34878D82A}">
                    <a16:rowId xmlns:a16="http://schemas.microsoft.com/office/drawing/2014/main" val="10028"/>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T.</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Převod podílu na výsledku hospodaření společníkům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29"/>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Výsledek hospodaření za účetní období (+/-)  (ř. 52 + 58 - 59)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60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218 936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cs-CZ"/>
                    </a:p>
                  </a:txBody>
                  <a:tcPr/>
                </a:tc>
                <a:extLst>
                  <a:ext uri="{0D108BD9-81ED-4DB2-BD59-A6C34878D82A}">
                    <a16:rowId xmlns:a16="http://schemas.microsoft.com/office/drawing/2014/main" val="10030"/>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Výsledek hospodaření  před zdaněním (+/-)  (ř. 30 + 48 + 53 - 54)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61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348 565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CCCC"/>
                    </a:solidFill>
                  </a:tcPr>
                </a:tc>
                <a:tc hMerge="1">
                  <a:txBody>
                    <a:bodyPr/>
                    <a:lstStyle/>
                    <a:p>
                      <a:endParaRPr lang="cs-CZ"/>
                    </a:p>
                  </a:txBody>
                  <a:tcPr/>
                </a:tc>
                <a:extLst>
                  <a:ext uri="{0D108BD9-81ED-4DB2-BD59-A6C34878D82A}">
                    <a16:rowId xmlns:a16="http://schemas.microsoft.com/office/drawing/2014/main" val="10031"/>
                  </a:ext>
                </a:extLst>
              </a:tr>
            </a:tbl>
          </a:graphicData>
        </a:graphic>
      </p:graphicFrame>
    </p:spTree>
    <p:extLst>
      <p:ext uri="{BB962C8B-B14F-4D97-AF65-F5344CB8AC3E}">
        <p14:creationId xmlns:p14="http://schemas.microsoft.com/office/powerpoint/2010/main" val="38261166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Zástupný symbol pro číslo snímku 6"/>
          <p:cNvSpPr>
            <a:spLocks noGrp="1"/>
          </p:cNvSpPr>
          <p:nvPr>
            <p:ph type="sldNum" sz="quarter" idx="12"/>
          </p:nvPr>
        </p:nvSpPr>
        <p:spPr/>
        <p:txBody>
          <a:bodyPr/>
          <a:lstStyle/>
          <a:p>
            <a:fld id="{33860074-9940-474B-840E-0947362B7403}" type="slidenum">
              <a:rPr lang="cs-CZ"/>
              <a:pPr/>
              <a:t>76</a:t>
            </a:fld>
            <a:endParaRPr lang="cs-CZ"/>
          </a:p>
        </p:txBody>
      </p:sp>
      <p:sp>
        <p:nvSpPr>
          <p:cNvPr id="118786" name="Rectangle 2"/>
          <p:cNvSpPr>
            <a:spLocks noGrp="1" noChangeArrowheads="1"/>
          </p:cNvSpPr>
          <p:nvPr>
            <p:ph type="title"/>
          </p:nvPr>
        </p:nvSpPr>
        <p:spPr>
          <a:xfrm>
            <a:off x="457200" y="-44464"/>
            <a:ext cx="8229600" cy="561975"/>
          </a:xfrm>
        </p:spPr>
        <p:txBody>
          <a:bodyPr/>
          <a:lstStyle/>
          <a:p>
            <a:r>
              <a:rPr lang="cs-CZ" sz="2000" b="1" dirty="0">
                <a:solidFill>
                  <a:schemeClr val="tx1">
                    <a:lumMod val="95000"/>
                    <a:lumOff val="5000"/>
                  </a:schemeClr>
                </a:solidFill>
                <a:latin typeface="Arial CE" charset="0"/>
              </a:rPr>
              <a:t>Model degrese fixních nákladů</a:t>
            </a:r>
            <a:endParaRPr lang="cs-CZ" sz="2400" dirty="0">
              <a:solidFill>
                <a:schemeClr val="tx1">
                  <a:lumMod val="95000"/>
                  <a:lumOff val="5000"/>
                </a:schemeClr>
              </a:solidFill>
            </a:endParaRPr>
          </a:p>
        </p:txBody>
      </p:sp>
      <p:sp>
        <p:nvSpPr>
          <p:cNvPr id="5" name="Obdélník 4"/>
          <p:cNvSpPr/>
          <p:nvPr/>
        </p:nvSpPr>
        <p:spPr>
          <a:xfrm>
            <a:off x="0" y="548680"/>
            <a:ext cx="9144000" cy="6309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18972" name="Group 188"/>
          <p:cNvGraphicFramePr>
            <a:graphicFrameLocks noGrp="1"/>
          </p:cNvGraphicFramePr>
          <p:nvPr>
            <p:ph sz="half" idx="1"/>
            <p:extLst>
              <p:ext uri="{D42A27DB-BD31-4B8C-83A1-F6EECF244321}">
                <p14:modId xmlns:p14="http://schemas.microsoft.com/office/powerpoint/2010/main" val="3910193589"/>
              </p:ext>
            </p:extLst>
          </p:nvPr>
        </p:nvGraphicFramePr>
        <p:xfrm>
          <a:off x="27044" y="419120"/>
          <a:ext cx="9144000" cy="6507480"/>
        </p:xfrm>
        <a:graphic>
          <a:graphicData uri="http://schemas.openxmlformats.org/drawingml/2006/table">
            <a:tbl>
              <a:tblPr/>
              <a:tblGrid>
                <a:gridCol w="4068763">
                  <a:extLst>
                    <a:ext uri="{9D8B030D-6E8A-4147-A177-3AD203B41FA5}">
                      <a16:colId xmlns:a16="http://schemas.microsoft.com/office/drawing/2014/main" val="20000"/>
                    </a:ext>
                  </a:extLst>
                </a:gridCol>
                <a:gridCol w="1131887">
                  <a:extLst>
                    <a:ext uri="{9D8B030D-6E8A-4147-A177-3AD203B41FA5}">
                      <a16:colId xmlns:a16="http://schemas.microsoft.com/office/drawing/2014/main" val="20001"/>
                    </a:ext>
                  </a:extLst>
                </a:gridCol>
                <a:gridCol w="928688">
                  <a:extLst>
                    <a:ext uri="{9D8B030D-6E8A-4147-A177-3AD203B41FA5}">
                      <a16:colId xmlns:a16="http://schemas.microsoft.com/office/drawing/2014/main" val="20002"/>
                    </a:ext>
                  </a:extLst>
                </a:gridCol>
                <a:gridCol w="750887">
                  <a:extLst>
                    <a:ext uri="{9D8B030D-6E8A-4147-A177-3AD203B41FA5}">
                      <a16:colId xmlns:a16="http://schemas.microsoft.com/office/drawing/2014/main" val="20003"/>
                    </a:ext>
                  </a:extLst>
                </a:gridCol>
                <a:gridCol w="754063">
                  <a:extLst>
                    <a:ext uri="{9D8B030D-6E8A-4147-A177-3AD203B41FA5}">
                      <a16:colId xmlns:a16="http://schemas.microsoft.com/office/drawing/2014/main" val="20004"/>
                    </a:ext>
                  </a:extLst>
                </a:gridCol>
                <a:gridCol w="755650">
                  <a:extLst>
                    <a:ext uri="{9D8B030D-6E8A-4147-A177-3AD203B41FA5}">
                      <a16:colId xmlns:a16="http://schemas.microsoft.com/office/drawing/2014/main" val="20005"/>
                    </a:ext>
                  </a:extLst>
                </a:gridCol>
                <a:gridCol w="754062">
                  <a:extLst>
                    <a:ext uri="{9D8B030D-6E8A-4147-A177-3AD203B41FA5}">
                      <a16:colId xmlns:a16="http://schemas.microsoft.com/office/drawing/2014/main" val="20006"/>
                    </a:ext>
                  </a:extLst>
                </a:gridCol>
              </a:tblGrid>
              <a:tr h="266512">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 </a:t>
                      </a:r>
                      <a:endParaRPr kumimoji="0" lang="cs-CZ" sz="12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42900" marR="0" lvl="0" indent="-34290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skutečnost</a:t>
                      </a:r>
                      <a:endParaRPr kumimoji="0" lang="cs-CZ" sz="12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plán</a:t>
                      </a:r>
                      <a:endParaRPr kumimoji="0" lang="cs-CZ" sz="12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marL="342900" marR="0" lvl="0" indent="-34290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MODEL</a:t>
                      </a:r>
                      <a:endParaRPr kumimoji="0" lang="cs-CZ" sz="12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66512">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chemeClr val="tx1"/>
                          </a:solidFill>
                          <a:effectLst/>
                          <a:latin typeface="Arial CE" charset="0"/>
                        </a:rPr>
                        <a:t> </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dirty="0">
                          <a:solidFill>
                            <a:srgbClr val="000000"/>
                          </a:solidFill>
                          <a:effectLst/>
                          <a:latin typeface="Arial CE"/>
                        </a:rPr>
                        <a:t>2012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dirty="0">
                          <a:solidFill>
                            <a:srgbClr val="000000"/>
                          </a:solidFill>
                          <a:effectLst/>
                          <a:latin typeface="Arial CE"/>
                        </a:rPr>
                        <a:t>2013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a:solidFill>
                            <a:srgbClr val="FF0000"/>
                          </a:solidFill>
                          <a:effectLst/>
                          <a:latin typeface="Arial CE"/>
                        </a:rPr>
                        <a:t>2014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dirty="0">
                          <a:solidFill>
                            <a:srgbClr val="FF0000"/>
                          </a:solidFill>
                          <a:effectLst/>
                          <a:latin typeface="Arial CE"/>
                        </a:rPr>
                        <a:t>2015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dirty="0">
                          <a:solidFill>
                            <a:srgbClr val="FF0000"/>
                          </a:solidFill>
                          <a:effectLst/>
                          <a:latin typeface="Arial CE"/>
                        </a:rPr>
                        <a:t>2016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dirty="0">
                          <a:solidFill>
                            <a:srgbClr val="FF0000"/>
                          </a:solidFill>
                          <a:effectLst/>
                          <a:latin typeface="Arial CE"/>
                        </a:rPr>
                        <a:t>2017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prodej v hmotných jednotkách - t</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1 630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1 712</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1 797</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1 887</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1 981</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2 080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tržby v tis.CZK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81318">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prodejní cena 1 kg v CZK</a:t>
                      </a:r>
                      <a:endParaRPr kumimoji="0" lang="cs-CZ" sz="1300" b="0" i="0" u="none" strike="noStrike" cap="none" normalizeH="0" baseline="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Fixní náklady v tis. Kč</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47379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hal.ukazatel -variabilní náklady / tržby               (VN/Q) nebo (VN/T)</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variabilní náklady v tis. 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Celkové náklady v tis. 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Zisk (ztráta)   v tis. 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Náklady na výrobu 1 kg   v 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fixní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1"/>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variabilní</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celkové</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3"/>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Zisk na 1 kg tržeb v  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Haléřový ukazatel nákladovosti</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5"/>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Využité fixní náklady v tis.CZK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6"/>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Nevyužité fixní náklady v tis.CZK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7"/>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Arial CE" charset="0"/>
                        </a:rPr>
                        <a:t>  Instalovaná výrobní kapacita v tunách</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Arial CE" charset="0"/>
                        </a:rPr>
                        <a:t>2650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Arial CE" charset="0"/>
                        </a:rPr>
                        <a:t>2650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Arial CE" charset="0"/>
                        </a:rPr>
                        <a:t>2650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Arial CE" charset="0"/>
                        </a:rPr>
                        <a:t>2650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Arial CE" charset="0"/>
                        </a:rPr>
                        <a:t>2650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Arial CE" charset="0"/>
                        </a:rPr>
                        <a:t>2650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Využití instalované VK v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rgbClr val="FF0000"/>
                          </a:solidFill>
                          <a:effectLst/>
                          <a:latin typeface="Arial CE"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19"/>
                  </a:ext>
                </a:extLst>
              </a:tr>
              <a:tr h="266512">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Times New Roman" pitchFamily="18" charset="0"/>
                          <a:cs typeface="Times New Roman" pitchFamily="18" charset="0"/>
                        </a:rPr>
                        <a:t>  meziroční nárůst  objemu výroby v %</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5,0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5,0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5,0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5,0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5,0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2,0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0"/>
                  </a:ext>
                </a:extLst>
              </a:tr>
              <a:tr h="266512">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Times New Roman" pitchFamily="18" charset="0"/>
                          <a:cs typeface="Times New Roman" pitchFamily="18" charset="0"/>
                        </a:rPr>
                        <a:t>  tempo růstu  průměrné prodejní kg ceny v %</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0,00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0,00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0,00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0,00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0,00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0,00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4221946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5622" y="1483555"/>
            <a:ext cx="7858124" cy="776074"/>
          </a:xfrm>
        </p:spPr>
        <p:txBody>
          <a:bodyPr lIns="0" tIns="0" rIns="0" bIns="0" anchor="t" anchorCtr="0">
            <a:normAutofit/>
          </a:bodyPr>
          <a:lstStyle/>
          <a:p>
            <a:r>
              <a:rPr lang="cs-CZ" sz="4800" b="1" dirty="0">
                <a:solidFill>
                  <a:srgbClr val="FF0000"/>
                </a:solidFill>
              </a:rPr>
              <a:t>DĚKUJI ZA VAŠI POZORNOST</a:t>
            </a:r>
            <a:endParaRPr lang="cs-CZ" sz="4800" dirty="0">
              <a:solidFill>
                <a:srgbClr val="FF0000"/>
              </a:solidFill>
            </a:endParaRPr>
          </a:p>
        </p:txBody>
      </p:sp>
      <p:sp>
        <p:nvSpPr>
          <p:cNvPr id="4" name="Title 1"/>
          <p:cNvSpPr txBox="1">
            <a:spLocks/>
          </p:cNvSpPr>
          <p:nvPr/>
        </p:nvSpPr>
        <p:spPr>
          <a:xfrm>
            <a:off x="1015622" y="2963413"/>
            <a:ext cx="7858124" cy="776074"/>
          </a:xfrm>
          <a:prstGeom prst="rect">
            <a:avLst/>
          </a:prstGeom>
        </p:spPr>
        <p:txBody>
          <a:bodyPr vert="horz" lIns="0" tIns="0" rIns="0" bIns="0" rtlCol="0" anchor="t" anchorCtr="0">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4000" b="1" i="0" u="none" strike="noStrike" kern="1200" cap="none" spc="0" normalizeH="0" baseline="0" noProof="0" dirty="0">
                <a:ln>
                  <a:noFill/>
                </a:ln>
                <a:solidFill>
                  <a:srgbClr val="FF0000"/>
                </a:solidFill>
                <a:effectLst/>
                <a:uLnTx/>
                <a:uFillTx/>
                <a:latin typeface="+mj-lt"/>
                <a:ea typeface="+mj-ea"/>
                <a:cs typeface="+mj-cs"/>
              </a:rPr>
              <a:t>DOTAZY …?</a:t>
            </a:r>
            <a:endParaRPr kumimoji="0" lang="cs-CZ" sz="4000" b="0"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173508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0243"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25403C14-68BD-4FAF-9F34-CDDFD4A01AFD}" type="slidenum">
              <a:rPr lang="cs-CZ" altLang="cs-CZ" smtClean="0"/>
              <a:pPr eaLnBrk="1" hangingPunct="1"/>
              <a:t>8</a:t>
            </a:fld>
            <a:endParaRPr lang="cs-CZ" altLang="cs-CZ"/>
          </a:p>
        </p:txBody>
      </p:sp>
      <p:sp>
        <p:nvSpPr>
          <p:cNvPr id="10244" name="Rectangle 2"/>
          <p:cNvSpPr>
            <a:spLocks noGrp="1" noChangeArrowheads="1"/>
          </p:cNvSpPr>
          <p:nvPr>
            <p:ph type="title"/>
          </p:nvPr>
        </p:nvSpPr>
        <p:spPr/>
        <p:txBody>
          <a:bodyPr>
            <a:normAutofit/>
          </a:bodyPr>
          <a:lstStyle/>
          <a:p>
            <a:pPr eaLnBrk="1" hangingPunct="1"/>
            <a:r>
              <a:rPr lang="cs-CZ" altLang="cs-CZ" sz="3600" b="1" dirty="0">
                <a:solidFill>
                  <a:srgbClr val="FF0000"/>
                </a:solidFill>
              </a:rPr>
              <a:t>Příjmy</a:t>
            </a:r>
          </a:p>
        </p:txBody>
      </p:sp>
      <p:sp>
        <p:nvSpPr>
          <p:cNvPr id="10245" name="Rectangle 3"/>
          <p:cNvSpPr>
            <a:spLocks noGrp="1" noChangeArrowheads="1"/>
          </p:cNvSpPr>
          <p:nvPr>
            <p:ph type="body" idx="1"/>
          </p:nvPr>
        </p:nvSpPr>
        <p:spPr>
          <a:xfrm>
            <a:off x="457200" y="981075"/>
            <a:ext cx="8435975" cy="5400675"/>
          </a:xfrm>
        </p:spPr>
        <p:txBody>
          <a:bodyPr/>
          <a:lstStyle/>
          <a:p>
            <a:pPr marL="533400" indent="-533400" algn="just" eaLnBrk="1" hangingPunct="1"/>
            <a:endParaRPr lang="cs-CZ" altLang="cs-CZ"/>
          </a:p>
          <a:p>
            <a:pPr marL="533400" indent="-533400" algn="ctr" eaLnBrk="1" hangingPunct="1">
              <a:buFont typeface="Wingdings" pitchFamily="2" charset="2"/>
              <a:buNone/>
            </a:pPr>
            <a:r>
              <a:rPr lang="cs-CZ" altLang="cs-CZ"/>
              <a:t>Ale pozor… je nutné rozlišovat </a:t>
            </a:r>
          </a:p>
          <a:p>
            <a:pPr marL="533400" indent="-533400" algn="ctr" eaLnBrk="1" hangingPunct="1">
              <a:buFont typeface="Wingdings" pitchFamily="2" charset="2"/>
              <a:buNone/>
            </a:pPr>
            <a:endParaRPr lang="cs-CZ" altLang="cs-CZ"/>
          </a:p>
          <a:p>
            <a:pPr marL="533400" indent="-533400" algn="ctr" eaLnBrk="1" hangingPunct="1">
              <a:buFont typeface="Wingdings" pitchFamily="2" charset="2"/>
              <a:buNone/>
            </a:pPr>
            <a:r>
              <a:rPr lang="cs-CZ" altLang="cs-CZ" b="1"/>
              <a:t>Výnosy vs. příjmy</a:t>
            </a:r>
            <a:r>
              <a:rPr lang="cs-CZ" altLang="cs-CZ"/>
              <a:t> !!</a:t>
            </a:r>
          </a:p>
          <a:p>
            <a:pPr marL="533400" indent="-533400" algn="just" eaLnBrk="1" hangingPunct="1"/>
            <a:endParaRPr lang="cs-CZ" altLang="cs-CZ"/>
          </a:p>
          <a:p>
            <a:pPr marL="533400" indent="-533400" algn="just" eaLnBrk="1" hangingPunct="1"/>
            <a:r>
              <a:rPr lang="cs-CZ" altLang="cs-CZ" b="1"/>
              <a:t>Příjem: představuje přírůstek peněžních prostředků</a:t>
            </a:r>
          </a:p>
          <a:p>
            <a:pPr marL="533400" indent="-533400" algn="just" eaLnBrk="1" hangingPunct="1"/>
            <a:r>
              <a:rPr lang="cs-CZ" altLang="cs-CZ" b="1"/>
              <a:t>Příklad:</a:t>
            </a:r>
          </a:p>
          <a:p>
            <a:pPr marL="533400" indent="-533400" algn="just" eaLnBrk="1" hangingPunct="1">
              <a:buFont typeface="Wingdings" pitchFamily="2" charset="2"/>
              <a:buNone/>
            </a:pPr>
            <a:r>
              <a:rPr lang="cs-CZ" altLang="cs-CZ" b="1"/>
              <a:t>	Tržby</a:t>
            </a:r>
            <a:r>
              <a:rPr lang="cs-CZ" altLang="cs-CZ"/>
              <a:t>   x     </a:t>
            </a:r>
            <a:r>
              <a:rPr lang="cs-CZ" altLang="cs-CZ" b="1"/>
              <a:t>příjem peněz</a:t>
            </a:r>
            <a:r>
              <a:rPr lang="cs-CZ" altLang="cs-CZ"/>
              <a:t> na běžný účet z úvěru</a:t>
            </a:r>
          </a:p>
        </p:txBody>
      </p:sp>
    </p:spTree>
    <p:extLst>
      <p:ext uri="{BB962C8B-B14F-4D97-AF65-F5344CB8AC3E}">
        <p14:creationId xmlns:p14="http://schemas.microsoft.com/office/powerpoint/2010/main" val="2837862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70688" y="1523999"/>
            <a:ext cx="8722487" cy="5218113"/>
          </a:xfrm>
        </p:spPr>
        <p:txBody>
          <a:bodyPr/>
          <a:lstStyle/>
          <a:p>
            <a:pPr marL="0" indent="0" eaLnBrk="1" hangingPunct="1">
              <a:lnSpc>
                <a:spcPct val="90000"/>
              </a:lnSpc>
              <a:buFont typeface="Wingdings" pitchFamily="2" charset="2"/>
              <a:buNone/>
              <a:defRPr/>
            </a:pPr>
            <a:r>
              <a:rPr lang="cs-CZ" b="1" i="1" dirty="0"/>
              <a:t>Pozor na záměnu pojmů výnos, tržba, příjem!</a:t>
            </a:r>
          </a:p>
          <a:p>
            <a:pPr eaLnBrk="1" hangingPunct="1">
              <a:lnSpc>
                <a:spcPct val="90000"/>
              </a:lnSpc>
              <a:defRPr/>
            </a:pPr>
            <a:r>
              <a:rPr lang="cs-CZ" i="1" dirty="0"/>
              <a:t>Může nastat situace, kdy všechny tří pojmy splývají ve stejném okamžiku např. tržba inkasovaná v hotovosti. </a:t>
            </a:r>
          </a:p>
          <a:p>
            <a:pPr eaLnBrk="1" hangingPunct="1">
              <a:lnSpc>
                <a:spcPct val="90000"/>
              </a:lnSpc>
              <a:defRPr/>
            </a:pPr>
            <a:r>
              <a:rPr lang="cs-CZ" i="1" dirty="0"/>
              <a:t>Může ale nastat situace, kdy každý z těchto pojmů nastává v jiném časovém okamžiku např.:</a:t>
            </a:r>
          </a:p>
          <a:p>
            <a:pPr lvl="1" eaLnBrk="1" hangingPunct="1">
              <a:lnSpc>
                <a:spcPct val="90000"/>
              </a:lnSpc>
              <a:defRPr/>
            </a:pPr>
            <a:r>
              <a:rPr lang="cs-CZ" i="1" dirty="0"/>
              <a:t>vyrobením výrobku vzniká firmě výnos, </a:t>
            </a:r>
          </a:p>
          <a:p>
            <a:pPr lvl="1" eaLnBrk="1" hangingPunct="1">
              <a:lnSpc>
                <a:spcPct val="90000"/>
              </a:lnSpc>
              <a:defRPr/>
            </a:pPr>
            <a:r>
              <a:rPr lang="cs-CZ" i="1" dirty="0"/>
              <a:t>tržba vzniká až v okamžiku prodeje,</a:t>
            </a:r>
          </a:p>
          <a:p>
            <a:pPr lvl="1" eaLnBrk="1" hangingPunct="1">
              <a:lnSpc>
                <a:spcPct val="90000"/>
              </a:lnSpc>
              <a:defRPr/>
            </a:pPr>
            <a:r>
              <a:rPr lang="cs-CZ" i="1" dirty="0"/>
              <a:t>příjem vzniká v okamžiku platby.</a:t>
            </a:r>
          </a:p>
        </p:txBody>
      </p:sp>
      <p:sp>
        <p:nvSpPr>
          <p:cNvPr id="11267" name="Rectangle 2"/>
          <p:cNvSpPr txBox="1">
            <a:spLocks noChangeArrowheads="1"/>
          </p:cNvSpPr>
          <p:nvPr/>
        </p:nvSpPr>
        <p:spPr bwMode="auto">
          <a:xfrm>
            <a:off x="1744609" y="800974"/>
            <a:ext cx="5262488"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r>
              <a:rPr lang="cs-CZ" altLang="cs-CZ" sz="3600" dirty="0">
                <a:solidFill>
                  <a:srgbClr val="FF0000"/>
                </a:solidFill>
                <a:latin typeface="Garamond" pitchFamily="18" charset="0"/>
              </a:rPr>
              <a:t>Výnosy vs. příjmy</a:t>
            </a:r>
          </a:p>
        </p:txBody>
      </p:sp>
    </p:spTree>
    <p:extLst>
      <p:ext uri="{BB962C8B-B14F-4D97-AF65-F5344CB8AC3E}">
        <p14:creationId xmlns:p14="http://schemas.microsoft.com/office/powerpoint/2010/main" val="2795560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1608</TotalTime>
  <Words>4813</Words>
  <Application>Microsoft Office PowerPoint</Application>
  <PresentationFormat>Předvádění na obrazovce (4:3)</PresentationFormat>
  <Paragraphs>1513</Paragraphs>
  <Slides>77</Slides>
  <Notes>6</Notes>
  <HiddenSlides>0</HiddenSlides>
  <MMClips>0</MMClips>
  <ScaleCrop>false</ScaleCrop>
  <HeadingPairs>
    <vt:vector size="8" baseType="variant">
      <vt:variant>
        <vt:lpstr>Použitá písma</vt:lpstr>
      </vt:variant>
      <vt:variant>
        <vt:i4>9</vt:i4>
      </vt:variant>
      <vt:variant>
        <vt:lpstr>Motiv</vt:lpstr>
      </vt:variant>
      <vt:variant>
        <vt:i4>1</vt:i4>
      </vt:variant>
      <vt:variant>
        <vt:lpstr>Vložené servery OLE</vt:lpstr>
      </vt:variant>
      <vt:variant>
        <vt:i4>2</vt:i4>
      </vt:variant>
      <vt:variant>
        <vt:lpstr>Nadpisy snímků</vt:lpstr>
      </vt:variant>
      <vt:variant>
        <vt:i4>77</vt:i4>
      </vt:variant>
    </vt:vector>
  </HeadingPairs>
  <TitlesOfParts>
    <vt:vector size="89" baseType="lpstr">
      <vt:lpstr>Arial</vt:lpstr>
      <vt:lpstr>Arial CE</vt:lpstr>
      <vt:lpstr>Calibri</vt:lpstr>
      <vt:lpstr>Garamond</vt:lpstr>
      <vt:lpstr>MS Sans Serif</vt:lpstr>
      <vt:lpstr>Tahoma</vt:lpstr>
      <vt:lpstr>Times New Roman</vt:lpstr>
      <vt:lpstr>Verdana</vt:lpstr>
      <vt:lpstr>Wingdings</vt:lpstr>
      <vt:lpstr>Office Theme</vt:lpstr>
      <vt:lpstr>Dokument</vt:lpstr>
      <vt:lpstr>Rovnice</vt:lpstr>
      <vt:lpstr>4. Blok Výnosy, Náklady a jejich řízení</vt:lpstr>
      <vt:lpstr>Výnosy</vt:lpstr>
      <vt:lpstr>Výnosy</vt:lpstr>
      <vt:lpstr>Výnosy</vt:lpstr>
      <vt:lpstr>TRŽBY</vt:lpstr>
      <vt:lpstr>TRŽBY</vt:lpstr>
      <vt:lpstr>TRŽBY</vt:lpstr>
      <vt:lpstr>Příjmy</vt:lpstr>
      <vt:lpstr>Prezentace aplikace PowerPoint</vt:lpstr>
      <vt:lpstr>Výkon, výnos, příjem</vt:lpstr>
      <vt:lpstr>Náklady</vt:lpstr>
      <vt:lpstr>Náklady</vt:lpstr>
      <vt:lpstr>Náklady</vt:lpstr>
      <vt:lpstr>Příklad č. 1</vt:lpstr>
      <vt:lpstr>Náklady</vt:lpstr>
      <vt:lpstr>Prezentace aplikace PowerPoint</vt:lpstr>
      <vt:lpstr>1. Členění dle výkazu zisku a ztrát  VÝSLEDEK HOSPODAŘENÍ (VH) V - N</vt:lpstr>
      <vt:lpstr>2. Druhové třídění nákladů </vt:lpstr>
      <vt:lpstr>2. Druhové třídění nákladů </vt:lpstr>
      <vt:lpstr>Prezentace aplikace PowerPoint</vt:lpstr>
      <vt:lpstr>Prezentace aplikace PowerPoint</vt:lpstr>
      <vt:lpstr>Nákladové a výnosové druhy</vt:lpstr>
      <vt:lpstr>Výkaz zisku a ztráty do 2016 (1)</vt:lpstr>
      <vt:lpstr>Výkaz zisku a ztráty do 2016 (2)</vt:lpstr>
      <vt:lpstr>Výkaz zisku a ztráty do 2016 (3)</vt:lpstr>
      <vt:lpstr>Výkaz zisku a ztráty do 2016 (4)</vt:lpstr>
      <vt:lpstr>Výkaz zisku a ztráty nově od 2016</vt:lpstr>
      <vt:lpstr>Prezentace aplikace PowerPoint</vt:lpstr>
      <vt:lpstr>Prezentace aplikace PowerPoint</vt:lpstr>
      <vt:lpstr>Prezentace aplikace PowerPoint</vt:lpstr>
      <vt:lpstr>Všimněte si!</vt:lpstr>
      <vt:lpstr>Prezentace aplikace PowerPoint</vt:lpstr>
      <vt:lpstr>Prezentace aplikace PowerPoint</vt:lpstr>
      <vt:lpstr>3. Účelové třídění nákladů</vt:lpstr>
      <vt:lpstr>Příklad č. 3  (přímé a nepřímé náklady)</vt:lpstr>
      <vt:lpstr>4. Členění nákladů v závislosti na změnách objemu výroby </vt:lpstr>
      <vt:lpstr>Zamyšlení nad fixními a variabilními náklady</vt:lpstr>
      <vt:lpstr>4. Členění nákladů v závislosti na změnách objemu výroby </vt:lpstr>
      <vt:lpstr>4. Členění nákladů v závislosti na změnách objemu výroby </vt:lpstr>
      <vt:lpstr>Průběh (vývoj) fixních, variabilních a celkových nákladů při růstu produkce</vt:lpstr>
      <vt:lpstr>4. Členění nákladů v závislosti na změnách objemu výroby </vt:lpstr>
      <vt:lpstr>4. Členění nákladů v závislosti na změnách objemu výroby </vt:lpstr>
      <vt:lpstr>Příklad 4 V podniku na výrobu kontejnerů byly zaúčtovány v průběhu měsíce tyto položky:</vt:lpstr>
      <vt:lpstr>5. Náklady v manažerském (ekonomickém) pojetí</vt:lpstr>
      <vt:lpstr>Ukázka: členění nákladů</vt:lpstr>
      <vt:lpstr>Prezentace aplikace PowerPoint</vt:lpstr>
      <vt:lpstr>Různé kategorie nákladů</vt:lpstr>
      <vt:lpstr>Prezentace aplikace PowerPoint</vt:lpstr>
      <vt:lpstr>Kategorie nákladů</vt:lpstr>
      <vt:lpstr>Příklad 6 Doplňte tabulku</vt:lpstr>
      <vt:lpstr>Obchodní marže, přidaná hodnota, hrubé rozpětí</vt:lpstr>
      <vt:lpstr>Skladba ceny výrobku</vt:lpstr>
      <vt:lpstr>Výsledek hospodaření</vt:lpstr>
      <vt:lpstr>Výsledek hospodaření</vt:lpstr>
      <vt:lpstr>Výsledek hospodaření</vt:lpstr>
      <vt:lpstr>Výsledek hospodaření</vt:lpstr>
      <vt:lpstr>Prezentace aplikace PowerPoint</vt:lpstr>
      <vt:lpstr>Prezentace aplikace PowerPoint</vt:lpstr>
      <vt:lpstr>Výsledek hospodaření</vt:lpstr>
      <vt:lpstr>ZISK</vt:lpstr>
      <vt:lpstr>ZISK</vt:lpstr>
      <vt:lpstr>Prezentace aplikace PowerPoint</vt:lpstr>
      <vt:lpstr>Výnosy a náklady podnikatele za měsíc -  úspory a prostory do podnikání vs. pronájem</vt:lpstr>
      <vt:lpstr>ZTRÁTA</vt:lpstr>
      <vt:lpstr>Příklad 7 Přímka na obrázku je znázorněním závislosti nákladů na objemu výroby. Jaká je hodnota fixních nákladů? Znázorněte FN do grafu. Jaké jsou variabilní náklady na jednotku výroby? Jaké jsou celkové náklady pro 100 vyrobených jednotek?</vt:lpstr>
      <vt:lpstr>Prezentace aplikace PowerPoint</vt:lpstr>
      <vt:lpstr>Prezentace aplikace PowerPoint</vt:lpstr>
      <vt:lpstr>Příklad 9  Máte k dispozici následující údaje v tis Kč za rok 2011. Určete:</vt:lpstr>
      <vt:lpstr>Řešení</vt:lpstr>
      <vt:lpstr>Příklad 10  Určete, které položky obsaženy v rozvaze, a které ve výsledovce. Z těchto položek sestavte rozvahu a výsledovku podniku Kometa s. r. o. za rok 2013 - údaje v tis. Kč.</vt:lpstr>
      <vt:lpstr>Prezentace aplikace PowerPoint</vt:lpstr>
      <vt:lpstr>Prezentace aplikace PowerPoint</vt:lpstr>
      <vt:lpstr>Příklad 11 Ze zadaných položek (roku 2015) doplňte daný výkaz zisků a ztrát (v tis. Kč)</vt:lpstr>
      <vt:lpstr>Příklad 11 Ze zadaných údajů doplňte daný výkaz zisků a ztrát (v tis. Kč)</vt:lpstr>
      <vt:lpstr>Prezentace aplikace PowerPoint</vt:lpstr>
      <vt:lpstr>Model degrese fixních nákladů</vt:lpstr>
      <vt:lpstr>DĚKUJI ZA VAŠI POZORNOST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L9087</dc:creator>
  <cp:lastModifiedBy>Petr Novák</cp:lastModifiedBy>
  <cp:revision>288</cp:revision>
  <dcterms:created xsi:type="dcterms:W3CDTF">2012-07-19T22:32:54Z</dcterms:created>
  <dcterms:modified xsi:type="dcterms:W3CDTF">2021-10-26T18:19:27Z</dcterms:modified>
</cp:coreProperties>
</file>