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sldIdLst>
    <p:sldId id="618" r:id="rId2"/>
    <p:sldId id="566" r:id="rId3"/>
    <p:sldId id="567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755" r:id="rId16"/>
    <p:sldId id="756" r:id="rId17"/>
    <p:sldId id="758" r:id="rId18"/>
    <p:sldId id="757" r:id="rId19"/>
    <p:sldId id="759" r:id="rId20"/>
    <p:sldId id="760" r:id="rId21"/>
    <p:sldId id="761" r:id="rId22"/>
    <p:sldId id="762" r:id="rId23"/>
    <p:sldId id="763" r:id="rId24"/>
    <p:sldId id="764" r:id="rId25"/>
    <p:sldId id="765" r:id="rId26"/>
    <p:sldId id="766" r:id="rId27"/>
    <p:sldId id="767" r:id="rId28"/>
    <p:sldId id="768" r:id="rId29"/>
    <p:sldId id="769" r:id="rId30"/>
    <p:sldId id="770" r:id="rId31"/>
    <p:sldId id="771" r:id="rId32"/>
    <p:sldId id="773" r:id="rId33"/>
    <p:sldId id="774" r:id="rId34"/>
    <p:sldId id="776" r:id="rId35"/>
    <p:sldId id="777" r:id="rId36"/>
    <p:sldId id="778" r:id="rId37"/>
    <p:sldId id="779" r:id="rId38"/>
    <p:sldId id="780" r:id="rId39"/>
    <p:sldId id="782" r:id="rId40"/>
    <p:sldId id="783" r:id="rId41"/>
    <p:sldId id="784" r:id="rId42"/>
    <p:sldId id="785" r:id="rId43"/>
    <p:sldId id="786" r:id="rId44"/>
    <p:sldId id="787" r:id="rId45"/>
    <p:sldId id="788" r:id="rId46"/>
    <p:sldId id="789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7" autoAdjust="0"/>
    <p:restoredTop sz="68612" autoAdjust="0"/>
  </p:normalViewPr>
  <p:slideViewPr>
    <p:cSldViewPr snapToGrid="0" snapToObjects="1">
      <p:cViewPr varScale="1">
        <p:scale>
          <a:sx n="62" d="100"/>
          <a:sy n="62" d="100"/>
        </p:scale>
        <p:origin x="184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4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E23D77-9EB3-483D-ADAD-88C8F93F36C4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63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57E1F7-8844-4A4B-8C11-D84C4738C4BC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501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E00D75-A667-4F0D-9AAD-4187C1613F3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09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DEE9B4-8BE2-4DE6-B733-2B0BA9742E60}" type="slidenum">
              <a:rPr lang="cs-CZ"/>
              <a:pPr eaLnBrk="1" hangingPunct="1"/>
              <a:t>30</a:t>
            </a:fld>
            <a:endParaRPr 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2FB770-C9F0-487E-811F-AFF2BE8DE7C3}" type="slidenum">
              <a:rPr lang="cs-CZ"/>
              <a:pPr eaLnBrk="1" hangingPunct="1"/>
              <a:t>31</a:t>
            </a:fld>
            <a:endParaRPr lang="cs-CZ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AFF6D2C-8637-4A83-863F-EC2EBD28E122}" type="slidenum">
              <a:rPr lang="cs-CZ"/>
              <a:pPr eaLnBrk="1" hangingPunct="1"/>
              <a:t>32</a:t>
            </a:fld>
            <a:endParaRPr lang="cs-CZ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C9BC329-A75C-4FC8-8382-07696931BE6E}" type="slidenum">
              <a:rPr lang="cs-CZ"/>
              <a:pPr eaLnBrk="1" hangingPunct="1"/>
              <a:t>33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3941715-709F-4955-B6C8-E193089D727B}" type="slidenum">
              <a:rPr lang="cs-CZ"/>
              <a:pPr eaLnBrk="1" hangingPunct="1"/>
              <a:t>34</a:t>
            </a:fld>
            <a:endParaRPr 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7ACE85D-B0BB-4821-A01B-5A4C8B63B19D}" type="slidenum">
              <a:rPr lang="cs-CZ"/>
              <a:pPr eaLnBrk="1" hangingPunct="1"/>
              <a:t>35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B9D0CD4-660C-4986-87BA-99D350161682}" type="slidenum">
              <a:rPr lang="cs-CZ"/>
              <a:pPr eaLnBrk="1" hangingPunct="1"/>
              <a:t>36</a:t>
            </a:fld>
            <a:endParaRPr 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35AF3F-97B1-44CC-862F-DD69DF24B971}" type="slidenum">
              <a:rPr lang="cs-CZ"/>
              <a:pPr eaLnBrk="1" hangingPunct="1"/>
              <a:t>37</a:t>
            </a:fld>
            <a:endParaRPr 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E04413-1DF5-41E4-8CDC-0C6B85FB796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300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937268-B691-4DB7-A3B9-31FD35B99716}" type="slidenum">
              <a:rPr lang="cs-CZ"/>
              <a:pPr eaLnBrk="1" hangingPunct="1"/>
              <a:t>38</a:t>
            </a:fld>
            <a:endParaRPr 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C07359-7E31-47AA-8E90-E6434FFF6690}" type="slidenum">
              <a:rPr lang="cs-CZ"/>
              <a:pPr eaLnBrk="1" hangingPunct="1"/>
              <a:t>39</a:t>
            </a:fld>
            <a:endParaRPr 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D37AC00-8951-44EF-8355-89DF526A3EF8}" type="slidenum">
              <a:rPr lang="cs-CZ"/>
              <a:pPr eaLnBrk="1" hangingPunct="1"/>
              <a:t>40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65BDC84-F588-4E63-8971-B5FA28948969}" type="slidenum">
              <a:rPr lang="cs-CZ"/>
              <a:pPr eaLnBrk="1" hangingPunct="1"/>
              <a:t>41</a:t>
            </a:fld>
            <a:endParaRPr 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BFA8E2B-7245-41A9-892A-6D8A018226F1}" type="slidenum">
              <a:rPr lang="cs-CZ"/>
              <a:pPr eaLnBrk="1" hangingPunct="1"/>
              <a:t>42</a:t>
            </a:fld>
            <a:endParaRPr 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D36FEEF-F0D5-42B8-9DC7-A4BFA0166C83}" type="slidenum">
              <a:rPr lang="cs-CZ"/>
              <a:pPr eaLnBrk="1" hangingPunct="1"/>
              <a:t>43</a:t>
            </a:fld>
            <a:endParaRPr 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7E3D7E8-BB47-40F2-B283-95AECCAD082F}" type="slidenum">
              <a:rPr lang="cs-CZ"/>
              <a:pPr eaLnBrk="1" hangingPunct="1"/>
              <a:t>44</a:t>
            </a:fld>
            <a:endParaRPr 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769F511-F196-483F-AD83-30F57379966D}" type="slidenum">
              <a:rPr lang="cs-CZ"/>
              <a:pPr eaLnBrk="1" hangingPunct="1"/>
              <a:t>45</a:t>
            </a:fld>
            <a:endParaRPr 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FA4E30C-89A9-4653-90D9-6EFD32B7EA1A}" type="slidenum">
              <a:rPr lang="cs-CZ"/>
              <a:pPr eaLnBrk="1" hangingPunct="1"/>
              <a:t>46</a:t>
            </a:fld>
            <a:endParaRPr lang="cs-CZ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49EA0A-EEE0-4DFE-B8C5-5DA282D393BB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80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1D01BA-2172-43C9-8A09-B72962E954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697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B5D66C-344C-4746-99DF-2BC4FDBF3F4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81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DC4193-5A11-4994-8715-BED2EB77A8E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5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2BEA09-9C1F-4D22-BB77-28DDBD66872E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045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062FE8-F500-4F9A-BD9B-4C1ECA485D3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67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94A21E-E6BF-4F19-A351-8CF688E2475E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6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435975" cy="5149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F7FE0-E036-4BF4-AB0F-0D89ED56AF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655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CAB10D-8F4A-4822-B3BA-670953220707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95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novak@mvso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procesy.cz/Temata/Organizacni-struktury-a-procesy-04.png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procesy.cz/Temata/Organizacni-struktury-a-procesy-05.png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procesy.cz/Temata/Organizacni-struktury-a-procesy-06.png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procesy.cz/Temata/Organizacni-struktury-a-procesy-07.png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Vyr.%20faktory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017" y="1214753"/>
            <a:ext cx="7858124" cy="157653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000" b="1" dirty="0">
                <a:solidFill>
                  <a:srgbClr val="FF0000"/>
                </a:solidFill>
              </a:rPr>
              <a:t>3. Blok</a:t>
            </a:r>
            <a:br>
              <a:rPr lang="cs-CZ" sz="5000" b="1" dirty="0">
                <a:solidFill>
                  <a:srgbClr val="FF0000"/>
                </a:solidFill>
              </a:rPr>
            </a:br>
            <a:endParaRPr lang="cs-CZ" sz="50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11444" y="1908889"/>
            <a:ext cx="8047101" cy="297494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Doc. Ing.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Petr Novák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Ph.D.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 </a:t>
            </a:r>
            <a:endParaRPr lang="cs-CZ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cs-CZ" sz="19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000" b="1" cap="all" dirty="0">
                <a:latin typeface="Arial" pitchFamily="34" charset="0"/>
                <a:cs typeface="Arial" pitchFamily="34" charset="0"/>
              </a:rPr>
              <a:t> </a:t>
            </a:r>
            <a:r>
              <a:rPr lang="cs-CZ" sz="2000" cap="all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ancelář</a:t>
            </a:r>
            <a:r>
              <a:rPr lang="cs-CZ" sz="2000" cap="all" dirty="0">
                <a:latin typeface="Arial" pitchFamily="34" charset="0"/>
                <a:cs typeface="Arial" pitchFamily="34" charset="0"/>
              </a:rPr>
              <a:t>: UEK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Email: </a:t>
            </a:r>
            <a:r>
              <a:rPr lang="cs-CZ" sz="2000" dirty="0">
                <a:latin typeface="Arial" pitchFamily="34" charset="0"/>
                <a:cs typeface="Arial" pitchFamily="34" charset="0"/>
                <a:hlinkClick r:id="rId2"/>
              </a:rPr>
              <a:t>petr.novak@mvso.cz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cap="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Výrobní faktory; transformační proces; organizační struktury</a:t>
            </a:r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3910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8799"/>
            <a:ext cx="8229600" cy="1143000"/>
          </a:xfrm>
          <a:solidFill>
            <a:srgbClr val="FFFFFF">
              <a:alpha val="0"/>
            </a:srgbClr>
          </a:solidFill>
        </p:spPr>
        <p:txBody>
          <a:bodyPr anchor="t"/>
          <a:lstStyle/>
          <a:p>
            <a:pPr eaLnBrk="1" hangingPunct="1"/>
            <a:r>
              <a:rPr lang="cs-CZ" altLang="cs-CZ" sz="2900" b="1" dirty="0">
                <a:solidFill>
                  <a:schemeClr val="tx1"/>
                </a:solidFill>
                <a:latin typeface="Berlin CE"/>
              </a:rPr>
              <a:t>2.Podnikohospodářské </a:t>
            </a:r>
            <a:r>
              <a:rPr lang="cs-CZ" altLang="cs-CZ" sz="2900" b="1" dirty="0" err="1">
                <a:solidFill>
                  <a:schemeClr val="tx1"/>
                </a:solidFill>
                <a:latin typeface="Berlin CE"/>
              </a:rPr>
              <a:t>výr.faktory</a:t>
            </a:r>
            <a:endParaRPr lang="cs-CZ" altLang="cs-CZ" sz="2900" b="1" dirty="0">
              <a:solidFill>
                <a:schemeClr val="tx1"/>
              </a:solidFill>
              <a:latin typeface="Berlin CE"/>
            </a:endParaRPr>
          </a:p>
        </p:txBody>
      </p:sp>
      <p:sp>
        <p:nvSpPr>
          <p:cNvPr id="82947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948" name="Text Box 7"/>
          <p:cNvSpPr txBox="1">
            <a:spLocks noChangeArrowheads="1"/>
          </p:cNvSpPr>
          <p:nvPr/>
        </p:nvSpPr>
        <p:spPr bwMode="auto">
          <a:xfrm>
            <a:off x="755650" y="168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2949" name="Text Box 8"/>
          <p:cNvSpPr txBox="1">
            <a:spLocks noChangeArrowheads="1"/>
          </p:cNvSpPr>
          <p:nvPr/>
        </p:nvSpPr>
        <p:spPr bwMode="auto">
          <a:xfrm>
            <a:off x="346868" y="1160299"/>
            <a:ext cx="8450263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Spotřebovávané elementární výrobní faktory </a:t>
            </a:r>
            <a:r>
              <a:rPr lang="cs-CZ" altLang="cs-CZ" sz="2400" b="0" dirty="0"/>
              <a:t>vstupují celým svým obsahem do nových výrobků jednorázově a jen v jednom transformačním procesu.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 dirty="0"/>
              <a:t>Menší část z nich není spotřebovávaná přímo,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 dirty="0"/>
              <a:t>ale napomáhá, ovlivňuje výrobní proces.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200" b="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0" dirty="0"/>
              <a:t>Tvoří je prvky: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dirty="0"/>
              <a:t>- výkonná (konkrétní, produktivní) pracovní síla,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200" dirty="0"/>
              <a:t>podnikové prostředky.</a:t>
            </a:r>
          </a:p>
          <a:p>
            <a:pPr lvl="1"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b="0" i="1" dirty="0"/>
              <a:t>Přímé</a:t>
            </a:r>
            <a:r>
              <a:rPr lang="cs-CZ" altLang="cs-CZ" b="0" dirty="0"/>
              <a:t> – suroviny, polotovary, díly, </a:t>
            </a:r>
            <a:r>
              <a:rPr lang="cs-CZ" altLang="cs-CZ" b="0" dirty="0" err="1"/>
              <a:t>pom.látky</a:t>
            </a:r>
            <a:r>
              <a:rPr lang="cs-CZ" altLang="cs-CZ" b="0" dirty="0"/>
              <a:t>, výrobní služby</a:t>
            </a:r>
          </a:p>
          <a:p>
            <a:pPr lvl="1"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b="0" i="1" dirty="0"/>
              <a:t>Nepřímé</a:t>
            </a:r>
            <a:r>
              <a:rPr lang="cs-CZ" altLang="cs-CZ" b="0" dirty="0"/>
              <a:t> – nástroje, podnikové služby včetně informací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4404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14691"/>
            <a:ext cx="8229600" cy="1143000"/>
          </a:xfrm>
          <a:solidFill>
            <a:srgbClr val="FFFFFF">
              <a:alpha val="0"/>
            </a:srgbClr>
          </a:solidFill>
        </p:spPr>
        <p:txBody>
          <a:bodyPr anchor="t"/>
          <a:lstStyle/>
          <a:p>
            <a:pPr eaLnBrk="1" hangingPunct="1"/>
            <a:r>
              <a:rPr lang="cs-CZ" altLang="cs-CZ" sz="2900" b="1" dirty="0">
                <a:solidFill>
                  <a:schemeClr val="tx1"/>
                </a:solidFill>
                <a:latin typeface="Berlin CE"/>
              </a:rPr>
              <a:t>2.Podnikohospodářské </a:t>
            </a:r>
            <a:r>
              <a:rPr lang="cs-CZ" altLang="cs-CZ" sz="2900" b="1" dirty="0" err="1">
                <a:solidFill>
                  <a:schemeClr val="tx1"/>
                </a:solidFill>
                <a:latin typeface="Berlin CE"/>
              </a:rPr>
              <a:t>výr.faktory</a:t>
            </a:r>
            <a:endParaRPr lang="cs-CZ" altLang="cs-CZ" sz="2900" b="1" dirty="0">
              <a:solidFill>
                <a:schemeClr val="tx1"/>
              </a:solidFill>
              <a:latin typeface="Berlin CE"/>
            </a:endParaRPr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755650" y="168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4997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7991475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/>
              <a:t>Dispozitivní faktory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Řízení a jeho složky: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 plánování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 organizace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 rozhodování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0"/>
              <a:t> kontrola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0"/>
              <a:t> informační management</a:t>
            </a:r>
            <a:r>
              <a:rPr lang="cs-CZ" altLang="cs-CZ" sz="1800" b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6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/>
              <a:t>Doplňkové faktory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Vztah podniku 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-státu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-bankám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/>
              <a:t>-pojišťovnám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3809736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654269"/>
            <a:ext cx="8229600" cy="1143000"/>
          </a:xfrm>
          <a:solidFill>
            <a:srgbClr val="FFFFFF">
              <a:alpha val="0"/>
            </a:srgbClr>
          </a:solidFill>
        </p:spPr>
        <p:txBody>
          <a:bodyPr anchor="t"/>
          <a:lstStyle/>
          <a:p>
            <a:pPr eaLnBrk="1" hangingPunct="1"/>
            <a:r>
              <a:rPr lang="cs-CZ" altLang="cs-CZ" sz="2900" b="1" dirty="0">
                <a:solidFill>
                  <a:schemeClr val="tx1"/>
                </a:solidFill>
                <a:latin typeface="Berlin CE"/>
              </a:rPr>
              <a:t>2.Podnikohospodářské </a:t>
            </a:r>
            <a:r>
              <a:rPr lang="cs-CZ" altLang="cs-CZ" sz="2900" b="1" dirty="0" err="1">
                <a:solidFill>
                  <a:schemeClr val="tx1"/>
                </a:solidFill>
                <a:latin typeface="Berlin CE"/>
              </a:rPr>
              <a:t>výr.faktory</a:t>
            </a:r>
            <a:r>
              <a:rPr lang="cs-CZ" altLang="cs-CZ" sz="2900" b="1" dirty="0">
                <a:solidFill>
                  <a:schemeClr val="tx1"/>
                </a:solidFill>
                <a:latin typeface="Berlin CE"/>
              </a:rPr>
              <a:t> </a:t>
            </a:r>
          </a:p>
        </p:txBody>
      </p:sp>
      <p:sp>
        <p:nvSpPr>
          <p:cNvPr id="87043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485775" y="1590675"/>
            <a:ext cx="1841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None/>
            </a:pPr>
            <a:endParaRPr lang="cs-CZ" alt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4966" name="Group 38"/>
          <p:cNvGraphicFramePr>
            <a:graphicFrameLocks noGrp="1"/>
          </p:cNvGraphicFramePr>
          <p:nvPr>
            <p:ph sz="half" idx="2"/>
          </p:nvPr>
        </p:nvGraphicFramePr>
        <p:xfrm>
          <a:off x="1042988" y="1590675"/>
          <a:ext cx="7343775" cy="4237039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Národohospodářský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Podnikohospodářský pohled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práce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řídící práce  - dispozitivní VF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výkonná práce – element. VF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půda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Pozemky - eVF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Dlouhodobý majetek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2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Budovy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Stroje a zařízení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Nástroje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Dopravní prostředky atd.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materiál (pracovní předměty)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9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9091" name="Text Box 5"/>
          <p:cNvSpPr txBox="1">
            <a:spLocks noChangeArrowheads="1"/>
          </p:cNvSpPr>
          <p:nvPr/>
        </p:nvSpPr>
        <p:spPr bwMode="auto">
          <a:xfrm>
            <a:off x="755650" y="168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8909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0"/>
            <a:ext cx="9109075" cy="728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45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96AFC-0649-48DA-B975-F354D8C8ECCC}" type="slidenum">
              <a:rPr lang="cs-CZ" altLang="cs-CZ" sz="8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800"/>
          </a:p>
        </p:txBody>
      </p:sp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323850" y="3068638"/>
            <a:ext cx="8291513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86544"/>
            <a:ext cx="8229600" cy="765175"/>
          </a:xfrm>
          <a:noFill/>
        </p:spPr>
        <p:txBody>
          <a:bodyPr anchor="ctr" anchorCtr="1"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Podnikové výrobní faktory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50825" y="836613"/>
            <a:ext cx="84978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Př. 1 Výrobní podnik má v roce 2008 k dispozici tyto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/>
              <a:t>druhy výrobních faktorů v hodnotovém   vyjádření:</a:t>
            </a:r>
          </a:p>
        </p:txBody>
      </p:sp>
      <p:graphicFrame>
        <p:nvGraphicFramePr>
          <p:cNvPr id="145473" name="Group 65"/>
          <p:cNvGraphicFramePr>
            <a:graphicFrameLocks noGrp="1"/>
          </p:cNvGraphicFramePr>
          <p:nvPr>
            <p:ph idx="1"/>
          </p:nvPr>
        </p:nvGraphicFramePr>
        <p:xfrm>
          <a:off x="457200" y="1628775"/>
          <a:ext cx="6130925" cy="3962400"/>
        </p:xfrm>
        <a:graphic>
          <a:graphicData uri="http://schemas.openxmlformats.org/drawingml/2006/table">
            <a:tbl>
              <a:tblPr/>
              <a:tblGrid>
                <a:gridCol w="495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budovy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80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výrobní stroje a zařízení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počítače včetně programového vybavení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  mil. Kč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pozemky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16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suroviny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nástroje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polotovary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pomocné materiály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průměrné roční mzdy výkonných pracovníků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nájemné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5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průměrné roční náklady souvisící s řízením podniku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daně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nevýrobní zařízení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  mil. Kč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5457" name="Rectangle 49"/>
          <p:cNvSpPr>
            <a:spLocks noChangeArrowheads="1"/>
          </p:cNvSpPr>
          <p:nvPr/>
        </p:nvSpPr>
        <p:spPr bwMode="auto">
          <a:xfrm>
            <a:off x="-290596" y="5682414"/>
            <a:ext cx="878522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 b="0"/>
              <a:t>Vypočítejte hodnotu jednotlivých skupin výrobních faktorů v podniku</a:t>
            </a:r>
          </a:p>
          <a:p>
            <a:pPr eaLnBrk="1" hangingPunct="1"/>
            <a:r>
              <a:rPr lang="cs-CZ" altLang="cs-CZ" sz="1600" b="0"/>
              <a:t>Vypočítejte procentuální strukturu jednotlivých skupin výrobních faktorů a zhodnoťte ji z pozice podniku náročného na stroje a zařízení.</a:t>
            </a:r>
          </a:p>
        </p:txBody>
      </p:sp>
    </p:spTree>
    <p:extLst>
      <p:ext uri="{BB962C8B-B14F-4D97-AF65-F5344CB8AC3E}">
        <p14:creationId xmlns:p14="http://schemas.microsoft.com/office/powerpoint/2010/main" val="103119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utoUpdateAnimBg="0"/>
      <p:bldP spid="145411" grpId="0" autoUpdateAnimBg="0"/>
      <p:bldP spid="145412" grpId="0" autoUpdateAnimBg="0"/>
      <p:bldP spid="14545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/>
              <a:t>Transformační proces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062664" cy="496783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400" b="1" dirty="0"/>
              <a:t>podnikový transformační proces</a:t>
            </a:r>
            <a:r>
              <a:rPr lang="sk-SK" sz="2400" dirty="0"/>
              <a:t> </a:t>
            </a: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i="1" dirty="0" err="1"/>
              <a:t>soubor</a:t>
            </a:r>
            <a:r>
              <a:rPr lang="sk-SK" sz="2400" i="1" dirty="0"/>
              <a:t> činností</a:t>
            </a:r>
            <a:r>
              <a:rPr lang="sk-SK" sz="2400" dirty="0"/>
              <a:t>, </a:t>
            </a:r>
            <a:r>
              <a:rPr lang="sk-SK" sz="2400" dirty="0" err="1"/>
              <a:t>jejichž</a:t>
            </a:r>
            <a:r>
              <a:rPr lang="sk-SK" sz="2400" dirty="0"/>
              <a:t> </a:t>
            </a:r>
            <a:r>
              <a:rPr lang="sk-SK" sz="2400" dirty="0" err="1"/>
              <a:t>cílem</a:t>
            </a:r>
            <a:r>
              <a:rPr lang="sk-SK" sz="2400" dirty="0"/>
              <a:t> </a:t>
            </a:r>
            <a:r>
              <a:rPr lang="sk-SK" sz="2400" i="1" dirty="0"/>
              <a:t>je </a:t>
            </a:r>
            <a:r>
              <a:rPr lang="sk-SK" sz="2400" i="1" dirty="0" err="1"/>
              <a:t>změna</a:t>
            </a:r>
            <a:r>
              <a:rPr lang="sk-SK" sz="2400" i="1" dirty="0"/>
              <a:t> </a:t>
            </a:r>
            <a:r>
              <a:rPr lang="sk-SK" sz="2400" i="1" dirty="0" err="1"/>
              <a:t>vstupů</a:t>
            </a:r>
            <a:r>
              <a:rPr lang="sk-SK" sz="2400" i="1" dirty="0"/>
              <a:t> (</a:t>
            </a:r>
            <a:r>
              <a:rPr lang="sk-SK" sz="2400" i="1" dirty="0" err="1"/>
              <a:t>imputov</a:t>
            </a:r>
            <a:r>
              <a:rPr lang="sk-SK" sz="2400" i="1" dirty="0"/>
              <a:t>) na výstupy (</a:t>
            </a:r>
            <a:r>
              <a:rPr lang="sk-SK" sz="2400" i="1" dirty="0" err="1"/>
              <a:t>outputy</a:t>
            </a:r>
            <a:r>
              <a:rPr lang="sk-SK" sz="2400" i="1" dirty="0"/>
              <a:t>)</a:t>
            </a:r>
          </a:p>
          <a:p>
            <a:pPr>
              <a:lnSpc>
                <a:spcPct val="80000"/>
              </a:lnSpc>
            </a:pPr>
            <a:endParaRPr lang="sk-SK" sz="2400" dirty="0"/>
          </a:p>
          <a:p>
            <a:pPr>
              <a:lnSpc>
                <a:spcPct val="80000"/>
              </a:lnSpc>
            </a:pPr>
            <a:r>
              <a:rPr lang="sk-SK" sz="2400" dirty="0"/>
              <a:t>v tomto procesu výrobní faktory </a:t>
            </a:r>
            <a:r>
              <a:rPr lang="sk-SK" sz="2400" dirty="0" err="1"/>
              <a:t>vstupují</a:t>
            </a:r>
            <a:r>
              <a:rPr lang="sk-SK" sz="2400" dirty="0"/>
              <a:t> do </a:t>
            </a:r>
            <a:r>
              <a:rPr lang="sk-SK" sz="2400" dirty="0" err="1"/>
              <a:t>výrobního</a:t>
            </a:r>
            <a:r>
              <a:rPr lang="sk-SK" sz="2400" dirty="0"/>
              <a:t> procesu, </a:t>
            </a:r>
            <a:r>
              <a:rPr lang="sk-SK" sz="2400" dirty="0" err="1"/>
              <a:t>kombinují</a:t>
            </a:r>
            <a:r>
              <a:rPr lang="sk-SK" sz="2400" dirty="0"/>
              <a:t> </a:t>
            </a:r>
            <a:r>
              <a:rPr lang="sk-SK" sz="2400" dirty="0" err="1"/>
              <a:t>se</a:t>
            </a:r>
            <a:r>
              <a:rPr lang="sk-SK" sz="2400" dirty="0"/>
              <a:t> v </a:t>
            </a:r>
            <a:r>
              <a:rPr lang="sk-SK" sz="2400" dirty="0" err="1"/>
              <a:t>optimálním</a:t>
            </a:r>
            <a:r>
              <a:rPr lang="sk-SK" sz="2400" dirty="0"/>
              <a:t> </a:t>
            </a:r>
            <a:r>
              <a:rPr lang="sk-SK" sz="2400" dirty="0" err="1"/>
              <a:t>poměru</a:t>
            </a:r>
            <a:r>
              <a:rPr lang="sk-SK" sz="2400" dirty="0"/>
              <a:t>, </a:t>
            </a:r>
            <a:r>
              <a:rPr lang="sk-SK" sz="2400" dirty="0" err="1"/>
              <a:t>působí</a:t>
            </a:r>
            <a:r>
              <a:rPr lang="sk-SK" sz="2400" dirty="0"/>
              <a:t> vo vzájomné </a:t>
            </a:r>
            <a:r>
              <a:rPr lang="sk-SK" sz="2400" dirty="0" err="1"/>
              <a:t>součinnosti</a:t>
            </a:r>
            <a:r>
              <a:rPr lang="sk-SK" sz="2400" dirty="0"/>
              <a:t> a </a:t>
            </a:r>
            <a:r>
              <a:rPr lang="sk-SK" sz="2400" b="1" dirty="0" err="1"/>
              <a:t>výsledkem</a:t>
            </a:r>
            <a:r>
              <a:rPr lang="sk-SK" sz="2400" dirty="0"/>
              <a:t> </a:t>
            </a:r>
            <a:r>
              <a:rPr lang="sk-SK" sz="2400" dirty="0" err="1"/>
              <a:t>těchto</a:t>
            </a:r>
            <a:r>
              <a:rPr lang="sk-SK" sz="2400" dirty="0"/>
              <a:t> </a:t>
            </a:r>
            <a:r>
              <a:rPr lang="sk-SK" sz="2400" dirty="0" err="1"/>
              <a:t>aktivit</a:t>
            </a:r>
            <a:r>
              <a:rPr lang="sk-SK" sz="2400" dirty="0"/>
              <a:t> </a:t>
            </a:r>
            <a:r>
              <a:rPr lang="sk-SK" sz="2400" b="1" dirty="0"/>
              <a:t>je produkt</a:t>
            </a:r>
            <a:r>
              <a:rPr lang="sk-SK" sz="2400" dirty="0"/>
              <a:t> nebo služba, </a:t>
            </a:r>
            <a:r>
              <a:rPr lang="sk-SK" sz="2400" dirty="0" err="1"/>
              <a:t>kterou</a:t>
            </a:r>
            <a:r>
              <a:rPr lang="sk-SK" sz="2400" dirty="0"/>
              <a:t> podnik </a:t>
            </a:r>
            <a:r>
              <a:rPr lang="sk-SK" sz="2400" dirty="0" err="1"/>
              <a:t>nabízí</a:t>
            </a:r>
            <a:r>
              <a:rPr lang="sk-SK" sz="2400" dirty="0"/>
              <a:t> na trhu </a:t>
            </a:r>
          </a:p>
          <a:p>
            <a:pPr>
              <a:lnSpc>
                <a:spcPct val="80000"/>
              </a:lnSpc>
            </a:pPr>
            <a:endParaRPr lang="sk-SK" sz="2400" dirty="0"/>
          </a:p>
          <a:p>
            <a:pPr>
              <a:lnSpc>
                <a:spcPct val="80000"/>
              </a:lnSpc>
            </a:pPr>
            <a:r>
              <a:rPr lang="sk-SK" sz="2400" dirty="0" err="1"/>
              <a:t>probíhá</a:t>
            </a:r>
            <a:r>
              <a:rPr lang="sk-SK" sz="2400" dirty="0"/>
              <a:t> v podniku </a:t>
            </a:r>
            <a:r>
              <a:rPr lang="sk-SK" sz="2400" b="1" i="1" dirty="0" err="1"/>
              <a:t>nepřetržitě</a:t>
            </a:r>
            <a:r>
              <a:rPr lang="sk-SK" sz="2400" b="1" i="1" dirty="0"/>
              <a:t> </a:t>
            </a:r>
            <a:r>
              <a:rPr lang="sk-SK" sz="2400" dirty="0"/>
              <a:t>a podnik v rámci svojich </a:t>
            </a:r>
            <a:r>
              <a:rPr lang="sk-SK" sz="2400" dirty="0" err="1"/>
              <a:t>aktivit</a:t>
            </a:r>
            <a:r>
              <a:rPr lang="sk-SK" sz="2400" dirty="0"/>
              <a:t> </a:t>
            </a:r>
            <a:r>
              <a:rPr lang="sk-SK" sz="2400" dirty="0" err="1"/>
              <a:t>permanentně</a:t>
            </a:r>
            <a:r>
              <a:rPr lang="sk-SK" sz="2400" dirty="0"/>
              <a:t> </a:t>
            </a:r>
            <a:r>
              <a:rPr lang="sk-SK" sz="2400" dirty="0" err="1"/>
              <a:t>přeměňuje</a:t>
            </a:r>
            <a:r>
              <a:rPr lang="sk-SK" sz="2400" dirty="0"/>
              <a:t> </a:t>
            </a:r>
            <a:r>
              <a:rPr lang="sk-SK" sz="2400" dirty="0" err="1"/>
              <a:t>nakoupené</a:t>
            </a:r>
            <a:r>
              <a:rPr lang="sk-SK" sz="2400" dirty="0"/>
              <a:t> vstupy (materiál, suroviny atd.) na výstupní produkty a služby</a:t>
            </a:r>
          </a:p>
          <a:p>
            <a:pPr>
              <a:lnSpc>
                <a:spcPct val="80000"/>
              </a:lnSpc>
            </a:pPr>
            <a:endParaRPr lang="sk-SK" sz="2400" dirty="0"/>
          </a:p>
          <a:p>
            <a:pPr>
              <a:lnSpc>
                <a:spcPct val="80000"/>
              </a:lnSpc>
            </a:pPr>
            <a:r>
              <a:rPr lang="sk-SK" sz="2400" dirty="0"/>
              <a:t>tento proces </a:t>
            </a:r>
            <a:r>
              <a:rPr lang="sk-SK" sz="2400" dirty="0" err="1"/>
              <a:t>můžeme</a:t>
            </a:r>
            <a:r>
              <a:rPr lang="sk-SK" sz="2400" dirty="0"/>
              <a:t> </a:t>
            </a:r>
            <a:r>
              <a:rPr lang="sk-SK" sz="2400" dirty="0" err="1"/>
              <a:t>označit</a:t>
            </a:r>
            <a:r>
              <a:rPr lang="sk-SK" sz="2400" dirty="0"/>
              <a:t> také pojmem </a:t>
            </a:r>
            <a:r>
              <a:rPr lang="sk-SK" sz="2400" b="1" i="1" dirty="0"/>
              <a:t>výroba</a:t>
            </a:r>
            <a:r>
              <a:rPr lang="sk-SK" sz="2400" dirty="0"/>
              <a:t> </a:t>
            </a:r>
          </a:p>
          <a:p>
            <a:pPr>
              <a:lnSpc>
                <a:spcPct val="80000"/>
              </a:lnSpc>
            </a:pPr>
            <a:endParaRPr lang="sk-SK" sz="2400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39B-E74F-46FE-923B-E580AACEE71C}" type="slidenum">
              <a:rPr lang="sk-SK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897873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546" y="531105"/>
            <a:ext cx="7772400" cy="1122513"/>
          </a:xfrm>
        </p:spPr>
        <p:txBody>
          <a:bodyPr/>
          <a:lstStyle/>
          <a:p>
            <a:r>
              <a:rPr lang="sk-SK" dirty="0"/>
              <a:t>Transformační proces</a:t>
            </a:r>
          </a:p>
        </p:txBody>
      </p:sp>
      <p:grpSp>
        <p:nvGrpSpPr>
          <p:cNvPr id="2" name="Zástupný symbol pro obsah 131074"/>
          <p:cNvGrpSpPr>
            <a:grpSpLocks/>
          </p:cNvGrpSpPr>
          <p:nvPr/>
        </p:nvGrpSpPr>
        <p:grpSpPr bwMode="auto">
          <a:xfrm>
            <a:off x="685800" y="1981200"/>
            <a:ext cx="7772400" cy="4114800"/>
            <a:chOff x="410" y="836"/>
            <a:chExt cx="4896" cy="2592"/>
          </a:xfrm>
        </p:grpSpPr>
        <p:sp>
          <p:nvSpPr>
            <p:cNvPr id="3" name="_s20484"/>
            <p:cNvSpPr>
              <a:spLocks noChangeArrowheads="1" noTextEdit="1"/>
            </p:cNvSpPr>
            <p:nvPr/>
          </p:nvSpPr>
          <p:spPr bwMode="auto">
            <a:xfrm>
              <a:off x="1935" y="917"/>
              <a:ext cx="1847" cy="184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485"/>
            <p:cNvSpPr>
              <a:spLocks noChangeArrowheads="1" noTextEdit="1"/>
            </p:cNvSpPr>
            <p:nvPr/>
          </p:nvSpPr>
          <p:spPr bwMode="auto">
            <a:xfrm rot="7200000">
              <a:off x="2188" y="1355"/>
              <a:ext cx="1847" cy="184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486"/>
            <p:cNvSpPr>
              <a:spLocks noChangeArrowheads="1" noTextEdit="1"/>
            </p:cNvSpPr>
            <p:nvPr/>
          </p:nvSpPr>
          <p:spPr bwMode="auto">
            <a:xfrm rot="14400000">
              <a:off x="1682" y="1355"/>
              <a:ext cx="1847" cy="184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rgbClr val="00008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20487"/>
            <p:cNvSpPr>
              <a:spLocks noChangeArrowheads="1"/>
            </p:cNvSpPr>
            <p:nvPr/>
          </p:nvSpPr>
          <p:spPr bwMode="auto">
            <a:xfrm>
              <a:off x="3364" y="1255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VSTUPY</a:t>
              </a:r>
            </a:p>
          </p:txBody>
        </p:sp>
        <p:sp>
          <p:nvSpPr>
            <p:cNvPr id="8" name="_s20488"/>
            <p:cNvSpPr>
              <a:spLocks noChangeArrowheads="1"/>
            </p:cNvSpPr>
            <p:nvPr/>
          </p:nvSpPr>
          <p:spPr bwMode="auto">
            <a:xfrm>
              <a:off x="2489" y="2774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PODNIK</a:t>
              </a:r>
            </a:p>
          </p:txBody>
        </p:sp>
        <p:sp>
          <p:nvSpPr>
            <p:cNvPr id="9" name="_s20489"/>
            <p:cNvSpPr>
              <a:spLocks noChangeArrowheads="1"/>
            </p:cNvSpPr>
            <p:nvPr/>
          </p:nvSpPr>
          <p:spPr bwMode="auto">
            <a:xfrm>
              <a:off x="1611" y="1256"/>
              <a:ext cx="741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</a:rPr>
                <a:t>VÝSTUPY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863271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2357"/>
            <a:ext cx="8568952" cy="980728"/>
          </a:xfrm>
        </p:spPr>
        <p:txBody>
          <a:bodyPr/>
          <a:lstStyle/>
          <a:p>
            <a:r>
              <a:rPr lang="sk-SK" b="1" dirty="0"/>
              <a:t>Nákup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072639"/>
            <a:ext cx="8062664" cy="478536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dirty="0" err="1"/>
              <a:t>cílevědomé</a:t>
            </a:r>
            <a:r>
              <a:rPr lang="sk-SK" sz="2400" dirty="0"/>
              <a:t> aktivity podniku, </a:t>
            </a:r>
            <a:r>
              <a:rPr lang="sk-SK" sz="2400" dirty="0" err="1"/>
              <a:t>které</a:t>
            </a:r>
            <a:r>
              <a:rPr lang="sk-SK" sz="2400" dirty="0"/>
              <a:t> </a:t>
            </a:r>
            <a:r>
              <a:rPr lang="sk-SK" sz="2400" dirty="0" err="1"/>
              <a:t>jsou</a:t>
            </a:r>
            <a:r>
              <a:rPr lang="sk-SK" sz="2400" dirty="0"/>
              <a:t> </a:t>
            </a:r>
            <a:r>
              <a:rPr lang="sk-SK" sz="2400" dirty="0" err="1"/>
              <a:t>zaměřené</a:t>
            </a:r>
            <a:r>
              <a:rPr lang="sk-SK" sz="2400" dirty="0"/>
              <a:t> na </a:t>
            </a:r>
            <a:r>
              <a:rPr lang="sk-SK" sz="2400" b="1" i="1" dirty="0" err="1"/>
              <a:t>zajištění</a:t>
            </a:r>
            <a:r>
              <a:rPr lang="sk-SK" sz="2400" b="1" i="1" dirty="0"/>
              <a:t> </a:t>
            </a:r>
            <a:r>
              <a:rPr lang="sk-SK" sz="2400" b="1" i="1" dirty="0" err="1"/>
              <a:t>vstupů</a:t>
            </a:r>
            <a:r>
              <a:rPr lang="sk-SK" sz="2400" b="1" i="1" dirty="0"/>
              <a:t> </a:t>
            </a:r>
            <a:r>
              <a:rPr lang="sk-SK" sz="2400" i="1" dirty="0"/>
              <a:t>výroby</a:t>
            </a:r>
            <a:r>
              <a:rPr lang="sk-SK" sz="2400" dirty="0"/>
              <a:t> (</a:t>
            </a:r>
            <a:r>
              <a:rPr lang="sk-SK" sz="2400" dirty="0" err="1"/>
              <a:t>výrobních</a:t>
            </a:r>
            <a:r>
              <a:rPr lang="sk-SK" sz="2400" dirty="0"/>
              <a:t> </a:t>
            </a:r>
            <a:r>
              <a:rPr lang="sk-SK" sz="2400" dirty="0" err="1"/>
              <a:t>faktorů</a:t>
            </a:r>
            <a:r>
              <a:rPr lang="sk-SK" sz="2400" dirty="0"/>
              <a:t>)</a:t>
            </a:r>
          </a:p>
          <a:p>
            <a:pPr>
              <a:lnSpc>
                <a:spcPct val="80000"/>
              </a:lnSpc>
            </a:pP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b="1" i="1" dirty="0"/>
              <a:t>úvodní </a:t>
            </a:r>
            <a:r>
              <a:rPr lang="sk-SK" sz="2400" b="1" i="1" dirty="0" err="1"/>
              <a:t>fázi</a:t>
            </a:r>
            <a:r>
              <a:rPr lang="sk-SK" sz="2400" dirty="0"/>
              <a:t> </a:t>
            </a:r>
            <a:r>
              <a:rPr lang="sk-SK" sz="2400" dirty="0" err="1"/>
              <a:t>výrobního</a:t>
            </a:r>
            <a:r>
              <a:rPr lang="sk-SK" sz="2400" dirty="0"/>
              <a:t> procesu</a:t>
            </a:r>
          </a:p>
          <a:p>
            <a:pPr>
              <a:lnSpc>
                <a:spcPct val="80000"/>
              </a:lnSpc>
            </a:pPr>
            <a:r>
              <a:rPr lang="sk-SK" sz="2400" dirty="0" err="1"/>
              <a:t>Nese</a:t>
            </a:r>
            <a:r>
              <a:rPr lang="sk-SK" sz="2400" dirty="0"/>
              <a:t> s sebou náklady (a také výdaje)</a:t>
            </a:r>
          </a:p>
          <a:p>
            <a:pPr>
              <a:lnSpc>
                <a:spcPct val="80000"/>
              </a:lnSpc>
            </a:pPr>
            <a:r>
              <a:rPr lang="sk-SK" sz="2400" dirty="0" err="1"/>
              <a:t>Ve</a:t>
            </a:r>
            <a:r>
              <a:rPr lang="sk-SK" sz="2400" dirty="0"/>
              <a:t> </a:t>
            </a:r>
            <a:r>
              <a:rPr lang="sk-SK" sz="2400" dirty="0" err="1"/>
              <a:t>vztahu</a:t>
            </a:r>
            <a:r>
              <a:rPr lang="sk-SK" sz="2400" dirty="0"/>
              <a:t> k definovaným </a:t>
            </a:r>
            <a:r>
              <a:rPr lang="sk-SK" sz="2400" dirty="0" err="1"/>
              <a:t>vztahům</a:t>
            </a:r>
            <a:r>
              <a:rPr lang="sk-SK" sz="2400" dirty="0"/>
              <a:t> </a:t>
            </a:r>
            <a:r>
              <a:rPr lang="sk-SK" sz="2400" dirty="0" err="1"/>
              <a:t>podnkání</a:t>
            </a:r>
            <a:r>
              <a:rPr lang="sk-SK" sz="2400" dirty="0"/>
              <a:t> je </a:t>
            </a:r>
            <a:r>
              <a:rPr lang="sk-SK" sz="2400" dirty="0" err="1"/>
              <a:t>zřejmé</a:t>
            </a:r>
            <a:r>
              <a:rPr lang="sk-SK" sz="2400" dirty="0"/>
              <a:t>, že </a:t>
            </a:r>
            <a:r>
              <a:rPr lang="sk-SK" sz="2400" i="1" dirty="0" err="1"/>
              <a:t>minimalizace</a:t>
            </a:r>
            <a:r>
              <a:rPr lang="sk-SK" sz="2400" i="1" dirty="0"/>
              <a:t> </a:t>
            </a:r>
            <a:r>
              <a:rPr lang="sk-SK" sz="2400" i="1" dirty="0" err="1"/>
              <a:t>nákladů</a:t>
            </a:r>
            <a:r>
              <a:rPr lang="sk-SK" sz="2400" dirty="0"/>
              <a:t> </a:t>
            </a:r>
            <a:r>
              <a:rPr lang="sk-SK" sz="2400" dirty="0" err="1"/>
              <a:t>při</a:t>
            </a:r>
            <a:r>
              <a:rPr lang="sk-SK" sz="2400" dirty="0"/>
              <a:t> nákupu </a:t>
            </a:r>
            <a:r>
              <a:rPr lang="sk-SK" sz="2400" dirty="0" err="1"/>
              <a:t>vstupů</a:t>
            </a:r>
            <a:r>
              <a:rPr lang="sk-SK" sz="2400" dirty="0"/>
              <a:t> výroby </a:t>
            </a: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dirty="0" err="1"/>
              <a:t>klíčový</a:t>
            </a:r>
            <a:r>
              <a:rPr lang="sk-SK" sz="2400" dirty="0"/>
              <a:t> </a:t>
            </a:r>
            <a:r>
              <a:rPr lang="sk-SK" sz="2400" dirty="0" err="1"/>
              <a:t>přístup</a:t>
            </a:r>
            <a:r>
              <a:rPr lang="sk-SK" sz="2400" dirty="0"/>
              <a:t> k </a:t>
            </a:r>
            <a:r>
              <a:rPr lang="sk-SK" sz="2400" dirty="0" err="1"/>
              <a:t>těmto</a:t>
            </a:r>
            <a:r>
              <a:rPr lang="sk-SK" sz="2400" dirty="0"/>
              <a:t> podnikovým aktivitám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D947-F25B-4DEB-84EC-192B935FB223}" type="slidenum">
              <a:rPr lang="sk-SK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129645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Výrobní proces v podniku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i="1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F1BE-B1E9-4895-8074-504BECFD0DAF}" type="slidenum">
              <a:rPr lang="sk-SK"/>
              <a:pPr/>
              <a:t>18</a:t>
            </a:fld>
            <a:endParaRPr lang="sk-SK"/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755650" y="3357563"/>
            <a:ext cx="1274763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k-SK" sz="2000"/>
              <a:t>Nákup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3779838" y="3357563"/>
            <a:ext cx="1296987" cy="9144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k-SK" sz="2400"/>
              <a:t>Výroba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6948488" y="3357563"/>
            <a:ext cx="1223962" cy="914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k-SK" sz="2000" dirty="0" err="1"/>
              <a:t>Prodej</a:t>
            </a:r>
            <a:endParaRPr lang="sk-SK" sz="2000" dirty="0"/>
          </a:p>
        </p:txBody>
      </p:sp>
      <p:sp>
        <p:nvSpPr>
          <p:cNvPr id="133127" name="AutoShape 7"/>
          <p:cNvSpPr>
            <a:spLocks noChangeArrowheads="1"/>
          </p:cNvSpPr>
          <p:nvPr/>
        </p:nvSpPr>
        <p:spPr bwMode="auto">
          <a:xfrm>
            <a:off x="2051050" y="3573463"/>
            <a:ext cx="1657350" cy="485775"/>
          </a:xfrm>
          <a:prstGeom prst="leftRightArrow">
            <a:avLst>
              <a:gd name="adj1" fmla="val 50000"/>
              <a:gd name="adj2" fmla="val 6823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28" name="AutoShape 8"/>
          <p:cNvSpPr>
            <a:spLocks noChangeArrowheads="1"/>
          </p:cNvSpPr>
          <p:nvPr/>
        </p:nvSpPr>
        <p:spPr bwMode="auto">
          <a:xfrm>
            <a:off x="5148263" y="3644900"/>
            <a:ext cx="1728787" cy="485775"/>
          </a:xfrm>
          <a:prstGeom prst="leftRightArrow">
            <a:avLst>
              <a:gd name="adj1" fmla="val 50000"/>
              <a:gd name="adj2" fmla="val 7117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323082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Nákup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200" b="1" dirty="0"/>
              <a:t>nákupní fáze</a:t>
            </a:r>
            <a:r>
              <a:rPr lang="sk-SK" sz="2200" dirty="0"/>
              <a:t> podnikového </a:t>
            </a:r>
            <a:r>
              <a:rPr lang="sk-SK" sz="2200" dirty="0" err="1"/>
              <a:t>transformačního</a:t>
            </a:r>
            <a:r>
              <a:rPr lang="sk-SK" sz="2200" dirty="0"/>
              <a:t> procesu si </a:t>
            </a:r>
            <a:r>
              <a:rPr lang="sk-SK" sz="2200" b="1" i="1" dirty="0"/>
              <a:t>vyžaduje</a:t>
            </a:r>
            <a:r>
              <a:rPr lang="sk-SK" sz="2200" i="1" dirty="0"/>
              <a:t>:</a:t>
            </a:r>
            <a:endParaRPr lang="sk-SK" sz="2200" b="1" i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2200" b="1" i="1" dirty="0" err="1"/>
              <a:t>určit</a:t>
            </a:r>
            <a:r>
              <a:rPr lang="sk-SK" sz="2200" b="1" i="1" dirty="0"/>
              <a:t> </a:t>
            </a:r>
            <a:r>
              <a:rPr lang="sk-SK" sz="2200" b="1" i="1" dirty="0" err="1"/>
              <a:t>zodpovědný</a:t>
            </a:r>
            <a:r>
              <a:rPr lang="sk-SK" sz="2200" b="1" i="1" dirty="0"/>
              <a:t> útvar</a:t>
            </a:r>
            <a:r>
              <a:rPr lang="sk-SK" sz="2200" dirty="0"/>
              <a:t> za </a:t>
            </a:r>
            <a:r>
              <a:rPr lang="sk-SK" sz="2200" dirty="0" err="1"/>
              <a:t>pořizování</a:t>
            </a:r>
            <a:r>
              <a:rPr lang="sk-SK" sz="2200" dirty="0"/>
              <a:t> jednotlivých </a:t>
            </a:r>
            <a:r>
              <a:rPr lang="sk-SK" sz="2200" dirty="0" err="1"/>
              <a:t>vstupů</a:t>
            </a:r>
            <a:r>
              <a:rPr lang="sk-SK" sz="2200" dirty="0"/>
              <a:t>, </a:t>
            </a:r>
            <a:r>
              <a:rPr lang="sk-SK" sz="2200" dirty="0" err="1"/>
              <a:t>definovat</a:t>
            </a:r>
            <a:r>
              <a:rPr lang="sk-SK" sz="2200" dirty="0"/>
              <a:t> </a:t>
            </a:r>
            <a:r>
              <a:rPr lang="sk-SK" sz="2200" dirty="0" err="1"/>
              <a:t>pravomoci</a:t>
            </a:r>
            <a:r>
              <a:rPr lang="sk-SK" sz="2200" dirty="0"/>
              <a:t> a </a:t>
            </a:r>
            <a:r>
              <a:rPr lang="sk-SK" sz="2200" dirty="0" err="1"/>
              <a:t>zodpovědnosti</a:t>
            </a:r>
            <a:r>
              <a:rPr lang="sk-SK" sz="2200" dirty="0"/>
              <a:t> </a:t>
            </a:r>
            <a:r>
              <a:rPr lang="sk-SK" sz="2200" dirty="0" err="1"/>
              <a:t>tohoto</a:t>
            </a:r>
            <a:r>
              <a:rPr lang="sk-SK" sz="2200" dirty="0"/>
              <a:t> útvaru a </a:t>
            </a:r>
            <a:r>
              <a:rPr lang="sk-SK" sz="2200" dirty="0" err="1"/>
              <a:t>zabezpečit</a:t>
            </a:r>
            <a:r>
              <a:rPr lang="sk-SK" sz="2200" dirty="0"/>
              <a:t> </a:t>
            </a:r>
            <a:r>
              <a:rPr lang="sk-SK" sz="2200" dirty="0" err="1"/>
              <a:t>důslednou</a:t>
            </a:r>
            <a:r>
              <a:rPr lang="sk-SK" sz="2200" dirty="0"/>
              <a:t> kontrolu </a:t>
            </a:r>
            <a:r>
              <a:rPr lang="sk-SK" sz="2200" dirty="0" err="1"/>
              <a:t>těchto</a:t>
            </a:r>
            <a:r>
              <a:rPr lang="sk-SK" sz="2200" dirty="0"/>
              <a:t> </a:t>
            </a:r>
            <a:r>
              <a:rPr lang="sk-SK" sz="2200" dirty="0" err="1"/>
              <a:t>procesů</a:t>
            </a:r>
            <a:r>
              <a:rPr lang="sk-SK" sz="2200" dirty="0"/>
              <a:t> </a:t>
            </a:r>
            <a:r>
              <a:rPr lang="sk-SK" sz="2200" dirty="0" err="1"/>
              <a:t>ve</a:t>
            </a:r>
            <a:r>
              <a:rPr lang="sk-SK" sz="2200" dirty="0"/>
              <a:t> </a:t>
            </a:r>
            <a:r>
              <a:rPr lang="sk-SK" sz="2200" dirty="0" err="1"/>
              <a:t>vztahu</a:t>
            </a:r>
            <a:r>
              <a:rPr lang="sk-SK" sz="2200" dirty="0"/>
              <a:t> </a:t>
            </a:r>
            <a:r>
              <a:rPr lang="sk-SK" sz="2200" dirty="0" err="1"/>
              <a:t>ke</a:t>
            </a:r>
            <a:r>
              <a:rPr lang="sk-SK" sz="2200" dirty="0"/>
              <a:t> </a:t>
            </a:r>
            <a:r>
              <a:rPr lang="sk-SK" sz="2200" dirty="0" err="1"/>
              <a:t>kvalitě</a:t>
            </a:r>
            <a:r>
              <a:rPr lang="sk-SK" sz="2200" dirty="0"/>
              <a:t> a </a:t>
            </a:r>
            <a:r>
              <a:rPr lang="sk-SK" sz="2200" dirty="0" err="1"/>
              <a:t>ceně</a:t>
            </a:r>
            <a:r>
              <a:rPr lang="sk-SK" sz="2200" dirty="0"/>
              <a:t> </a:t>
            </a:r>
            <a:r>
              <a:rPr lang="sk-SK" sz="2200" dirty="0" err="1"/>
              <a:t>vstupů</a:t>
            </a:r>
            <a:r>
              <a:rPr lang="sk-SK" sz="2200" dirty="0"/>
              <a:t> (</a:t>
            </a:r>
            <a:r>
              <a:rPr lang="sk-SK" sz="2200" dirty="0" err="1"/>
              <a:t>např</a:t>
            </a:r>
            <a:r>
              <a:rPr lang="sk-SK" sz="2200" dirty="0"/>
              <a:t>. </a:t>
            </a:r>
            <a:r>
              <a:rPr lang="sk-SK" sz="2200" dirty="0" err="1"/>
              <a:t>zabránit</a:t>
            </a:r>
            <a:r>
              <a:rPr lang="sk-SK" sz="2200" dirty="0"/>
              <a:t> </a:t>
            </a:r>
            <a:r>
              <a:rPr lang="sk-SK" sz="2200" dirty="0" err="1"/>
              <a:t>korupčnímu</a:t>
            </a:r>
            <a:r>
              <a:rPr lang="sk-SK" sz="2200" dirty="0"/>
              <a:t> </a:t>
            </a:r>
            <a:r>
              <a:rPr lang="sk-SK" sz="2200" dirty="0" err="1"/>
              <a:t>chování</a:t>
            </a:r>
            <a:r>
              <a:rPr lang="sk-SK" sz="2200" dirty="0"/>
              <a:t> </a:t>
            </a:r>
            <a:r>
              <a:rPr lang="sk-SK" sz="2200" dirty="0" err="1"/>
              <a:t>pracovníků</a:t>
            </a:r>
            <a:r>
              <a:rPr lang="sk-SK" sz="2200" dirty="0"/>
              <a:t> nákupu)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2200" dirty="0" err="1"/>
              <a:t>definovat</a:t>
            </a:r>
            <a:r>
              <a:rPr lang="sk-SK" sz="2200" dirty="0"/>
              <a:t> </a:t>
            </a:r>
            <a:r>
              <a:rPr lang="sk-SK" sz="2200" b="1" i="1" dirty="0"/>
              <a:t>čas a </a:t>
            </a:r>
            <a:r>
              <a:rPr lang="sk-SK" sz="2200" b="1" i="1" dirty="0" err="1"/>
              <a:t>množství</a:t>
            </a:r>
            <a:r>
              <a:rPr lang="sk-SK" sz="2200" dirty="0"/>
              <a:t> objednávaných </a:t>
            </a:r>
            <a:r>
              <a:rPr lang="sk-SK" sz="2200" dirty="0" err="1"/>
              <a:t>vstupů</a:t>
            </a:r>
            <a:r>
              <a:rPr lang="sk-SK" sz="2200" dirty="0"/>
              <a:t> </a:t>
            </a:r>
            <a:r>
              <a:rPr lang="sk-SK" sz="2200" dirty="0" err="1"/>
              <a:t>ve</a:t>
            </a:r>
            <a:r>
              <a:rPr lang="sk-SK" sz="2200" dirty="0"/>
              <a:t> </a:t>
            </a:r>
            <a:r>
              <a:rPr lang="sk-SK" sz="2200" dirty="0" err="1"/>
              <a:t>vztahu</a:t>
            </a:r>
            <a:r>
              <a:rPr lang="sk-SK" sz="2200" dirty="0"/>
              <a:t> k podnikovým </a:t>
            </a:r>
            <a:r>
              <a:rPr lang="sk-SK" sz="2200" dirty="0" err="1"/>
              <a:t>cílům</a:t>
            </a:r>
            <a:r>
              <a:rPr lang="sk-SK" sz="2200" dirty="0"/>
              <a:t> tak, aby </a:t>
            </a:r>
            <a:r>
              <a:rPr lang="sk-SK" sz="2200" dirty="0" err="1"/>
              <a:t>byl</a:t>
            </a:r>
            <a:r>
              <a:rPr lang="sk-SK" sz="2200" dirty="0"/>
              <a:t> zabezpečený </a:t>
            </a:r>
            <a:r>
              <a:rPr lang="sk-SK" sz="2200" dirty="0" err="1"/>
              <a:t>nepřetržitý</a:t>
            </a:r>
            <a:r>
              <a:rPr lang="sk-SK" sz="2200" dirty="0"/>
              <a:t> výrobní proces </a:t>
            </a:r>
            <a:endParaRPr lang="sk-SK" sz="22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2200" b="1" i="1" dirty="0" err="1"/>
              <a:t>správně</a:t>
            </a:r>
            <a:r>
              <a:rPr lang="sk-SK" sz="2200" b="1" i="1" dirty="0"/>
              <a:t> </a:t>
            </a:r>
            <a:r>
              <a:rPr lang="sk-SK" sz="2200" b="1" i="1" dirty="0" err="1"/>
              <a:t>řídit</a:t>
            </a:r>
            <a:r>
              <a:rPr lang="sk-SK" sz="2200" b="1" i="1" dirty="0"/>
              <a:t> nákupní proces</a:t>
            </a:r>
            <a:r>
              <a:rPr lang="sk-SK" sz="2200" dirty="0"/>
              <a:t> i z </a:t>
            </a:r>
            <a:r>
              <a:rPr lang="sk-SK" sz="2200" dirty="0" err="1"/>
              <a:t>důvodu</a:t>
            </a:r>
            <a:r>
              <a:rPr lang="sk-SK" sz="2200" dirty="0"/>
              <a:t> </a:t>
            </a:r>
            <a:r>
              <a:rPr lang="sk-SK" sz="2200" dirty="0" err="1"/>
              <a:t>efektívního</a:t>
            </a:r>
            <a:r>
              <a:rPr lang="sk-SK" sz="2200" dirty="0"/>
              <a:t> využití </a:t>
            </a:r>
            <a:r>
              <a:rPr lang="sk-SK" sz="2200" dirty="0" err="1"/>
              <a:t>peněz</a:t>
            </a:r>
            <a:r>
              <a:rPr lang="sk-SK" sz="2200" dirty="0"/>
              <a:t>, tzn. </a:t>
            </a:r>
            <a:r>
              <a:rPr lang="sk-SK" sz="2200" dirty="0" err="1"/>
              <a:t>nakupovat</a:t>
            </a:r>
            <a:r>
              <a:rPr lang="sk-SK" sz="2200" dirty="0"/>
              <a:t> </a:t>
            </a:r>
            <a:r>
              <a:rPr lang="sk-SK" sz="2200" dirty="0" err="1"/>
              <a:t>minimální</a:t>
            </a:r>
            <a:r>
              <a:rPr lang="sk-SK" sz="2200" dirty="0"/>
              <a:t> </a:t>
            </a:r>
            <a:r>
              <a:rPr lang="sk-SK" sz="2200" dirty="0" err="1"/>
              <a:t>množství</a:t>
            </a:r>
            <a:r>
              <a:rPr lang="sk-SK" sz="2200" dirty="0"/>
              <a:t> </a:t>
            </a:r>
            <a:r>
              <a:rPr lang="sk-SK" sz="2200" dirty="0" err="1"/>
              <a:t>vstupů</a:t>
            </a:r>
            <a:r>
              <a:rPr lang="sk-SK" sz="2200" dirty="0"/>
              <a:t> </a:t>
            </a:r>
            <a:r>
              <a:rPr lang="sk-SK" sz="2200" dirty="0" err="1"/>
              <a:t>pro</a:t>
            </a:r>
            <a:r>
              <a:rPr lang="sk-SK" sz="2200" dirty="0"/>
              <a:t> zabezpečení výroby, </a:t>
            </a:r>
            <a:r>
              <a:rPr lang="sk-SK" sz="2200" dirty="0" err="1"/>
              <a:t>využívat</a:t>
            </a:r>
            <a:r>
              <a:rPr lang="sk-SK" sz="2200" dirty="0"/>
              <a:t> cenové výkyvy na trhu </a:t>
            </a:r>
            <a:r>
              <a:rPr lang="sk-SK" sz="2200" dirty="0" err="1"/>
              <a:t>pro</a:t>
            </a:r>
            <a:r>
              <a:rPr lang="sk-SK" sz="2200" dirty="0"/>
              <a:t> </a:t>
            </a:r>
            <a:r>
              <a:rPr lang="sk-SK" sz="2200" dirty="0" err="1"/>
              <a:t>minimalizaci</a:t>
            </a:r>
            <a:r>
              <a:rPr lang="sk-SK" sz="2200" dirty="0"/>
              <a:t> </a:t>
            </a:r>
            <a:r>
              <a:rPr lang="sk-SK" sz="2200" dirty="0" err="1"/>
              <a:t>nákladů</a:t>
            </a:r>
            <a:r>
              <a:rPr lang="sk-SK" sz="2200" dirty="0"/>
              <a:t> apod.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5F37A-375D-4D25-A964-515074874E85}" type="slidenum">
              <a:rPr lang="sk-SK"/>
              <a:pPr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816716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685800"/>
            <a:ext cx="7772400" cy="2127250"/>
          </a:xfrm>
        </p:spPr>
        <p:txBody>
          <a:bodyPr/>
          <a:lstStyle/>
          <a:p>
            <a:pPr eaLnBrk="1" hangingPunct="1">
              <a:defRPr/>
            </a:pPr>
            <a:r>
              <a:rPr lang="cs-CZ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Podnikové výrobní faktory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270250"/>
            <a:ext cx="6400800" cy="22098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3000"/>
          </a:p>
        </p:txBody>
      </p:sp>
    </p:spTree>
    <p:extLst>
      <p:ext uri="{BB962C8B-B14F-4D97-AF65-F5344CB8AC3E}">
        <p14:creationId xmlns:p14="http://schemas.microsoft.com/office/powerpoint/2010/main" val="2306795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Nákup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sz="2400" b="1" i="1" dirty="0" err="1"/>
              <a:t>Předmětem</a:t>
            </a:r>
            <a:r>
              <a:rPr lang="sk-SK" sz="2400" i="1" dirty="0"/>
              <a:t> nákupu</a:t>
            </a:r>
            <a:r>
              <a:rPr lang="sk-SK" sz="2400" dirty="0"/>
              <a:t> </a:t>
            </a:r>
            <a:r>
              <a:rPr lang="sk-SK" sz="2400" dirty="0" err="1"/>
              <a:t>mohou</a:t>
            </a:r>
            <a:r>
              <a:rPr lang="sk-SK" sz="2400" dirty="0"/>
              <a:t> </a:t>
            </a:r>
            <a:r>
              <a:rPr lang="sk-SK" sz="2400" dirty="0" err="1"/>
              <a:t>být</a:t>
            </a:r>
            <a:r>
              <a:rPr lang="sk-SK" sz="2400" dirty="0"/>
              <a:t>: </a:t>
            </a:r>
          </a:p>
          <a:p>
            <a:pPr>
              <a:lnSpc>
                <a:spcPct val="90000"/>
              </a:lnSpc>
            </a:pPr>
            <a:r>
              <a:rPr lang="sk-SK" sz="2400" dirty="0"/>
              <a:t>stroje, </a:t>
            </a:r>
            <a:r>
              <a:rPr lang="sk-SK" sz="2400" dirty="0" err="1"/>
              <a:t>zařízení</a:t>
            </a:r>
            <a:r>
              <a:rPr lang="sk-SK" sz="2400" dirty="0"/>
              <a:t>, </a:t>
            </a:r>
            <a:r>
              <a:rPr lang="sk-SK" sz="2400" dirty="0" err="1"/>
              <a:t>nářadí</a:t>
            </a:r>
            <a:r>
              <a:rPr lang="sk-SK" sz="2400" dirty="0"/>
              <a:t> a </a:t>
            </a:r>
            <a:r>
              <a:rPr lang="sk-SK" sz="2400" dirty="0" err="1"/>
              <a:t>pomůcky</a:t>
            </a:r>
            <a:endParaRPr lang="sk-SK" sz="2400" dirty="0"/>
          </a:p>
          <a:p>
            <a:pPr>
              <a:lnSpc>
                <a:spcPct val="90000"/>
              </a:lnSpc>
            </a:pPr>
            <a:r>
              <a:rPr lang="sk-SK" sz="2400" dirty="0"/>
              <a:t>vstupní materiály, polotovary, zboží</a:t>
            </a:r>
          </a:p>
          <a:p>
            <a:pPr>
              <a:lnSpc>
                <a:spcPct val="90000"/>
              </a:lnSpc>
            </a:pPr>
            <a:r>
              <a:rPr lang="sk-SK" sz="2400" dirty="0"/>
              <a:t>palivo, energie</a:t>
            </a:r>
          </a:p>
          <a:p>
            <a:pPr>
              <a:lnSpc>
                <a:spcPct val="90000"/>
              </a:lnSpc>
            </a:pPr>
            <a:r>
              <a:rPr lang="sk-SK" sz="2400" dirty="0"/>
              <a:t>pracovní </a:t>
            </a:r>
            <a:r>
              <a:rPr lang="sk-SK" sz="2400" dirty="0" err="1"/>
              <a:t>síla</a:t>
            </a:r>
            <a:r>
              <a:rPr lang="sk-SK" sz="2400" dirty="0"/>
              <a:t> (manažment)</a:t>
            </a:r>
          </a:p>
          <a:p>
            <a:pPr>
              <a:lnSpc>
                <a:spcPct val="90000"/>
              </a:lnSpc>
            </a:pPr>
            <a:r>
              <a:rPr lang="sk-SK" sz="2400" dirty="0" err="1"/>
              <a:t>nemateriální</a:t>
            </a:r>
            <a:r>
              <a:rPr lang="sk-SK" sz="2400" dirty="0"/>
              <a:t> hodnoty (patenty, licencie, </a:t>
            </a:r>
            <a:r>
              <a:rPr lang="sk-SK" sz="2400" dirty="0" err="1"/>
              <a:t>know</a:t>
            </a:r>
            <a:r>
              <a:rPr lang="sk-SK" sz="2400" dirty="0"/>
              <a:t> – </a:t>
            </a:r>
            <a:r>
              <a:rPr lang="sk-SK" sz="2400" dirty="0" err="1"/>
              <a:t>how</a:t>
            </a:r>
            <a:r>
              <a:rPr lang="sk-SK" sz="2400" dirty="0"/>
              <a:t>, atd.)</a:t>
            </a:r>
          </a:p>
          <a:p>
            <a:pPr>
              <a:lnSpc>
                <a:spcPct val="90000"/>
              </a:lnSpc>
            </a:pPr>
            <a:r>
              <a:rPr lang="sk-SK" sz="2400" dirty="0" err="1"/>
              <a:t>informace</a:t>
            </a:r>
            <a:endParaRPr lang="sk-SK" sz="2400" dirty="0"/>
          </a:p>
          <a:p>
            <a:pPr>
              <a:lnSpc>
                <a:spcPct val="90000"/>
              </a:lnSpc>
            </a:pPr>
            <a:r>
              <a:rPr lang="sk-SK" sz="2400" dirty="0"/>
              <a:t>cenné </a:t>
            </a:r>
            <a:r>
              <a:rPr lang="sk-SK" sz="2400" dirty="0" err="1"/>
              <a:t>papíry</a:t>
            </a:r>
            <a:r>
              <a:rPr lang="sk-SK" sz="2400" dirty="0"/>
              <a:t> apod.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4FC9-663D-4A34-92DD-27529BF6F23B}" type="slidenum">
              <a:rPr lang="sk-SK"/>
              <a:pPr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668493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Výroba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556793"/>
            <a:ext cx="7846640" cy="460905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400" b="1" i="1" dirty="0"/>
              <a:t>výrobou </a:t>
            </a:r>
            <a:r>
              <a:rPr lang="sk-SK" sz="2400" b="1" dirty="0"/>
              <a:t>(výrobní činností) podniku </a:t>
            </a:r>
            <a:r>
              <a:rPr lang="sk-SK" sz="2400" dirty="0" err="1"/>
              <a:t>rozumíme</a:t>
            </a:r>
            <a:r>
              <a:rPr lang="sk-SK" sz="2400" dirty="0"/>
              <a:t> </a:t>
            </a:r>
            <a:r>
              <a:rPr lang="sk-SK" sz="2400" dirty="0" err="1"/>
              <a:t>přeměnu</a:t>
            </a:r>
            <a:r>
              <a:rPr lang="sk-SK" sz="2400" dirty="0"/>
              <a:t> podnikových </a:t>
            </a:r>
            <a:r>
              <a:rPr lang="sk-SK" sz="2400" dirty="0" err="1"/>
              <a:t>vstupů</a:t>
            </a:r>
            <a:r>
              <a:rPr lang="sk-SK" sz="2400" dirty="0"/>
              <a:t> (suroviny, </a:t>
            </a:r>
            <a:r>
              <a:rPr lang="sk-SK" sz="2400" dirty="0" err="1"/>
              <a:t>majetek</a:t>
            </a:r>
            <a:r>
              <a:rPr lang="sk-SK" sz="2400" dirty="0"/>
              <a:t>, </a:t>
            </a:r>
            <a:r>
              <a:rPr lang="sk-SK" sz="2400" dirty="0" err="1"/>
              <a:t>lidský</a:t>
            </a:r>
            <a:r>
              <a:rPr lang="sk-SK" sz="2400" dirty="0"/>
              <a:t> faktor výroby atd.) na podnikové výstupy (výrobky, služby), </a:t>
            </a:r>
            <a:r>
              <a:rPr lang="sk-SK" sz="2400" dirty="0" err="1"/>
              <a:t>např</a:t>
            </a:r>
            <a:r>
              <a:rPr lang="sk-SK" sz="2400" dirty="0"/>
              <a:t>. podnik </a:t>
            </a:r>
            <a:r>
              <a:rPr lang="sk-SK" sz="2400" dirty="0" err="1"/>
              <a:t>nakoupí</a:t>
            </a:r>
            <a:r>
              <a:rPr lang="sk-SK" sz="2400" dirty="0"/>
              <a:t> </a:t>
            </a:r>
            <a:r>
              <a:rPr lang="sk-SK" sz="2400" dirty="0" err="1"/>
              <a:t>kůži</a:t>
            </a:r>
            <a:r>
              <a:rPr lang="sk-SK" sz="2400" dirty="0"/>
              <a:t>, gumu, </a:t>
            </a:r>
            <a:r>
              <a:rPr lang="sk-SK" sz="2400" dirty="0" err="1"/>
              <a:t>nitě</a:t>
            </a:r>
            <a:r>
              <a:rPr lang="sk-SK" sz="2400" dirty="0"/>
              <a:t> a </a:t>
            </a:r>
            <a:r>
              <a:rPr lang="sk-SK" sz="2400" dirty="0" err="1"/>
              <a:t>výsledkem</a:t>
            </a:r>
            <a:r>
              <a:rPr lang="sk-SK" sz="2400" dirty="0"/>
              <a:t> jeho </a:t>
            </a:r>
            <a:r>
              <a:rPr lang="sk-SK" sz="2400" dirty="0" err="1"/>
              <a:t>aktivit</a:t>
            </a:r>
            <a:r>
              <a:rPr lang="sk-SK" sz="2400" dirty="0"/>
              <a:t> </a:t>
            </a:r>
            <a:r>
              <a:rPr lang="sk-SK" sz="2400" dirty="0" err="1"/>
              <a:t>jsou</a:t>
            </a:r>
            <a:r>
              <a:rPr lang="sk-SK" sz="2400" dirty="0"/>
              <a:t> </a:t>
            </a:r>
            <a:r>
              <a:rPr lang="sk-SK" sz="2400" dirty="0" err="1"/>
              <a:t>boty</a:t>
            </a:r>
            <a:endParaRPr lang="sk-SK" sz="2400" dirty="0"/>
          </a:p>
          <a:p>
            <a:pPr>
              <a:lnSpc>
                <a:spcPct val="90000"/>
              </a:lnSpc>
            </a:pPr>
            <a:r>
              <a:rPr lang="sk-SK" sz="2400" i="1" dirty="0" err="1"/>
              <a:t>předpokladem</a:t>
            </a:r>
            <a:r>
              <a:rPr lang="sk-SK" sz="2400" dirty="0"/>
              <a:t> je </a:t>
            </a:r>
            <a:r>
              <a:rPr lang="sk-SK" sz="2400" dirty="0" err="1"/>
              <a:t>samozřejmě</a:t>
            </a:r>
            <a:r>
              <a:rPr lang="sk-SK" sz="2400" dirty="0"/>
              <a:t> </a:t>
            </a:r>
            <a:r>
              <a:rPr lang="sk-SK" sz="2400" dirty="0" err="1"/>
              <a:t>existence</a:t>
            </a:r>
            <a:r>
              <a:rPr lang="sk-SK" sz="2400" dirty="0"/>
              <a:t> i </a:t>
            </a:r>
            <a:r>
              <a:rPr lang="sk-SK" sz="2400" dirty="0" err="1"/>
              <a:t>jiných</a:t>
            </a:r>
            <a:r>
              <a:rPr lang="sk-SK" sz="2400" dirty="0"/>
              <a:t> </a:t>
            </a:r>
            <a:r>
              <a:rPr lang="sk-SK" sz="2400" dirty="0" err="1"/>
              <a:t>výrobních</a:t>
            </a:r>
            <a:r>
              <a:rPr lang="sk-SK" sz="2400" dirty="0"/>
              <a:t> </a:t>
            </a:r>
            <a:r>
              <a:rPr lang="sk-SK" sz="2400" dirty="0" err="1"/>
              <a:t>faktorů</a:t>
            </a:r>
            <a:endParaRPr lang="sk-SK" sz="2400" dirty="0"/>
          </a:p>
          <a:p>
            <a:pPr>
              <a:lnSpc>
                <a:spcPct val="90000"/>
              </a:lnSpc>
            </a:pPr>
            <a:r>
              <a:rPr lang="sk-SK" sz="2400" dirty="0" err="1"/>
              <a:t>přeměna</a:t>
            </a:r>
            <a:r>
              <a:rPr lang="sk-SK" sz="2400" dirty="0"/>
              <a:t> </a:t>
            </a:r>
            <a:r>
              <a:rPr lang="sk-SK" sz="2400" dirty="0" err="1"/>
              <a:t>surovin</a:t>
            </a:r>
            <a:r>
              <a:rPr lang="sk-SK" sz="2400" dirty="0"/>
              <a:t> na výrobky </a:t>
            </a:r>
            <a:r>
              <a:rPr lang="sk-SK" sz="2400" dirty="0" err="1"/>
              <a:t>probíhá</a:t>
            </a:r>
            <a:r>
              <a:rPr lang="sk-SK" sz="2400" dirty="0"/>
              <a:t> </a:t>
            </a:r>
            <a:r>
              <a:rPr lang="sk-SK" sz="2400" dirty="0" err="1"/>
              <a:t>jako</a:t>
            </a:r>
            <a:r>
              <a:rPr lang="sk-SK" sz="2400" dirty="0"/>
              <a:t> </a:t>
            </a:r>
            <a:r>
              <a:rPr lang="sk-SK" sz="2400" b="1" i="1" dirty="0"/>
              <a:t>výrobní proces</a:t>
            </a:r>
            <a:r>
              <a:rPr lang="sk-SK" sz="2400" i="1" dirty="0"/>
              <a:t> v podniku</a:t>
            </a:r>
            <a:r>
              <a:rPr lang="sk-SK" sz="2400" dirty="0"/>
              <a:t>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BC8B-51A4-45DA-B28B-89D3FB8CFBAB}" type="slidenum">
              <a:rPr lang="sk-SK"/>
              <a:pPr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280339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Výroba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3"/>
            <a:ext cx="7918648" cy="56612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1800" b="1" i="1" dirty="0"/>
              <a:t>Výrobní proces</a:t>
            </a:r>
            <a:r>
              <a:rPr lang="sk-SK" sz="1800" dirty="0"/>
              <a:t> </a:t>
            </a:r>
            <a:r>
              <a:rPr lang="sk-SK" sz="1800" dirty="0" err="1"/>
              <a:t>se</a:t>
            </a:r>
            <a:r>
              <a:rPr lang="sk-SK" sz="1800" dirty="0"/>
              <a:t> </a:t>
            </a:r>
            <a:r>
              <a:rPr lang="sk-SK" sz="1800" dirty="0" err="1"/>
              <a:t>skládá</a:t>
            </a:r>
            <a:r>
              <a:rPr lang="sk-SK" sz="1800" dirty="0"/>
              <a:t> z </a:t>
            </a:r>
            <a:r>
              <a:rPr lang="sk-SK" sz="1800" dirty="0" err="1"/>
              <a:t>mnoha</a:t>
            </a:r>
            <a:r>
              <a:rPr lang="sk-SK" sz="1800" dirty="0"/>
              <a:t> </a:t>
            </a:r>
            <a:r>
              <a:rPr lang="sk-SK" sz="1800" dirty="0" err="1"/>
              <a:t>různých</a:t>
            </a:r>
            <a:r>
              <a:rPr lang="sk-SK" sz="1800" dirty="0"/>
              <a:t> </a:t>
            </a:r>
            <a:r>
              <a:rPr lang="sk-SK" sz="1800" dirty="0" err="1"/>
              <a:t>procesů</a:t>
            </a:r>
            <a:r>
              <a:rPr lang="sk-SK" sz="1800" dirty="0"/>
              <a:t>, </a:t>
            </a:r>
            <a:r>
              <a:rPr lang="sk-SK" sz="1800" dirty="0" err="1"/>
              <a:t>které</a:t>
            </a:r>
            <a:r>
              <a:rPr lang="sk-SK" sz="1800" dirty="0"/>
              <a:t> </a:t>
            </a:r>
            <a:r>
              <a:rPr lang="sk-SK" sz="1800" dirty="0" err="1"/>
              <a:t>působí</a:t>
            </a:r>
            <a:r>
              <a:rPr lang="sk-SK" sz="1800" dirty="0"/>
              <a:t>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vzájemné</a:t>
            </a:r>
            <a:r>
              <a:rPr lang="sk-SK" sz="1800" dirty="0"/>
              <a:t> </a:t>
            </a:r>
            <a:r>
              <a:rPr lang="sk-SK" sz="1800" dirty="0" err="1"/>
              <a:t>interakci</a:t>
            </a:r>
            <a:r>
              <a:rPr lang="sk-SK" sz="1800" dirty="0"/>
              <a:t> :</a:t>
            </a:r>
            <a:endParaRPr lang="sk-SK" sz="18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1800" b="1" i="1" dirty="0" err="1"/>
              <a:t>Řídící</a:t>
            </a:r>
            <a:r>
              <a:rPr lang="sk-SK" sz="1800" b="1" i="1" dirty="0"/>
              <a:t> procesy</a:t>
            </a:r>
            <a:r>
              <a:rPr lang="sk-SK" sz="1800" dirty="0"/>
              <a:t> – jedná </a:t>
            </a:r>
            <a:r>
              <a:rPr lang="sk-SK" sz="1800" dirty="0" err="1"/>
              <a:t>se</a:t>
            </a:r>
            <a:r>
              <a:rPr lang="sk-SK" sz="1800" dirty="0"/>
              <a:t> o systém </a:t>
            </a:r>
            <a:r>
              <a:rPr lang="sk-SK" sz="1800" dirty="0" err="1"/>
              <a:t>procesů</a:t>
            </a:r>
            <a:r>
              <a:rPr lang="sk-SK" sz="1800" dirty="0"/>
              <a:t>, </a:t>
            </a:r>
            <a:r>
              <a:rPr lang="sk-SK" sz="1800" dirty="0" err="1"/>
              <a:t>které</a:t>
            </a:r>
            <a:r>
              <a:rPr lang="sk-SK" sz="1800" dirty="0"/>
              <a:t> </a:t>
            </a:r>
            <a:r>
              <a:rPr lang="sk-SK" sz="1800" dirty="0" err="1"/>
              <a:t>koordinují</a:t>
            </a:r>
            <a:r>
              <a:rPr lang="sk-SK" sz="1800" dirty="0"/>
              <a:t> </a:t>
            </a:r>
            <a:r>
              <a:rPr lang="sk-SK" sz="1800" dirty="0" err="1"/>
              <a:t>činnost</a:t>
            </a:r>
            <a:r>
              <a:rPr lang="sk-SK" sz="1800" dirty="0"/>
              <a:t> jednotlivých </a:t>
            </a:r>
            <a:r>
              <a:rPr lang="sk-SK" sz="1800" dirty="0" err="1"/>
              <a:t>faktorů</a:t>
            </a:r>
            <a:r>
              <a:rPr lang="sk-SK" sz="1800" dirty="0"/>
              <a:t>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výrobním</a:t>
            </a:r>
            <a:r>
              <a:rPr lang="sk-SK" sz="1800" dirty="0"/>
              <a:t> procesy s </a:t>
            </a:r>
            <a:r>
              <a:rPr lang="sk-SK" sz="1800" dirty="0" err="1"/>
              <a:t>cílem</a:t>
            </a:r>
            <a:r>
              <a:rPr lang="sk-SK" sz="1800" dirty="0"/>
              <a:t> </a:t>
            </a:r>
            <a:r>
              <a:rPr lang="sk-SK" sz="1800" dirty="0" err="1"/>
              <a:t>dosáhnout</a:t>
            </a:r>
            <a:r>
              <a:rPr lang="sk-SK" sz="1800" dirty="0"/>
              <a:t> plánovanou hodnotu </a:t>
            </a:r>
            <a:r>
              <a:rPr lang="sk-SK" sz="1800" dirty="0" err="1"/>
              <a:t>výstupů</a:t>
            </a:r>
            <a:r>
              <a:rPr lang="sk-SK" sz="1800" dirty="0"/>
              <a:t> (</a:t>
            </a:r>
            <a:r>
              <a:rPr lang="sk-SK" sz="1800" dirty="0" err="1"/>
              <a:t>např</a:t>
            </a:r>
            <a:r>
              <a:rPr lang="sk-SK" sz="1800" dirty="0"/>
              <a:t>. počet </a:t>
            </a:r>
            <a:r>
              <a:rPr lang="sk-SK" sz="1800" dirty="0" err="1"/>
              <a:t>pracovníků</a:t>
            </a:r>
            <a:r>
              <a:rPr lang="sk-SK" sz="1800" dirty="0"/>
              <a:t> </a:t>
            </a:r>
            <a:r>
              <a:rPr lang="sk-SK" sz="1800" dirty="0" err="1"/>
              <a:t>při</a:t>
            </a:r>
            <a:r>
              <a:rPr lang="sk-SK" sz="1800" dirty="0"/>
              <a:t> výkonu </a:t>
            </a:r>
            <a:r>
              <a:rPr lang="sk-SK" sz="1800" dirty="0" err="1"/>
              <a:t>operace</a:t>
            </a:r>
            <a:r>
              <a:rPr lang="sk-SK" sz="1800" dirty="0"/>
              <a:t>, </a:t>
            </a:r>
            <a:r>
              <a:rPr lang="sk-SK" sz="1800" dirty="0" err="1"/>
              <a:t>jejich</a:t>
            </a:r>
            <a:r>
              <a:rPr lang="sk-SK" sz="1800" dirty="0"/>
              <a:t> </a:t>
            </a:r>
            <a:r>
              <a:rPr lang="sk-SK" sz="1800" dirty="0" err="1"/>
              <a:t>vzájemná</a:t>
            </a:r>
            <a:r>
              <a:rPr lang="sk-SK" sz="1800" dirty="0"/>
              <a:t> </a:t>
            </a:r>
            <a:r>
              <a:rPr lang="sk-SK" sz="1800" dirty="0" err="1"/>
              <a:t>součinnost</a:t>
            </a:r>
            <a:r>
              <a:rPr lang="sk-SK" sz="1800" dirty="0"/>
              <a:t> a </a:t>
            </a:r>
            <a:r>
              <a:rPr lang="sk-SK" sz="1800" dirty="0" err="1"/>
              <a:t>postupnost</a:t>
            </a:r>
            <a:r>
              <a:rPr lang="sk-SK" sz="1800" dirty="0"/>
              <a:t> </a:t>
            </a:r>
            <a:r>
              <a:rPr lang="sk-SK" sz="1800" dirty="0" err="1"/>
              <a:t>jejich</a:t>
            </a:r>
            <a:r>
              <a:rPr lang="sk-SK" sz="1800" dirty="0"/>
              <a:t> </a:t>
            </a:r>
            <a:r>
              <a:rPr lang="sk-SK" sz="1800" dirty="0" err="1"/>
              <a:t>pracovních</a:t>
            </a:r>
            <a:r>
              <a:rPr lang="sk-SK" sz="1800" dirty="0"/>
              <a:t> </a:t>
            </a:r>
            <a:r>
              <a:rPr lang="sk-SK" sz="1800" dirty="0" err="1"/>
              <a:t>úkonů</a:t>
            </a:r>
            <a:r>
              <a:rPr lang="sk-SK" sz="1800" dirty="0"/>
              <a:t>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výrobě</a:t>
            </a:r>
            <a:r>
              <a:rPr lang="sk-SK" sz="1800" dirty="0"/>
              <a:t> atd.)</a:t>
            </a:r>
            <a:endParaRPr lang="sk-SK" sz="18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1800" b="1" i="1" dirty="0"/>
              <a:t>pracovní procesy</a:t>
            </a:r>
            <a:r>
              <a:rPr lang="sk-SK" sz="1800" dirty="0"/>
              <a:t> – jedná </a:t>
            </a:r>
            <a:r>
              <a:rPr lang="sk-SK" sz="1800" dirty="0" err="1"/>
              <a:t>se</a:t>
            </a:r>
            <a:r>
              <a:rPr lang="sk-SK" sz="1800" dirty="0"/>
              <a:t> o systém </a:t>
            </a:r>
            <a:r>
              <a:rPr lang="sk-SK" sz="1800" dirty="0" err="1"/>
              <a:t>procesů</a:t>
            </a:r>
            <a:r>
              <a:rPr lang="sk-SK" sz="1800" dirty="0"/>
              <a:t>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výrobě</a:t>
            </a:r>
            <a:r>
              <a:rPr lang="sk-SK" sz="1800" dirty="0"/>
              <a:t>, </a:t>
            </a:r>
            <a:r>
              <a:rPr lang="sk-SK" sz="1800" dirty="0" err="1"/>
              <a:t>které</a:t>
            </a:r>
            <a:r>
              <a:rPr lang="sk-SK" sz="1800" dirty="0"/>
              <a:t> </a:t>
            </a:r>
            <a:r>
              <a:rPr lang="sk-SK" sz="1800" dirty="0" err="1"/>
              <a:t>se</a:t>
            </a:r>
            <a:r>
              <a:rPr lang="sk-SK" sz="1800" dirty="0"/>
              <a:t> </a:t>
            </a:r>
            <a:r>
              <a:rPr lang="sk-SK" sz="1800" dirty="0" err="1"/>
              <a:t>uskutečňují</a:t>
            </a:r>
            <a:r>
              <a:rPr lang="sk-SK" sz="1800" dirty="0"/>
              <a:t> </a:t>
            </a:r>
            <a:r>
              <a:rPr lang="sk-SK" sz="1800" dirty="0" err="1"/>
              <a:t>jako</a:t>
            </a:r>
            <a:r>
              <a:rPr lang="sk-SK" sz="1800" dirty="0"/>
              <a:t> </a:t>
            </a:r>
            <a:r>
              <a:rPr lang="sk-SK" sz="1800" dirty="0" err="1"/>
              <a:t>důsledek</a:t>
            </a:r>
            <a:r>
              <a:rPr lang="sk-SK" sz="1800" dirty="0"/>
              <a:t> </a:t>
            </a:r>
            <a:r>
              <a:rPr lang="sk-SK" sz="1800" dirty="0" err="1"/>
              <a:t>přímé</a:t>
            </a:r>
            <a:r>
              <a:rPr lang="sk-SK" sz="1800" dirty="0"/>
              <a:t> účasti človeka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výrobním</a:t>
            </a:r>
            <a:r>
              <a:rPr lang="sk-SK" sz="1800" dirty="0"/>
              <a:t> procesu (</a:t>
            </a:r>
            <a:r>
              <a:rPr lang="sk-SK" sz="1800" dirty="0" err="1"/>
              <a:t>např</a:t>
            </a:r>
            <a:r>
              <a:rPr lang="sk-SK" sz="1800" dirty="0"/>
              <a:t>. človek namontuje na karosérii auta kola, obuvník </a:t>
            </a:r>
            <a:r>
              <a:rPr lang="sk-SK" sz="1800" dirty="0" err="1"/>
              <a:t>zatluče</a:t>
            </a:r>
            <a:r>
              <a:rPr lang="sk-SK" sz="1800" dirty="0"/>
              <a:t> do podrážky </a:t>
            </a:r>
            <a:r>
              <a:rPr lang="sk-SK" sz="1800" dirty="0" err="1"/>
              <a:t>hřebík</a:t>
            </a:r>
            <a:r>
              <a:rPr lang="sk-SK" sz="1800" dirty="0"/>
              <a:t> apod.)</a:t>
            </a:r>
            <a:endParaRPr lang="sk-SK" sz="18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1800" b="1" i="1" dirty="0"/>
              <a:t>automatické procesy</a:t>
            </a:r>
            <a:r>
              <a:rPr lang="sk-SK" sz="1800" dirty="0"/>
              <a:t> – </a:t>
            </a:r>
            <a:r>
              <a:rPr lang="sk-SK" sz="1800" dirty="0" err="1"/>
              <a:t>vykonávají</a:t>
            </a:r>
            <a:r>
              <a:rPr lang="sk-SK" sz="1800" dirty="0"/>
              <a:t> </a:t>
            </a:r>
            <a:r>
              <a:rPr lang="sk-SK" sz="1800" dirty="0" err="1"/>
              <a:t>se</a:t>
            </a:r>
            <a:r>
              <a:rPr lang="sk-SK" sz="1800" dirty="0"/>
              <a:t> bez </a:t>
            </a:r>
            <a:r>
              <a:rPr lang="sk-SK" sz="1800" dirty="0" err="1"/>
              <a:t>přímé</a:t>
            </a:r>
            <a:r>
              <a:rPr lang="sk-SK" sz="1800" dirty="0"/>
              <a:t> účasti človeka</a:t>
            </a:r>
            <a:endParaRPr lang="sk-SK" sz="18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sk-SK" sz="1800" b="1" i="1" dirty="0" err="1"/>
              <a:t>přírodní</a:t>
            </a:r>
            <a:r>
              <a:rPr lang="sk-SK" sz="1800" b="1" i="1" dirty="0"/>
              <a:t> procesy</a:t>
            </a:r>
            <a:r>
              <a:rPr lang="sk-SK" sz="1800" dirty="0"/>
              <a:t> – </a:t>
            </a:r>
            <a:r>
              <a:rPr lang="sk-SK" sz="1800" dirty="0" err="1"/>
              <a:t>ve</a:t>
            </a:r>
            <a:r>
              <a:rPr lang="sk-SK" sz="1800" dirty="0"/>
              <a:t> </a:t>
            </a:r>
            <a:r>
              <a:rPr lang="sk-SK" sz="1800" dirty="0" err="1"/>
              <a:t>výrobním</a:t>
            </a:r>
            <a:r>
              <a:rPr lang="sk-SK" sz="1800" dirty="0"/>
              <a:t> procesu </a:t>
            </a:r>
            <a:r>
              <a:rPr lang="sk-SK" sz="1800" dirty="0" err="1"/>
              <a:t>se</a:t>
            </a:r>
            <a:r>
              <a:rPr lang="sk-SK" sz="1800" dirty="0"/>
              <a:t> </a:t>
            </a:r>
            <a:r>
              <a:rPr lang="sk-SK" sz="1800" dirty="0" err="1"/>
              <a:t>využívají</a:t>
            </a:r>
            <a:r>
              <a:rPr lang="sk-SK" sz="1800" dirty="0"/>
              <a:t> zákony </a:t>
            </a:r>
            <a:r>
              <a:rPr lang="sk-SK" sz="1800" dirty="0" err="1"/>
              <a:t>přírody</a:t>
            </a:r>
            <a:r>
              <a:rPr lang="sk-SK" sz="1800" dirty="0"/>
              <a:t> a </a:t>
            </a:r>
            <a:r>
              <a:rPr lang="sk-SK" sz="1800" dirty="0" err="1"/>
              <a:t>působí</a:t>
            </a:r>
            <a:r>
              <a:rPr lang="sk-SK" sz="1800" dirty="0"/>
              <a:t> </a:t>
            </a:r>
            <a:r>
              <a:rPr lang="sk-SK" sz="1800" dirty="0" err="1"/>
              <a:t>přírodní</a:t>
            </a:r>
            <a:r>
              <a:rPr lang="sk-SK" sz="1800" dirty="0"/>
              <a:t> </a:t>
            </a:r>
            <a:r>
              <a:rPr lang="sk-SK" sz="1800" dirty="0" err="1"/>
              <a:t>síly</a:t>
            </a:r>
            <a:r>
              <a:rPr lang="sk-SK" sz="1800" dirty="0"/>
              <a:t> – </a:t>
            </a:r>
            <a:r>
              <a:rPr lang="sk-SK" sz="1800" dirty="0" err="1"/>
              <a:t>například</a:t>
            </a:r>
            <a:r>
              <a:rPr lang="sk-SK" sz="1800" dirty="0"/>
              <a:t> </a:t>
            </a:r>
            <a:r>
              <a:rPr lang="sk-SK" sz="1800" dirty="0" err="1"/>
              <a:t>kvašení</a:t>
            </a:r>
            <a:r>
              <a:rPr lang="sk-SK" sz="1800" dirty="0"/>
              <a:t> </a:t>
            </a:r>
            <a:r>
              <a:rPr lang="sk-SK" sz="1800" dirty="0" err="1"/>
              <a:t>při</a:t>
            </a:r>
            <a:r>
              <a:rPr lang="sk-SK" sz="1800" dirty="0"/>
              <a:t> výrobe alkoholu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3CA2-5909-47E5-B331-502709ECCC41}" type="slidenum">
              <a:rPr lang="sk-SK"/>
              <a:pPr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4685861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Výroba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968875"/>
          </a:xfrm>
        </p:spPr>
        <p:txBody>
          <a:bodyPr/>
          <a:lstStyle/>
          <a:p>
            <a:pPr marL="381000" indent="-381000">
              <a:lnSpc>
                <a:spcPct val="80000"/>
              </a:lnSpc>
            </a:pPr>
            <a:r>
              <a:rPr lang="sk-SK" sz="2400" b="1"/>
              <a:t>podľa použitej technológie </a:t>
            </a:r>
            <a:r>
              <a:rPr lang="sk-SK" sz="2400"/>
              <a:t>členíme výrobný proces na:</a:t>
            </a:r>
            <a:endParaRPr lang="sk-SK" sz="2400" b="1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sk-SK" sz="2400" b="1" i="1"/>
              <a:t>mechanicko – fyzikálny</a:t>
            </a:r>
            <a:r>
              <a:rPr lang="sk-SK" sz="2400"/>
              <a:t>, v rámci ktorého látková podstata suroviny v procese sa </a:t>
            </a:r>
            <a:r>
              <a:rPr lang="sk-SK" sz="2400" i="1"/>
              <a:t>nemení</a:t>
            </a:r>
            <a:r>
              <a:rPr lang="sk-SK" sz="2400"/>
              <a:t>, mení sa veľkosť, dizajn, prípadne kvalita výstupu (napr. pri výrobe obuvi sa nemení podstata kože, z ktorej sa topánky vyrábajú; veľkosť topánok, ich dizajn a kvalita vo vzťahu k potrebám človeka budú určite odlišné ako balenie surovej kože, ktoré vstupuje do výrobného procesu</a:t>
            </a:r>
            <a:endParaRPr lang="sk-SK" sz="2400" b="1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sk-SK" sz="2400" b="1" i="1"/>
              <a:t>chemický</a:t>
            </a:r>
            <a:r>
              <a:rPr lang="sk-SK" sz="2400" b="1"/>
              <a:t> – </a:t>
            </a:r>
            <a:r>
              <a:rPr lang="sk-SK" sz="2400"/>
              <a:t>v tomto procese sa </a:t>
            </a:r>
            <a:r>
              <a:rPr lang="sk-SK" sz="2400" i="1"/>
              <a:t>mení</a:t>
            </a:r>
            <a:r>
              <a:rPr lang="sk-SK" sz="2400"/>
              <a:t> látková podstata vstupných surovín – napr. výroba benzínu z ropy, výroba vína, výroba liekov apod.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72A0-D9C7-4C54-A924-628CD89C1172}" type="slidenum">
              <a:rPr lang="sk-SK"/>
              <a:pPr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3284844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Výroba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7774632" cy="518385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sz="2400" i="1" dirty="0" err="1"/>
              <a:t>Členění</a:t>
            </a:r>
            <a:r>
              <a:rPr lang="sk-SK" sz="2400" i="1" dirty="0"/>
              <a:t> </a:t>
            </a:r>
            <a:r>
              <a:rPr lang="sk-SK" sz="2400" dirty="0" err="1"/>
              <a:t>výrobního</a:t>
            </a:r>
            <a:r>
              <a:rPr lang="sk-SK" sz="2400" dirty="0"/>
              <a:t> procesu </a:t>
            </a:r>
            <a:r>
              <a:rPr lang="sk-SK" sz="2400" b="1" dirty="0"/>
              <a:t>z </a:t>
            </a:r>
            <a:r>
              <a:rPr lang="sk-SK" sz="2400" b="1" dirty="0" err="1"/>
              <a:t>hlediska</a:t>
            </a:r>
            <a:r>
              <a:rPr lang="sk-SK" sz="2400" b="1" dirty="0"/>
              <a:t> </a:t>
            </a:r>
            <a:r>
              <a:rPr lang="sk-SK" sz="2400" b="1" dirty="0" err="1"/>
              <a:t>výrobního</a:t>
            </a:r>
            <a:r>
              <a:rPr lang="sk-SK" sz="2400" b="1" dirty="0"/>
              <a:t> programu</a:t>
            </a:r>
            <a:r>
              <a:rPr lang="sk-SK" sz="2400" dirty="0"/>
              <a:t>:</a:t>
            </a:r>
            <a:endParaRPr lang="sk-SK" sz="2400" b="1" dirty="0"/>
          </a:p>
          <a:p>
            <a:pPr>
              <a:lnSpc>
                <a:spcPct val="90000"/>
              </a:lnSpc>
            </a:pPr>
            <a:r>
              <a:rPr lang="sk-SK" sz="2400" b="1" i="1" dirty="0"/>
              <a:t>hlavní výrobní program</a:t>
            </a:r>
            <a:r>
              <a:rPr lang="sk-SK" sz="2400" dirty="0"/>
              <a:t> – </a:t>
            </a:r>
            <a:r>
              <a:rPr lang="sk-SK" sz="2400" dirty="0" err="1"/>
              <a:t>tyto</a:t>
            </a:r>
            <a:r>
              <a:rPr lang="sk-SK" sz="2400" dirty="0"/>
              <a:t> výrobky </a:t>
            </a:r>
            <a:r>
              <a:rPr lang="sk-SK" sz="2400" dirty="0" err="1"/>
              <a:t>tvoří</a:t>
            </a:r>
            <a:r>
              <a:rPr lang="sk-SK" sz="2400" dirty="0"/>
              <a:t> hlavní náplň výroby daného podniku</a:t>
            </a:r>
            <a:endParaRPr lang="sk-SK" sz="2400" b="1" dirty="0"/>
          </a:p>
          <a:p>
            <a:pPr>
              <a:lnSpc>
                <a:spcPct val="90000"/>
              </a:lnSpc>
            </a:pPr>
            <a:r>
              <a:rPr lang="sk-SK" sz="2400" b="1" i="1" dirty="0" err="1"/>
              <a:t>Vedlejší</a:t>
            </a:r>
            <a:r>
              <a:rPr lang="sk-SK" sz="2400" b="1" i="1" dirty="0"/>
              <a:t> výrobní program</a:t>
            </a:r>
            <a:r>
              <a:rPr lang="sk-SK" sz="2400" dirty="0"/>
              <a:t> – </a:t>
            </a:r>
            <a:r>
              <a:rPr lang="sk-SK" sz="2400" dirty="0" err="1"/>
              <a:t>představuje</a:t>
            </a:r>
            <a:r>
              <a:rPr lang="sk-SK" sz="2400" dirty="0"/>
              <a:t> výrobu </a:t>
            </a:r>
            <a:r>
              <a:rPr lang="sk-SK" sz="2400" dirty="0" err="1"/>
              <a:t>polotovarů</a:t>
            </a:r>
            <a:r>
              <a:rPr lang="sk-SK" sz="2400" dirty="0"/>
              <a:t> a </a:t>
            </a:r>
            <a:r>
              <a:rPr lang="sk-SK" sz="2400" dirty="0" err="1"/>
              <a:t>náhradních</a:t>
            </a:r>
            <a:r>
              <a:rPr lang="sk-SK" sz="2400" dirty="0"/>
              <a:t> </a:t>
            </a:r>
            <a:r>
              <a:rPr lang="sk-SK" sz="2400" dirty="0" err="1"/>
              <a:t>dílů</a:t>
            </a:r>
            <a:endParaRPr lang="sk-SK" sz="2400" b="1" dirty="0"/>
          </a:p>
          <a:p>
            <a:pPr>
              <a:lnSpc>
                <a:spcPct val="90000"/>
              </a:lnSpc>
            </a:pPr>
            <a:r>
              <a:rPr lang="sk-SK" sz="2400" b="1" i="1" dirty="0" err="1"/>
              <a:t>přidružený</a:t>
            </a:r>
            <a:r>
              <a:rPr lang="sk-SK" sz="2400" b="1" i="1" dirty="0"/>
              <a:t> výrobní program</a:t>
            </a:r>
            <a:r>
              <a:rPr lang="sk-SK" sz="2400" b="1" dirty="0"/>
              <a:t> – </a:t>
            </a: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dirty="0" err="1"/>
              <a:t>zpravidla</a:t>
            </a:r>
            <a:r>
              <a:rPr lang="sk-SK" sz="2400" dirty="0"/>
              <a:t> odlišné </a:t>
            </a:r>
            <a:r>
              <a:rPr lang="sk-SK" sz="2400" dirty="0" err="1"/>
              <a:t>zaměření</a:t>
            </a:r>
            <a:r>
              <a:rPr lang="sk-SK" sz="2400" dirty="0"/>
              <a:t> v </a:t>
            </a:r>
            <a:r>
              <a:rPr lang="sk-SK" sz="2400" dirty="0" err="1"/>
              <a:t>porovnání</a:t>
            </a:r>
            <a:r>
              <a:rPr lang="sk-SK" sz="2400" dirty="0"/>
              <a:t> s </a:t>
            </a:r>
            <a:r>
              <a:rPr lang="sk-SK" sz="2400" dirty="0" err="1"/>
              <a:t>hlavním</a:t>
            </a:r>
            <a:r>
              <a:rPr lang="sk-SK" sz="2400" dirty="0"/>
              <a:t> </a:t>
            </a:r>
            <a:r>
              <a:rPr lang="sk-SK" sz="2400" dirty="0" err="1"/>
              <a:t>výrobním</a:t>
            </a:r>
            <a:r>
              <a:rPr lang="sk-SK" sz="2400" dirty="0"/>
              <a:t> </a:t>
            </a:r>
            <a:r>
              <a:rPr lang="sk-SK" sz="2400" dirty="0" err="1"/>
              <a:t>programem</a:t>
            </a:r>
            <a:r>
              <a:rPr lang="sk-SK" sz="2400" dirty="0"/>
              <a:t> (</a:t>
            </a:r>
            <a:r>
              <a:rPr lang="sk-SK" sz="2400" dirty="0" err="1"/>
              <a:t>např</a:t>
            </a:r>
            <a:r>
              <a:rPr lang="sk-SK" sz="2400" dirty="0"/>
              <a:t>. pridružená stavební výroba, podnik </a:t>
            </a:r>
            <a:r>
              <a:rPr lang="sk-SK" sz="2400" dirty="0" err="1"/>
              <a:t>vyrábějíci</a:t>
            </a:r>
            <a:r>
              <a:rPr lang="sk-SK" sz="2400" dirty="0"/>
              <a:t> </a:t>
            </a:r>
            <a:r>
              <a:rPr lang="sk-SK" sz="2400" dirty="0" err="1"/>
              <a:t>nábytek</a:t>
            </a:r>
            <a:r>
              <a:rPr lang="sk-SK" sz="2400" dirty="0"/>
              <a:t> šije </a:t>
            </a:r>
            <a:r>
              <a:rPr lang="sk-SK" sz="2400" dirty="0" err="1"/>
              <a:t>autopotahy</a:t>
            </a:r>
            <a:r>
              <a:rPr lang="sk-SK" sz="2400" dirty="0"/>
              <a:t> apod.)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8659-3BD7-41EE-A5D6-04005FCE57EC}" type="slidenum">
              <a:rPr lang="sk-SK"/>
              <a:pPr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0229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Výroba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7990656" cy="52563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sz="2400" dirty="0"/>
              <a:t>Z </a:t>
            </a:r>
            <a:r>
              <a:rPr lang="sk-SK" sz="2400" dirty="0" err="1"/>
              <a:t>hlediska</a:t>
            </a:r>
            <a:r>
              <a:rPr lang="sk-SK" sz="2400" dirty="0"/>
              <a:t> </a:t>
            </a:r>
            <a:r>
              <a:rPr lang="sk-SK" sz="2400" i="1" dirty="0"/>
              <a:t>počtu</a:t>
            </a:r>
            <a:r>
              <a:rPr lang="sk-SK" sz="2400" dirty="0"/>
              <a:t> </a:t>
            </a:r>
            <a:r>
              <a:rPr lang="sk-SK" sz="2400" dirty="0" err="1"/>
              <a:t>vyráběných</a:t>
            </a:r>
            <a:r>
              <a:rPr lang="sk-SK" sz="2400" dirty="0"/>
              <a:t> </a:t>
            </a:r>
            <a:r>
              <a:rPr lang="sk-SK" sz="2400" dirty="0" err="1"/>
              <a:t>výrobků</a:t>
            </a:r>
            <a:r>
              <a:rPr lang="sk-SK" sz="2400" dirty="0"/>
              <a:t> členíme výrobu na: </a:t>
            </a:r>
            <a:endParaRPr lang="sk-SK" sz="2400" b="1" dirty="0"/>
          </a:p>
          <a:p>
            <a:pPr>
              <a:lnSpc>
                <a:spcPct val="80000"/>
              </a:lnSpc>
            </a:pPr>
            <a:r>
              <a:rPr lang="sk-SK" sz="2400" b="1" i="1" dirty="0"/>
              <a:t>hromadná výroba</a:t>
            </a:r>
            <a:r>
              <a:rPr lang="sk-SK" sz="2400" dirty="0"/>
              <a:t> – podnik </a:t>
            </a:r>
            <a:r>
              <a:rPr lang="sk-SK" sz="2400" dirty="0" err="1"/>
              <a:t>vyrábí</a:t>
            </a:r>
            <a:r>
              <a:rPr lang="sk-SK" sz="2400" dirty="0"/>
              <a:t> výrobky </a:t>
            </a:r>
            <a:r>
              <a:rPr lang="sk-SK" sz="2400" dirty="0" err="1"/>
              <a:t>ve</a:t>
            </a:r>
            <a:r>
              <a:rPr lang="sk-SK" sz="2400" dirty="0"/>
              <a:t> </a:t>
            </a:r>
            <a:r>
              <a:rPr lang="sk-SK" sz="2400" dirty="0" err="1"/>
              <a:t>velkém</a:t>
            </a:r>
            <a:r>
              <a:rPr lang="sk-SK" sz="2400" dirty="0"/>
              <a:t> počtu (</a:t>
            </a:r>
            <a:r>
              <a:rPr lang="sk-SK" sz="2400" dirty="0" err="1"/>
              <a:t>např</a:t>
            </a:r>
            <a:r>
              <a:rPr lang="sk-SK" sz="2400" dirty="0"/>
              <a:t>. pečivo, pivo, </a:t>
            </a:r>
            <a:r>
              <a:rPr lang="sk-SK" sz="2400" dirty="0" err="1"/>
              <a:t>kamenolom</a:t>
            </a:r>
            <a:r>
              <a:rPr lang="sk-SK" sz="2400" dirty="0"/>
              <a:t>, </a:t>
            </a:r>
            <a:r>
              <a:rPr lang="sk-SK" sz="2400" dirty="0" err="1"/>
              <a:t>těžba</a:t>
            </a:r>
            <a:r>
              <a:rPr lang="sk-SK" sz="2400" dirty="0"/>
              <a:t> uhlí atd.), cena </a:t>
            </a:r>
            <a:r>
              <a:rPr lang="sk-SK" sz="2400" dirty="0" err="1"/>
              <a:t>jednoho</a:t>
            </a:r>
            <a:r>
              <a:rPr lang="sk-SK" sz="2400" dirty="0"/>
              <a:t> výrobku je nižší než </a:t>
            </a:r>
            <a:r>
              <a:rPr lang="sk-SK" sz="2400" dirty="0" err="1"/>
              <a:t>při</a:t>
            </a:r>
            <a:r>
              <a:rPr lang="sk-SK" sz="2400" dirty="0"/>
              <a:t> sériové </a:t>
            </a:r>
            <a:r>
              <a:rPr lang="sk-SK" sz="2400" dirty="0" err="1"/>
              <a:t>výrobě</a:t>
            </a:r>
            <a:r>
              <a:rPr lang="sk-SK" sz="2400" dirty="0"/>
              <a:t> v </a:t>
            </a:r>
            <a:r>
              <a:rPr lang="sk-SK" sz="2400" dirty="0" err="1"/>
              <a:t>důsledku</a:t>
            </a:r>
            <a:r>
              <a:rPr lang="sk-SK" sz="2400" dirty="0"/>
              <a:t> </a:t>
            </a:r>
            <a:r>
              <a:rPr lang="sk-SK" sz="2400" dirty="0" err="1"/>
              <a:t>působení</a:t>
            </a:r>
            <a:r>
              <a:rPr lang="sk-SK" sz="2400" dirty="0"/>
              <a:t> tzv. úspor z rozsahu</a:t>
            </a:r>
            <a:endParaRPr lang="sk-SK" sz="2400" b="1" dirty="0"/>
          </a:p>
          <a:p>
            <a:pPr>
              <a:lnSpc>
                <a:spcPct val="80000"/>
              </a:lnSpc>
            </a:pPr>
            <a:r>
              <a:rPr lang="sk-SK" sz="2400" b="1" i="1" dirty="0"/>
              <a:t>sériová výroba</a:t>
            </a:r>
            <a:r>
              <a:rPr lang="sk-SK" sz="2400" dirty="0"/>
              <a:t> – podnik </a:t>
            </a:r>
            <a:r>
              <a:rPr lang="sk-SK" sz="2400" dirty="0" err="1"/>
              <a:t>vyrábí</a:t>
            </a:r>
            <a:r>
              <a:rPr lang="sk-SK" sz="2400" dirty="0"/>
              <a:t> výrobky v </a:t>
            </a:r>
            <a:r>
              <a:rPr lang="sk-SK" sz="2400" dirty="0" err="1"/>
              <a:t>omezených</a:t>
            </a:r>
            <a:r>
              <a:rPr lang="sk-SK" sz="2400" dirty="0"/>
              <a:t> </a:t>
            </a:r>
            <a:r>
              <a:rPr lang="sk-SK" sz="2400" dirty="0" err="1"/>
              <a:t>množstvích</a:t>
            </a:r>
            <a:r>
              <a:rPr lang="sk-SK" sz="2400" dirty="0"/>
              <a:t> (</a:t>
            </a:r>
            <a:r>
              <a:rPr lang="sk-SK" sz="2400" dirty="0" err="1"/>
              <a:t>sériích</a:t>
            </a:r>
            <a:r>
              <a:rPr lang="sk-SK" sz="2400" dirty="0"/>
              <a:t>), cena </a:t>
            </a:r>
            <a:r>
              <a:rPr lang="sk-SK" sz="2400" dirty="0" err="1"/>
              <a:t>jednoho</a:t>
            </a:r>
            <a:r>
              <a:rPr lang="sk-SK" sz="2400" dirty="0"/>
              <a:t> výrobku je nižší než v kusové </a:t>
            </a:r>
            <a:r>
              <a:rPr lang="sk-SK" sz="2400" dirty="0" err="1"/>
              <a:t>výrobě</a:t>
            </a:r>
            <a:endParaRPr lang="sk-SK" sz="2400" b="1" dirty="0"/>
          </a:p>
          <a:p>
            <a:pPr>
              <a:lnSpc>
                <a:spcPct val="80000"/>
              </a:lnSpc>
            </a:pPr>
            <a:r>
              <a:rPr lang="sk-SK" sz="2400" b="1" i="1" dirty="0"/>
              <a:t>kusová výroba</a:t>
            </a:r>
            <a:r>
              <a:rPr lang="sk-SK" sz="2400" dirty="0"/>
              <a:t> – podnik </a:t>
            </a:r>
            <a:r>
              <a:rPr lang="sk-SK" sz="2400" dirty="0" err="1"/>
              <a:t>vyrábí</a:t>
            </a:r>
            <a:r>
              <a:rPr lang="sk-SK" sz="2400" dirty="0"/>
              <a:t> výrobky v malých </a:t>
            </a:r>
            <a:r>
              <a:rPr lang="sk-SK" sz="2400" dirty="0" err="1"/>
              <a:t>množstvích</a:t>
            </a:r>
            <a:r>
              <a:rPr lang="sk-SK" sz="2400" dirty="0"/>
              <a:t> (kusoch), cena </a:t>
            </a:r>
            <a:r>
              <a:rPr lang="sk-SK" sz="2400" dirty="0" err="1"/>
              <a:t>jednoho</a:t>
            </a:r>
            <a:r>
              <a:rPr lang="sk-SK" sz="2400" dirty="0"/>
              <a:t> výrobku je vysoká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26F-2855-4DD9-8538-612924AB46FA}" type="slidenum">
              <a:rPr lang="sk-SK"/>
              <a:pPr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4395590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Prodej</a:t>
            </a:r>
            <a:endParaRPr lang="sk-SK" b="1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k-SK" sz="2400" b="1" dirty="0" err="1"/>
              <a:t>prodej</a:t>
            </a:r>
            <a:r>
              <a:rPr lang="sk-SK" sz="2400" b="1" dirty="0"/>
              <a:t> vyrobených </a:t>
            </a:r>
            <a:r>
              <a:rPr lang="sk-SK" sz="2400" b="1" dirty="0" err="1"/>
              <a:t>výrobků</a:t>
            </a:r>
            <a:r>
              <a:rPr lang="sk-SK" sz="2400" b="1" dirty="0"/>
              <a:t> a </a:t>
            </a:r>
            <a:r>
              <a:rPr lang="sk-SK" sz="2400" b="1" dirty="0" err="1"/>
              <a:t>služeb</a:t>
            </a:r>
            <a:r>
              <a:rPr lang="sk-SK" sz="2400" b="1" dirty="0"/>
              <a:t> </a:t>
            </a:r>
            <a:r>
              <a:rPr lang="sk-SK" sz="2400" dirty="0" err="1"/>
              <a:t>představuje</a:t>
            </a:r>
            <a:r>
              <a:rPr lang="sk-SK" sz="2400" dirty="0"/>
              <a:t> </a:t>
            </a:r>
            <a:r>
              <a:rPr lang="sk-SK" sz="2400" i="1" dirty="0" err="1"/>
              <a:t>završení</a:t>
            </a:r>
            <a:r>
              <a:rPr lang="sk-SK" sz="2400" i="1" dirty="0"/>
              <a:t> </a:t>
            </a:r>
            <a:r>
              <a:rPr lang="sk-SK" sz="2400" dirty="0" err="1"/>
              <a:t>transformačního</a:t>
            </a:r>
            <a:r>
              <a:rPr lang="sk-SK" sz="2400" dirty="0"/>
              <a:t> procesu</a:t>
            </a:r>
          </a:p>
          <a:p>
            <a:pPr>
              <a:lnSpc>
                <a:spcPct val="80000"/>
              </a:lnSpc>
            </a:pPr>
            <a:r>
              <a:rPr lang="sk-SK" sz="2400" dirty="0"/>
              <a:t>v </a:t>
            </a:r>
            <a:r>
              <a:rPr lang="sk-SK" sz="2400" dirty="0" err="1"/>
              <a:t>této</a:t>
            </a:r>
            <a:r>
              <a:rPr lang="sk-SK" sz="2400" dirty="0"/>
              <a:t> fáze transformačného procesu podnik </a:t>
            </a:r>
            <a:r>
              <a:rPr lang="sk-SK" sz="2400" i="1" dirty="0" err="1"/>
              <a:t>prodává</a:t>
            </a:r>
            <a:r>
              <a:rPr lang="sk-SK" sz="2400" i="1" dirty="0"/>
              <a:t> svoje výrobky a služby</a:t>
            </a:r>
            <a:r>
              <a:rPr lang="sk-SK" sz="2400" dirty="0"/>
              <a:t> za </a:t>
            </a:r>
            <a:r>
              <a:rPr lang="sk-SK" sz="2400" dirty="0" err="1"/>
              <a:t>peníze</a:t>
            </a:r>
            <a:r>
              <a:rPr lang="sk-SK" sz="2400" dirty="0"/>
              <a:t>, dosahuje výnosy z </a:t>
            </a:r>
            <a:r>
              <a:rPr lang="sk-SK" sz="2400" dirty="0" err="1"/>
              <a:t>podnikatelské</a:t>
            </a:r>
            <a:r>
              <a:rPr lang="sk-SK" sz="2400" dirty="0"/>
              <a:t> činnosti a </a:t>
            </a:r>
            <a:r>
              <a:rPr lang="sk-SK" sz="2400" dirty="0" err="1"/>
              <a:t>tvoří</a:t>
            </a:r>
            <a:r>
              <a:rPr lang="sk-SK" sz="2400" dirty="0"/>
              <a:t> zisk, čím </a:t>
            </a:r>
            <a:r>
              <a:rPr lang="sk-SK" sz="2400" dirty="0" err="1"/>
              <a:t>se</a:t>
            </a:r>
            <a:r>
              <a:rPr lang="sk-SK" sz="2400" dirty="0"/>
              <a:t> </a:t>
            </a:r>
            <a:r>
              <a:rPr lang="sk-SK" sz="2400" dirty="0" err="1"/>
              <a:t>naplňují</a:t>
            </a:r>
            <a:r>
              <a:rPr lang="sk-SK" sz="2400" dirty="0"/>
              <a:t> jeho základní </a:t>
            </a:r>
            <a:r>
              <a:rPr lang="sk-SK" sz="2400" dirty="0" err="1"/>
              <a:t>cíle</a:t>
            </a:r>
            <a:endParaRPr lang="sk-SK" sz="2400" dirty="0"/>
          </a:p>
          <a:p>
            <a:pPr>
              <a:lnSpc>
                <a:spcPct val="80000"/>
              </a:lnSpc>
            </a:pPr>
            <a:r>
              <a:rPr lang="sk-SK" sz="2400" dirty="0"/>
              <a:t>tato etapa a </a:t>
            </a:r>
            <a:r>
              <a:rPr lang="sk-SK" sz="2400" dirty="0" err="1"/>
              <a:t>její</a:t>
            </a:r>
            <a:r>
              <a:rPr lang="sk-SK" sz="2400" dirty="0"/>
              <a:t> </a:t>
            </a:r>
            <a:r>
              <a:rPr lang="sk-SK" sz="2400" dirty="0" err="1"/>
              <a:t>úspěšné</a:t>
            </a:r>
            <a:r>
              <a:rPr lang="sk-SK" sz="2400" dirty="0"/>
              <a:t> zvládnutí </a:t>
            </a:r>
            <a:r>
              <a:rPr lang="sk-SK" sz="2400" dirty="0" err="1"/>
              <a:t>jsou</a:t>
            </a:r>
            <a:r>
              <a:rPr lang="sk-SK" sz="2400" dirty="0"/>
              <a:t> </a:t>
            </a:r>
            <a:r>
              <a:rPr lang="sk-SK" sz="2400" dirty="0" err="1"/>
              <a:t>velmi</a:t>
            </a:r>
            <a:r>
              <a:rPr lang="sk-SK" sz="2400" dirty="0"/>
              <a:t> </a:t>
            </a:r>
            <a:r>
              <a:rPr lang="sk-SK" sz="2400" dirty="0" err="1"/>
              <a:t>důležité</a:t>
            </a:r>
            <a:r>
              <a:rPr lang="sk-SK" sz="2400" dirty="0"/>
              <a:t> </a:t>
            </a:r>
            <a:r>
              <a:rPr lang="sk-SK" sz="2400" dirty="0" err="1"/>
              <a:t>pro</a:t>
            </a:r>
            <a:r>
              <a:rPr lang="sk-SK" sz="2400" dirty="0"/>
              <a:t> </a:t>
            </a:r>
            <a:r>
              <a:rPr lang="sk-SK" sz="2400" dirty="0" err="1"/>
              <a:t>zachování</a:t>
            </a:r>
            <a:r>
              <a:rPr lang="sk-SK" sz="2400" dirty="0"/>
              <a:t> podniku v </a:t>
            </a:r>
            <a:r>
              <a:rPr lang="sk-SK" sz="2400" dirty="0" err="1"/>
              <a:t>podmínkách</a:t>
            </a:r>
            <a:r>
              <a:rPr lang="sk-SK" sz="2400" dirty="0"/>
              <a:t> </a:t>
            </a:r>
            <a:r>
              <a:rPr lang="sk-SK" sz="2400" dirty="0" err="1"/>
              <a:t>roustoucí</a:t>
            </a:r>
            <a:r>
              <a:rPr lang="sk-SK" sz="2400" dirty="0"/>
              <a:t> </a:t>
            </a:r>
            <a:r>
              <a:rPr lang="sk-SK" sz="2400" dirty="0" err="1"/>
              <a:t>konkurence</a:t>
            </a:r>
            <a:r>
              <a:rPr lang="sk-SK" sz="2400" dirty="0"/>
              <a:t>, </a:t>
            </a:r>
            <a:r>
              <a:rPr lang="sk-SK" sz="2400" dirty="0" err="1"/>
              <a:t>kdy</a:t>
            </a:r>
            <a:r>
              <a:rPr lang="sk-SK" sz="2400" dirty="0"/>
              <a:t> </a:t>
            </a:r>
            <a:r>
              <a:rPr lang="sk-SK" sz="2400" dirty="0" err="1"/>
              <a:t>větším</a:t>
            </a:r>
            <a:r>
              <a:rPr lang="sk-SK" sz="2400" dirty="0"/>
              <a:t> </a:t>
            </a:r>
            <a:r>
              <a:rPr lang="sk-SK" sz="2400" dirty="0" err="1"/>
              <a:t>problémem</a:t>
            </a:r>
            <a:r>
              <a:rPr lang="sk-SK" sz="2400" dirty="0"/>
              <a:t> je </a:t>
            </a:r>
            <a:r>
              <a:rPr lang="sk-SK" sz="2400" dirty="0" err="1"/>
              <a:t>prodat</a:t>
            </a:r>
            <a:r>
              <a:rPr lang="sk-SK" sz="2400" dirty="0"/>
              <a:t> výrobky a služby než je </a:t>
            </a:r>
            <a:r>
              <a:rPr lang="sk-SK" sz="2400" dirty="0" err="1"/>
              <a:t>vyrobit</a:t>
            </a:r>
            <a:endParaRPr lang="sk-SK" sz="2400" dirty="0"/>
          </a:p>
          <a:p>
            <a:pPr>
              <a:lnSpc>
                <a:spcPct val="80000"/>
              </a:lnSpc>
            </a:pPr>
            <a:r>
              <a:rPr lang="sk-SK" sz="2400" dirty="0"/>
              <a:t>v </a:t>
            </a:r>
            <a:r>
              <a:rPr lang="sk-SK" sz="2400" dirty="0" err="1"/>
              <a:t>podmínkách</a:t>
            </a:r>
            <a:r>
              <a:rPr lang="sk-SK" sz="2400" dirty="0"/>
              <a:t> </a:t>
            </a:r>
            <a:r>
              <a:rPr lang="sk-SK" sz="2400" dirty="0" err="1"/>
              <a:t>tržního</a:t>
            </a:r>
            <a:r>
              <a:rPr lang="sk-SK" sz="2400" dirty="0"/>
              <a:t> </a:t>
            </a:r>
            <a:r>
              <a:rPr lang="sk-SK" sz="2400" dirty="0" err="1"/>
              <a:t>mechanismu</a:t>
            </a:r>
            <a:r>
              <a:rPr lang="sk-SK" sz="2400" dirty="0"/>
              <a:t> v </a:t>
            </a:r>
            <a:r>
              <a:rPr lang="sk-SK" sz="2400" dirty="0" err="1"/>
              <a:t>důsledku</a:t>
            </a:r>
            <a:r>
              <a:rPr lang="sk-SK" sz="2400" dirty="0"/>
              <a:t> </a:t>
            </a:r>
            <a:r>
              <a:rPr lang="sk-SK" sz="2400" dirty="0" err="1"/>
              <a:t>existující</a:t>
            </a:r>
            <a:r>
              <a:rPr lang="sk-SK" sz="2400" dirty="0"/>
              <a:t> </a:t>
            </a:r>
            <a:r>
              <a:rPr lang="sk-SK" sz="2400" dirty="0" err="1"/>
              <a:t>konkurence</a:t>
            </a:r>
            <a:r>
              <a:rPr lang="sk-SK" sz="2400" dirty="0"/>
              <a:t> je </a:t>
            </a:r>
            <a:r>
              <a:rPr lang="sk-SK" sz="2400" i="1" dirty="0" err="1"/>
              <a:t>dominantním</a:t>
            </a:r>
            <a:r>
              <a:rPr lang="sk-SK" sz="2400" i="1" dirty="0"/>
              <a:t> </a:t>
            </a:r>
            <a:r>
              <a:rPr lang="sk-SK" sz="2400" i="1" dirty="0" err="1"/>
              <a:t>trhem</a:t>
            </a:r>
            <a:r>
              <a:rPr lang="sk-SK" sz="2400" i="1" dirty="0"/>
              <a:t> </a:t>
            </a:r>
            <a:r>
              <a:rPr lang="sk-SK" sz="2400" b="1" i="1" dirty="0"/>
              <a:t>trh </a:t>
            </a:r>
            <a:r>
              <a:rPr lang="sk-SK" sz="2400" b="1" i="1" dirty="0" err="1"/>
              <a:t>kupujícího</a:t>
            </a:r>
            <a:r>
              <a:rPr lang="sk-SK" sz="2400" dirty="0"/>
              <a:t>, a </a:t>
            </a:r>
            <a:r>
              <a:rPr lang="sk-SK" sz="2400" dirty="0" err="1"/>
              <a:t>proto</a:t>
            </a:r>
            <a:r>
              <a:rPr lang="sk-SK" sz="2400" dirty="0"/>
              <a:t> je </a:t>
            </a:r>
            <a:r>
              <a:rPr lang="sk-SK" sz="2400" dirty="0" err="1"/>
              <a:t>důležitým</a:t>
            </a:r>
            <a:r>
              <a:rPr lang="sk-SK" sz="2400" dirty="0"/>
              <a:t> </a:t>
            </a:r>
            <a:r>
              <a:rPr lang="sk-SK" sz="2400" dirty="0" err="1"/>
              <a:t>aspektem</a:t>
            </a:r>
            <a:r>
              <a:rPr lang="sk-SK" sz="2400" dirty="0"/>
              <a:t> úspešnosti na trhu </a:t>
            </a:r>
            <a:r>
              <a:rPr lang="sk-SK" sz="2400" dirty="0" err="1"/>
              <a:t>péče</a:t>
            </a:r>
            <a:r>
              <a:rPr lang="sk-SK" sz="2400" dirty="0"/>
              <a:t> o zákazníka a jeho </a:t>
            </a:r>
            <a:r>
              <a:rPr lang="sk-SK" sz="2400" dirty="0" err="1"/>
              <a:t>potřeby</a:t>
            </a:r>
            <a:r>
              <a:rPr lang="sk-SK" sz="2400" dirty="0"/>
              <a:t> (Náš zákazník, náš pán.)</a:t>
            </a:r>
          </a:p>
          <a:p>
            <a:pPr>
              <a:lnSpc>
                <a:spcPct val="80000"/>
              </a:lnSpc>
            </a:pPr>
            <a:endParaRPr lang="sk-SK" sz="2400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42F-A730-4F0E-9593-3E1EE3544731}" type="slidenum">
              <a:rPr lang="sk-SK"/>
              <a:pPr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3508426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50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Organizování – podniková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Organizace – souhrnný pojem pro podnik či instituci, jako výraz pro určitý způsob vnitřního uspořádání podniku či instituce</a:t>
            </a:r>
          </a:p>
          <a:p>
            <a:endParaRPr lang="cs-CZ" sz="2000" dirty="0"/>
          </a:p>
          <a:p>
            <a:r>
              <a:rPr lang="cs-CZ" sz="2000" dirty="0"/>
              <a:t>Organizace v širším slova smyslu – zahrnující cílené spojení lidských i dalších ekonom. zdrojů, tzv. ekonomické organizace</a:t>
            </a:r>
          </a:p>
          <a:p>
            <a:endParaRPr lang="cs-CZ" sz="2000" dirty="0"/>
          </a:p>
          <a:p>
            <a:r>
              <a:rPr lang="cs-CZ" sz="2000" dirty="0"/>
              <a:t>Organizace v užším slova smyslu – hierarchicky řízené skupiny osob, vytvořené a fungující proto, aby mohlo být dosaženo určitých cílů</a:t>
            </a:r>
          </a:p>
          <a:p>
            <a:endParaRPr lang="cs-CZ" sz="2000" dirty="0"/>
          </a:p>
          <a:p>
            <a:r>
              <a:rPr lang="cs-CZ" sz="2000" dirty="0"/>
              <a:t>Organizování – shromáždění a koordinace lidských, finančních, fyzických, informačních a dalších zdrojů potřebných k dosažení cílů organizace.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55139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Organizování – podniková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/>
          <a:lstStyle/>
          <a:p>
            <a:pPr marL="0" indent="0">
              <a:buNone/>
            </a:pPr>
            <a:r>
              <a:rPr lang="cs-CZ" sz="2000" b="1" u="sng" dirty="0"/>
              <a:t>Podniková organizace</a:t>
            </a:r>
            <a:r>
              <a:rPr lang="cs-CZ" sz="2000" b="1" dirty="0"/>
              <a:t>:</a:t>
            </a:r>
          </a:p>
          <a:p>
            <a:r>
              <a:rPr lang="cs-CZ" sz="2000" dirty="0"/>
              <a:t>organizace jako celek, který plní funkce podniku,</a:t>
            </a:r>
          </a:p>
          <a:p>
            <a:r>
              <a:rPr lang="cs-CZ" sz="2000" dirty="0"/>
              <a:t>organizace jako míra uspořádání podniku,</a:t>
            </a:r>
          </a:p>
          <a:p>
            <a:r>
              <a:rPr lang="cs-CZ" sz="2000" dirty="0"/>
              <a:t>organizace jako cílevědomá činnost.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u="sng" dirty="0"/>
              <a:t>Organizační struktura  </a:t>
            </a:r>
          </a:p>
          <a:p>
            <a:r>
              <a:rPr lang="cs-CZ" sz="2000" dirty="0"/>
              <a:t>Různé </a:t>
            </a:r>
            <a:r>
              <a:rPr lang="cs-CZ" sz="2000" dirty="0" err="1"/>
              <a:t>org</a:t>
            </a:r>
            <a:r>
              <a:rPr lang="cs-CZ" sz="2000" dirty="0"/>
              <a:t>. systémy si vyžadují i různou </a:t>
            </a:r>
            <a:r>
              <a:rPr lang="cs-CZ" sz="2000" dirty="0" err="1"/>
              <a:t>org</a:t>
            </a:r>
            <a:r>
              <a:rPr lang="cs-CZ" sz="2000" dirty="0"/>
              <a:t>. strukturu </a:t>
            </a:r>
          </a:p>
          <a:p>
            <a:pPr lvl="1"/>
            <a:r>
              <a:rPr lang="cs-CZ" sz="1600" dirty="0"/>
              <a:t>způsob vnitřního rozdělení činností a pravomocí</a:t>
            </a:r>
          </a:p>
          <a:p>
            <a:r>
              <a:rPr lang="cs-CZ" sz="2000" dirty="0"/>
              <a:t>Důvodem organizování je nutnost dělby práce a omezenost rozpětí řízení.</a:t>
            </a:r>
          </a:p>
          <a:p>
            <a:r>
              <a:rPr lang="cs-CZ" sz="2000" dirty="0"/>
              <a:t>Při vytváření </a:t>
            </a:r>
            <a:r>
              <a:rPr lang="cs-CZ" sz="2000" dirty="0" err="1"/>
              <a:t>org</a:t>
            </a:r>
            <a:r>
              <a:rPr lang="cs-CZ" sz="2000" dirty="0"/>
              <a:t>. struktury se řídíme kritérii:</a:t>
            </a:r>
          </a:p>
          <a:p>
            <a:pPr lvl="1"/>
            <a:r>
              <a:rPr lang="cs-CZ" sz="1400" dirty="0"/>
              <a:t>typ výrobku nebo služby;</a:t>
            </a:r>
          </a:p>
          <a:p>
            <a:pPr lvl="1"/>
            <a:r>
              <a:rPr lang="cs-CZ" sz="1400" dirty="0"/>
              <a:t>charakter pracovního procesu a funkce, které ho mohou zajistit;</a:t>
            </a:r>
          </a:p>
          <a:p>
            <a:pPr lvl="1"/>
            <a:r>
              <a:rPr lang="cs-CZ" sz="1400" dirty="0"/>
              <a:t>potřebná specializace a kvantifikace;</a:t>
            </a:r>
          </a:p>
          <a:p>
            <a:pPr lvl="1"/>
            <a:r>
              <a:rPr lang="cs-CZ" sz="1400" dirty="0"/>
              <a:t>čas, který je zapotřebí pro zvládnutí činností;</a:t>
            </a:r>
          </a:p>
          <a:p>
            <a:pPr lvl="1"/>
            <a:r>
              <a:rPr lang="cs-CZ" sz="1400" dirty="0"/>
              <a:t>zákazník;</a:t>
            </a:r>
          </a:p>
          <a:p>
            <a:pPr lvl="1"/>
            <a:r>
              <a:rPr lang="cs-CZ" sz="1400" dirty="0"/>
              <a:t>místo.</a:t>
            </a:r>
          </a:p>
          <a:p>
            <a:r>
              <a:rPr lang="cs-CZ" sz="2000" dirty="0"/>
              <a:t>Kritéria se kombinují tak, aby byla nalezena optimální </a:t>
            </a:r>
            <a:r>
              <a:rPr lang="cs-CZ" sz="2000" dirty="0" err="1"/>
              <a:t>org</a:t>
            </a:r>
            <a:r>
              <a:rPr lang="cs-CZ" sz="2000" dirty="0"/>
              <a:t>. struktura a zajištěna koordinace činností.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4050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Organizování – podniková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04416"/>
            <a:ext cx="8856984" cy="493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u="sng" dirty="0"/>
              <a:t>Organizační struktura  </a:t>
            </a:r>
          </a:p>
          <a:p>
            <a:r>
              <a:rPr lang="cs-CZ" sz="2800" b="1" dirty="0"/>
              <a:t>Základní typy organizačních struktur z hlediska jejich vývoje</a:t>
            </a:r>
          </a:p>
          <a:p>
            <a:pPr lvl="1">
              <a:buFontTx/>
              <a:buChar char="-"/>
            </a:pPr>
            <a:r>
              <a:rPr lang="cs-CZ" sz="2000" b="1" dirty="0"/>
              <a:t>Klasické (funkcionální, divizní)</a:t>
            </a:r>
          </a:p>
          <a:p>
            <a:pPr lvl="1">
              <a:buFontTx/>
              <a:buChar char="-"/>
            </a:pPr>
            <a:r>
              <a:rPr lang="cs-CZ" sz="2000" b="1" dirty="0"/>
              <a:t>Moderní (</a:t>
            </a:r>
            <a:r>
              <a:rPr lang="cs-CZ" sz="2000" b="1" dirty="0" err="1"/>
              <a:t>org</a:t>
            </a:r>
            <a:r>
              <a:rPr lang="cs-CZ" sz="2000" b="1" dirty="0"/>
              <a:t>. struktury s pružnými prvky)</a:t>
            </a:r>
          </a:p>
          <a:p>
            <a:pPr lvl="1">
              <a:buFontTx/>
              <a:buChar char="-"/>
            </a:pPr>
            <a:r>
              <a:rPr lang="cs-CZ" sz="2000" b="1" dirty="0"/>
              <a:t>Moderní a netradiční  (podnikatelské jednotky, procesní,)</a:t>
            </a:r>
          </a:p>
          <a:p>
            <a:pPr>
              <a:buFontTx/>
              <a:buChar char="-"/>
            </a:pPr>
            <a:endParaRPr lang="cs-CZ" sz="2800" b="1" dirty="0"/>
          </a:p>
          <a:p>
            <a:r>
              <a:rPr lang="cs-CZ" sz="2800" dirty="0"/>
              <a:t>Struktura organizace může být určitou kombinací jednotlivých druhů struktur.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316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0"/>
          <p:cNvSpPr txBox="1">
            <a:spLocks noChangeArrowheads="1"/>
          </p:cNvSpPr>
          <p:nvPr/>
        </p:nvSpPr>
        <p:spPr bwMode="auto">
          <a:xfrm>
            <a:off x="468313" y="2060575"/>
            <a:ext cx="867568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3200"/>
              <a:t>Národohospodářské výrobní faktory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3200"/>
              <a:t>Podnikové výrobní faktory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320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3200"/>
          </a:p>
        </p:txBody>
      </p:sp>
      <p:sp>
        <p:nvSpPr>
          <p:cNvPr id="68611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95481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31837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Funkcionální struktura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519113" y="1576388"/>
            <a:ext cx="8253412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200" b="1"/>
              <a:t>Organizační jednotky jsou vytvářeny k výkonu jednotlivých </a:t>
            </a:r>
          </a:p>
          <a:p>
            <a:pPr eaLnBrk="1" hangingPunct="1"/>
            <a:r>
              <a:rPr lang="cs-CZ" sz="2200" b="1"/>
              <a:t>odborně specializovaných výkonů např. vývoj, výroba,</a:t>
            </a:r>
          </a:p>
          <a:p>
            <a:pPr eaLnBrk="1" hangingPunct="1"/>
            <a:r>
              <a:rPr lang="cs-CZ" sz="2200" b="1"/>
              <a:t>prodej, finance, personální oblast </a:t>
            </a:r>
            <a:r>
              <a:rPr lang="en-US" sz="2200" b="1"/>
              <a:t>=</a:t>
            </a:r>
            <a:r>
              <a:rPr lang="cs-CZ" sz="2200" b="1"/>
              <a:t> </a:t>
            </a:r>
            <a:r>
              <a:rPr lang="en-US" sz="2200" b="1"/>
              <a:t>speciali</a:t>
            </a:r>
            <a:r>
              <a:rPr lang="cs-CZ" sz="2200" b="1"/>
              <a:t>z</a:t>
            </a:r>
            <a:r>
              <a:rPr lang="en-US" sz="2200" b="1"/>
              <a:t>ace na </a:t>
            </a:r>
            <a:r>
              <a:rPr lang="cs-CZ" sz="2200" b="1"/>
              <a:t>základě </a:t>
            </a:r>
          </a:p>
          <a:p>
            <a:pPr eaLnBrk="1" hangingPunct="1"/>
            <a:r>
              <a:rPr lang="cs-CZ" sz="2200" b="1"/>
              <a:t>funkcí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Funkce – jediná činnost častěji skupina vzájemně </a:t>
            </a:r>
          </a:p>
          <a:p>
            <a:pPr eaLnBrk="1" hangingPunct="1"/>
            <a:r>
              <a:rPr lang="cs-CZ" sz="2200" b="1"/>
              <a:t>spjatých a obdobných činností, spojených příbuznými </a:t>
            </a:r>
          </a:p>
          <a:p>
            <a:pPr eaLnBrk="1" hangingPunct="1"/>
            <a:r>
              <a:rPr lang="cs-CZ" sz="2200" b="1"/>
              <a:t>pracovními postupy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Nevýhoda – vysoký stupeň centralizace rozhodování a </a:t>
            </a:r>
          </a:p>
          <a:p>
            <a:pPr eaLnBrk="1" hangingPunct="1"/>
            <a:r>
              <a:rPr lang="cs-CZ" sz="2200" b="1"/>
              <a:t>omezená možnost koordinace funkcí na nižších úrovních </a:t>
            </a:r>
          </a:p>
          <a:p>
            <a:pPr eaLnBrk="1" hangingPunct="1"/>
            <a:r>
              <a:rPr lang="cs-CZ" sz="2200" b="1"/>
              <a:t>organizací</a:t>
            </a:r>
          </a:p>
          <a:p>
            <a:pPr eaLnBrk="1" hangingPunct="1"/>
            <a:endParaRPr lang="cs-CZ" sz="2200" b="1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81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</a:rPr>
              <a:t>Funkcionální struktura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9512" y="836713"/>
            <a:ext cx="892899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Problémy funkcionální organizace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Stanovování cílů: cíle jsou formulovány z hlediska </a:t>
            </a:r>
          </a:p>
          <a:p>
            <a:pPr eaLnBrk="1" hangingPunct="1"/>
            <a:r>
              <a:rPr lang="cs-CZ" sz="2000" dirty="0"/>
              <a:t>jednotlivých funkcí a nikoli z celého podniku;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Předávání z vyšších na nižší hierarchické úrovně;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Vymezení pracovní náplně;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Odpovědnost;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Komunikace;</a:t>
            </a:r>
          </a:p>
          <a:p>
            <a:pPr eaLnBrk="1" hangingPunct="1">
              <a:buFontTx/>
              <a:buChar char="-"/>
            </a:pPr>
            <a:r>
              <a:rPr lang="cs-CZ" sz="2000" dirty="0"/>
              <a:t>Trvalé udržování starých struktur.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Plně funkcionální struktura funguje jestliže:</a:t>
            </a:r>
          </a:p>
          <a:p>
            <a:pPr eaLnBrk="1" hangingPunct="1">
              <a:buFontTx/>
              <a:buChar char="•"/>
            </a:pPr>
            <a:r>
              <a:rPr lang="cs-CZ" sz="2000" dirty="0"/>
              <a:t>Firma působí jen na několika málo místech;</a:t>
            </a:r>
          </a:p>
          <a:p>
            <a:pPr eaLnBrk="1" hangingPunct="1">
              <a:buFontTx/>
              <a:buChar char="•"/>
            </a:pPr>
            <a:r>
              <a:rPr lang="cs-CZ" sz="2000" dirty="0"/>
              <a:t>Vyrábí produkty, které jsou vzájemně příbuzné.</a:t>
            </a:r>
          </a:p>
          <a:p>
            <a:pPr eaLnBrk="1" hangingPunct="1">
              <a:buFontTx/>
              <a:buChar char="•"/>
            </a:pPr>
            <a:endParaRPr lang="cs-CZ" sz="2000" dirty="0"/>
          </a:p>
          <a:p>
            <a:pPr eaLnBrk="1" hangingPunct="1">
              <a:buFontTx/>
              <a:buChar char="-"/>
            </a:pPr>
            <a:endParaRPr lang="cs-CZ" sz="2000" dirty="0"/>
          </a:p>
          <a:p>
            <a:pPr eaLnBrk="1" hangingPunct="1">
              <a:buFontTx/>
              <a:buChar char="-"/>
            </a:pPr>
            <a:endParaRPr lang="cs-CZ" sz="2000" dirty="0"/>
          </a:p>
          <a:p>
            <a:pPr eaLnBrk="1" hangingPunct="1"/>
            <a:endParaRPr lang="cs-CZ" sz="2000" dirty="0"/>
          </a:p>
        </p:txBody>
      </p:sp>
      <p:pic>
        <p:nvPicPr>
          <p:cNvPr id="7" name="Picture 9" descr="http://www.procesy.cz/Temata/Organizacni-struktury-a-procesy-04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013176"/>
            <a:ext cx="6697663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709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56686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Divizní struktura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19113" y="1576388"/>
            <a:ext cx="8618537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200" b="1"/>
              <a:t>Typ specializace podle objektu. Předpokládá specializaci </a:t>
            </a:r>
          </a:p>
          <a:p>
            <a:pPr eaLnBrk="1" hangingPunct="1"/>
            <a:r>
              <a:rPr lang="cs-CZ" sz="2200" b="1"/>
              <a:t>vytvořené org. jednotky na daný objekt, kterým může být </a:t>
            </a:r>
          </a:p>
          <a:p>
            <a:pPr eaLnBrk="1" hangingPunct="1"/>
            <a:r>
              <a:rPr lang="cs-CZ" sz="2200" b="1"/>
              <a:t>např. výrobek, trh, region, projekt. Vytváříme divize. 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Cílem divizního uspořádání je: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- snížit zátěž nejvyššího vedení firmy na koordinaci jedl. funkcí;</a:t>
            </a:r>
          </a:p>
          <a:p>
            <a:pPr eaLnBrk="1" hangingPunct="1">
              <a:buFontTx/>
              <a:buChar char="-"/>
            </a:pPr>
            <a:r>
              <a:rPr lang="cs-CZ" sz="2200" b="1"/>
              <a:t> urychlit rozvoj firmy při pronikání na nové trhy;</a:t>
            </a:r>
          </a:p>
          <a:p>
            <a:pPr eaLnBrk="1" hangingPunct="1">
              <a:buFontTx/>
              <a:buChar char="-"/>
            </a:pPr>
            <a:r>
              <a:rPr lang="cs-CZ" sz="2200" b="1"/>
              <a:t> decentralizovat rozhodování  s cílem zvýšit jeho rychlost i </a:t>
            </a:r>
          </a:p>
          <a:p>
            <a:pPr eaLnBrk="1" hangingPunct="1"/>
            <a:r>
              <a:rPr lang="cs-CZ" sz="2200" b="1"/>
              <a:t>kvalitu a současně posílit motivaci na nižších úrovních.</a:t>
            </a:r>
          </a:p>
          <a:p>
            <a:pPr eaLnBrk="1" hangingPunct="1">
              <a:buFontTx/>
              <a:buChar char="-"/>
            </a:pPr>
            <a:endParaRPr lang="cs-CZ" sz="2200" b="1"/>
          </a:p>
          <a:p>
            <a:pPr eaLnBrk="1" hangingPunct="1"/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4286645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</a:rPr>
              <a:t>Divizní struktura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3526" y="620689"/>
            <a:ext cx="8640961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b="1" dirty="0"/>
              <a:t>Výhody:</a:t>
            </a:r>
          </a:p>
          <a:p>
            <a:pPr eaLnBrk="1" hangingPunct="1">
              <a:buFontTx/>
              <a:buChar char="-"/>
            </a:pPr>
            <a:r>
              <a:rPr lang="cs-CZ" dirty="0"/>
              <a:t>Rychleji reaguje na změny tržních a ekonomických podmínek</a:t>
            </a:r>
          </a:p>
          <a:p>
            <a:pPr eaLnBrk="1" hangingPunct="1">
              <a:buFontTx/>
              <a:buChar char="-"/>
            </a:pPr>
            <a:r>
              <a:rPr lang="cs-CZ" dirty="0"/>
              <a:t>Je schopna lépe plánovat řešení nadcházejících situací</a:t>
            </a:r>
          </a:p>
          <a:p>
            <a:pPr eaLnBrk="1" hangingPunct="1">
              <a:buFontTx/>
              <a:buChar char="-"/>
            </a:pPr>
            <a:r>
              <a:rPr lang="cs-CZ" dirty="0"/>
              <a:t>Lepší předpoklady pro vztahy mezi zaměstnanci navzájem i mezi zaměstnanci a managementem</a:t>
            </a:r>
          </a:p>
          <a:p>
            <a:pPr eaLnBrk="1" hangingPunct="1">
              <a:buFontTx/>
              <a:buChar char="-"/>
            </a:pPr>
            <a:r>
              <a:rPr lang="cs-CZ" dirty="0"/>
              <a:t>Lepší informovanost a porozumění manažerským rozhodnutím</a:t>
            </a:r>
          </a:p>
          <a:p>
            <a:pPr eaLnBrk="1" hangingPunct="1">
              <a:buFontTx/>
              <a:buChar char="-"/>
            </a:pPr>
            <a:r>
              <a:rPr lang="cs-CZ" dirty="0"/>
              <a:t>Otevřenější komunikaci, vyšší zájem pracovníků na úspěchu organizace</a:t>
            </a:r>
          </a:p>
          <a:p>
            <a:pPr eaLnBrk="1" hangingPunct="1"/>
            <a:r>
              <a:rPr lang="cs-CZ" dirty="0"/>
              <a:t>Nevýhody:</a:t>
            </a:r>
          </a:p>
          <a:p>
            <a:pPr eaLnBrk="1" hangingPunct="1">
              <a:buFontTx/>
              <a:buChar char="-"/>
            </a:pPr>
            <a:r>
              <a:rPr lang="cs-CZ" dirty="0"/>
              <a:t>Mohou se stát nezávislé, že působí proti zájmům organizace</a:t>
            </a:r>
          </a:p>
          <a:p>
            <a:pPr eaLnBrk="1" hangingPunct="1">
              <a:buFontTx/>
              <a:buChar char="-"/>
            </a:pPr>
            <a:r>
              <a:rPr lang="cs-CZ" dirty="0"/>
              <a:t>Zvyšující administrativní náklady</a:t>
            </a:r>
          </a:p>
          <a:p>
            <a:pPr eaLnBrk="1" hangingPunct="1"/>
            <a:endParaRPr lang="cs-CZ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6" y="3573016"/>
            <a:ext cx="5946884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b="1" dirty="0"/>
              <a:t>Produktová </a:t>
            </a:r>
            <a:r>
              <a:rPr lang="cs-CZ" b="1" dirty="0" err="1"/>
              <a:t>org</a:t>
            </a:r>
            <a:r>
              <a:rPr lang="cs-CZ" b="1" dirty="0"/>
              <a:t>. struktura:</a:t>
            </a:r>
          </a:p>
          <a:p>
            <a:pPr eaLnBrk="1" hangingPunct="1">
              <a:buFontTx/>
              <a:buChar char="-"/>
            </a:pPr>
            <a:r>
              <a:rPr lang="cs-CZ" dirty="0"/>
              <a:t>Specializace na výrobu a prodej jednoho či několika </a:t>
            </a:r>
          </a:p>
          <a:p>
            <a:pPr eaLnBrk="1" hangingPunct="1"/>
            <a:r>
              <a:rPr lang="cs-CZ" dirty="0"/>
              <a:t>příbuzných výrobků</a:t>
            </a:r>
          </a:p>
          <a:p>
            <a:pPr eaLnBrk="1" hangingPunct="1">
              <a:buFontTx/>
              <a:buChar char="-"/>
            </a:pPr>
            <a:r>
              <a:rPr lang="cs-CZ" dirty="0"/>
              <a:t>př. Automobilové firmy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b="1" dirty="0"/>
              <a:t>Zákaznická struktura </a:t>
            </a:r>
            <a:r>
              <a:rPr lang="cs-CZ" b="1" dirty="0" err="1"/>
              <a:t>org</a:t>
            </a:r>
            <a:r>
              <a:rPr lang="cs-CZ" b="1" dirty="0"/>
              <a:t>.:</a:t>
            </a:r>
          </a:p>
          <a:p>
            <a:pPr eaLnBrk="1" hangingPunct="1">
              <a:buFontTx/>
              <a:buChar char="-"/>
            </a:pPr>
            <a:r>
              <a:rPr lang="cs-CZ" dirty="0"/>
              <a:t>Vychází z povahy a potřeb jejích jednotlivých zákazníků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/>
            <a:r>
              <a:rPr lang="cs-CZ" b="1" dirty="0"/>
              <a:t>Geografická struktura či specializace:</a:t>
            </a:r>
          </a:p>
          <a:p>
            <a:pPr eaLnBrk="1" hangingPunct="1"/>
            <a:r>
              <a:rPr lang="cs-CZ" dirty="0"/>
              <a:t>- Organizace je rozdělena na regionální bázi</a:t>
            </a:r>
          </a:p>
          <a:p>
            <a:pPr eaLnBrk="1" hangingPunct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090793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  <a:latin typeface="Berlin CE" pitchFamily="2" charset="0"/>
              </a:rPr>
              <a:t>Divizní struktura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376488" y="2506663"/>
            <a:ext cx="2238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78849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 </a:t>
            </a:r>
            <a:endParaRPr lang="cs-CZ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2381250" y="2687638"/>
            <a:ext cx="2238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78849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 </a:t>
            </a:r>
            <a:endParaRPr lang="cs-CZ"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19463" name="Picture 7" descr="http://www.procesy.cz/Temata/Organizacni-struktury-a-procesy-05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05038"/>
            <a:ext cx="7056437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371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31837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</a:rPr>
              <a:t>Moderní  struktury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19113" y="1501775"/>
            <a:ext cx="815022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800" b="1"/>
              <a:t>Organizační struktura maticová</a:t>
            </a:r>
          </a:p>
          <a:p>
            <a:pPr eaLnBrk="1" hangingPunct="1"/>
            <a:r>
              <a:rPr lang="cs-CZ" sz="2200" b="1"/>
              <a:t>Formou smíšené org. struktury je </a:t>
            </a:r>
            <a:r>
              <a:rPr lang="cs-CZ" sz="2400" b="1"/>
              <a:t>maticová organizace.</a:t>
            </a:r>
          </a:p>
          <a:p>
            <a:pPr eaLnBrk="1" hangingPunct="1"/>
            <a:r>
              <a:rPr lang="cs-CZ" sz="2200" b="1"/>
              <a:t>Způsoby rozdělení práce v organizaci: funkcionální a </a:t>
            </a:r>
          </a:p>
          <a:p>
            <a:pPr eaLnBrk="1" hangingPunct="1"/>
            <a:r>
              <a:rPr lang="cs-CZ" sz="2200" b="1"/>
              <a:t>projektový (zákaznický či produktový).</a:t>
            </a:r>
          </a:p>
          <a:p>
            <a:pPr eaLnBrk="1" hangingPunct="1">
              <a:buFontTx/>
              <a:buChar char="-"/>
            </a:pPr>
            <a:r>
              <a:rPr lang="cs-CZ" sz="2200" b="1"/>
              <a:t>Je současně pružná, jelikož produktové a zákaznické týmy </a:t>
            </a:r>
          </a:p>
          <a:p>
            <a:pPr eaLnBrk="1" hangingPunct="1"/>
            <a:r>
              <a:rPr lang="cs-CZ" sz="2200" b="1"/>
              <a:t>mají dočasný charakter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Maticové uspořádání může nabývat dvou podob:</a:t>
            </a:r>
          </a:p>
          <a:p>
            <a:pPr eaLnBrk="1" hangingPunct="1">
              <a:buFontTx/>
              <a:buChar char="•"/>
            </a:pPr>
            <a:r>
              <a:rPr lang="cs-CZ" sz="2200" b="1"/>
              <a:t>Projektový manažer požádá o spolupráci na určitém úkolu </a:t>
            </a:r>
          </a:p>
          <a:p>
            <a:pPr eaLnBrk="1" hangingPunct="1"/>
            <a:r>
              <a:rPr lang="cs-CZ" sz="2200" b="1"/>
              <a:t>vedoucí jednotlivých oddělení.</a:t>
            </a:r>
          </a:p>
          <a:p>
            <a:pPr eaLnBrk="1" hangingPunct="1">
              <a:buFontTx/>
              <a:buChar char="•"/>
            </a:pPr>
            <a:r>
              <a:rPr lang="cs-CZ" sz="2200" b="1"/>
              <a:t>Projektový manažer přímo řídí pracovníky, kteří se práce </a:t>
            </a:r>
          </a:p>
          <a:p>
            <a:pPr eaLnBrk="1" hangingPunct="1"/>
            <a:r>
              <a:rPr lang="cs-CZ" sz="2200" b="1"/>
              <a:t>na projektu účastní.</a:t>
            </a:r>
          </a:p>
          <a:p>
            <a:pPr eaLnBrk="1" hangingPunct="1"/>
            <a:endParaRPr lang="cs-CZ" sz="2200" b="1"/>
          </a:p>
          <a:p>
            <a:pPr eaLnBrk="1" hangingPunct="1"/>
            <a:endParaRPr lang="cs-CZ" sz="2200" b="1"/>
          </a:p>
          <a:p>
            <a:pPr eaLnBrk="1" hangingPunct="1"/>
            <a:endParaRPr lang="cs-CZ" sz="2200" b="1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6332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3184" y="664978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</a:rPr>
              <a:t>Moderní  struktury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19113" y="1576388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sz="2200" b="1"/>
          </a:p>
          <a:p>
            <a:pPr eaLnBrk="1" hangingPunct="1"/>
            <a:endParaRPr lang="cs-CZ" sz="2200" b="1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2457450" y="1887538"/>
            <a:ext cx="2635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78849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  </a:t>
            </a:r>
            <a:endParaRPr lang="cs-CZ"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1511" name="Picture 6" descr="http://www.procesy.cz/Temata/Organizacni-struktury-a-procesy-06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132013"/>
            <a:ext cx="69119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4427984" y="3501008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427984" y="4149080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427984" y="4797152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940152" y="3573016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940152" y="4149080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957800" y="4797152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8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710819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Moderní struktury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19113" y="1525588"/>
            <a:ext cx="8040687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600" b="1" dirty="0"/>
              <a:t>Organizace založená na schopnostech</a:t>
            </a:r>
          </a:p>
          <a:p>
            <a:pPr eaLnBrk="1" hangingPunct="1"/>
            <a:endParaRPr lang="cs-CZ" sz="2200" b="1" dirty="0"/>
          </a:p>
          <a:p>
            <a:pPr eaLnBrk="1" hangingPunct="1"/>
            <a:r>
              <a:rPr lang="cs-CZ" sz="2200" b="1" dirty="0"/>
              <a:t>Základem jsou různé schopnosti pracovníků.</a:t>
            </a:r>
          </a:p>
          <a:p>
            <a:pPr eaLnBrk="1" hangingPunct="1"/>
            <a:r>
              <a:rPr lang="cs-CZ" sz="2200" b="1" dirty="0"/>
              <a:t>Hlavním cílem je podpořit rozvoj klíčových schopností, </a:t>
            </a:r>
          </a:p>
          <a:p>
            <a:pPr eaLnBrk="1" hangingPunct="1"/>
            <a:r>
              <a:rPr lang="cs-CZ" sz="2200" b="1" dirty="0"/>
              <a:t>kterými firma disponuje.</a:t>
            </a:r>
          </a:p>
          <a:p>
            <a:pPr eaLnBrk="1" hangingPunct="1"/>
            <a:endParaRPr lang="cs-CZ" sz="2200" b="1" dirty="0"/>
          </a:p>
          <a:p>
            <a:pPr eaLnBrk="1" hangingPunct="1"/>
            <a:r>
              <a:rPr lang="cs-CZ" sz="2200" b="1" dirty="0"/>
              <a:t>Je účelná při reakci (častá změna strategie) na neustále se </a:t>
            </a:r>
          </a:p>
          <a:p>
            <a:pPr eaLnBrk="1" hangingPunct="1"/>
            <a:r>
              <a:rPr lang="cs-CZ" sz="2200" b="1" dirty="0"/>
              <a:t>měnící okolí např. firmy poskytující specializované </a:t>
            </a:r>
          </a:p>
          <a:p>
            <a:pPr eaLnBrk="1" hangingPunct="1"/>
            <a:r>
              <a:rPr lang="cs-CZ" sz="2200" b="1" dirty="0"/>
              <a:t>profesionální služby (podnikové poradenství).</a:t>
            </a:r>
          </a:p>
          <a:p>
            <a:pPr eaLnBrk="1" hangingPunct="1"/>
            <a:endParaRPr lang="cs-CZ" sz="22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724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>
                <a:solidFill>
                  <a:schemeClr val="tx1"/>
                </a:solidFill>
              </a:rPr>
              <a:t>Týmová organizace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8583613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cs-CZ" sz="2400" b="1"/>
              <a:t>V rámci existující org. struktury  nebo určitá varianta </a:t>
            </a:r>
          </a:p>
          <a:p>
            <a:pPr eaLnBrk="1" hangingPunct="1"/>
            <a:r>
              <a:rPr lang="cs-CZ" sz="2400" b="1"/>
              <a:t>maticové</a:t>
            </a:r>
          </a:p>
          <a:p>
            <a:pPr eaLnBrk="1" hangingPunct="1"/>
            <a:endParaRPr lang="cs-CZ" sz="2400" b="1"/>
          </a:p>
          <a:p>
            <a:pPr eaLnBrk="1" hangingPunct="1">
              <a:buFontTx/>
              <a:buChar char="-"/>
            </a:pPr>
            <a:r>
              <a:rPr lang="cs-CZ" sz="2400" b="1"/>
              <a:t>Použita jako základní princip tvorby organizace přičemž </a:t>
            </a:r>
          </a:p>
          <a:p>
            <a:pPr eaLnBrk="1" hangingPunct="1"/>
            <a:r>
              <a:rPr lang="cs-CZ" sz="2400" b="1"/>
              <a:t>vzniká určitá hierarchie týmů z různých funkcionálních </a:t>
            </a:r>
          </a:p>
          <a:p>
            <a:pPr eaLnBrk="1" hangingPunct="1"/>
            <a:r>
              <a:rPr lang="cs-CZ" sz="2400" b="1"/>
              <a:t>útvarů.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400" b="1"/>
              <a:t>Ekonomický význam týmů – náklady spojené s přenosem </a:t>
            </a:r>
          </a:p>
          <a:p>
            <a:pPr eaLnBrk="1" hangingPunct="1"/>
            <a:r>
              <a:rPr lang="cs-CZ" sz="2400" b="1"/>
              <a:t>informací mohou být sníženy vzhledem k  </a:t>
            </a:r>
          </a:p>
          <a:p>
            <a:pPr eaLnBrk="1" hangingPunct="1"/>
            <a:r>
              <a:rPr lang="cs-CZ" sz="2400" b="1"/>
              <a:t>intenzivní komunikaci.</a:t>
            </a:r>
          </a:p>
          <a:p>
            <a:pPr eaLnBrk="1" hangingPunct="1"/>
            <a:r>
              <a:rPr lang="cs-CZ" sz="2400" b="1"/>
              <a:t>Tým je zvláštní pracovní jednotka vytvářená ke </a:t>
            </a:r>
          </a:p>
          <a:p>
            <a:pPr eaLnBrk="1" hangingPunct="1"/>
            <a:r>
              <a:rPr lang="cs-CZ" sz="2400" b="1"/>
              <a:t>splnění určitého  cíle.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472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20110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Moderní a netradiční </a:t>
            </a:r>
            <a:r>
              <a:rPr lang="cs-CZ" sz="3200" b="1" dirty="0" err="1">
                <a:solidFill>
                  <a:schemeClr val="tx1"/>
                </a:solidFill>
              </a:rPr>
              <a:t>org</a:t>
            </a:r>
            <a:r>
              <a:rPr lang="cs-CZ" sz="3200" b="1" dirty="0">
                <a:solidFill>
                  <a:schemeClr val="tx1"/>
                </a:solidFill>
              </a:rPr>
              <a:t>. struktury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19113" y="1501775"/>
            <a:ext cx="8509000" cy="453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800" b="1"/>
              <a:t>Procesní organizace</a:t>
            </a:r>
          </a:p>
          <a:p>
            <a:pPr eaLnBrk="1" hangingPunct="1"/>
            <a:r>
              <a:rPr lang="cs-CZ" sz="2200" b="1"/>
              <a:t>Základem tvorby org. jednotek jsou jednotlivé technologické</a:t>
            </a:r>
          </a:p>
          <a:p>
            <a:pPr eaLnBrk="1" hangingPunct="1"/>
            <a:r>
              <a:rPr lang="cs-CZ" sz="2200" b="1"/>
              <a:t>procesy či určité fáze výroby.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Širší uplatnění procesního rozdělení činností vede k procesně </a:t>
            </a:r>
          </a:p>
          <a:p>
            <a:pPr eaLnBrk="1" hangingPunct="1"/>
            <a:r>
              <a:rPr lang="cs-CZ" sz="2200" b="1"/>
              <a:t>založené organizaci. Základními stavebními kameny se </a:t>
            </a:r>
          </a:p>
          <a:p>
            <a:pPr eaLnBrk="1" hangingPunct="1"/>
            <a:r>
              <a:rPr lang="cs-CZ" sz="2200" b="1"/>
              <a:t>stávají procesy, které uspokojují požadavky zákazníků.</a:t>
            </a:r>
          </a:p>
          <a:p>
            <a:pPr eaLnBrk="1" hangingPunct="1"/>
            <a:endParaRPr lang="cs-CZ" sz="2200" b="1"/>
          </a:p>
          <a:p>
            <a:pPr eaLnBrk="1" hangingPunct="1"/>
            <a:r>
              <a:rPr lang="cs-CZ" sz="2200" b="1"/>
              <a:t>Tvorba vychází z procesního modelu zachycující hlavní </a:t>
            </a:r>
          </a:p>
          <a:p>
            <a:pPr eaLnBrk="1" hangingPunct="1"/>
            <a:r>
              <a:rPr lang="cs-CZ" sz="2200" b="1"/>
              <a:t>(klíčové) firemní procesy a jejich vzájemné vztahy.</a:t>
            </a:r>
          </a:p>
          <a:p>
            <a:pPr eaLnBrk="1" hangingPunct="1"/>
            <a:endParaRPr lang="cs-CZ" sz="2200" b="1"/>
          </a:p>
          <a:p>
            <a:pPr eaLnBrk="1" hangingPunct="1"/>
            <a:endParaRPr lang="cs-CZ" sz="2200" b="1"/>
          </a:p>
          <a:p>
            <a:pPr eaLnBrk="1" hangingPunct="1"/>
            <a:endParaRPr lang="cs-CZ" sz="2200" b="1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0" y="0"/>
            <a:ext cx="2238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78849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 </a:t>
            </a:r>
            <a:endParaRPr lang="cs-CZ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47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57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0659" name="Text Box 58"/>
          <p:cNvSpPr txBox="1">
            <a:spLocks noChangeArrowheads="1"/>
          </p:cNvSpPr>
          <p:nvPr/>
        </p:nvSpPr>
        <p:spPr bwMode="auto">
          <a:xfrm>
            <a:off x="323850" y="836613"/>
            <a:ext cx="8609013" cy="601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Práce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0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Práce je cílevědomá lidská činnost vytvářející statky a služby.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Prací nebudeme pro naše účely rozumět činnosti, které provádějí stroje.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Stroje zařadíme do kapitálu ve věcné podobě.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Pracovní síla – souhrn fyzických a duševních schopností člověka konat práci. Ne každý člověk má pracovní sílu - nemají ji nemocní, starci, v našem právním řádu děti.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Pro určité práce je nedílnou součástí schopnosti pracovat také určitá kvalifikace - vzdělání a dovednosti nabyté praxí.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Práce je vzácný výrobní faktor, což ovlivňuje jeho cenu na trhu práce. Tuto cenu nazýváme mzdou.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 </a:t>
            </a:r>
            <a:r>
              <a:rPr lang="cs-CZ" altLang="cs-CZ" sz="2000"/>
              <a:t>Mzdu rozlišujeme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/>
              <a:t>  - nominální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/>
              <a:t>  - reálnou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000" b="0"/>
              <a:t> S pojmem práce úzce souvisí pojmy dělba práce,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/>
              <a:t> specializace a kooperace.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cs-CZ" altLang="cs-CZ" sz="2000" b="0"/>
          </a:p>
        </p:txBody>
      </p:sp>
      <p:sp>
        <p:nvSpPr>
          <p:cNvPr id="70660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Národohospodářské faktory</a:t>
            </a:r>
          </a:p>
        </p:txBody>
      </p:sp>
    </p:spTree>
    <p:extLst>
      <p:ext uri="{BB962C8B-B14F-4D97-AF65-F5344CB8AC3E}">
        <p14:creationId xmlns:p14="http://schemas.microsoft.com/office/powerpoint/2010/main" val="8742670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pic>
        <p:nvPicPr>
          <p:cNvPr id="26629" name="Picture 6" descr="http://www.procesy.cz/Temata/Organizacni-struktury-a-procesy-07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132856"/>
            <a:ext cx="712946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4283968" y="3573016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285286" y="4293096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09202" y="4941168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940152" y="3584375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937820" y="4239749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940152" y="4936908"/>
            <a:ext cx="36004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147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10065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Moderní a netradiční struktury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854075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b="1"/>
              <a:t>Podnikatelské jednotky uvnitř firmy (Small Business </a:t>
            </a:r>
          </a:p>
          <a:p>
            <a:pPr eaLnBrk="1" hangingPunct="1"/>
            <a:r>
              <a:rPr lang="cs-CZ" sz="2400" b="1"/>
              <a:t>Units - SBU) </a:t>
            </a:r>
          </a:p>
          <a:p>
            <a:pPr eaLnBrk="1" hangingPunct="1">
              <a:buFontTx/>
              <a:buChar char="-"/>
            </a:pPr>
            <a:r>
              <a:rPr lang="cs-CZ" b="1"/>
              <a:t>spočívají ve vytvoření autonomní podnikatelské jednotky uvnitř organizace. </a:t>
            </a:r>
          </a:p>
          <a:p>
            <a:pPr eaLnBrk="1" hangingPunct="1"/>
            <a:r>
              <a:rPr lang="cs-CZ" b="1"/>
              <a:t>Dochází zde k decentralizaci řízení s cílem využít především znalosti a </a:t>
            </a:r>
          </a:p>
          <a:p>
            <a:pPr eaLnBrk="1" hangingPunct="1"/>
            <a:r>
              <a:rPr lang="cs-CZ" b="1"/>
              <a:t>konkrétních podmínek například v oblasti výroby, poskytování služeb, </a:t>
            </a:r>
          </a:p>
          <a:p>
            <a:pPr eaLnBrk="1" hangingPunct="1"/>
            <a:r>
              <a:rPr lang="cs-CZ" b="1"/>
              <a:t>servisu apod. Jsou to jednotky převážně bez právní subjektivity. </a:t>
            </a:r>
          </a:p>
          <a:p>
            <a:pPr eaLnBrk="1" hangingPunct="1"/>
            <a:endParaRPr lang="cs-CZ" b="1"/>
          </a:p>
          <a:p>
            <a:pPr eaLnBrk="1" hangingPunct="1"/>
            <a:r>
              <a:rPr lang="cs-CZ" b="1"/>
              <a:t>Obory s vysokou dynamikou změn v okolí a zároveň </a:t>
            </a:r>
          </a:p>
          <a:p>
            <a:pPr eaLnBrk="1" hangingPunct="1"/>
            <a:r>
              <a:rPr lang="cs-CZ" b="1"/>
              <a:t>vysokou kapitálovou náročností</a:t>
            </a:r>
          </a:p>
          <a:p>
            <a:pPr eaLnBrk="1" hangingPunct="1"/>
            <a:endParaRPr lang="cs-CZ" b="1"/>
          </a:p>
          <a:p>
            <a:pPr eaLnBrk="1" hangingPunct="1"/>
            <a:r>
              <a:rPr lang="cs-CZ" b="1"/>
              <a:t>Podnik vystupuje jako tým podnikových org. jednotek </a:t>
            </a:r>
          </a:p>
          <a:p>
            <a:pPr eaLnBrk="1" hangingPunct="1"/>
            <a:r>
              <a:rPr lang="cs-CZ" b="1"/>
              <a:t>plně vybavených, zmocněných a  odpovědných za </a:t>
            </a:r>
          </a:p>
          <a:p>
            <a:pPr eaLnBrk="1" hangingPunct="1"/>
            <a:r>
              <a:rPr lang="cs-CZ" b="1"/>
              <a:t>uspokojení zákazníků. </a:t>
            </a:r>
          </a:p>
          <a:p>
            <a:pPr eaLnBrk="1" hangingPunct="1"/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2731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16744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Základní pojmy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610552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b="1"/>
              <a:t>Způsob propojení org. jednotek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400" b="1"/>
              <a:t>Odpovědnost musí odpovídat pravomoci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400" b="1"/>
              <a:t>Způsoby uspořádání řídících vztahů:</a:t>
            </a:r>
          </a:p>
          <a:p>
            <a:pPr eaLnBrk="1" hangingPunct="1">
              <a:buFontTx/>
              <a:buChar char="-"/>
            </a:pPr>
            <a:r>
              <a:rPr lang="cs-CZ" sz="2400" b="1"/>
              <a:t>Jednoliniový (liniový) systém</a:t>
            </a:r>
          </a:p>
          <a:p>
            <a:pPr eaLnBrk="1" hangingPunct="1">
              <a:buFontTx/>
              <a:buChar char="-"/>
            </a:pPr>
            <a:r>
              <a:rPr lang="cs-CZ" sz="2400" b="1"/>
              <a:t>Viceliniový (funkcionální) systém </a:t>
            </a:r>
          </a:p>
          <a:p>
            <a:pPr eaLnBrk="1" hangingPunct="1">
              <a:buFontTx/>
              <a:buChar char="-"/>
            </a:pPr>
            <a:r>
              <a:rPr lang="cs-CZ" sz="2400" b="1"/>
              <a:t>Liniově štábní systém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8005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568199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Organigramy organizačních struktur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sz="2400" b="1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735013" y="3644900"/>
            <a:ext cx="4592637" cy="1828800"/>
            <a:chOff x="877" y="6097"/>
            <a:chExt cx="9540" cy="3600"/>
          </a:xfrm>
        </p:grpSpPr>
        <p:sp>
          <p:nvSpPr>
            <p:cNvPr id="29763" name="Rectangle 7"/>
            <p:cNvSpPr>
              <a:spLocks noChangeArrowheads="1"/>
            </p:cNvSpPr>
            <p:nvPr/>
          </p:nvSpPr>
          <p:spPr bwMode="auto">
            <a:xfrm>
              <a:off x="4117" y="6097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4" name="Rectangle 8"/>
            <p:cNvSpPr>
              <a:spLocks noChangeArrowheads="1"/>
            </p:cNvSpPr>
            <p:nvPr/>
          </p:nvSpPr>
          <p:spPr bwMode="auto">
            <a:xfrm>
              <a:off x="4117" y="6997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5" name="Rectangle 9"/>
            <p:cNvSpPr>
              <a:spLocks noChangeArrowheads="1"/>
            </p:cNvSpPr>
            <p:nvPr/>
          </p:nvSpPr>
          <p:spPr bwMode="auto">
            <a:xfrm>
              <a:off x="7357" y="6997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6" name="Rectangle 10"/>
            <p:cNvSpPr>
              <a:spLocks noChangeArrowheads="1"/>
            </p:cNvSpPr>
            <p:nvPr/>
          </p:nvSpPr>
          <p:spPr bwMode="auto">
            <a:xfrm>
              <a:off x="877" y="6997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7" name="Rectangle 11"/>
            <p:cNvSpPr>
              <a:spLocks noChangeArrowheads="1"/>
            </p:cNvSpPr>
            <p:nvPr/>
          </p:nvSpPr>
          <p:spPr bwMode="auto">
            <a:xfrm>
              <a:off x="87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8" name="Rectangle 12"/>
            <p:cNvSpPr>
              <a:spLocks noChangeArrowheads="1"/>
            </p:cNvSpPr>
            <p:nvPr/>
          </p:nvSpPr>
          <p:spPr bwMode="auto">
            <a:xfrm>
              <a:off x="285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69" name="Rectangle 13"/>
            <p:cNvSpPr>
              <a:spLocks noChangeArrowheads="1"/>
            </p:cNvSpPr>
            <p:nvPr/>
          </p:nvSpPr>
          <p:spPr bwMode="auto">
            <a:xfrm>
              <a:off x="411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70" name="Rectangle 14"/>
            <p:cNvSpPr>
              <a:spLocks noChangeArrowheads="1"/>
            </p:cNvSpPr>
            <p:nvPr/>
          </p:nvSpPr>
          <p:spPr bwMode="auto">
            <a:xfrm>
              <a:off x="609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71" name="Rectangle 15"/>
            <p:cNvSpPr>
              <a:spLocks noChangeArrowheads="1"/>
            </p:cNvSpPr>
            <p:nvPr/>
          </p:nvSpPr>
          <p:spPr bwMode="auto">
            <a:xfrm>
              <a:off x="735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72" name="Rectangle 16"/>
            <p:cNvSpPr>
              <a:spLocks noChangeArrowheads="1"/>
            </p:cNvSpPr>
            <p:nvPr/>
          </p:nvSpPr>
          <p:spPr bwMode="auto">
            <a:xfrm>
              <a:off x="9337" y="8617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73" name="Line 17"/>
            <p:cNvSpPr>
              <a:spLocks noChangeShapeType="1"/>
            </p:cNvSpPr>
            <p:nvPr/>
          </p:nvSpPr>
          <p:spPr bwMode="auto">
            <a:xfrm flipH="1">
              <a:off x="1417" y="7717"/>
              <a:ext cx="41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4" name="Line 18"/>
            <p:cNvSpPr>
              <a:spLocks noChangeShapeType="1"/>
            </p:cNvSpPr>
            <p:nvPr/>
          </p:nvSpPr>
          <p:spPr bwMode="auto">
            <a:xfrm>
              <a:off x="5557" y="7717"/>
              <a:ext cx="43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5" name="Line 19"/>
            <p:cNvSpPr>
              <a:spLocks noChangeShapeType="1"/>
            </p:cNvSpPr>
            <p:nvPr/>
          </p:nvSpPr>
          <p:spPr bwMode="auto">
            <a:xfrm flipH="1">
              <a:off x="3397" y="7717"/>
              <a:ext cx="21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6" name="Line 20"/>
            <p:cNvSpPr>
              <a:spLocks noChangeShapeType="1"/>
            </p:cNvSpPr>
            <p:nvPr/>
          </p:nvSpPr>
          <p:spPr bwMode="auto">
            <a:xfrm>
              <a:off x="5557" y="7717"/>
              <a:ext cx="23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7" name="Line 21"/>
            <p:cNvSpPr>
              <a:spLocks noChangeShapeType="1"/>
            </p:cNvSpPr>
            <p:nvPr/>
          </p:nvSpPr>
          <p:spPr bwMode="auto">
            <a:xfrm>
              <a:off x="5557" y="7717"/>
              <a:ext cx="10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8" name="Line 22"/>
            <p:cNvSpPr>
              <a:spLocks noChangeShapeType="1"/>
            </p:cNvSpPr>
            <p:nvPr/>
          </p:nvSpPr>
          <p:spPr bwMode="auto">
            <a:xfrm flipH="1">
              <a:off x="4657" y="7717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79" name="Line 23"/>
            <p:cNvSpPr>
              <a:spLocks noChangeShapeType="1"/>
            </p:cNvSpPr>
            <p:nvPr/>
          </p:nvSpPr>
          <p:spPr bwMode="auto">
            <a:xfrm flipH="1">
              <a:off x="1417" y="7717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0" name="Line 24"/>
            <p:cNvSpPr>
              <a:spLocks noChangeShapeType="1"/>
            </p:cNvSpPr>
            <p:nvPr/>
          </p:nvSpPr>
          <p:spPr bwMode="auto">
            <a:xfrm>
              <a:off x="2317" y="7717"/>
              <a:ext cx="10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1" name="Line 25"/>
            <p:cNvSpPr>
              <a:spLocks noChangeShapeType="1"/>
            </p:cNvSpPr>
            <p:nvPr/>
          </p:nvSpPr>
          <p:spPr bwMode="auto">
            <a:xfrm>
              <a:off x="2317" y="7717"/>
              <a:ext cx="23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2" name="Line 26"/>
            <p:cNvSpPr>
              <a:spLocks noChangeShapeType="1"/>
            </p:cNvSpPr>
            <p:nvPr/>
          </p:nvSpPr>
          <p:spPr bwMode="auto">
            <a:xfrm>
              <a:off x="2317" y="7717"/>
              <a:ext cx="43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3" name="Line 27"/>
            <p:cNvSpPr>
              <a:spLocks noChangeShapeType="1"/>
            </p:cNvSpPr>
            <p:nvPr/>
          </p:nvSpPr>
          <p:spPr bwMode="auto">
            <a:xfrm>
              <a:off x="2317" y="7717"/>
              <a:ext cx="55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4" name="Line 28"/>
            <p:cNvSpPr>
              <a:spLocks noChangeShapeType="1"/>
            </p:cNvSpPr>
            <p:nvPr/>
          </p:nvSpPr>
          <p:spPr bwMode="auto">
            <a:xfrm>
              <a:off x="2317" y="7717"/>
              <a:ext cx="73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5" name="Line 29"/>
            <p:cNvSpPr>
              <a:spLocks noChangeShapeType="1"/>
            </p:cNvSpPr>
            <p:nvPr/>
          </p:nvSpPr>
          <p:spPr bwMode="auto">
            <a:xfrm flipH="1">
              <a:off x="7897" y="7717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6" name="Line 30"/>
            <p:cNvSpPr>
              <a:spLocks noChangeShapeType="1"/>
            </p:cNvSpPr>
            <p:nvPr/>
          </p:nvSpPr>
          <p:spPr bwMode="auto">
            <a:xfrm>
              <a:off x="8797" y="7717"/>
              <a:ext cx="10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7" name="Line 31"/>
            <p:cNvSpPr>
              <a:spLocks noChangeShapeType="1"/>
            </p:cNvSpPr>
            <p:nvPr/>
          </p:nvSpPr>
          <p:spPr bwMode="auto">
            <a:xfrm flipH="1">
              <a:off x="6637" y="7717"/>
              <a:ext cx="21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8" name="Line 32"/>
            <p:cNvSpPr>
              <a:spLocks noChangeShapeType="1"/>
            </p:cNvSpPr>
            <p:nvPr/>
          </p:nvSpPr>
          <p:spPr bwMode="auto">
            <a:xfrm flipH="1">
              <a:off x="4657" y="7717"/>
              <a:ext cx="41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89" name="Line 33"/>
            <p:cNvSpPr>
              <a:spLocks noChangeShapeType="1"/>
            </p:cNvSpPr>
            <p:nvPr/>
          </p:nvSpPr>
          <p:spPr bwMode="auto">
            <a:xfrm flipH="1">
              <a:off x="3397" y="7717"/>
              <a:ext cx="54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0" name="Line 34"/>
            <p:cNvSpPr>
              <a:spLocks noChangeShapeType="1"/>
            </p:cNvSpPr>
            <p:nvPr/>
          </p:nvSpPr>
          <p:spPr bwMode="auto">
            <a:xfrm flipH="1">
              <a:off x="1417" y="7717"/>
              <a:ext cx="73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1" name="Line 35"/>
            <p:cNvSpPr>
              <a:spLocks noChangeShapeType="1"/>
            </p:cNvSpPr>
            <p:nvPr/>
          </p:nvSpPr>
          <p:spPr bwMode="auto">
            <a:xfrm>
              <a:off x="5557" y="66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2" name="Line 36"/>
            <p:cNvSpPr>
              <a:spLocks noChangeShapeType="1"/>
            </p:cNvSpPr>
            <p:nvPr/>
          </p:nvSpPr>
          <p:spPr bwMode="auto">
            <a:xfrm flipV="1">
              <a:off x="2317" y="681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3" name="Line 37"/>
            <p:cNvSpPr>
              <a:spLocks noChangeShapeType="1"/>
            </p:cNvSpPr>
            <p:nvPr/>
          </p:nvSpPr>
          <p:spPr bwMode="auto">
            <a:xfrm>
              <a:off x="2317" y="6817"/>
              <a:ext cx="6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4" name="Line 38"/>
            <p:cNvSpPr>
              <a:spLocks noChangeShapeType="1"/>
            </p:cNvSpPr>
            <p:nvPr/>
          </p:nvSpPr>
          <p:spPr bwMode="auto">
            <a:xfrm flipV="1">
              <a:off x="8797" y="681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95" name="Rectangle 39"/>
            <p:cNvSpPr>
              <a:spLocks noChangeArrowheads="1"/>
            </p:cNvSpPr>
            <p:nvPr/>
          </p:nvSpPr>
          <p:spPr bwMode="auto">
            <a:xfrm>
              <a:off x="877" y="9157"/>
              <a:ext cx="9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sz="1200" b="1"/>
                <a:t>Víceliniový (funkcionální) systém</a:t>
              </a:r>
              <a:endParaRPr lang="cs-CZ"/>
            </a:p>
          </p:txBody>
        </p:sp>
      </p:grpSp>
      <p:grpSp>
        <p:nvGrpSpPr>
          <p:cNvPr id="29703" name="Group 40"/>
          <p:cNvGrpSpPr>
            <a:grpSpLocks/>
          </p:cNvGrpSpPr>
          <p:nvPr/>
        </p:nvGrpSpPr>
        <p:grpSpPr bwMode="auto">
          <a:xfrm>
            <a:off x="557213" y="1878013"/>
            <a:ext cx="3200400" cy="1600200"/>
            <a:chOff x="877" y="2317"/>
            <a:chExt cx="10080" cy="2520"/>
          </a:xfrm>
        </p:grpSpPr>
        <p:sp>
          <p:nvSpPr>
            <p:cNvPr id="29735" name="Rectangle 41"/>
            <p:cNvSpPr>
              <a:spLocks noChangeArrowheads="1"/>
            </p:cNvSpPr>
            <p:nvPr/>
          </p:nvSpPr>
          <p:spPr bwMode="auto">
            <a:xfrm>
              <a:off x="5197" y="23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36" name="Rectangle 42"/>
            <p:cNvSpPr>
              <a:spLocks noChangeArrowheads="1"/>
            </p:cNvSpPr>
            <p:nvPr/>
          </p:nvSpPr>
          <p:spPr bwMode="auto">
            <a:xfrm>
              <a:off x="5197" y="303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37" name="Rectangle 43"/>
            <p:cNvSpPr>
              <a:spLocks noChangeArrowheads="1"/>
            </p:cNvSpPr>
            <p:nvPr/>
          </p:nvSpPr>
          <p:spPr bwMode="auto">
            <a:xfrm>
              <a:off x="8617" y="303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38" name="Rectangle 44"/>
            <p:cNvSpPr>
              <a:spLocks noChangeArrowheads="1"/>
            </p:cNvSpPr>
            <p:nvPr/>
          </p:nvSpPr>
          <p:spPr bwMode="auto">
            <a:xfrm>
              <a:off x="1777" y="303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39" name="Rectangle 45"/>
            <p:cNvSpPr>
              <a:spLocks noChangeArrowheads="1"/>
            </p:cNvSpPr>
            <p:nvPr/>
          </p:nvSpPr>
          <p:spPr bwMode="auto">
            <a:xfrm>
              <a:off x="87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0" name="Rectangle 46"/>
            <p:cNvSpPr>
              <a:spLocks noChangeArrowheads="1"/>
            </p:cNvSpPr>
            <p:nvPr/>
          </p:nvSpPr>
          <p:spPr bwMode="auto">
            <a:xfrm>
              <a:off x="267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1" name="Rectangle 47"/>
            <p:cNvSpPr>
              <a:spLocks noChangeArrowheads="1"/>
            </p:cNvSpPr>
            <p:nvPr/>
          </p:nvSpPr>
          <p:spPr bwMode="auto">
            <a:xfrm>
              <a:off x="429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2" name="Rectangle 48"/>
            <p:cNvSpPr>
              <a:spLocks noChangeArrowheads="1"/>
            </p:cNvSpPr>
            <p:nvPr/>
          </p:nvSpPr>
          <p:spPr bwMode="auto">
            <a:xfrm>
              <a:off x="609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3" name="Rectangle 49"/>
            <p:cNvSpPr>
              <a:spLocks noChangeArrowheads="1"/>
            </p:cNvSpPr>
            <p:nvPr/>
          </p:nvSpPr>
          <p:spPr bwMode="auto">
            <a:xfrm>
              <a:off x="771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4" name="Rectangle 50"/>
            <p:cNvSpPr>
              <a:spLocks noChangeArrowheads="1"/>
            </p:cNvSpPr>
            <p:nvPr/>
          </p:nvSpPr>
          <p:spPr bwMode="auto">
            <a:xfrm>
              <a:off x="9517" y="37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45" name="Line 51"/>
            <p:cNvSpPr>
              <a:spLocks noChangeShapeType="1"/>
            </p:cNvSpPr>
            <p:nvPr/>
          </p:nvSpPr>
          <p:spPr bwMode="auto">
            <a:xfrm>
              <a:off x="5917" y="267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46" name="Line 52"/>
            <p:cNvSpPr>
              <a:spLocks noChangeShapeType="1"/>
            </p:cNvSpPr>
            <p:nvPr/>
          </p:nvSpPr>
          <p:spPr bwMode="auto">
            <a:xfrm flipV="1">
              <a:off x="2497" y="285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47" name="Line 53"/>
            <p:cNvSpPr>
              <a:spLocks noChangeShapeType="1"/>
            </p:cNvSpPr>
            <p:nvPr/>
          </p:nvSpPr>
          <p:spPr bwMode="auto">
            <a:xfrm>
              <a:off x="2497" y="2857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48" name="Line 54"/>
            <p:cNvSpPr>
              <a:spLocks noChangeShapeType="1"/>
            </p:cNvSpPr>
            <p:nvPr/>
          </p:nvSpPr>
          <p:spPr bwMode="auto">
            <a:xfrm flipV="1">
              <a:off x="9337" y="285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49" name="Line 55"/>
            <p:cNvSpPr>
              <a:spLocks noChangeShapeType="1"/>
            </p:cNvSpPr>
            <p:nvPr/>
          </p:nvSpPr>
          <p:spPr bwMode="auto">
            <a:xfrm>
              <a:off x="2497" y="33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0" name="Line 56"/>
            <p:cNvSpPr>
              <a:spLocks noChangeShapeType="1"/>
            </p:cNvSpPr>
            <p:nvPr/>
          </p:nvSpPr>
          <p:spPr bwMode="auto">
            <a:xfrm flipV="1">
              <a:off x="159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1" name="Line 57"/>
            <p:cNvSpPr>
              <a:spLocks noChangeShapeType="1"/>
            </p:cNvSpPr>
            <p:nvPr/>
          </p:nvSpPr>
          <p:spPr bwMode="auto">
            <a:xfrm>
              <a:off x="1597" y="3577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2" name="Line 58"/>
            <p:cNvSpPr>
              <a:spLocks noChangeShapeType="1"/>
            </p:cNvSpPr>
            <p:nvPr/>
          </p:nvSpPr>
          <p:spPr bwMode="auto">
            <a:xfrm flipV="1">
              <a:off x="339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3" name="Line 59"/>
            <p:cNvSpPr>
              <a:spLocks noChangeShapeType="1"/>
            </p:cNvSpPr>
            <p:nvPr/>
          </p:nvSpPr>
          <p:spPr bwMode="auto">
            <a:xfrm>
              <a:off x="5917" y="33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4" name="Line 60"/>
            <p:cNvSpPr>
              <a:spLocks noChangeShapeType="1"/>
            </p:cNvSpPr>
            <p:nvPr/>
          </p:nvSpPr>
          <p:spPr bwMode="auto">
            <a:xfrm flipV="1">
              <a:off x="501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5" name="Line 61"/>
            <p:cNvSpPr>
              <a:spLocks noChangeShapeType="1"/>
            </p:cNvSpPr>
            <p:nvPr/>
          </p:nvSpPr>
          <p:spPr bwMode="auto">
            <a:xfrm>
              <a:off x="5017" y="3577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6" name="Line 62"/>
            <p:cNvSpPr>
              <a:spLocks noChangeShapeType="1"/>
            </p:cNvSpPr>
            <p:nvPr/>
          </p:nvSpPr>
          <p:spPr bwMode="auto">
            <a:xfrm flipV="1">
              <a:off x="681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7" name="Line 63"/>
            <p:cNvSpPr>
              <a:spLocks noChangeShapeType="1"/>
            </p:cNvSpPr>
            <p:nvPr/>
          </p:nvSpPr>
          <p:spPr bwMode="auto">
            <a:xfrm>
              <a:off x="8977" y="3937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8" name="Line 64"/>
            <p:cNvSpPr>
              <a:spLocks noChangeShapeType="1"/>
            </p:cNvSpPr>
            <p:nvPr/>
          </p:nvSpPr>
          <p:spPr bwMode="auto">
            <a:xfrm>
              <a:off x="9337" y="33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59" name="Line 65"/>
            <p:cNvSpPr>
              <a:spLocks noChangeShapeType="1"/>
            </p:cNvSpPr>
            <p:nvPr/>
          </p:nvSpPr>
          <p:spPr bwMode="auto">
            <a:xfrm flipV="1">
              <a:off x="843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60" name="Line 66"/>
            <p:cNvSpPr>
              <a:spLocks noChangeShapeType="1"/>
            </p:cNvSpPr>
            <p:nvPr/>
          </p:nvSpPr>
          <p:spPr bwMode="auto">
            <a:xfrm>
              <a:off x="8437" y="3577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61" name="Line 67"/>
            <p:cNvSpPr>
              <a:spLocks noChangeShapeType="1"/>
            </p:cNvSpPr>
            <p:nvPr/>
          </p:nvSpPr>
          <p:spPr bwMode="auto">
            <a:xfrm flipV="1">
              <a:off x="10237" y="357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62" name="Rectangle 68"/>
            <p:cNvSpPr>
              <a:spLocks noChangeArrowheads="1"/>
            </p:cNvSpPr>
            <p:nvPr/>
          </p:nvSpPr>
          <p:spPr bwMode="auto">
            <a:xfrm>
              <a:off x="877" y="4297"/>
              <a:ext cx="1008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cs-CZ" sz="1200" b="1"/>
                <a:t>Jednoliniový (liniový) systém</a:t>
              </a:r>
              <a:endParaRPr lang="cs-CZ"/>
            </a:p>
          </p:txBody>
        </p:sp>
      </p:grpSp>
      <p:grpSp>
        <p:nvGrpSpPr>
          <p:cNvPr id="29704" name="Group 69"/>
          <p:cNvGrpSpPr>
            <a:grpSpLocks/>
          </p:cNvGrpSpPr>
          <p:nvPr/>
        </p:nvGrpSpPr>
        <p:grpSpPr bwMode="auto">
          <a:xfrm>
            <a:off x="5435600" y="1862138"/>
            <a:ext cx="3332163" cy="2057400"/>
            <a:chOff x="337" y="10417"/>
            <a:chExt cx="9360" cy="3240"/>
          </a:xfrm>
        </p:grpSpPr>
        <p:sp>
          <p:nvSpPr>
            <p:cNvPr id="29705" name="Rectangle 70"/>
            <p:cNvSpPr>
              <a:spLocks noChangeArrowheads="1"/>
            </p:cNvSpPr>
            <p:nvPr/>
          </p:nvSpPr>
          <p:spPr bwMode="auto">
            <a:xfrm>
              <a:off x="4477" y="1041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06" name="Rectangle 71"/>
            <p:cNvSpPr>
              <a:spLocks noChangeArrowheads="1"/>
            </p:cNvSpPr>
            <p:nvPr/>
          </p:nvSpPr>
          <p:spPr bwMode="auto">
            <a:xfrm>
              <a:off x="3397" y="109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07" name="Rectangle 72"/>
            <p:cNvSpPr>
              <a:spLocks noChangeArrowheads="1"/>
            </p:cNvSpPr>
            <p:nvPr/>
          </p:nvSpPr>
          <p:spPr bwMode="auto">
            <a:xfrm>
              <a:off x="4477" y="1167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08" name="Rectangle 73"/>
            <p:cNvSpPr>
              <a:spLocks noChangeArrowheads="1"/>
            </p:cNvSpPr>
            <p:nvPr/>
          </p:nvSpPr>
          <p:spPr bwMode="auto">
            <a:xfrm>
              <a:off x="7717" y="1167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09" name="Rectangle 74"/>
            <p:cNvSpPr>
              <a:spLocks noChangeArrowheads="1"/>
            </p:cNvSpPr>
            <p:nvPr/>
          </p:nvSpPr>
          <p:spPr bwMode="auto">
            <a:xfrm>
              <a:off x="1057" y="1167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0" name="Rectangle 75"/>
            <p:cNvSpPr>
              <a:spLocks noChangeArrowheads="1"/>
            </p:cNvSpPr>
            <p:nvPr/>
          </p:nvSpPr>
          <p:spPr bwMode="auto">
            <a:xfrm>
              <a:off x="3397" y="1221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1" name="Rectangle 76"/>
            <p:cNvSpPr>
              <a:spLocks noChangeArrowheads="1"/>
            </p:cNvSpPr>
            <p:nvPr/>
          </p:nvSpPr>
          <p:spPr bwMode="auto">
            <a:xfrm>
              <a:off x="1777" y="127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2" name="Rectangle 77"/>
            <p:cNvSpPr>
              <a:spLocks noChangeArrowheads="1"/>
            </p:cNvSpPr>
            <p:nvPr/>
          </p:nvSpPr>
          <p:spPr bwMode="auto">
            <a:xfrm>
              <a:off x="337" y="127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3" name="Rectangle 78"/>
            <p:cNvSpPr>
              <a:spLocks noChangeArrowheads="1"/>
            </p:cNvSpPr>
            <p:nvPr/>
          </p:nvSpPr>
          <p:spPr bwMode="auto">
            <a:xfrm>
              <a:off x="3757" y="1329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4" name="Rectangle 79"/>
            <p:cNvSpPr>
              <a:spLocks noChangeArrowheads="1"/>
            </p:cNvSpPr>
            <p:nvPr/>
          </p:nvSpPr>
          <p:spPr bwMode="auto">
            <a:xfrm>
              <a:off x="5377" y="1329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5" name="Rectangle 80"/>
            <p:cNvSpPr>
              <a:spLocks noChangeArrowheads="1"/>
            </p:cNvSpPr>
            <p:nvPr/>
          </p:nvSpPr>
          <p:spPr bwMode="auto">
            <a:xfrm>
              <a:off x="6997" y="127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6" name="Rectangle 81"/>
            <p:cNvSpPr>
              <a:spLocks noChangeArrowheads="1"/>
            </p:cNvSpPr>
            <p:nvPr/>
          </p:nvSpPr>
          <p:spPr bwMode="auto">
            <a:xfrm>
              <a:off x="8617" y="127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17" name="Line 82"/>
            <p:cNvSpPr>
              <a:spLocks noChangeShapeType="1"/>
            </p:cNvSpPr>
            <p:nvPr/>
          </p:nvSpPr>
          <p:spPr bwMode="auto">
            <a:xfrm>
              <a:off x="5017" y="10777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8" name="Line 83"/>
            <p:cNvSpPr>
              <a:spLocks noChangeShapeType="1"/>
            </p:cNvSpPr>
            <p:nvPr/>
          </p:nvSpPr>
          <p:spPr bwMode="auto">
            <a:xfrm>
              <a:off x="4477" y="1113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9" name="Line 84"/>
            <p:cNvSpPr>
              <a:spLocks noChangeShapeType="1"/>
            </p:cNvSpPr>
            <p:nvPr/>
          </p:nvSpPr>
          <p:spPr bwMode="auto">
            <a:xfrm flipV="1">
              <a:off x="1597" y="114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0" name="Line 85"/>
            <p:cNvSpPr>
              <a:spLocks noChangeShapeType="1"/>
            </p:cNvSpPr>
            <p:nvPr/>
          </p:nvSpPr>
          <p:spPr bwMode="auto">
            <a:xfrm>
              <a:off x="1597" y="11497"/>
              <a:ext cx="6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1" name="Line 86"/>
            <p:cNvSpPr>
              <a:spLocks noChangeShapeType="1"/>
            </p:cNvSpPr>
            <p:nvPr/>
          </p:nvSpPr>
          <p:spPr bwMode="auto">
            <a:xfrm flipV="1">
              <a:off x="8257" y="114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2" name="Line 87"/>
            <p:cNvSpPr>
              <a:spLocks noChangeShapeType="1"/>
            </p:cNvSpPr>
            <p:nvPr/>
          </p:nvSpPr>
          <p:spPr bwMode="auto">
            <a:xfrm>
              <a:off x="5017" y="12037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3" name="Line 88"/>
            <p:cNvSpPr>
              <a:spLocks noChangeShapeType="1"/>
            </p:cNvSpPr>
            <p:nvPr/>
          </p:nvSpPr>
          <p:spPr bwMode="auto">
            <a:xfrm flipV="1">
              <a:off x="4297" y="129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4" name="Line 89"/>
            <p:cNvSpPr>
              <a:spLocks noChangeShapeType="1"/>
            </p:cNvSpPr>
            <p:nvPr/>
          </p:nvSpPr>
          <p:spPr bwMode="auto">
            <a:xfrm>
              <a:off x="4297" y="12937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5" name="Line 90"/>
            <p:cNvSpPr>
              <a:spLocks noChangeShapeType="1"/>
            </p:cNvSpPr>
            <p:nvPr/>
          </p:nvSpPr>
          <p:spPr bwMode="auto">
            <a:xfrm flipV="1">
              <a:off x="5917" y="129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6" name="Line 91"/>
            <p:cNvSpPr>
              <a:spLocks noChangeShapeType="1"/>
            </p:cNvSpPr>
            <p:nvPr/>
          </p:nvSpPr>
          <p:spPr bwMode="auto">
            <a:xfrm>
              <a:off x="4477" y="1239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7" name="Line 92"/>
            <p:cNvSpPr>
              <a:spLocks noChangeShapeType="1"/>
            </p:cNvSpPr>
            <p:nvPr/>
          </p:nvSpPr>
          <p:spPr bwMode="auto">
            <a:xfrm>
              <a:off x="1597" y="120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8" name="Line 93"/>
            <p:cNvSpPr>
              <a:spLocks noChangeShapeType="1"/>
            </p:cNvSpPr>
            <p:nvPr/>
          </p:nvSpPr>
          <p:spPr bwMode="auto">
            <a:xfrm flipV="1">
              <a:off x="877" y="1239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9" name="Line 94"/>
            <p:cNvSpPr>
              <a:spLocks noChangeShapeType="1"/>
            </p:cNvSpPr>
            <p:nvPr/>
          </p:nvSpPr>
          <p:spPr bwMode="auto">
            <a:xfrm>
              <a:off x="877" y="1239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0" name="Line 95"/>
            <p:cNvSpPr>
              <a:spLocks noChangeShapeType="1"/>
            </p:cNvSpPr>
            <p:nvPr/>
          </p:nvSpPr>
          <p:spPr bwMode="auto">
            <a:xfrm flipV="1">
              <a:off x="2317" y="1239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1" name="Line 96"/>
            <p:cNvSpPr>
              <a:spLocks noChangeShapeType="1"/>
            </p:cNvSpPr>
            <p:nvPr/>
          </p:nvSpPr>
          <p:spPr bwMode="auto">
            <a:xfrm>
              <a:off x="8257" y="120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2" name="Line 97"/>
            <p:cNvSpPr>
              <a:spLocks noChangeShapeType="1"/>
            </p:cNvSpPr>
            <p:nvPr/>
          </p:nvSpPr>
          <p:spPr bwMode="auto">
            <a:xfrm flipV="1">
              <a:off x="7537" y="1239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3" name="Line 98"/>
            <p:cNvSpPr>
              <a:spLocks noChangeShapeType="1"/>
            </p:cNvSpPr>
            <p:nvPr/>
          </p:nvSpPr>
          <p:spPr bwMode="auto">
            <a:xfrm>
              <a:off x="7537" y="12397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4" name="Line 99"/>
            <p:cNvSpPr>
              <a:spLocks noChangeShapeType="1"/>
            </p:cNvSpPr>
            <p:nvPr/>
          </p:nvSpPr>
          <p:spPr bwMode="auto">
            <a:xfrm flipV="1">
              <a:off x="9157" y="1239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3243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7" y="656686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Základní pojmy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7615238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b="1"/>
              <a:t>Základní formy organizačních struktur: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400" b="1"/>
              <a:t>Jsou výsledkem organizování a vznikají kombinací </a:t>
            </a:r>
          </a:p>
          <a:p>
            <a:pPr eaLnBrk="1" hangingPunct="1"/>
            <a:r>
              <a:rPr lang="cs-CZ" sz="2400" b="1"/>
              <a:t>manažerem vybraných možností.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400" b="1"/>
              <a:t> - průkopnická organizace:  jednoliniový systém</a:t>
            </a:r>
          </a:p>
          <a:p>
            <a:pPr eaLnBrk="1" hangingPunct="1"/>
            <a:r>
              <a:rPr lang="cs-CZ" sz="2400" b="1"/>
              <a:t> - byrokratická organizace:  liniově štábní systém</a:t>
            </a:r>
          </a:p>
          <a:p>
            <a:pPr eaLnBrk="1" hangingPunct="1"/>
            <a:r>
              <a:rPr lang="cs-CZ" sz="2400" b="1"/>
              <a:t> - pružné organizační formy: </a:t>
            </a:r>
          </a:p>
          <a:p>
            <a:pPr eaLnBrk="1" hangingPunct="1"/>
            <a:r>
              <a:rPr lang="cs-CZ" sz="2400" b="1"/>
              <a:t>           - 1.vícekriteriální organizační struktura</a:t>
            </a:r>
          </a:p>
          <a:p>
            <a:pPr eaLnBrk="1" hangingPunct="1"/>
            <a:r>
              <a:rPr lang="cs-CZ" sz="2400" b="1"/>
              <a:t>           - 2.projektové organizační formy</a:t>
            </a:r>
          </a:p>
          <a:p>
            <a:pPr eaLnBrk="1" hangingPunct="1"/>
            <a:r>
              <a:rPr lang="cs-CZ" sz="2400" b="1"/>
              <a:t>           - 3.podnik v podniku (SBU)</a:t>
            </a:r>
          </a:p>
          <a:p>
            <a:pPr eaLnBrk="1" hangingPunct="1"/>
            <a:endParaRPr lang="cs-CZ" sz="2400" b="1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632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7" y="688977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Základní pojmy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57200" y="1476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sz="2400" b="1"/>
          </a:p>
        </p:txBody>
      </p: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627063" y="2052638"/>
            <a:ext cx="4935537" cy="685800"/>
            <a:chOff x="337" y="2497"/>
            <a:chExt cx="9720" cy="1080"/>
          </a:xfrm>
        </p:grpSpPr>
        <p:sp>
          <p:nvSpPr>
            <p:cNvPr id="31775" name="Rectangle 7"/>
            <p:cNvSpPr>
              <a:spLocks noChangeArrowheads="1"/>
            </p:cNvSpPr>
            <p:nvPr/>
          </p:nvSpPr>
          <p:spPr bwMode="auto">
            <a:xfrm>
              <a:off x="4477" y="249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76" name="Rectangle 8"/>
            <p:cNvSpPr>
              <a:spLocks noChangeArrowheads="1"/>
            </p:cNvSpPr>
            <p:nvPr/>
          </p:nvSpPr>
          <p:spPr bwMode="auto">
            <a:xfrm>
              <a:off x="357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77" name="Rectangle 9"/>
            <p:cNvSpPr>
              <a:spLocks noChangeArrowheads="1"/>
            </p:cNvSpPr>
            <p:nvPr/>
          </p:nvSpPr>
          <p:spPr bwMode="auto">
            <a:xfrm>
              <a:off x="537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78" name="Rectangle 10"/>
            <p:cNvSpPr>
              <a:spLocks noChangeArrowheads="1"/>
            </p:cNvSpPr>
            <p:nvPr/>
          </p:nvSpPr>
          <p:spPr bwMode="auto">
            <a:xfrm>
              <a:off x="699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79" name="Rectangle 11"/>
            <p:cNvSpPr>
              <a:spLocks noChangeArrowheads="1"/>
            </p:cNvSpPr>
            <p:nvPr/>
          </p:nvSpPr>
          <p:spPr bwMode="auto">
            <a:xfrm>
              <a:off x="861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80" name="Rectangle 12"/>
            <p:cNvSpPr>
              <a:spLocks noChangeArrowheads="1"/>
            </p:cNvSpPr>
            <p:nvPr/>
          </p:nvSpPr>
          <p:spPr bwMode="auto">
            <a:xfrm>
              <a:off x="195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81" name="Rectangle 13"/>
            <p:cNvSpPr>
              <a:spLocks noChangeArrowheads="1"/>
            </p:cNvSpPr>
            <p:nvPr/>
          </p:nvSpPr>
          <p:spPr bwMode="auto">
            <a:xfrm>
              <a:off x="337" y="32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82" name="Line 14"/>
            <p:cNvSpPr>
              <a:spLocks noChangeShapeType="1"/>
            </p:cNvSpPr>
            <p:nvPr/>
          </p:nvSpPr>
          <p:spPr bwMode="auto">
            <a:xfrm>
              <a:off x="5197" y="285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3" name="Line 15"/>
            <p:cNvSpPr>
              <a:spLocks noChangeShapeType="1"/>
            </p:cNvSpPr>
            <p:nvPr/>
          </p:nvSpPr>
          <p:spPr bwMode="auto">
            <a:xfrm flipV="1">
              <a:off x="1057" y="30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4" name="Line 16"/>
            <p:cNvSpPr>
              <a:spLocks noChangeShapeType="1"/>
            </p:cNvSpPr>
            <p:nvPr/>
          </p:nvSpPr>
          <p:spPr bwMode="auto">
            <a:xfrm>
              <a:off x="1057" y="3037"/>
              <a:ext cx="82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5" name="Line 17"/>
            <p:cNvSpPr>
              <a:spLocks noChangeShapeType="1"/>
            </p:cNvSpPr>
            <p:nvPr/>
          </p:nvSpPr>
          <p:spPr bwMode="auto">
            <a:xfrm flipV="1">
              <a:off x="9337" y="30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6" name="Line 18"/>
            <p:cNvSpPr>
              <a:spLocks noChangeShapeType="1"/>
            </p:cNvSpPr>
            <p:nvPr/>
          </p:nvSpPr>
          <p:spPr bwMode="auto">
            <a:xfrm flipV="1">
              <a:off x="2677" y="30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7" name="Line 19"/>
            <p:cNvSpPr>
              <a:spLocks noChangeShapeType="1"/>
            </p:cNvSpPr>
            <p:nvPr/>
          </p:nvSpPr>
          <p:spPr bwMode="auto">
            <a:xfrm flipV="1">
              <a:off x="4297" y="30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88" name="Line 20"/>
            <p:cNvSpPr>
              <a:spLocks noChangeShapeType="1"/>
            </p:cNvSpPr>
            <p:nvPr/>
          </p:nvSpPr>
          <p:spPr bwMode="auto">
            <a:xfrm flipV="1">
              <a:off x="6097" y="30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51" name="Text Box 21"/>
          <p:cNvSpPr txBox="1">
            <a:spLocks noChangeArrowheads="1"/>
          </p:cNvSpPr>
          <p:nvPr/>
        </p:nvSpPr>
        <p:spPr bwMode="auto">
          <a:xfrm>
            <a:off x="735013" y="2655888"/>
            <a:ext cx="2622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/>
              <a:t>Průkopnická organizace</a:t>
            </a:r>
          </a:p>
        </p:txBody>
      </p:sp>
      <p:grpSp>
        <p:nvGrpSpPr>
          <p:cNvPr id="31752" name="Group 22"/>
          <p:cNvGrpSpPr>
            <a:grpSpLocks/>
          </p:cNvGrpSpPr>
          <p:nvPr/>
        </p:nvGrpSpPr>
        <p:grpSpPr bwMode="auto">
          <a:xfrm>
            <a:off x="842963" y="3302000"/>
            <a:ext cx="4686300" cy="1600200"/>
            <a:chOff x="2137" y="6997"/>
            <a:chExt cx="7380" cy="2520"/>
          </a:xfrm>
        </p:grpSpPr>
        <p:sp>
          <p:nvSpPr>
            <p:cNvPr id="31754" name="Rectangle 23"/>
            <p:cNvSpPr>
              <a:spLocks noChangeArrowheads="1"/>
            </p:cNvSpPr>
            <p:nvPr/>
          </p:nvSpPr>
          <p:spPr bwMode="auto">
            <a:xfrm>
              <a:off x="4837" y="699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5" name="Rectangle 24"/>
            <p:cNvSpPr>
              <a:spLocks noChangeArrowheads="1"/>
            </p:cNvSpPr>
            <p:nvPr/>
          </p:nvSpPr>
          <p:spPr bwMode="auto">
            <a:xfrm>
              <a:off x="3757" y="789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5917" y="789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7" name="Rectangle 26"/>
            <p:cNvSpPr>
              <a:spLocks noChangeArrowheads="1"/>
            </p:cNvSpPr>
            <p:nvPr/>
          </p:nvSpPr>
          <p:spPr bwMode="auto">
            <a:xfrm>
              <a:off x="8077" y="789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8" name="Rectangle 27"/>
            <p:cNvSpPr>
              <a:spLocks noChangeArrowheads="1"/>
            </p:cNvSpPr>
            <p:nvPr/>
          </p:nvSpPr>
          <p:spPr bwMode="auto">
            <a:xfrm>
              <a:off x="2317" y="86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9" name="Rectangle 28"/>
            <p:cNvSpPr>
              <a:spLocks noChangeArrowheads="1"/>
            </p:cNvSpPr>
            <p:nvPr/>
          </p:nvSpPr>
          <p:spPr bwMode="auto">
            <a:xfrm>
              <a:off x="2317" y="915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60" name="Line 29"/>
            <p:cNvSpPr>
              <a:spLocks noChangeShapeType="1"/>
            </p:cNvSpPr>
            <p:nvPr/>
          </p:nvSpPr>
          <p:spPr bwMode="auto">
            <a:xfrm>
              <a:off x="5557" y="735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1" name="Line 30"/>
            <p:cNvSpPr>
              <a:spLocks noChangeShapeType="1"/>
            </p:cNvSpPr>
            <p:nvPr/>
          </p:nvSpPr>
          <p:spPr bwMode="auto">
            <a:xfrm flipV="1">
              <a:off x="4477" y="771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2" name="Line 31"/>
            <p:cNvSpPr>
              <a:spLocks noChangeShapeType="1"/>
            </p:cNvSpPr>
            <p:nvPr/>
          </p:nvSpPr>
          <p:spPr bwMode="auto">
            <a:xfrm>
              <a:off x="4477" y="7717"/>
              <a:ext cx="43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3" name="Line 32"/>
            <p:cNvSpPr>
              <a:spLocks noChangeShapeType="1"/>
            </p:cNvSpPr>
            <p:nvPr/>
          </p:nvSpPr>
          <p:spPr bwMode="auto">
            <a:xfrm flipV="1">
              <a:off x="8797" y="771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4" name="Line 33"/>
            <p:cNvSpPr>
              <a:spLocks noChangeShapeType="1"/>
            </p:cNvSpPr>
            <p:nvPr/>
          </p:nvSpPr>
          <p:spPr bwMode="auto">
            <a:xfrm>
              <a:off x="8797" y="8257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5" name="Line 34"/>
            <p:cNvSpPr>
              <a:spLocks noChangeShapeType="1"/>
            </p:cNvSpPr>
            <p:nvPr/>
          </p:nvSpPr>
          <p:spPr bwMode="auto">
            <a:xfrm>
              <a:off x="3757" y="9337"/>
              <a:ext cx="50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6" name="Line 35"/>
            <p:cNvSpPr>
              <a:spLocks noChangeShapeType="1"/>
            </p:cNvSpPr>
            <p:nvPr/>
          </p:nvSpPr>
          <p:spPr bwMode="auto">
            <a:xfrm>
              <a:off x="3757" y="8797"/>
              <a:ext cx="50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7" name="Line 36"/>
            <p:cNvSpPr>
              <a:spLocks noChangeShapeType="1"/>
            </p:cNvSpPr>
            <p:nvPr/>
          </p:nvSpPr>
          <p:spPr bwMode="auto">
            <a:xfrm>
              <a:off x="4477" y="8257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8" name="Line 37"/>
            <p:cNvSpPr>
              <a:spLocks noChangeShapeType="1"/>
            </p:cNvSpPr>
            <p:nvPr/>
          </p:nvSpPr>
          <p:spPr bwMode="auto">
            <a:xfrm>
              <a:off x="6637" y="8257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9" name="Line 38"/>
            <p:cNvSpPr>
              <a:spLocks noChangeShapeType="1"/>
            </p:cNvSpPr>
            <p:nvPr/>
          </p:nvSpPr>
          <p:spPr bwMode="auto">
            <a:xfrm flipV="1">
              <a:off x="6637" y="75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70" name="Line 39"/>
            <p:cNvSpPr>
              <a:spLocks noChangeShapeType="1"/>
            </p:cNvSpPr>
            <p:nvPr/>
          </p:nvSpPr>
          <p:spPr bwMode="auto">
            <a:xfrm>
              <a:off x="5557" y="753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71" name="Line 40"/>
            <p:cNvSpPr>
              <a:spLocks noChangeShapeType="1"/>
            </p:cNvSpPr>
            <p:nvPr/>
          </p:nvSpPr>
          <p:spPr bwMode="auto">
            <a:xfrm flipH="1">
              <a:off x="2137" y="933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72" name="Line 41"/>
            <p:cNvSpPr>
              <a:spLocks noChangeShapeType="1"/>
            </p:cNvSpPr>
            <p:nvPr/>
          </p:nvSpPr>
          <p:spPr bwMode="auto">
            <a:xfrm flipV="1">
              <a:off x="2137" y="7537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73" name="Line 42"/>
            <p:cNvSpPr>
              <a:spLocks noChangeShapeType="1"/>
            </p:cNvSpPr>
            <p:nvPr/>
          </p:nvSpPr>
          <p:spPr bwMode="auto">
            <a:xfrm>
              <a:off x="2137" y="7537"/>
              <a:ext cx="3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74" name="Line 43"/>
            <p:cNvSpPr>
              <a:spLocks noChangeShapeType="1"/>
            </p:cNvSpPr>
            <p:nvPr/>
          </p:nvSpPr>
          <p:spPr bwMode="auto">
            <a:xfrm flipH="1">
              <a:off x="2137" y="879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53" name="Text Box 44"/>
          <p:cNvSpPr txBox="1">
            <a:spLocks noChangeArrowheads="1"/>
          </p:cNvSpPr>
          <p:nvPr/>
        </p:nvSpPr>
        <p:spPr bwMode="auto">
          <a:xfrm>
            <a:off x="900113" y="4889500"/>
            <a:ext cx="3841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/>
              <a:t>Maticová (vícekriteriální) organizace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925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21970"/>
            <a:ext cx="8229600" cy="1143000"/>
          </a:xfrm>
          <a:solidFill>
            <a:srgbClr val="FFFFFF">
              <a:alpha val="0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b="1" dirty="0">
                <a:solidFill>
                  <a:schemeClr val="tx1"/>
                </a:solidFill>
              </a:rPr>
              <a:t>Základní pojmy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19113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57200" y="1449388"/>
            <a:ext cx="807085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600" b="1"/>
              <a:t>Vícekriteriální org. struktura</a:t>
            </a:r>
          </a:p>
          <a:p>
            <a:pPr eaLnBrk="1" hangingPunct="1"/>
            <a:r>
              <a:rPr lang="cs-CZ" sz="2400" b="1"/>
              <a:t>- představitelem maticová organizace</a:t>
            </a:r>
          </a:p>
          <a:p>
            <a:pPr eaLnBrk="1" hangingPunct="1"/>
            <a:r>
              <a:rPr lang="cs-CZ" sz="2400" b="1"/>
              <a:t>- lépe reaguje na změny okolí</a:t>
            </a:r>
          </a:p>
          <a:p>
            <a:pPr eaLnBrk="1" hangingPunct="1">
              <a:buFontTx/>
              <a:buChar char="-"/>
            </a:pPr>
            <a:r>
              <a:rPr lang="cs-CZ" sz="2400" b="1"/>
              <a:t>větší pružnost je dosažena za cenu porušení </a:t>
            </a:r>
          </a:p>
          <a:p>
            <a:pPr eaLnBrk="1" hangingPunct="1"/>
            <a:r>
              <a:rPr lang="cs-CZ" sz="2400" b="1"/>
              <a:t>jednoty řízení</a:t>
            </a:r>
          </a:p>
          <a:p>
            <a:pPr eaLnBrk="1" hangingPunct="1"/>
            <a:endParaRPr lang="cs-CZ" sz="2400" b="1"/>
          </a:p>
          <a:p>
            <a:pPr eaLnBrk="1" hangingPunct="1"/>
            <a:r>
              <a:rPr lang="cs-CZ" sz="2600" b="1"/>
              <a:t>Projektové organizační formy</a:t>
            </a:r>
          </a:p>
          <a:p>
            <a:pPr eaLnBrk="1" hangingPunct="1"/>
            <a:r>
              <a:rPr lang="cs-CZ" sz="2400" b="1"/>
              <a:t>Pro zvýšení pružnosti org. struktury</a:t>
            </a:r>
          </a:p>
          <a:p>
            <a:pPr eaLnBrk="1" hangingPunct="1"/>
            <a:r>
              <a:rPr lang="cs-CZ" sz="2400" b="1"/>
              <a:t>V rámci základní org.struktury vznikne dočasně</a:t>
            </a:r>
          </a:p>
          <a:p>
            <a:pPr eaLnBrk="1" hangingPunct="1"/>
            <a:r>
              <a:rPr lang="cs-CZ" sz="2400" b="1"/>
              <a:t>organizace orientovaná na uskutečnění určitého úkolu</a:t>
            </a:r>
          </a:p>
          <a:p>
            <a:pPr eaLnBrk="1" hangingPunct="1"/>
            <a:endParaRPr lang="cs-CZ" sz="2400" b="1"/>
          </a:p>
          <a:p>
            <a:pPr eaLnBrk="1" hangingPunct="1"/>
            <a:endParaRPr lang="cs-CZ" sz="2400" b="1"/>
          </a:p>
          <a:p>
            <a:pPr eaLnBrk="1" hangingPunct="1"/>
            <a:endParaRPr lang="cs-CZ" sz="2400" b="1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1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2707" name="Text Box 5"/>
          <p:cNvSpPr txBox="1">
            <a:spLocks noChangeArrowheads="1"/>
          </p:cNvSpPr>
          <p:nvPr/>
        </p:nvSpPr>
        <p:spPr bwMode="auto">
          <a:xfrm>
            <a:off x="250825" y="908050"/>
            <a:ext cx="8786813" cy="391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/>
              <a:t>Půda</a:t>
            </a:r>
            <a:r>
              <a:rPr lang="cs-CZ" altLang="cs-CZ" sz="2400" b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0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nejtypičtější přírodní zdroj.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Půdy je přesně omezené množství –vzácný zdroj.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Ten kdo půdu vlastní, má určité výsadní postavení vůči všem ostatním nevlastníkům, a to se obecně v ekonomii nazývá monopolem.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Vlastník půdy si na trhu může diktovat podmínky prodeje a nájmu, nejdůležitější z nich je cena. Při prodeji dosahuje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0"/>
              <a:t>majitel půdy tržní cenu, při pronájmu získává pozemkovou rentu (peněžní výnos z půdy).   </a:t>
            </a:r>
          </a:p>
        </p:txBody>
      </p:sp>
      <p:sp>
        <p:nvSpPr>
          <p:cNvPr id="72708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Národohospodářské faktory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991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4755" name="Text Box 5"/>
          <p:cNvSpPr txBox="1">
            <a:spLocks noChangeArrowheads="1"/>
          </p:cNvSpPr>
          <p:nvPr/>
        </p:nvSpPr>
        <p:spPr bwMode="auto">
          <a:xfrm>
            <a:off x="323850" y="836613"/>
            <a:ext cx="8640763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/>
              <a:t>Kapitál</a:t>
            </a:r>
            <a:r>
              <a:rPr lang="cs-CZ" altLang="cs-CZ" sz="2600" b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600" b="0"/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Nejjednodušší definice kapitálu říká, že jsou to peníze, které přinášejí další peníze.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Kapitálem rozumíme vše, co vkládáme do výroby proto, aby vznikly další hodnoty.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Základní rozlišovací znak kapitálu -účelovost vložených prostředků, snaha dosáhnout zisk (resp. úrok), a to bez ohledu na to, zda nakonec opravdu bude dosaženo zisku nebo ztráty.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Druhým znakem  je, že kapitál předpokládá vlastnictví – ten, kdo vkládá kapitál do výroby má úmysl dosáhnout zisk pro sebe – to je výrazná osobní motivace podnikatelova.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2200" b="0"/>
              <a:t> </a:t>
            </a:r>
            <a:r>
              <a:rPr lang="cs-CZ" altLang="cs-CZ" sz="2200"/>
              <a:t>Finanční a reálný kapitál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0"/>
              <a:t>  </a:t>
            </a:r>
          </a:p>
        </p:txBody>
      </p:sp>
      <p:sp>
        <p:nvSpPr>
          <p:cNvPr id="74756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Národohospodářské faktory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085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6803" name="Text Box 5"/>
          <p:cNvSpPr txBox="1">
            <a:spLocks noChangeArrowheads="1"/>
          </p:cNvSpPr>
          <p:nvPr/>
        </p:nvSpPr>
        <p:spPr bwMode="auto">
          <a:xfrm>
            <a:off x="485775" y="1125538"/>
            <a:ext cx="840740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Podstata transformace → </a:t>
            </a:r>
            <a:r>
              <a:rPr lang="cs-CZ" altLang="cs-CZ" sz="2400" u="sng"/>
              <a:t>kombinace podnikových výrobních faktorů</a:t>
            </a:r>
            <a:r>
              <a:rPr lang="cs-CZ" altLang="cs-CZ" sz="2400"/>
              <a:t> → dosahujeme značně vysoký synergický efekt.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Podnikové výrobní faktory: členění dle různých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autorů →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- Wöhe, Gutenberg: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        elementární výrobní faktory,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        dispozitivní výrobní faktory.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" panose="05000000000000000000" pitchFamily="2" charset="2"/>
              <a:buNone/>
            </a:pPr>
            <a:endParaRPr lang="cs-CZ" alt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04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/>
              <a:t>Podnikohospodářské výrobní faktory</a:t>
            </a:r>
          </a:p>
        </p:txBody>
      </p:sp>
    </p:spTree>
    <p:extLst>
      <p:ext uri="{BB962C8B-B14F-4D97-AF65-F5344CB8AC3E}">
        <p14:creationId xmlns:p14="http://schemas.microsoft.com/office/powerpoint/2010/main" val="173822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5306"/>
            <a:ext cx="8229600" cy="1143000"/>
          </a:xfrm>
          <a:solidFill>
            <a:srgbClr val="FFFFFF">
              <a:alpha val="0"/>
            </a:srgbClr>
          </a:solidFill>
        </p:spPr>
        <p:txBody>
          <a:bodyPr anchor="t"/>
          <a:lstStyle/>
          <a:p>
            <a:pPr eaLnBrk="1" hangingPunct="1"/>
            <a:r>
              <a:rPr lang="cs-CZ" altLang="cs-CZ" sz="2900" b="1">
                <a:solidFill>
                  <a:schemeClr val="tx1"/>
                </a:solidFill>
                <a:latin typeface="Berlin CE"/>
              </a:rPr>
              <a:t>2.Podnikohospodářské výr.faktory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8852" name="Text Box 5"/>
          <p:cNvSpPr txBox="1">
            <a:spLocks noChangeArrowheads="1"/>
          </p:cNvSpPr>
          <p:nvPr/>
        </p:nvSpPr>
        <p:spPr bwMode="auto">
          <a:xfrm>
            <a:off x="457200" y="1280620"/>
            <a:ext cx="85074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hlinkClick r:id="rId3" action="ppaction://hlinkfile"/>
              </a:rPr>
              <a:t>B. von </a:t>
            </a:r>
            <a:r>
              <a:rPr lang="cs-CZ" altLang="cs-CZ" sz="2400" dirty="0" err="1">
                <a:hlinkClick r:id="rId3" action="ppaction://hlinkfile"/>
              </a:rPr>
              <a:t>Colbe</a:t>
            </a:r>
            <a:r>
              <a:rPr lang="cs-CZ" altLang="cs-CZ" sz="2400" dirty="0">
                <a:hlinkClick r:id="rId3" action="ppaction://hlinkfile"/>
              </a:rPr>
              <a:t> a G. </a:t>
            </a:r>
            <a:r>
              <a:rPr lang="cs-CZ" altLang="cs-CZ" sz="2400" dirty="0" err="1">
                <a:hlinkClick r:id="rId3" action="ppaction://hlinkfile"/>
              </a:rPr>
              <a:t>Lassmann</a:t>
            </a:r>
            <a:r>
              <a:rPr lang="cs-CZ" altLang="cs-CZ" sz="2400" dirty="0">
                <a:hlinkClick r:id="rId3" action="ppaction://hlinkfile"/>
              </a:rPr>
              <a:t> </a:t>
            </a:r>
            <a:r>
              <a:rPr lang="cs-CZ" altLang="cs-CZ" sz="2400" dirty="0"/>
              <a:t>→ detailnější rozpracování → uvádějí i třetí skupinu faktorů → </a:t>
            </a:r>
            <a:r>
              <a:rPr lang="cs-CZ" altLang="cs-CZ" sz="2400" i="1" dirty="0"/>
              <a:t>doplňkové faktory</a:t>
            </a:r>
            <a:r>
              <a:rPr lang="cs-CZ" altLang="cs-CZ" sz="2400" dirty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Elementární výrobní faktory mají rozhodující úlohu v podnikovém transformačním procesu.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Dělí se 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- potenciální </a:t>
            </a:r>
            <a:r>
              <a:rPr lang="cs-CZ" altLang="cs-CZ" sz="2400" b="0" dirty="0"/>
              <a:t>elementární výrobní faktory,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- spotřebovávané </a:t>
            </a:r>
            <a:r>
              <a:rPr lang="cs-CZ" altLang="cs-CZ" sz="2400" b="0" dirty="0"/>
              <a:t>elementární výrobní faktory.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966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695873"/>
            <a:ext cx="8229600" cy="1143000"/>
          </a:xfrm>
          <a:solidFill>
            <a:srgbClr val="FFFFFF">
              <a:alpha val="0"/>
            </a:srgbClr>
          </a:solidFill>
        </p:spPr>
        <p:txBody>
          <a:bodyPr anchor="t"/>
          <a:lstStyle/>
          <a:p>
            <a:pPr eaLnBrk="1" hangingPunct="1"/>
            <a:r>
              <a:rPr lang="cs-CZ" altLang="cs-CZ" sz="2900" b="1">
                <a:solidFill>
                  <a:schemeClr val="tx1"/>
                </a:solidFill>
                <a:latin typeface="Berlin CE"/>
              </a:rPr>
              <a:t>2.Podnikohospodářské výr.faktory</a:t>
            </a:r>
          </a:p>
        </p:txBody>
      </p:sp>
      <p:sp>
        <p:nvSpPr>
          <p:cNvPr id="80899" name="Text Box 4"/>
          <p:cNvSpPr txBox="1">
            <a:spLocks noChangeArrowheads="1"/>
          </p:cNvSpPr>
          <p:nvPr/>
        </p:nvSpPr>
        <p:spPr bwMode="auto">
          <a:xfrm>
            <a:off x="2339975" y="15049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0900" name="Text Box 5"/>
          <p:cNvSpPr txBox="1">
            <a:spLocks noChangeArrowheads="1"/>
          </p:cNvSpPr>
          <p:nvPr/>
        </p:nvSpPr>
        <p:spPr bwMode="auto">
          <a:xfrm>
            <a:off x="457200" y="1530350"/>
            <a:ext cx="82184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Potenciální výrobní faktory postupně přenášejí část své hodnoty, a to mírou jejich opotřebení, do nových výrobků.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Tvoří je prvky: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/>
              <a:t>Aktivní – stroje, zařízení,nosiče informací, pracovní síla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/>
              <a:t>Pasivní – budovy, pozemky, základní zařízení</a:t>
            </a:r>
          </a:p>
        </p:txBody>
      </p:sp>
    </p:spTree>
    <p:extLst>
      <p:ext uri="{BB962C8B-B14F-4D97-AF65-F5344CB8AC3E}">
        <p14:creationId xmlns:p14="http://schemas.microsoft.com/office/powerpoint/2010/main" val="386080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1989</Words>
  <Application>Microsoft Office PowerPoint</Application>
  <PresentationFormat>Předvádění na obrazovce (4:3)</PresentationFormat>
  <Paragraphs>447</Paragraphs>
  <Slides>46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5" baseType="lpstr">
      <vt:lpstr>Arial</vt:lpstr>
      <vt:lpstr>Arial Black</vt:lpstr>
      <vt:lpstr>Berlin CE</vt:lpstr>
      <vt:lpstr>Calibri</vt:lpstr>
      <vt:lpstr>Tahoma</vt:lpstr>
      <vt:lpstr>Times New Roman</vt:lpstr>
      <vt:lpstr>Verdana</vt:lpstr>
      <vt:lpstr>Wingdings</vt:lpstr>
      <vt:lpstr>Office Theme</vt:lpstr>
      <vt:lpstr>3. Blok </vt:lpstr>
      <vt:lpstr>Podnikové výrobní faktory</vt:lpstr>
      <vt:lpstr>Prezentace aplikace PowerPoint</vt:lpstr>
      <vt:lpstr>Národohospodářské faktory</vt:lpstr>
      <vt:lpstr>Národohospodářské faktory</vt:lpstr>
      <vt:lpstr>Národohospodářské faktory</vt:lpstr>
      <vt:lpstr>Podnikohospodářské výrobní faktory</vt:lpstr>
      <vt:lpstr>2.Podnikohospodářské výr.faktory</vt:lpstr>
      <vt:lpstr>2.Podnikohospodářské výr.faktory</vt:lpstr>
      <vt:lpstr>2.Podnikohospodářské výr.faktory</vt:lpstr>
      <vt:lpstr>2.Podnikohospodářské výr.faktory</vt:lpstr>
      <vt:lpstr>2.Podnikohospodářské výr.faktory </vt:lpstr>
      <vt:lpstr>Prezentace aplikace PowerPoint</vt:lpstr>
      <vt:lpstr>Podnikové výrobní faktory </vt:lpstr>
      <vt:lpstr>Transformační proces</vt:lpstr>
      <vt:lpstr>Transformační proces</vt:lpstr>
      <vt:lpstr>Nákup</vt:lpstr>
      <vt:lpstr>Výrobní proces v podniku</vt:lpstr>
      <vt:lpstr>Nákup</vt:lpstr>
      <vt:lpstr>Nákup</vt:lpstr>
      <vt:lpstr>Výroba</vt:lpstr>
      <vt:lpstr>Výroba</vt:lpstr>
      <vt:lpstr>Výroba</vt:lpstr>
      <vt:lpstr>Výroba</vt:lpstr>
      <vt:lpstr>Výroba</vt:lpstr>
      <vt:lpstr>Prodej</vt:lpstr>
      <vt:lpstr>Organizování – podniková organizace</vt:lpstr>
      <vt:lpstr>Organizování – podniková organizace</vt:lpstr>
      <vt:lpstr>Organizování – podniková organizace</vt:lpstr>
      <vt:lpstr>Funkcionální struktura</vt:lpstr>
      <vt:lpstr>Funkcionální struktura</vt:lpstr>
      <vt:lpstr>Divizní struktura</vt:lpstr>
      <vt:lpstr>Divizní struktura</vt:lpstr>
      <vt:lpstr>Divizní struktura</vt:lpstr>
      <vt:lpstr>Moderní  struktury</vt:lpstr>
      <vt:lpstr>Moderní  struktury</vt:lpstr>
      <vt:lpstr>Moderní struktury</vt:lpstr>
      <vt:lpstr>Týmová organizace</vt:lpstr>
      <vt:lpstr>Moderní a netradiční org. struktury</vt:lpstr>
      <vt:lpstr>Prezentace aplikace PowerPoint</vt:lpstr>
      <vt:lpstr>Moderní a netradiční struktury</vt:lpstr>
      <vt:lpstr>Základní pojmy</vt:lpstr>
      <vt:lpstr>Organigramy organizačních struktur</vt:lpstr>
      <vt:lpstr>Základní pojmy</vt:lpstr>
      <vt:lpstr>Základní pojmy</vt:lpstr>
      <vt:lpstr>Základní pojmy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271</cp:revision>
  <dcterms:created xsi:type="dcterms:W3CDTF">2012-07-19T22:32:54Z</dcterms:created>
  <dcterms:modified xsi:type="dcterms:W3CDTF">2021-10-20T08:10:34Z</dcterms:modified>
</cp:coreProperties>
</file>