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2" r:id="rId2"/>
    <p:sldId id="273" r:id="rId3"/>
    <p:sldId id="276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0" autoAdjust="0"/>
  </p:normalViewPr>
  <p:slideViewPr>
    <p:cSldViewPr snapToGrid="0">
      <p:cViewPr varScale="1">
        <p:scale>
          <a:sx n="122" d="100"/>
          <a:sy n="122" d="100"/>
        </p:scale>
        <p:origin x="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6C86C8-FFFA-467B-B15F-378021D2C52C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C5C6E8A-BF96-40C7-8F1C-4C2F48E76CCA}">
      <dgm:prSet phldrT="[Text]" custT="1"/>
      <dgm:spPr/>
      <dgm:t>
        <a:bodyPr/>
        <a:lstStyle/>
        <a:p>
          <a:r>
            <a:rPr lang="cs-CZ" sz="1800" dirty="0">
              <a:latin typeface="Amasis MT Pro Medium" panose="02040604050005020304" pitchFamily="18" charset="-18"/>
            </a:rPr>
            <a:t>Identifikace a hodnocení příležitostí.</a:t>
          </a:r>
        </a:p>
      </dgm:t>
    </dgm:pt>
    <dgm:pt modelId="{5F2800C0-7EE4-461E-9AEC-A36682C9E895}" type="parTrans" cxnId="{3DF0C9D9-7092-4EDB-81E0-3C447ED0EBDE}">
      <dgm:prSet/>
      <dgm:spPr/>
      <dgm:t>
        <a:bodyPr/>
        <a:lstStyle/>
        <a:p>
          <a:endParaRPr lang="cs-CZ"/>
        </a:p>
      </dgm:t>
    </dgm:pt>
    <dgm:pt modelId="{2A947447-3CC8-4D52-B80D-1B62EF922B24}" type="sibTrans" cxnId="{3DF0C9D9-7092-4EDB-81E0-3C447ED0EBDE}">
      <dgm:prSet/>
      <dgm:spPr/>
      <dgm:t>
        <a:bodyPr/>
        <a:lstStyle/>
        <a:p>
          <a:endParaRPr lang="cs-CZ"/>
        </a:p>
      </dgm:t>
    </dgm:pt>
    <dgm:pt modelId="{D5955697-4E80-4207-BEA6-20BE3B3BC5DE}">
      <dgm:prSet phldrT="[Text]" custT="1"/>
      <dgm:spPr/>
      <dgm:t>
        <a:bodyPr/>
        <a:lstStyle/>
        <a:p>
          <a:r>
            <a:rPr lang="cs-CZ" sz="1800" dirty="0">
              <a:latin typeface="Amasis MT Pro Medium" panose="02040604050005020304" pitchFamily="18" charset="-18"/>
            </a:rPr>
            <a:t>Analýzy tržních segmentů a výběr cílového trhu.</a:t>
          </a:r>
        </a:p>
      </dgm:t>
    </dgm:pt>
    <dgm:pt modelId="{5ACD9401-29A8-4751-8302-1C278AE1FE41}" type="parTrans" cxnId="{2D9CC3A9-C5B6-443A-ADF2-A78DA339F4B6}">
      <dgm:prSet/>
      <dgm:spPr/>
      <dgm:t>
        <a:bodyPr/>
        <a:lstStyle/>
        <a:p>
          <a:endParaRPr lang="cs-CZ"/>
        </a:p>
      </dgm:t>
    </dgm:pt>
    <dgm:pt modelId="{06D948FA-E6ED-4F0D-BB35-A31FA387508B}" type="sibTrans" cxnId="{2D9CC3A9-C5B6-443A-ADF2-A78DA339F4B6}">
      <dgm:prSet/>
      <dgm:spPr/>
      <dgm:t>
        <a:bodyPr/>
        <a:lstStyle/>
        <a:p>
          <a:endParaRPr lang="cs-CZ"/>
        </a:p>
      </dgm:t>
    </dgm:pt>
    <dgm:pt modelId="{6F85E0F4-D0A9-4F9C-A2E1-936625FA2A25}">
      <dgm:prSet phldrT="[Text]" custT="1"/>
      <dgm:spPr/>
      <dgm:t>
        <a:bodyPr/>
        <a:lstStyle/>
        <a:p>
          <a:r>
            <a:rPr lang="cs-CZ" sz="1800" dirty="0">
              <a:latin typeface="Amasis MT Pro Medium" panose="02040604050005020304" pitchFamily="18" charset="-18"/>
            </a:rPr>
            <a:t>Plánování a implementace marketingového mixu.</a:t>
          </a:r>
        </a:p>
      </dgm:t>
    </dgm:pt>
    <dgm:pt modelId="{676C6D43-9CC3-4CF4-92DF-35E44AFE6740}" type="parTrans" cxnId="{B0A86BF6-ACB8-4B6A-9AE9-01A16B1338A5}">
      <dgm:prSet/>
      <dgm:spPr/>
      <dgm:t>
        <a:bodyPr/>
        <a:lstStyle/>
        <a:p>
          <a:endParaRPr lang="cs-CZ"/>
        </a:p>
      </dgm:t>
    </dgm:pt>
    <dgm:pt modelId="{415A5F7F-F10B-474B-B67A-CFE637A83B05}" type="sibTrans" cxnId="{B0A86BF6-ACB8-4B6A-9AE9-01A16B1338A5}">
      <dgm:prSet/>
      <dgm:spPr/>
      <dgm:t>
        <a:bodyPr/>
        <a:lstStyle/>
        <a:p>
          <a:endParaRPr lang="cs-CZ"/>
        </a:p>
      </dgm:t>
    </dgm:pt>
    <dgm:pt modelId="{43FC1CD6-130D-4895-9FF1-717E28C22352}">
      <dgm:prSet phldrT="[Text]" custT="1"/>
      <dgm:spPr/>
      <dgm:t>
        <a:bodyPr/>
        <a:lstStyle/>
        <a:p>
          <a:r>
            <a:rPr lang="cs-CZ" sz="1800" dirty="0">
              <a:latin typeface="Amasis MT Pro Medium" panose="02040604050005020304" pitchFamily="18" charset="-18"/>
            </a:rPr>
            <a:t>Analýza marketingové výkonnosti</a:t>
          </a:r>
          <a:r>
            <a:rPr lang="cs-CZ" sz="1050" dirty="0"/>
            <a:t>.</a:t>
          </a:r>
        </a:p>
      </dgm:t>
    </dgm:pt>
    <dgm:pt modelId="{0444DB5E-905F-4183-A117-3B9B0F3AEE23}" type="parTrans" cxnId="{CFA751A3-88D7-4975-BB15-CCE59D7EB6B0}">
      <dgm:prSet/>
      <dgm:spPr/>
      <dgm:t>
        <a:bodyPr/>
        <a:lstStyle/>
        <a:p>
          <a:endParaRPr lang="cs-CZ"/>
        </a:p>
      </dgm:t>
    </dgm:pt>
    <dgm:pt modelId="{2B806BAE-16B1-4ADD-96B3-F1D58AB70B7A}" type="sibTrans" cxnId="{CFA751A3-88D7-4975-BB15-CCE59D7EB6B0}">
      <dgm:prSet/>
      <dgm:spPr/>
      <dgm:t>
        <a:bodyPr/>
        <a:lstStyle/>
        <a:p>
          <a:endParaRPr lang="cs-CZ"/>
        </a:p>
      </dgm:t>
    </dgm:pt>
    <dgm:pt modelId="{479B47B5-B84C-48EF-A89E-AE3F21B2843B}" type="pres">
      <dgm:prSet presAssocID="{D26C86C8-FFFA-467B-B15F-378021D2C52C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22CACEEA-DFC9-4BE1-9B35-8BE2B0797E9F}" type="pres">
      <dgm:prSet presAssocID="{AC5C6E8A-BF96-40C7-8F1C-4C2F48E76CCA}" presName="Accent1" presStyleCnt="0"/>
      <dgm:spPr/>
    </dgm:pt>
    <dgm:pt modelId="{98C71205-4F86-4420-ADCC-11EDFC59F6BA}" type="pres">
      <dgm:prSet presAssocID="{AC5C6E8A-BF96-40C7-8F1C-4C2F48E76CCA}" presName="Accent" presStyleLbl="node1" presStyleIdx="0" presStyleCnt="4" custScaleX="131177" custLinFactNeighborX="2088" custLinFactNeighborY="-5568"/>
      <dgm:spPr>
        <a:solidFill>
          <a:schemeClr val="tx1">
            <a:lumMod val="50000"/>
            <a:lumOff val="50000"/>
          </a:schemeClr>
        </a:solidFill>
        <a:ln w="28575">
          <a:solidFill>
            <a:schemeClr val="tx1"/>
          </a:solidFill>
        </a:ln>
      </dgm:spPr>
    </dgm:pt>
    <dgm:pt modelId="{D177A56F-4004-4ADA-A36D-A7B801621B01}" type="pres">
      <dgm:prSet presAssocID="{AC5C6E8A-BF96-40C7-8F1C-4C2F48E76CCA}" presName="Parent1" presStyleLbl="revTx" presStyleIdx="0" presStyleCnt="4" custScaleX="176899" custScaleY="126558" custLinFactNeighborX="1757" custLinFactNeighborY="-29075">
        <dgm:presLayoutVars>
          <dgm:chMax val="1"/>
          <dgm:chPref val="1"/>
          <dgm:bulletEnabled val="1"/>
        </dgm:presLayoutVars>
      </dgm:prSet>
      <dgm:spPr/>
    </dgm:pt>
    <dgm:pt modelId="{B196AF40-2DC2-4332-93EF-C85B6F91FBD7}" type="pres">
      <dgm:prSet presAssocID="{D5955697-4E80-4207-BEA6-20BE3B3BC5DE}" presName="Accent2" presStyleCnt="0"/>
      <dgm:spPr/>
    </dgm:pt>
    <dgm:pt modelId="{177FBD77-DFD3-42CC-B4CE-C34FB3F95D63}" type="pres">
      <dgm:prSet presAssocID="{D5955697-4E80-4207-BEA6-20BE3B3BC5DE}" presName="Accent" presStyleLbl="node1" presStyleIdx="1" presStyleCnt="4" custScaleX="146250" custLinFactNeighborX="-1044" custLinFactNeighborY="-1392"/>
      <dgm:spPr>
        <a:solidFill>
          <a:schemeClr val="tx1">
            <a:lumMod val="50000"/>
            <a:lumOff val="50000"/>
          </a:schemeClr>
        </a:solidFill>
        <a:ln w="28575">
          <a:solidFill>
            <a:schemeClr val="tx1"/>
          </a:solidFill>
        </a:ln>
      </dgm:spPr>
    </dgm:pt>
    <dgm:pt modelId="{D1A2A541-B5AF-427D-A831-461C6EAD51A6}" type="pres">
      <dgm:prSet presAssocID="{D5955697-4E80-4207-BEA6-20BE3B3BC5DE}" presName="Parent2" presStyleLbl="revTx" presStyleIdx="1" presStyleCnt="4" custScaleX="145854" custScaleY="139252" custLinFactNeighborX="-8108" custLinFactNeighborY="-2495">
        <dgm:presLayoutVars>
          <dgm:chMax val="1"/>
          <dgm:chPref val="1"/>
          <dgm:bulletEnabled val="1"/>
        </dgm:presLayoutVars>
      </dgm:prSet>
      <dgm:spPr/>
    </dgm:pt>
    <dgm:pt modelId="{005CF030-7812-464A-8DC4-23C150578A17}" type="pres">
      <dgm:prSet presAssocID="{6F85E0F4-D0A9-4F9C-A2E1-936625FA2A25}" presName="Accent3" presStyleCnt="0"/>
      <dgm:spPr/>
    </dgm:pt>
    <dgm:pt modelId="{1E3211C4-56A9-4878-9666-5A096D4EA5D5}" type="pres">
      <dgm:prSet presAssocID="{6F85E0F4-D0A9-4F9C-A2E1-936625FA2A25}" presName="Accent" presStyleLbl="node1" presStyleIdx="2" presStyleCnt="4" custScaleX="138793" custLinFactNeighborX="3780" custLinFactNeighborY="2440"/>
      <dgm:spPr>
        <a:solidFill>
          <a:schemeClr val="tx1">
            <a:lumMod val="50000"/>
            <a:lumOff val="50000"/>
          </a:schemeClr>
        </a:solidFill>
        <a:ln w="28575">
          <a:solidFill>
            <a:schemeClr val="tx1"/>
          </a:solidFill>
        </a:ln>
      </dgm:spPr>
    </dgm:pt>
    <dgm:pt modelId="{25241CD3-549C-4452-8B6C-60DA2C03FC14}" type="pres">
      <dgm:prSet presAssocID="{6F85E0F4-D0A9-4F9C-A2E1-936625FA2A25}" presName="Parent3" presStyleLbl="revTx" presStyleIdx="2" presStyleCnt="4" custScaleX="163078" custScaleY="242610" custLinFactNeighborX="12506" custLinFactNeighborY="204">
        <dgm:presLayoutVars>
          <dgm:chMax val="1"/>
          <dgm:chPref val="1"/>
          <dgm:bulletEnabled val="1"/>
        </dgm:presLayoutVars>
      </dgm:prSet>
      <dgm:spPr/>
    </dgm:pt>
    <dgm:pt modelId="{69060B31-9378-4981-9116-AF80BCCB8409}" type="pres">
      <dgm:prSet presAssocID="{43FC1CD6-130D-4895-9FF1-717E28C22352}" presName="Accent4" presStyleCnt="0"/>
      <dgm:spPr/>
    </dgm:pt>
    <dgm:pt modelId="{0F781BD4-7CC9-4EA0-9AEB-516D86F51DDA}" type="pres">
      <dgm:prSet presAssocID="{43FC1CD6-130D-4895-9FF1-717E28C22352}" presName="Accent" presStyleLbl="node1" presStyleIdx="3" presStyleCnt="4" custScaleX="143973" custScaleY="90539" custLinFactNeighborX="-1620" custLinFactNeighborY="3644"/>
      <dgm:spPr>
        <a:solidFill>
          <a:schemeClr val="tx1">
            <a:lumMod val="50000"/>
            <a:lumOff val="50000"/>
          </a:schemeClr>
        </a:solidFill>
        <a:ln w="28575">
          <a:solidFill>
            <a:schemeClr val="tx1"/>
          </a:solidFill>
        </a:ln>
      </dgm:spPr>
    </dgm:pt>
    <dgm:pt modelId="{5FD430DE-4048-42C0-AE98-F484FB4D0228}" type="pres">
      <dgm:prSet presAssocID="{43FC1CD6-130D-4895-9FF1-717E28C22352}" presName="Parent4" presStyleLbl="revTx" presStyleIdx="3" presStyleCnt="4" custScaleX="176124" custLinFactNeighborX="-2495" custLinFactNeighborY="456">
        <dgm:presLayoutVars>
          <dgm:chMax val="1"/>
          <dgm:chPref val="1"/>
          <dgm:bulletEnabled val="1"/>
        </dgm:presLayoutVars>
      </dgm:prSet>
      <dgm:spPr/>
    </dgm:pt>
  </dgm:ptLst>
  <dgm:cxnLst>
    <dgm:cxn modelId="{35BC8F15-EA20-4CC0-9B1F-72D4D377DEDF}" type="presOf" srcId="{D26C86C8-FFFA-467B-B15F-378021D2C52C}" destId="{479B47B5-B84C-48EF-A89E-AE3F21B2843B}" srcOrd="0" destOrd="0" presId="urn:microsoft.com/office/officeart/2009/layout/CircleArrowProcess"/>
    <dgm:cxn modelId="{85131B3F-2A24-4D32-861F-F7B9A0F4A2A2}" type="presOf" srcId="{AC5C6E8A-BF96-40C7-8F1C-4C2F48E76CCA}" destId="{D177A56F-4004-4ADA-A36D-A7B801621B01}" srcOrd="0" destOrd="0" presId="urn:microsoft.com/office/officeart/2009/layout/CircleArrowProcess"/>
    <dgm:cxn modelId="{85D52044-49CD-490F-85AE-DB6ABCB980F6}" type="presOf" srcId="{D5955697-4E80-4207-BEA6-20BE3B3BC5DE}" destId="{D1A2A541-B5AF-427D-A831-461C6EAD51A6}" srcOrd="0" destOrd="0" presId="urn:microsoft.com/office/officeart/2009/layout/CircleArrowProcess"/>
    <dgm:cxn modelId="{CFA751A3-88D7-4975-BB15-CCE59D7EB6B0}" srcId="{D26C86C8-FFFA-467B-B15F-378021D2C52C}" destId="{43FC1CD6-130D-4895-9FF1-717E28C22352}" srcOrd="3" destOrd="0" parTransId="{0444DB5E-905F-4183-A117-3B9B0F3AEE23}" sibTransId="{2B806BAE-16B1-4ADD-96B3-F1D58AB70B7A}"/>
    <dgm:cxn modelId="{2D9CC3A9-C5B6-443A-ADF2-A78DA339F4B6}" srcId="{D26C86C8-FFFA-467B-B15F-378021D2C52C}" destId="{D5955697-4E80-4207-BEA6-20BE3B3BC5DE}" srcOrd="1" destOrd="0" parTransId="{5ACD9401-29A8-4751-8302-1C278AE1FE41}" sibTransId="{06D948FA-E6ED-4F0D-BB35-A31FA387508B}"/>
    <dgm:cxn modelId="{E034E9C9-4882-4A3E-95B4-826D434A0B40}" type="presOf" srcId="{43FC1CD6-130D-4895-9FF1-717E28C22352}" destId="{5FD430DE-4048-42C0-AE98-F484FB4D0228}" srcOrd="0" destOrd="0" presId="urn:microsoft.com/office/officeart/2009/layout/CircleArrowProcess"/>
    <dgm:cxn modelId="{9D5257CC-3B4D-4549-9461-D7046F630A4E}" type="presOf" srcId="{6F85E0F4-D0A9-4F9C-A2E1-936625FA2A25}" destId="{25241CD3-549C-4452-8B6C-60DA2C03FC14}" srcOrd="0" destOrd="0" presId="urn:microsoft.com/office/officeart/2009/layout/CircleArrowProcess"/>
    <dgm:cxn modelId="{3DF0C9D9-7092-4EDB-81E0-3C447ED0EBDE}" srcId="{D26C86C8-FFFA-467B-B15F-378021D2C52C}" destId="{AC5C6E8A-BF96-40C7-8F1C-4C2F48E76CCA}" srcOrd="0" destOrd="0" parTransId="{5F2800C0-7EE4-461E-9AEC-A36682C9E895}" sibTransId="{2A947447-3CC8-4D52-B80D-1B62EF922B24}"/>
    <dgm:cxn modelId="{B0A86BF6-ACB8-4B6A-9AE9-01A16B1338A5}" srcId="{D26C86C8-FFFA-467B-B15F-378021D2C52C}" destId="{6F85E0F4-D0A9-4F9C-A2E1-936625FA2A25}" srcOrd="2" destOrd="0" parTransId="{676C6D43-9CC3-4CF4-92DF-35E44AFE6740}" sibTransId="{415A5F7F-F10B-474B-B67A-CFE637A83B05}"/>
    <dgm:cxn modelId="{0223958F-5587-4354-8504-4DC412739A6C}" type="presParOf" srcId="{479B47B5-B84C-48EF-A89E-AE3F21B2843B}" destId="{22CACEEA-DFC9-4BE1-9B35-8BE2B0797E9F}" srcOrd="0" destOrd="0" presId="urn:microsoft.com/office/officeart/2009/layout/CircleArrowProcess"/>
    <dgm:cxn modelId="{97534848-2EF2-4930-9E7B-F7F3CBF9F765}" type="presParOf" srcId="{22CACEEA-DFC9-4BE1-9B35-8BE2B0797E9F}" destId="{98C71205-4F86-4420-ADCC-11EDFC59F6BA}" srcOrd="0" destOrd="0" presId="urn:microsoft.com/office/officeart/2009/layout/CircleArrowProcess"/>
    <dgm:cxn modelId="{844067C7-0547-446D-A1C4-B9C6C8749E23}" type="presParOf" srcId="{479B47B5-B84C-48EF-A89E-AE3F21B2843B}" destId="{D177A56F-4004-4ADA-A36D-A7B801621B01}" srcOrd="1" destOrd="0" presId="urn:microsoft.com/office/officeart/2009/layout/CircleArrowProcess"/>
    <dgm:cxn modelId="{986A92CC-8D36-4DC2-A5F2-517F9A86D2DF}" type="presParOf" srcId="{479B47B5-B84C-48EF-A89E-AE3F21B2843B}" destId="{B196AF40-2DC2-4332-93EF-C85B6F91FBD7}" srcOrd="2" destOrd="0" presId="urn:microsoft.com/office/officeart/2009/layout/CircleArrowProcess"/>
    <dgm:cxn modelId="{85896FCE-498E-4110-A687-AE9D4FEBEAE8}" type="presParOf" srcId="{B196AF40-2DC2-4332-93EF-C85B6F91FBD7}" destId="{177FBD77-DFD3-42CC-B4CE-C34FB3F95D63}" srcOrd="0" destOrd="0" presId="urn:microsoft.com/office/officeart/2009/layout/CircleArrowProcess"/>
    <dgm:cxn modelId="{BABFE810-395A-486E-B5D4-5B6E4F3A3BE9}" type="presParOf" srcId="{479B47B5-B84C-48EF-A89E-AE3F21B2843B}" destId="{D1A2A541-B5AF-427D-A831-461C6EAD51A6}" srcOrd="3" destOrd="0" presId="urn:microsoft.com/office/officeart/2009/layout/CircleArrowProcess"/>
    <dgm:cxn modelId="{F4C1B160-6272-44D5-8598-4A13FD6EA363}" type="presParOf" srcId="{479B47B5-B84C-48EF-A89E-AE3F21B2843B}" destId="{005CF030-7812-464A-8DC4-23C150578A17}" srcOrd="4" destOrd="0" presId="urn:microsoft.com/office/officeart/2009/layout/CircleArrowProcess"/>
    <dgm:cxn modelId="{CF7E712D-C549-4B36-91FC-70ED5B788EF6}" type="presParOf" srcId="{005CF030-7812-464A-8DC4-23C150578A17}" destId="{1E3211C4-56A9-4878-9666-5A096D4EA5D5}" srcOrd="0" destOrd="0" presId="urn:microsoft.com/office/officeart/2009/layout/CircleArrowProcess"/>
    <dgm:cxn modelId="{54C7489E-C7E3-4C3A-9BEC-4B557CE8726D}" type="presParOf" srcId="{479B47B5-B84C-48EF-A89E-AE3F21B2843B}" destId="{25241CD3-549C-4452-8B6C-60DA2C03FC14}" srcOrd="5" destOrd="0" presId="urn:microsoft.com/office/officeart/2009/layout/CircleArrowProcess"/>
    <dgm:cxn modelId="{127474D8-F766-47DC-B91E-277BF0BE4F2C}" type="presParOf" srcId="{479B47B5-B84C-48EF-A89E-AE3F21B2843B}" destId="{69060B31-9378-4981-9116-AF80BCCB8409}" srcOrd="6" destOrd="0" presId="urn:microsoft.com/office/officeart/2009/layout/CircleArrowProcess"/>
    <dgm:cxn modelId="{2946BE02-602B-4AE3-B0B6-74D10526E275}" type="presParOf" srcId="{69060B31-9378-4981-9116-AF80BCCB8409}" destId="{0F781BD4-7CC9-4EA0-9AEB-516D86F51DDA}" srcOrd="0" destOrd="0" presId="urn:microsoft.com/office/officeart/2009/layout/CircleArrowProcess"/>
    <dgm:cxn modelId="{67967508-A3FA-4904-B2E4-2C9355C21EF8}" type="presParOf" srcId="{479B47B5-B84C-48EF-A89E-AE3F21B2843B}" destId="{5FD430DE-4048-42C0-AE98-F484FB4D0228}" srcOrd="7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6C86C8-FFFA-467B-B15F-378021D2C52C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C5C6E8A-BF96-40C7-8F1C-4C2F48E76CCA}">
      <dgm:prSet phldrT="[Text]" custT="1"/>
      <dgm:spPr/>
      <dgm:t>
        <a:bodyPr/>
        <a:lstStyle/>
        <a:p>
          <a:r>
            <a:rPr lang="cs-CZ" sz="1800" dirty="0">
              <a:latin typeface="Amasis MT Pro Medium" panose="02040604050005020304" pitchFamily="18" charset="-18"/>
            </a:rPr>
            <a:t>Identifikace a hodnocení příležitostí.</a:t>
          </a:r>
        </a:p>
      </dgm:t>
    </dgm:pt>
    <dgm:pt modelId="{5F2800C0-7EE4-461E-9AEC-A36682C9E895}" type="parTrans" cxnId="{3DF0C9D9-7092-4EDB-81E0-3C447ED0EBDE}">
      <dgm:prSet/>
      <dgm:spPr/>
      <dgm:t>
        <a:bodyPr/>
        <a:lstStyle/>
        <a:p>
          <a:endParaRPr lang="cs-CZ"/>
        </a:p>
      </dgm:t>
    </dgm:pt>
    <dgm:pt modelId="{2A947447-3CC8-4D52-B80D-1B62EF922B24}" type="sibTrans" cxnId="{3DF0C9D9-7092-4EDB-81E0-3C447ED0EBDE}">
      <dgm:prSet/>
      <dgm:spPr/>
      <dgm:t>
        <a:bodyPr/>
        <a:lstStyle/>
        <a:p>
          <a:endParaRPr lang="cs-CZ"/>
        </a:p>
      </dgm:t>
    </dgm:pt>
    <dgm:pt modelId="{D5955697-4E80-4207-BEA6-20BE3B3BC5DE}">
      <dgm:prSet phldrT="[Text]" custT="1"/>
      <dgm:spPr/>
      <dgm:t>
        <a:bodyPr/>
        <a:lstStyle/>
        <a:p>
          <a:r>
            <a:rPr lang="cs-CZ" sz="1800" dirty="0">
              <a:latin typeface="Amasis MT Pro Medium" panose="02040604050005020304" pitchFamily="18" charset="-18"/>
            </a:rPr>
            <a:t>Analýzy tržních segmentů a výběr cílového trhu.</a:t>
          </a:r>
        </a:p>
      </dgm:t>
    </dgm:pt>
    <dgm:pt modelId="{5ACD9401-29A8-4751-8302-1C278AE1FE41}" type="parTrans" cxnId="{2D9CC3A9-C5B6-443A-ADF2-A78DA339F4B6}">
      <dgm:prSet/>
      <dgm:spPr/>
      <dgm:t>
        <a:bodyPr/>
        <a:lstStyle/>
        <a:p>
          <a:endParaRPr lang="cs-CZ"/>
        </a:p>
      </dgm:t>
    </dgm:pt>
    <dgm:pt modelId="{06D948FA-E6ED-4F0D-BB35-A31FA387508B}" type="sibTrans" cxnId="{2D9CC3A9-C5B6-443A-ADF2-A78DA339F4B6}">
      <dgm:prSet/>
      <dgm:spPr/>
      <dgm:t>
        <a:bodyPr/>
        <a:lstStyle/>
        <a:p>
          <a:endParaRPr lang="cs-CZ"/>
        </a:p>
      </dgm:t>
    </dgm:pt>
    <dgm:pt modelId="{6F85E0F4-D0A9-4F9C-A2E1-936625FA2A25}">
      <dgm:prSet phldrT="[Text]" custT="1"/>
      <dgm:spPr/>
      <dgm:t>
        <a:bodyPr/>
        <a:lstStyle/>
        <a:p>
          <a:r>
            <a:rPr lang="cs-CZ" sz="1800" dirty="0">
              <a:latin typeface="Amasis MT Pro Medium" panose="02040604050005020304" pitchFamily="18" charset="-18"/>
            </a:rPr>
            <a:t>Plánování a implementace marketingového mixu.</a:t>
          </a:r>
        </a:p>
      </dgm:t>
    </dgm:pt>
    <dgm:pt modelId="{676C6D43-9CC3-4CF4-92DF-35E44AFE6740}" type="parTrans" cxnId="{B0A86BF6-ACB8-4B6A-9AE9-01A16B1338A5}">
      <dgm:prSet/>
      <dgm:spPr/>
      <dgm:t>
        <a:bodyPr/>
        <a:lstStyle/>
        <a:p>
          <a:endParaRPr lang="cs-CZ"/>
        </a:p>
      </dgm:t>
    </dgm:pt>
    <dgm:pt modelId="{415A5F7F-F10B-474B-B67A-CFE637A83B05}" type="sibTrans" cxnId="{B0A86BF6-ACB8-4B6A-9AE9-01A16B1338A5}">
      <dgm:prSet/>
      <dgm:spPr/>
      <dgm:t>
        <a:bodyPr/>
        <a:lstStyle/>
        <a:p>
          <a:endParaRPr lang="cs-CZ"/>
        </a:p>
      </dgm:t>
    </dgm:pt>
    <dgm:pt modelId="{43FC1CD6-130D-4895-9FF1-717E28C22352}">
      <dgm:prSet phldrT="[Text]" custT="1"/>
      <dgm:spPr/>
      <dgm:t>
        <a:bodyPr/>
        <a:lstStyle/>
        <a:p>
          <a:r>
            <a:rPr lang="cs-CZ" sz="1800" dirty="0">
              <a:latin typeface="Amasis MT Pro Medium" panose="02040604050005020304" pitchFamily="18" charset="-18"/>
            </a:rPr>
            <a:t>Analýza marketingové výkonnosti</a:t>
          </a:r>
          <a:r>
            <a:rPr lang="cs-CZ" sz="1050" dirty="0"/>
            <a:t>.</a:t>
          </a:r>
        </a:p>
      </dgm:t>
    </dgm:pt>
    <dgm:pt modelId="{0444DB5E-905F-4183-A117-3B9B0F3AEE23}" type="parTrans" cxnId="{CFA751A3-88D7-4975-BB15-CCE59D7EB6B0}">
      <dgm:prSet/>
      <dgm:spPr/>
      <dgm:t>
        <a:bodyPr/>
        <a:lstStyle/>
        <a:p>
          <a:endParaRPr lang="cs-CZ"/>
        </a:p>
      </dgm:t>
    </dgm:pt>
    <dgm:pt modelId="{2B806BAE-16B1-4ADD-96B3-F1D58AB70B7A}" type="sibTrans" cxnId="{CFA751A3-88D7-4975-BB15-CCE59D7EB6B0}">
      <dgm:prSet/>
      <dgm:spPr/>
      <dgm:t>
        <a:bodyPr/>
        <a:lstStyle/>
        <a:p>
          <a:endParaRPr lang="cs-CZ"/>
        </a:p>
      </dgm:t>
    </dgm:pt>
    <dgm:pt modelId="{479B47B5-B84C-48EF-A89E-AE3F21B2843B}" type="pres">
      <dgm:prSet presAssocID="{D26C86C8-FFFA-467B-B15F-378021D2C52C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22CACEEA-DFC9-4BE1-9B35-8BE2B0797E9F}" type="pres">
      <dgm:prSet presAssocID="{AC5C6E8A-BF96-40C7-8F1C-4C2F48E76CCA}" presName="Accent1" presStyleCnt="0"/>
      <dgm:spPr/>
    </dgm:pt>
    <dgm:pt modelId="{98C71205-4F86-4420-ADCC-11EDFC59F6BA}" type="pres">
      <dgm:prSet presAssocID="{AC5C6E8A-BF96-40C7-8F1C-4C2F48E76CCA}" presName="Accent" presStyleLbl="node1" presStyleIdx="0" presStyleCnt="4" custScaleX="131177" custLinFactNeighborX="2088" custLinFactNeighborY="-5568"/>
      <dgm:spPr>
        <a:solidFill>
          <a:schemeClr val="tx1">
            <a:lumMod val="50000"/>
            <a:lumOff val="50000"/>
          </a:schemeClr>
        </a:solidFill>
        <a:ln w="28575">
          <a:solidFill>
            <a:schemeClr val="tx1"/>
          </a:solidFill>
        </a:ln>
      </dgm:spPr>
    </dgm:pt>
    <dgm:pt modelId="{D177A56F-4004-4ADA-A36D-A7B801621B01}" type="pres">
      <dgm:prSet presAssocID="{AC5C6E8A-BF96-40C7-8F1C-4C2F48E76CCA}" presName="Parent1" presStyleLbl="revTx" presStyleIdx="0" presStyleCnt="4" custScaleX="176899" custScaleY="126558" custLinFactNeighborX="1757" custLinFactNeighborY="-29075">
        <dgm:presLayoutVars>
          <dgm:chMax val="1"/>
          <dgm:chPref val="1"/>
          <dgm:bulletEnabled val="1"/>
        </dgm:presLayoutVars>
      </dgm:prSet>
      <dgm:spPr/>
    </dgm:pt>
    <dgm:pt modelId="{B196AF40-2DC2-4332-93EF-C85B6F91FBD7}" type="pres">
      <dgm:prSet presAssocID="{D5955697-4E80-4207-BEA6-20BE3B3BC5DE}" presName="Accent2" presStyleCnt="0"/>
      <dgm:spPr/>
    </dgm:pt>
    <dgm:pt modelId="{177FBD77-DFD3-42CC-B4CE-C34FB3F95D63}" type="pres">
      <dgm:prSet presAssocID="{D5955697-4E80-4207-BEA6-20BE3B3BC5DE}" presName="Accent" presStyleLbl="node1" presStyleIdx="1" presStyleCnt="4" custScaleX="146250" custLinFactNeighborX="-1044" custLinFactNeighborY="-1392"/>
      <dgm:spPr>
        <a:solidFill>
          <a:schemeClr val="tx1">
            <a:lumMod val="50000"/>
            <a:lumOff val="50000"/>
          </a:schemeClr>
        </a:solidFill>
        <a:ln w="28575">
          <a:solidFill>
            <a:schemeClr val="tx1"/>
          </a:solidFill>
        </a:ln>
      </dgm:spPr>
    </dgm:pt>
    <dgm:pt modelId="{D1A2A541-B5AF-427D-A831-461C6EAD51A6}" type="pres">
      <dgm:prSet presAssocID="{D5955697-4E80-4207-BEA6-20BE3B3BC5DE}" presName="Parent2" presStyleLbl="revTx" presStyleIdx="1" presStyleCnt="4" custScaleX="145854" custScaleY="139252" custLinFactNeighborX="-8108" custLinFactNeighborY="-2495">
        <dgm:presLayoutVars>
          <dgm:chMax val="1"/>
          <dgm:chPref val="1"/>
          <dgm:bulletEnabled val="1"/>
        </dgm:presLayoutVars>
      </dgm:prSet>
      <dgm:spPr/>
    </dgm:pt>
    <dgm:pt modelId="{005CF030-7812-464A-8DC4-23C150578A17}" type="pres">
      <dgm:prSet presAssocID="{6F85E0F4-D0A9-4F9C-A2E1-936625FA2A25}" presName="Accent3" presStyleCnt="0"/>
      <dgm:spPr/>
    </dgm:pt>
    <dgm:pt modelId="{1E3211C4-56A9-4878-9666-5A096D4EA5D5}" type="pres">
      <dgm:prSet presAssocID="{6F85E0F4-D0A9-4F9C-A2E1-936625FA2A25}" presName="Accent" presStyleLbl="node1" presStyleIdx="2" presStyleCnt="4" custScaleX="138793" custLinFactNeighborX="4143" custLinFactNeighborY="4473"/>
      <dgm:spPr>
        <a:solidFill>
          <a:schemeClr val="tx1">
            <a:lumMod val="50000"/>
            <a:lumOff val="50000"/>
          </a:schemeClr>
        </a:solidFill>
        <a:ln w="28575">
          <a:solidFill>
            <a:schemeClr val="tx1"/>
          </a:solidFill>
        </a:ln>
      </dgm:spPr>
    </dgm:pt>
    <dgm:pt modelId="{25241CD3-549C-4452-8B6C-60DA2C03FC14}" type="pres">
      <dgm:prSet presAssocID="{6F85E0F4-D0A9-4F9C-A2E1-936625FA2A25}" presName="Parent3" presStyleLbl="revTx" presStyleIdx="2" presStyleCnt="4" custScaleX="163078" custScaleY="242610" custLinFactNeighborX="12506" custLinFactNeighborY="204">
        <dgm:presLayoutVars>
          <dgm:chMax val="1"/>
          <dgm:chPref val="1"/>
          <dgm:bulletEnabled val="1"/>
        </dgm:presLayoutVars>
      </dgm:prSet>
      <dgm:spPr/>
    </dgm:pt>
    <dgm:pt modelId="{69060B31-9378-4981-9116-AF80BCCB8409}" type="pres">
      <dgm:prSet presAssocID="{43FC1CD6-130D-4895-9FF1-717E28C22352}" presName="Accent4" presStyleCnt="0"/>
      <dgm:spPr/>
    </dgm:pt>
    <dgm:pt modelId="{0F781BD4-7CC9-4EA0-9AEB-516D86F51DDA}" type="pres">
      <dgm:prSet presAssocID="{43FC1CD6-130D-4895-9FF1-717E28C22352}" presName="Accent" presStyleLbl="node1" presStyleIdx="3" presStyleCnt="4" custScaleX="143973" custScaleY="90539" custLinFactNeighborX="2467" custLinFactNeighborY="7320"/>
      <dgm:spPr>
        <a:solidFill>
          <a:schemeClr val="tx1">
            <a:lumMod val="50000"/>
            <a:lumOff val="50000"/>
          </a:schemeClr>
        </a:solidFill>
        <a:ln w="28575">
          <a:solidFill>
            <a:schemeClr val="tx1"/>
          </a:solidFill>
        </a:ln>
      </dgm:spPr>
    </dgm:pt>
    <dgm:pt modelId="{5FD430DE-4048-42C0-AE98-F484FB4D0228}" type="pres">
      <dgm:prSet presAssocID="{43FC1CD6-130D-4895-9FF1-717E28C22352}" presName="Parent4" presStyleLbl="revTx" presStyleIdx="3" presStyleCnt="4" custScaleX="176124" custLinFactNeighborX="-2495" custLinFactNeighborY="456">
        <dgm:presLayoutVars>
          <dgm:chMax val="1"/>
          <dgm:chPref val="1"/>
          <dgm:bulletEnabled val="1"/>
        </dgm:presLayoutVars>
      </dgm:prSet>
      <dgm:spPr/>
    </dgm:pt>
  </dgm:ptLst>
  <dgm:cxnLst>
    <dgm:cxn modelId="{35BC8F15-EA20-4CC0-9B1F-72D4D377DEDF}" type="presOf" srcId="{D26C86C8-FFFA-467B-B15F-378021D2C52C}" destId="{479B47B5-B84C-48EF-A89E-AE3F21B2843B}" srcOrd="0" destOrd="0" presId="urn:microsoft.com/office/officeart/2009/layout/CircleArrowProcess"/>
    <dgm:cxn modelId="{85131B3F-2A24-4D32-861F-F7B9A0F4A2A2}" type="presOf" srcId="{AC5C6E8A-BF96-40C7-8F1C-4C2F48E76CCA}" destId="{D177A56F-4004-4ADA-A36D-A7B801621B01}" srcOrd="0" destOrd="0" presId="urn:microsoft.com/office/officeart/2009/layout/CircleArrowProcess"/>
    <dgm:cxn modelId="{85D52044-49CD-490F-85AE-DB6ABCB980F6}" type="presOf" srcId="{D5955697-4E80-4207-BEA6-20BE3B3BC5DE}" destId="{D1A2A541-B5AF-427D-A831-461C6EAD51A6}" srcOrd="0" destOrd="0" presId="urn:microsoft.com/office/officeart/2009/layout/CircleArrowProcess"/>
    <dgm:cxn modelId="{CFA751A3-88D7-4975-BB15-CCE59D7EB6B0}" srcId="{D26C86C8-FFFA-467B-B15F-378021D2C52C}" destId="{43FC1CD6-130D-4895-9FF1-717E28C22352}" srcOrd="3" destOrd="0" parTransId="{0444DB5E-905F-4183-A117-3B9B0F3AEE23}" sibTransId="{2B806BAE-16B1-4ADD-96B3-F1D58AB70B7A}"/>
    <dgm:cxn modelId="{2D9CC3A9-C5B6-443A-ADF2-A78DA339F4B6}" srcId="{D26C86C8-FFFA-467B-B15F-378021D2C52C}" destId="{D5955697-4E80-4207-BEA6-20BE3B3BC5DE}" srcOrd="1" destOrd="0" parTransId="{5ACD9401-29A8-4751-8302-1C278AE1FE41}" sibTransId="{06D948FA-E6ED-4F0D-BB35-A31FA387508B}"/>
    <dgm:cxn modelId="{E034E9C9-4882-4A3E-95B4-826D434A0B40}" type="presOf" srcId="{43FC1CD6-130D-4895-9FF1-717E28C22352}" destId="{5FD430DE-4048-42C0-AE98-F484FB4D0228}" srcOrd="0" destOrd="0" presId="urn:microsoft.com/office/officeart/2009/layout/CircleArrowProcess"/>
    <dgm:cxn modelId="{9D5257CC-3B4D-4549-9461-D7046F630A4E}" type="presOf" srcId="{6F85E0F4-D0A9-4F9C-A2E1-936625FA2A25}" destId="{25241CD3-549C-4452-8B6C-60DA2C03FC14}" srcOrd="0" destOrd="0" presId="urn:microsoft.com/office/officeart/2009/layout/CircleArrowProcess"/>
    <dgm:cxn modelId="{3DF0C9D9-7092-4EDB-81E0-3C447ED0EBDE}" srcId="{D26C86C8-FFFA-467B-B15F-378021D2C52C}" destId="{AC5C6E8A-BF96-40C7-8F1C-4C2F48E76CCA}" srcOrd="0" destOrd="0" parTransId="{5F2800C0-7EE4-461E-9AEC-A36682C9E895}" sibTransId="{2A947447-3CC8-4D52-B80D-1B62EF922B24}"/>
    <dgm:cxn modelId="{B0A86BF6-ACB8-4B6A-9AE9-01A16B1338A5}" srcId="{D26C86C8-FFFA-467B-B15F-378021D2C52C}" destId="{6F85E0F4-D0A9-4F9C-A2E1-936625FA2A25}" srcOrd="2" destOrd="0" parTransId="{676C6D43-9CC3-4CF4-92DF-35E44AFE6740}" sibTransId="{415A5F7F-F10B-474B-B67A-CFE637A83B05}"/>
    <dgm:cxn modelId="{0223958F-5587-4354-8504-4DC412739A6C}" type="presParOf" srcId="{479B47B5-B84C-48EF-A89E-AE3F21B2843B}" destId="{22CACEEA-DFC9-4BE1-9B35-8BE2B0797E9F}" srcOrd="0" destOrd="0" presId="urn:microsoft.com/office/officeart/2009/layout/CircleArrowProcess"/>
    <dgm:cxn modelId="{97534848-2EF2-4930-9E7B-F7F3CBF9F765}" type="presParOf" srcId="{22CACEEA-DFC9-4BE1-9B35-8BE2B0797E9F}" destId="{98C71205-4F86-4420-ADCC-11EDFC59F6BA}" srcOrd="0" destOrd="0" presId="urn:microsoft.com/office/officeart/2009/layout/CircleArrowProcess"/>
    <dgm:cxn modelId="{844067C7-0547-446D-A1C4-B9C6C8749E23}" type="presParOf" srcId="{479B47B5-B84C-48EF-A89E-AE3F21B2843B}" destId="{D177A56F-4004-4ADA-A36D-A7B801621B01}" srcOrd="1" destOrd="0" presId="urn:microsoft.com/office/officeart/2009/layout/CircleArrowProcess"/>
    <dgm:cxn modelId="{986A92CC-8D36-4DC2-A5F2-517F9A86D2DF}" type="presParOf" srcId="{479B47B5-B84C-48EF-A89E-AE3F21B2843B}" destId="{B196AF40-2DC2-4332-93EF-C85B6F91FBD7}" srcOrd="2" destOrd="0" presId="urn:microsoft.com/office/officeart/2009/layout/CircleArrowProcess"/>
    <dgm:cxn modelId="{85896FCE-498E-4110-A687-AE9D4FEBEAE8}" type="presParOf" srcId="{B196AF40-2DC2-4332-93EF-C85B6F91FBD7}" destId="{177FBD77-DFD3-42CC-B4CE-C34FB3F95D63}" srcOrd="0" destOrd="0" presId="urn:microsoft.com/office/officeart/2009/layout/CircleArrowProcess"/>
    <dgm:cxn modelId="{BABFE810-395A-486E-B5D4-5B6E4F3A3BE9}" type="presParOf" srcId="{479B47B5-B84C-48EF-A89E-AE3F21B2843B}" destId="{D1A2A541-B5AF-427D-A831-461C6EAD51A6}" srcOrd="3" destOrd="0" presId="urn:microsoft.com/office/officeart/2009/layout/CircleArrowProcess"/>
    <dgm:cxn modelId="{F4C1B160-6272-44D5-8598-4A13FD6EA363}" type="presParOf" srcId="{479B47B5-B84C-48EF-A89E-AE3F21B2843B}" destId="{005CF030-7812-464A-8DC4-23C150578A17}" srcOrd="4" destOrd="0" presId="urn:microsoft.com/office/officeart/2009/layout/CircleArrowProcess"/>
    <dgm:cxn modelId="{CF7E712D-C549-4B36-91FC-70ED5B788EF6}" type="presParOf" srcId="{005CF030-7812-464A-8DC4-23C150578A17}" destId="{1E3211C4-56A9-4878-9666-5A096D4EA5D5}" srcOrd="0" destOrd="0" presId="urn:microsoft.com/office/officeart/2009/layout/CircleArrowProcess"/>
    <dgm:cxn modelId="{54C7489E-C7E3-4C3A-9BEC-4B557CE8726D}" type="presParOf" srcId="{479B47B5-B84C-48EF-A89E-AE3F21B2843B}" destId="{25241CD3-549C-4452-8B6C-60DA2C03FC14}" srcOrd="5" destOrd="0" presId="urn:microsoft.com/office/officeart/2009/layout/CircleArrowProcess"/>
    <dgm:cxn modelId="{127474D8-F766-47DC-B91E-277BF0BE4F2C}" type="presParOf" srcId="{479B47B5-B84C-48EF-A89E-AE3F21B2843B}" destId="{69060B31-9378-4981-9116-AF80BCCB8409}" srcOrd="6" destOrd="0" presId="urn:microsoft.com/office/officeart/2009/layout/CircleArrowProcess"/>
    <dgm:cxn modelId="{2946BE02-602B-4AE3-B0B6-74D10526E275}" type="presParOf" srcId="{69060B31-9378-4981-9116-AF80BCCB8409}" destId="{0F781BD4-7CC9-4EA0-9AEB-516D86F51DDA}" srcOrd="0" destOrd="0" presId="urn:microsoft.com/office/officeart/2009/layout/CircleArrowProcess"/>
    <dgm:cxn modelId="{67967508-A3FA-4904-B2E4-2C9355C21EF8}" type="presParOf" srcId="{479B47B5-B84C-48EF-A89E-AE3F21B2843B}" destId="{5FD430DE-4048-42C0-AE98-F484FB4D0228}" srcOrd="7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C71205-4F86-4420-ADCC-11EDFC59F6BA}">
      <dsp:nvSpPr>
        <dsp:cNvPr id="0" name=""/>
        <dsp:cNvSpPr/>
      </dsp:nvSpPr>
      <dsp:spPr>
        <a:xfrm>
          <a:off x="3632530" y="-80073"/>
          <a:ext cx="2970928" cy="226505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tx1">
            <a:lumMod val="50000"/>
            <a:lumOff val="5000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77A56F-4004-4ADA-A36D-A7B801621B01}">
      <dsp:nvSpPr>
        <dsp:cNvPr id="0" name=""/>
        <dsp:cNvSpPr/>
      </dsp:nvSpPr>
      <dsp:spPr>
        <a:xfrm>
          <a:off x="3974573" y="598304"/>
          <a:ext cx="2235827" cy="799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Amasis MT Pro Medium" panose="02040604050005020304" pitchFamily="18" charset="-18"/>
            </a:rPr>
            <a:t>Identifikace a hodnocení příležitostí.</a:t>
          </a:r>
        </a:p>
      </dsp:txBody>
      <dsp:txXfrm>
        <a:off x="3974573" y="598304"/>
        <a:ext cx="2235827" cy="799700"/>
      </dsp:txXfrm>
    </dsp:sp>
    <dsp:sp modelId="{177FBD77-DFD3-42CC-B4CE-C34FB3F95D63}">
      <dsp:nvSpPr>
        <dsp:cNvPr id="0" name=""/>
        <dsp:cNvSpPr/>
      </dsp:nvSpPr>
      <dsp:spPr>
        <a:xfrm>
          <a:off x="2761718" y="1316125"/>
          <a:ext cx="3312305" cy="226505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tx1">
            <a:lumMod val="50000"/>
            <a:lumOff val="5000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A2A541-B5AF-427D-A831-461C6EAD51A6}">
      <dsp:nvSpPr>
        <dsp:cNvPr id="0" name=""/>
        <dsp:cNvSpPr/>
      </dsp:nvSpPr>
      <dsp:spPr>
        <a:xfrm>
          <a:off x="3414341" y="2030167"/>
          <a:ext cx="1843449" cy="879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Amasis MT Pro Medium" panose="02040604050005020304" pitchFamily="18" charset="-18"/>
            </a:rPr>
            <a:t>Analýzy tržních segmentů a výběr cílového trhu.</a:t>
          </a:r>
        </a:p>
      </dsp:txBody>
      <dsp:txXfrm>
        <a:off x="3414341" y="2030167"/>
        <a:ext cx="1843449" cy="879912"/>
      </dsp:txXfrm>
    </dsp:sp>
    <dsp:sp modelId="{1E3211C4-56A9-4878-9666-5A096D4EA5D5}">
      <dsp:nvSpPr>
        <dsp:cNvPr id="0" name=""/>
        <dsp:cNvSpPr/>
      </dsp:nvSpPr>
      <dsp:spPr>
        <a:xfrm>
          <a:off x="3584606" y="2709338"/>
          <a:ext cx="3143417" cy="2265054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tx1">
            <a:lumMod val="50000"/>
            <a:lumOff val="5000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241CD3-549C-4452-8B6C-60DA2C03FC14}">
      <dsp:nvSpPr>
        <dsp:cNvPr id="0" name=""/>
        <dsp:cNvSpPr/>
      </dsp:nvSpPr>
      <dsp:spPr>
        <a:xfrm>
          <a:off x="4197772" y="3024683"/>
          <a:ext cx="2061143" cy="15330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Amasis MT Pro Medium" panose="02040604050005020304" pitchFamily="18" charset="-18"/>
            </a:rPr>
            <a:t>Plánování a implementace marketingového mixu.</a:t>
          </a:r>
        </a:p>
      </dsp:txBody>
      <dsp:txXfrm>
        <a:off x="4197772" y="3024683"/>
        <a:ext cx="2061143" cy="1533015"/>
      </dsp:txXfrm>
    </dsp:sp>
    <dsp:sp modelId="{0F781BD4-7CC9-4EA0-9AEB-516D86F51DDA}">
      <dsp:nvSpPr>
        <dsp:cNvPr id="0" name=""/>
        <dsp:cNvSpPr/>
      </dsp:nvSpPr>
      <dsp:spPr>
        <a:xfrm>
          <a:off x="3011215" y="4268871"/>
          <a:ext cx="2801382" cy="1762531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tx1">
            <a:lumMod val="50000"/>
            <a:lumOff val="5000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D430DE-4048-42C0-AE98-F484FB4D0228}">
      <dsp:nvSpPr>
        <dsp:cNvPr id="0" name=""/>
        <dsp:cNvSpPr/>
      </dsp:nvSpPr>
      <dsp:spPr>
        <a:xfrm>
          <a:off x="3293992" y="4780854"/>
          <a:ext cx="2226031" cy="6318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Amasis MT Pro Medium" panose="02040604050005020304" pitchFamily="18" charset="-18"/>
            </a:rPr>
            <a:t>Analýza marketingové výkonnosti</a:t>
          </a:r>
          <a:r>
            <a:rPr lang="cs-CZ" sz="1050" kern="1200" dirty="0"/>
            <a:t>.</a:t>
          </a:r>
        </a:p>
      </dsp:txBody>
      <dsp:txXfrm>
        <a:off x="3293992" y="4780854"/>
        <a:ext cx="2226031" cy="6318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C71205-4F86-4420-ADCC-11EDFC59F6BA}">
      <dsp:nvSpPr>
        <dsp:cNvPr id="0" name=""/>
        <dsp:cNvSpPr/>
      </dsp:nvSpPr>
      <dsp:spPr>
        <a:xfrm>
          <a:off x="3632530" y="-80073"/>
          <a:ext cx="2970928" cy="226505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tx1">
            <a:lumMod val="50000"/>
            <a:lumOff val="5000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77A56F-4004-4ADA-A36D-A7B801621B01}">
      <dsp:nvSpPr>
        <dsp:cNvPr id="0" name=""/>
        <dsp:cNvSpPr/>
      </dsp:nvSpPr>
      <dsp:spPr>
        <a:xfrm>
          <a:off x="3974573" y="598304"/>
          <a:ext cx="2235827" cy="799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Amasis MT Pro Medium" panose="02040604050005020304" pitchFamily="18" charset="-18"/>
            </a:rPr>
            <a:t>Identifikace a hodnocení příležitostí.</a:t>
          </a:r>
        </a:p>
      </dsp:txBody>
      <dsp:txXfrm>
        <a:off x="3974573" y="598304"/>
        <a:ext cx="2235827" cy="799700"/>
      </dsp:txXfrm>
    </dsp:sp>
    <dsp:sp modelId="{177FBD77-DFD3-42CC-B4CE-C34FB3F95D63}">
      <dsp:nvSpPr>
        <dsp:cNvPr id="0" name=""/>
        <dsp:cNvSpPr/>
      </dsp:nvSpPr>
      <dsp:spPr>
        <a:xfrm>
          <a:off x="2761718" y="1316125"/>
          <a:ext cx="3312305" cy="226505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tx1">
            <a:lumMod val="50000"/>
            <a:lumOff val="5000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A2A541-B5AF-427D-A831-461C6EAD51A6}">
      <dsp:nvSpPr>
        <dsp:cNvPr id="0" name=""/>
        <dsp:cNvSpPr/>
      </dsp:nvSpPr>
      <dsp:spPr>
        <a:xfrm>
          <a:off x="3414341" y="2030167"/>
          <a:ext cx="1843449" cy="879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Amasis MT Pro Medium" panose="02040604050005020304" pitchFamily="18" charset="-18"/>
            </a:rPr>
            <a:t>Analýzy tržních segmentů a výběr cílového trhu.</a:t>
          </a:r>
        </a:p>
      </dsp:txBody>
      <dsp:txXfrm>
        <a:off x="3414341" y="2030167"/>
        <a:ext cx="1843449" cy="879912"/>
      </dsp:txXfrm>
    </dsp:sp>
    <dsp:sp modelId="{1E3211C4-56A9-4878-9666-5A096D4EA5D5}">
      <dsp:nvSpPr>
        <dsp:cNvPr id="0" name=""/>
        <dsp:cNvSpPr/>
      </dsp:nvSpPr>
      <dsp:spPr>
        <a:xfrm>
          <a:off x="3592828" y="2755387"/>
          <a:ext cx="3143417" cy="2265054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tx1">
            <a:lumMod val="50000"/>
            <a:lumOff val="5000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241CD3-549C-4452-8B6C-60DA2C03FC14}">
      <dsp:nvSpPr>
        <dsp:cNvPr id="0" name=""/>
        <dsp:cNvSpPr/>
      </dsp:nvSpPr>
      <dsp:spPr>
        <a:xfrm>
          <a:off x="4197772" y="3024683"/>
          <a:ext cx="2061143" cy="15330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Amasis MT Pro Medium" panose="02040604050005020304" pitchFamily="18" charset="-18"/>
            </a:rPr>
            <a:t>Plánování a implementace marketingového mixu.</a:t>
          </a:r>
        </a:p>
      </dsp:txBody>
      <dsp:txXfrm>
        <a:off x="4197772" y="3024683"/>
        <a:ext cx="2061143" cy="1533015"/>
      </dsp:txXfrm>
    </dsp:sp>
    <dsp:sp modelId="{0F781BD4-7CC9-4EA0-9AEB-516D86F51DDA}">
      <dsp:nvSpPr>
        <dsp:cNvPr id="0" name=""/>
        <dsp:cNvSpPr/>
      </dsp:nvSpPr>
      <dsp:spPr>
        <a:xfrm>
          <a:off x="3090739" y="4340432"/>
          <a:ext cx="2801382" cy="1762531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tx1">
            <a:lumMod val="50000"/>
            <a:lumOff val="5000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D430DE-4048-42C0-AE98-F484FB4D0228}">
      <dsp:nvSpPr>
        <dsp:cNvPr id="0" name=""/>
        <dsp:cNvSpPr/>
      </dsp:nvSpPr>
      <dsp:spPr>
        <a:xfrm>
          <a:off x="3293992" y="4780854"/>
          <a:ext cx="2226031" cy="6318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Amasis MT Pro Medium" panose="02040604050005020304" pitchFamily="18" charset="-18"/>
            </a:rPr>
            <a:t>Analýza marketingové výkonnosti</a:t>
          </a:r>
          <a:r>
            <a:rPr lang="cs-CZ" sz="1050" kern="1200" dirty="0"/>
            <a:t>.</a:t>
          </a:r>
        </a:p>
      </dsp:txBody>
      <dsp:txXfrm>
        <a:off x="3293992" y="4780854"/>
        <a:ext cx="2226031" cy="6318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15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809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983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673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557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6275D8F-AB60-4854-B99D-BF12F78056AC}"/>
              </a:ext>
            </a:extLst>
          </p:cNvPr>
          <p:cNvSpPr txBox="1"/>
          <p:nvPr/>
        </p:nvSpPr>
        <p:spPr>
          <a:xfrm>
            <a:off x="252248" y="121758"/>
            <a:ext cx="120740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Bookman Old Style" panose="02050604050505020204" pitchFamily="18" charset="0"/>
              </a:rPr>
              <a:t>MARKETÉR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350CD05-5430-4E07-9253-FC10B48BD4B1}"/>
              </a:ext>
            </a:extLst>
          </p:cNvPr>
          <p:cNvSpPr txBox="1"/>
          <p:nvPr/>
        </p:nvSpPr>
        <p:spPr>
          <a:xfrm>
            <a:off x="252248" y="951402"/>
            <a:ext cx="11800490" cy="38625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500" b="1" u="sng" dirty="0">
                <a:latin typeface="Bookman Old Style" panose="02050604050505020204" pitchFamily="18" charset="0"/>
              </a:rPr>
              <a:t>Musí umět: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cs-CZ" sz="3500" b="1" dirty="0">
                <a:ln w="1905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analyzovat trh </a:t>
            </a:r>
            <a:r>
              <a:rPr lang="cs-CZ" sz="3500" dirty="0">
                <a:latin typeface="Bookman Old Style" panose="02050604050505020204" pitchFamily="18" charset="0"/>
              </a:rPr>
              <a:t>(identifikace trhu, jeho velikosti, lokalizaci, potřeby na daném trhu)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cs-CZ" sz="3500" b="1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analyzovat produkt </a:t>
            </a:r>
            <a:r>
              <a:rPr lang="cs-CZ" sz="3500" dirty="0">
                <a:latin typeface="Bookman Old Style" panose="02050604050505020204" pitchFamily="18" charset="0"/>
              </a:rPr>
              <a:t>(jaký produkt je využitelný na trh, jaký produkt nebo služba má potenciální úspěch, jak je výrobek daným trhem vnímán či odmítán.</a:t>
            </a:r>
          </a:p>
        </p:txBody>
      </p:sp>
    </p:spTree>
    <p:extLst>
      <p:ext uri="{BB962C8B-B14F-4D97-AF65-F5344CB8AC3E}">
        <p14:creationId xmlns:p14="http://schemas.microsoft.com/office/powerpoint/2010/main" val="2608062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6275D8F-AB60-4854-B99D-BF12F78056AC}"/>
              </a:ext>
            </a:extLst>
          </p:cNvPr>
          <p:cNvSpPr txBox="1"/>
          <p:nvPr/>
        </p:nvSpPr>
        <p:spPr>
          <a:xfrm>
            <a:off x="252248" y="131824"/>
            <a:ext cx="120740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Bookman Old Style" panose="02050604050505020204" pitchFamily="18" charset="0"/>
              </a:rPr>
              <a:t>MARKETINGOVÁ KONCEPCE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8CD6D5D-798D-4ABA-8550-ED72D583B49D}"/>
              </a:ext>
            </a:extLst>
          </p:cNvPr>
          <p:cNvSpPr txBox="1"/>
          <p:nvPr/>
        </p:nvSpPr>
        <p:spPr>
          <a:xfrm>
            <a:off x="298356" y="741960"/>
            <a:ext cx="1189364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500" dirty="0">
                <a:latin typeface="Bookman Old Style" panose="02050604050505020204" pitchFamily="18" charset="0"/>
              </a:rPr>
              <a:t>Základ marketingového myšlení  je orientace na zákazníka.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500" dirty="0">
                <a:latin typeface="Bookman Old Style" panose="02050604050505020204" pitchFamily="18" charset="0"/>
              </a:rPr>
              <a:t>Je rozvinuta v produkčně orientovaných firmách, které musí reagovat na změny v ekonomickém prostředí, tyto firmy se stávají marketingově orientovanými firmami.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500" b="1" u="sng" dirty="0">
                <a:latin typeface="Bookman Old Style" panose="02050604050505020204" pitchFamily="18" charset="0"/>
              </a:rPr>
              <a:t>Marketingová koncepce vyžaduje od manažerů aby byli: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Bookman Old Style" panose="02050604050505020204" pitchFamily="18" charset="0"/>
              </a:rPr>
              <a:t>orientovaní na spotřebitele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Bookman Old Style" panose="02050604050505020204" pitchFamily="18" charset="0"/>
              </a:rPr>
              <a:t>soustředili se více na dlouhodobou rentabilitu než na objem prodeje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Bookman Old Style" panose="02050604050505020204" pitchFamily="18" charset="0"/>
              </a:rPr>
              <a:t>zaměřili se na integraci a koordinaci marketingu</a:t>
            </a:r>
          </a:p>
        </p:txBody>
      </p:sp>
    </p:spTree>
    <p:extLst>
      <p:ext uri="{BB962C8B-B14F-4D97-AF65-F5344CB8AC3E}">
        <p14:creationId xmlns:p14="http://schemas.microsoft.com/office/powerpoint/2010/main" val="2898355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6275D8F-AB60-4854-B99D-BF12F78056AC}"/>
              </a:ext>
            </a:extLst>
          </p:cNvPr>
          <p:cNvSpPr txBox="1"/>
          <p:nvPr/>
        </p:nvSpPr>
        <p:spPr>
          <a:xfrm>
            <a:off x="252248" y="131824"/>
            <a:ext cx="120740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Bookman Old Style" panose="02050604050505020204" pitchFamily="18" charset="0"/>
              </a:rPr>
              <a:t>MARKETINGOVÝ MANAGEMENT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8CD6D5D-798D-4ABA-8550-ED72D583B49D}"/>
              </a:ext>
            </a:extLst>
          </p:cNvPr>
          <p:cNvSpPr txBox="1"/>
          <p:nvPr/>
        </p:nvSpPr>
        <p:spPr>
          <a:xfrm>
            <a:off x="298356" y="850135"/>
            <a:ext cx="1189364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dirty="0">
                <a:latin typeface="Bookman Old Style" panose="02050604050505020204" pitchFamily="18" charset="0"/>
              </a:rPr>
              <a:t>Efektivní marketingový management vyžaduje výzkum.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dirty="0">
                <a:latin typeface="Bookman Old Style" panose="02050604050505020204" pitchFamily="18" charset="0"/>
              </a:rPr>
              <a:t>Za manažerskou hodnotu marketingového výzkumů je považována redukce nejistoty.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dirty="0">
                <a:latin typeface="Bookman Old Style" panose="02050604050505020204" pitchFamily="18" charset="0"/>
              </a:rPr>
              <a:t>Informace jsou důležité pro správné rozhodování o marketingových strategiích a taktikách a slouží k dosažení strategických cílů podniku.</a:t>
            </a:r>
          </a:p>
          <a:p>
            <a:endParaRPr lang="cs-CZ" sz="3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095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6275D8F-AB60-4854-B99D-BF12F78056AC}"/>
              </a:ext>
            </a:extLst>
          </p:cNvPr>
          <p:cNvSpPr txBox="1"/>
          <p:nvPr/>
        </p:nvSpPr>
        <p:spPr>
          <a:xfrm>
            <a:off x="117985" y="131824"/>
            <a:ext cx="120740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Bookman Old Style" panose="02050604050505020204" pitchFamily="18" charset="0"/>
              </a:rPr>
              <a:t>IMPLEMENTACE MARKETINGOVÉ STRATEGIE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8CD6D5D-798D-4ABA-8550-ED72D583B49D}"/>
              </a:ext>
            </a:extLst>
          </p:cNvPr>
          <p:cNvSpPr txBox="1"/>
          <p:nvPr/>
        </p:nvSpPr>
        <p:spPr>
          <a:xfrm>
            <a:off x="208170" y="1517627"/>
            <a:ext cx="118936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dirty="0">
                <a:latin typeface="Bookman Old Style" panose="02050604050505020204" pitchFamily="18" charset="0"/>
              </a:rPr>
              <a:t>Zahrnuje čtyři stádia: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5E357ED-C2BC-498A-9CE1-A63BC44AD3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0754800"/>
              </p:ext>
            </p:extLst>
          </p:nvPr>
        </p:nvGraphicFramePr>
        <p:xfrm>
          <a:off x="2096814" y="719666"/>
          <a:ext cx="9427778" cy="6006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605606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5E357ED-C2BC-498A-9CE1-A63BC44AD3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2527054"/>
              </p:ext>
            </p:extLst>
          </p:nvPr>
        </p:nvGraphicFramePr>
        <p:xfrm>
          <a:off x="-2783520" y="249927"/>
          <a:ext cx="9427778" cy="6006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B0BBBAC8-AA48-4DF4-81D1-F3941F0C39CE}"/>
              </a:ext>
            </a:extLst>
          </p:cNvPr>
          <p:cNvSpPr txBox="1"/>
          <p:nvPr/>
        </p:nvSpPr>
        <p:spPr>
          <a:xfrm>
            <a:off x="3776869" y="239405"/>
            <a:ext cx="7863840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500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Zhodnocení</a:t>
            </a:r>
            <a:r>
              <a:rPr lang="cs-CZ" sz="3500" dirty="0">
                <a:latin typeface="Amasis MT Pro Medium" panose="02040604050005020304" pitchFamily="18" charset="-18"/>
              </a:rPr>
              <a:t> možností, které </a:t>
            </a:r>
          </a:p>
          <a:p>
            <a:r>
              <a:rPr lang="cs-CZ" sz="3500" dirty="0">
                <a:latin typeface="Amasis MT Pro Medium" panose="02040604050005020304" pitchFamily="18" charset="-18"/>
              </a:rPr>
              <a:t>   podnik má.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500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Identifikace</a:t>
            </a:r>
            <a:r>
              <a:rPr lang="cs-CZ" sz="3500" dirty="0">
                <a:latin typeface="Amasis MT Pro Medium" panose="02040604050005020304" pitchFamily="18" charset="-18"/>
              </a:rPr>
              <a:t> tržních trendů, aktivit konkurentů, preference spotřebitelů.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500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Plánování</a:t>
            </a:r>
            <a:r>
              <a:rPr lang="cs-CZ" sz="3500" dirty="0">
                <a:latin typeface="Amasis MT Pro Medium" panose="02040604050005020304" pitchFamily="18" charset="-18"/>
              </a:rPr>
              <a:t> o produktové řadě a službách, které uspokojí současné i budoucí potřeby. Implementace marketingového mixu = výzkum produktu, ceny, distribuce, prodeje.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500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Analýza</a:t>
            </a:r>
            <a:r>
              <a:rPr lang="cs-CZ" sz="3500" dirty="0">
                <a:latin typeface="Amasis MT Pro Medium" panose="02040604050005020304" pitchFamily="18" charset="-18"/>
              </a:rPr>
              <a:t> výkonnosti, poměr náklady a ceny, podíl na trhu, kvóty prodejů.</a:t>
            </a:r>
          </a:p>
        </p:txBody>
      </p:sp>
    </p:spTree>
    <p:extLst>
      <p:ext uri="{BB962C8B-B14F-4D97-AF65-F5344CB8AC3E}">
        <p14:creationId xmlns:p14="http://schemas.microsoft.com/office/powerpoint/2010/main" val="1747397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6275D8F-AB60-4854-B99D-BF12F78056AC}"/>
              </a:ext>
            </a:extLst>
          </p:cNvPr>
          <p:cNvSpPr txBox="1"/>
          <p:nvPr/>
        </p:nvSpPr>
        <p:spPr>
          <a:xfrm>
            <a:off x="252248" y="131824"/>
            <a:ext cx="1207401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Bookman Old Style" panose="02050604050505020204" pitchFamily="18" charset="0"/>
              </a:rPr>
              <a:t>VÝZKUM PRODUKTU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8CD6D5D-798D-4ABA-8550-ED72D583B49D}"/>
              </a:ext>
            </a:extLst>
          </p:cNvPr>
          <p:cNvSpPr txBox="1"/>
          <p:nvPr/>
        </p:nvSpPr>
        <p:spPr>
          <a:xfrm>
            <a:off x="298356" y="850135"/>
            <a:ext cx="1189364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Bookman Old Style" panose="02050604050505020204" pitchFamily="18" charset="0"/>
              </a:rPr>
              <a:t>Soustřeďuje se na design a rozvoj nových produktů, ale i na zlepšování stávajících produktů.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Bookman Old Style" panose="02050604050505020204" pitchFamily="18" charset="0"/>
              </a:rPr>
              <a:t>Výzkum odhadování spotřebitelských preferencí a trendů spojených s udržitelností a kvalitou produktů.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u="sng" dirty="0">
                <a:latin typeface="Bookman Old Style" panose="02050604050505020204" pitchFamily="18" charset="0"/>
              </a:rPr>
              <a:t>Výzkum produktu pokrývá: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Bookman Old Style" panose="02050604050505020204" pitchFamily="18" charset="0"/>
              </a:rPr>
              <a:t>existující výrobky a služby,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Bookman Old Style" panose="02050604050505020204" pitchFamily="18" charset="0"/>
              </a:rPr>
              <a:t>příležitosti pro nové výrobky a služby,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Bookman Old Style" panose="02050604050505020204" pitchFamily="18" charset="0"/>
              </a:rPr>
              <a:t>konkurenční výrobky a služby,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Bookman Old Style" panose="02050604050505020204" pitchFamily="18" charset="0"/>
              </a:rPr>
              <a:t>příležitosti pro stávající výrobky a služby.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cs-CZ" sz="3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126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6275D8F-AB60-4854-B99D-BF12F78056AC}"/>
              </a:ext>
            </a:extLst>
          </p:cNvPr>
          <p:cNvSpPr txBox="1"/>
          <p:nvPr/>
        </p:nvSpPr>
        <p:spPr>
          <a:xfrm>
            <a:off x="252248" y="131824"/>
            <a:ext cx="1207401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Bookman Old Style" panose="02050604050505020204" pitchFamily="18" charset="0"/>
              </a:rPr>
              <a:t>VÝZKUM ZÁKAZNÍKŮ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8CD6D5D-798D-4ABA-8550-ED72D583B49D}"/>
              </a:ext>
            </a:extLst>
          </p:cNvPr>
          <p:cNvSpPr txBox="1"/>
          <p:nvPr/>
        </p:nvSpPr>
        <p:spPr>
          <a:xfrm>
            <a:off x="298356" y="850135"/>
            <a:ext cx="118936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Bookman Old Style" panose="02050604050505020204" pitchFamily="18" charset="0"/>
              </a:rPr>
              <a:t>Výzkum nákupního chování.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Bookman Old Style" panose="02050604050505020204" pitchFamily="18" charset="0"/>
              </a:rPr>
              <a:t>Zkoumají se sociální, ekonomické a psychologické vlivy, které ovlivňují nákupní rozhodování.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Bookman Old Style" panose="02050604050505020204" pitchFamily="18" charset="0"/>
              </a:rPr>
              <a:t>Výzkum zákazníků se týká maloobchodu.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Bookman Old Style" panose="02050604050505020204" pitchFamily="18" charset="0"/>
              </a:rPr>
              <a:t>Výzkumem zjišťujeme názory spotřebitelů, jejich chování a konečné užití produktu.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u="sng" dirty="0">
                <a:latin typeface="Bookman Old Style" panose="02050604050505020204" pitchFamily="18" charset="0"/>
              </a:rPr>
              <a:t>Výzkum zákazníků pokrývá: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Bookman Old Style" panose="02050604050505020204" pitchFamily="18" charset="0"/>
              </a:rPr>
              <a:t>zjištění typu spotřebitelů </a:t>
            </a:r>
            <a:r>
              <a:rPr lang="cs-CZ" sz="3000" i="1" dirty="0">
                <a:latin typeface="Bookman Old Style" panose="02050604050505020204" pitchFamily="18" charset="0"/>
              </a:rPr>
              <a:t>(věk, socioekonomický status),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Bookman Old Style" panose="02050604050505020204" pitchFamily="18" charset="0"/>
              </a:rPr>
              <a:t>vývoj preferencí zákazníků vztahujících se k určitým značkám,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Bookman Old Style" panose="02050604050505020204" pitchFamily="18" charset="0"/>
              </a:rPr>
              <a:t>studování stupně loajality zákazníků ke značce, obchodu.</a:t>
            </a:r>
          </a:p>
        </p:txBody>
      </p:sp>
    </p:spTree>
    <p:extLst>
      <p:ext uri="{BB962C8B-B14F-4D97-AF65-F5344CB8AC3E}">
        <p14:creationId xmlns:p14="http://schemas.microsoft.com/office/powerpoint/2010/main" val="1024816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6275D8F-AB60-4854-B99D-BF12F78056AC}"/>
              </a:ext>
            </a:extLst>
          </p:cNvPr>
          <p:cNvSpPr txBox="1"/>
          <p:nvPr/>
        </p:nvSpPr>
        <p:spPr>
          <a:xfrm>
            <a:off x="252248" y="131824"/>
            <a:ext cx="1207401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Bookman Old Style" panose="02050604050505020204" pitchFamily="18" charset="0"/>
              </a:rPr>
              <a:t>VÝZKUM PRODEJE A DISTRIBUCE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8CD6D5D-798D-4ABA-8550-ED72D583B49D}"/>
              </a:ext>
            </a:extLst>
          </p:cNvPr>
          <p:cNvSpPr txBox="1"/>
          <p:nvPr/>
        </p:nvSpPr>
        <p:spPr>
          <a:xfrm>
            <a:off x="298356" y="850135"/>
            <a:ext cx="1189364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Bookman Old Style" panose="02050604050505020204" pitchFamily="18" charset="0"/>
              </a:rPr>
              <a:t>Výzkum prodejních aktivit a distribučního uspořádání.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u="sng" dirty="0">
                <a:latin typeface="Bookman Old Style" panose="02050604050505020204" pitchFamily="18" charset="0"/>
              </a:rPr>
              <a:t>Výzkum prodeje a distribuce pokrývá: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Bookman Old Style" panose="02050604050505020204" pitchFamily="18" charset="0"/>
              </a:rPr>
              <a:t>existující prodejní a distribuční uspořádání,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Bookman Old Style" panose="02050604050505020204" pitchFamily="18" charset="0"/>
              </a:rPr>
              <a:t>srovnání výkonnosti ve specifických tržních sektorech,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Bookman Old Style" panose="02050604050505020204" pitchFamily="18" charset="0"/>
              </a:rPr>
              <a:t>velikost tržní síly k úměrnosti tržní příležitosti,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Bookman Old Style" panose="02050604050505020204" pitchFamily="18" charset="0"/>
              </a:rPr>
              <a:t>hodnocení alternativních metod distribuce.</a:t>
            </a:r>
          </a:p>
        </p:txBody>
      </p:sp>
    </p:spTree>
    <p:extLst>
      <p:ext uri="{BB962C8B-B14F-4D97-AF65-F5344CB8AC3E}">
        <p14:creationId xmlns:p14="http://schemas.microsoft.com/office/powerpoint/2010/main" val="2427716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6275D8F-AB60-4854-B99D-BF12F78056AC}"/>
              </a:ext>
            </a:extLst>
          </p:cNvPr>
          <p:cNvSpPr txBox="1"/>
          <p:nvPr/>
        </p:nvSpPr>
        <p:spPr>
          <a:xfrm>
            <a:off x="252248" y="131824"/>
            <a:ext cx="1207401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Bookman Old Style" panose="02050604050505020204" pitchFamily="18" charset="0"/>
              </a:rPr>
              <a:t>VÝZKUM CENY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8CD6D5D-798D-4ABA-8550-ED72D583B49D}"/>
              </a:ext>
            </a:extLst>
          </p:cNvPr>
          <p:cNvSpPr txBox="1"/>
          <p:nvPr/>
        </p:nvSpPr>
        <p:spPr>
          <a:xfrm>
            <a:off x="298356" y="850135"/>
            <a:ext cx="1189364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Bookman Old Style" panose="02050604050505020204" pitchFamily="18" charset="0"/>
              </a:rPr>
              <a:t>Cena je jedním z faktorů, které ovlivňují úspěšnost podnikání.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Bookman Old Style" panose="02050604050505020204" pitchFamily="18" charset="0"/>
              </a:rPr>
              <a:t>Záleží zda produkt/služba je nabízen jako normální a běžná nebo jako specifická.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u="sng" dirty="0">
                <a:latin typeface="Bookman Old Style" panose="02050604050505020204" pitchFamily="18" charset="0"/>
              </a:rPr>
              <a:t>Výzkum ceny pokrývá: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Bookman Old Style" panose="02050604050505020204" pitchFamily="18" charset="0"/>
              </a:rPr>
              <a:t>identifikaci stupně cenové citlivosti specifických produktů v různých tržních segmentech,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Bookman Old Style" panose="02050604050505020204" pitchFamily="18" charset="0"/>
              </a:rPr>
              <a:t>odhad relativní efektivity ceny, 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Bookman Old Style" panose="02050604050505020204" pitchFamily="18" charset="0"/>
              </a:rPr>
              <a:t>identifikaci úrovně ceny konkurence na specifickém trhu,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Bookman Old Style" panose="02050604050505020204" pitchFamily="18" charset="0"/>
              </a:rPr>
              <a:t>hodnocení vlivu obchodních slev,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Bookman Old Style" panose="02050604050505020204" pitchFamily="18" charset="0"/>
              </a:rPr>
              <a:t>hodnocení obchodních podnětů potřebných pro vstup na trh.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cs-CZ" sz="3000" b="1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5144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6275D8F-AB60-4854-B99D-BF12F78056AC}"/>
              </a:ext>
            </a:extLst>
          </p:cNvPr>
          <p:cNvSpPr txBox="1"/>
          <p:nvPr/>
        </p:nvSpPr>
        <p:spPr>
          <a:xfrm>
            <a:off x="252248" y="131824"/>
            <a:ext cx="1207401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Bookman Old Style" panose="02050604050505020204" pitchFamily="18" charset="0"/>
              </a:rPr>
              <a:t>VÝZKUM STIMULACE PRODEJE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8CD6D5D-798D-4ABA-8550-ED72D583B49D}"/>
              </a:ext>
            </a:extLst>
          </p:cNvPr>
          <p:cNvSpPr txBox="1"/>
          <p:nvPr/>
        </p:nvSpPr>
        <p:spPr>
          <a:xfrm>
            <a:off x="298356" y="850135"/>
            <a:ext cx="118936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Bookman Old Style" panose="02050604050505020204" pitchFamily="18" charset="0"/>
              </a:rPr>
              <a:t>Výzkum se týká testování efektivnosti metod použitých ke stimulaci prodeje.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Bookman Old Style" panose="02050604050505020204" pitchFamily="18" charset="0"/>
              </a:rPr>
              <a:t>Výstavy, public relations, kampaně, </a:t>
            </a:r>
            <a:r>
              <a:rPr lang="cs-CZ" sz="3000" dirty="0" err="1">
                <a:latin typeface="Bookman Old Style" panose="02050604050505020204" pitchFamily="18" charset="0"/>
              </a:rPr>
              <a:t>merchandisign</a:t>
            </a:r>
            <a:r>
              <a:rPr lang="cs-CZ" sz="3000" dirty="0">
                <a:latin typeface="Bookman Old Style" panose="02050604050505020204" pitchFamily="18" charset="0"/>
              </a:rPr>
              <a:t>, reklama, média (TV, rádia, internet, kina, postery, bannery).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u="sng" dirty="0">
                <a:latin typeface="Bookman Old Style" panose="02050604050505020204" pitchFamily="18" charset="0"/>
              </a:rPr>
              <a:t>Výzkum stimulace prodeje pokrývá: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Bookman Old Style" panose="02050604050505020204" pitchFamily="18" charset="0"/>
              </a:rPr>
              <a:t>identifikace relevantních metod ke stimulaci prodeje,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Bookman Old Style" panose="02050604050505020204" pitchFamily="18" charset="0"/>
              </a:rPr>
              <a:t>identifikace současných metod stimulace prodeje produktu,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Bookman Old Style" panose="02050604050505020204" pitchFamily="18" charset="0"/>
              </a:rPr>
              <a:t>hodnocení nákladů a efektivnost médií v propagaci,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Bookman Old Style" panose="02050604050505020204" pitchFamily="18" charset="0"/>
              </a:rPr>
              <a:t>rozvoj komunikačního mixu.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cs-CZ" sz="3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4471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ADAD3F28-9125-4CE3-91A5-E21737861EBE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333" b="93182" l="3667" r="94667">
                        <a14:foregroundMark x1="9000" y1="35606" x2="9000" y2="62121"/>
                        <a14:foregroundMark x1="4667" y1="51515" x2="3667" y2="65909"/>
                        <a14:foregroundMark x1="3667" y1="65909" x2="4000" y2="66288"/>
                        <a14:foregroundMark x1="38333" y1="63636" x2="33333" y2="73485"/>
                        <a14:foregroundMark x1="3000" y1="86364" x2="15333" y2="93182"/>
                        <a14:foregroundMark x1="15333" y1="93182" x2="27667" y2="86364"/>
                        <a14:foregroundMark x1="85333" y1="9091" x2="91000" y2="20833"/>
                        <a14:foregroundMark x1="89333" y1="27273" x2="91000" y2="42424"/>
                        <a14:foregroundMark x1="91000" y1="42424" x2="90667" y2="43182"/>
                        <a14:foregroundMark x1="94333" y1="47727" x2="78333" y2="51894"/>
                        <a14:foregroundMark x1="94667" y1="21591" x2="94000" y2="18939"/>
                        <a14:foregroundMark x1="63000" y1="8333" x2="66333" y2="9470"/>
                        <a14:foregroundMark x1="83000" y1="7955" x2="89667" y2="9091"/>
                        <a14:foregroundMark x1="14667" y1="23485" x2="23000" y2="196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8473" y="1296062"/>
            <a:ext cx="5840479" cy="5139621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6275D8F-AB60-4854-B99D-BF12F78056AC}"/>
              </a:ext>
            </a:extLst>
          </p:cNvPr>
          <p:cNvSpPr txBox="1"/>
          <p:nvPr/>
        </p:nvSpPr>
        <p:spPr>
          <a:xfrm>
            <a:off x="252248" y="131824"/>
            <a:ext cx="1207401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Bookman Old Style" panose="02050604050505020204" pitchFamily="18" charset="0"/>
              </a:rPr>
              <a:t>PROVÁDĚT NEBO NEPROVÁDĚT </a:t>
            </a:r>
          </a:p>
          <a:p>
            <a:r>
              <a:rPr lang="cs-CZ" sz="3500" b="1" dirty="0">
                <a:latin typeface="Bookman Old Style" panose="02050604050505020204" pitchFamily="18" charset="0"/>
              </a:rPr>
              <a:t>VÝZKUM?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8CD6D5D-798D-4ABA-8550-ED72D583B49D}"/>
              </a:ext>
            </a:extLst>
          </p:cNvPr>
          <p:cNvSpPr txBox="1"/>
          <p:nvPr/>
        </p:nvSpPr>
        <p:spPr>
          <a:xfrm>
            <a:off x="-134263" y="1455263"/>
            <a:ext cx="1189364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Bookman Old Style" panose="02050604050505020204" pitchFamily="18" charset="0"/>
              </a:rPr>
              <a:t>časový tlak,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Bookman Old Style" panose="02050604050505020204" pitchFamily="18" charset="0"/>
              </a:rPr>
              <a:t>dostupnost dat,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Bookman Old Style" panose="02050604050505020204" pitchFamily="18" charset="0"/>
              </a:rPr>
              <a:t>rozhodnutí,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Bookman Old Style" panose="02050604050505020204" pitchFamily="18" charset="0"/>
              </a:rPr>
              <a:t>hodnota výzkumných informací ve vztahu k nákladům.</a:t>
            </a:r>
          </a:p>
        </p:txBody>
      </p:sp>
    </p:spTree>
    <p:extLst>
      <p:ext uri="{BB962C8B-B14F-4D97-AF65-F5344CB8AC3E}">
        <p14:creationId xmlns:p14="http://schemas.microsoft.com/office/powerpoint/2010/main" val="3825207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6275D8F-AB60-4854-B99D-BF12F78056AC}"/>
              </a:ext>
            </a:extLst>
          </p:cNvPr>
          <p:cNvSpPr txBox="1"/>
          <p:nvPr/>
        </p:nvSpPr>
        <p:spPr>
          <a:xfrm>
            <a:off x="252248" y="121758"/>
            <a:ext cx="120740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Bookman Old Style" panose="02050604050505020204" pitchFamily="18" charset="0"/>
              </a:rPr>
              <a:t>PLÁNOVACÍ DOVEDNOSTI VÝZKUMU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C28FFD9-6347-45AE-B741-A23B6128C83E}"/>
              </a:ext>
            </a:extLst>
          </p:cNvPr>
          <p:cNvSpPr txBox="1"/>
          <p:nvPr/>
        </p:nvSpPr>
        <p:spPr>
          <a:xfrm>
            <a:off x="252248" y="951402"/>
            <a:ext cx="1180049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cs-CZ" sz="3500" b="1" dirty="0">
                <a:latin typeface="Bookman Old Style" panose="02050604050505020204" pitchFamily="18" charset="0"/>
              </a:rPr>
              <a:t>ROZVOJ PRODUKTU = </a:t>
            </a:r>
            <a:r>
              <a:rPr lang="cs-CZ" sz="3500" dirty="0">
                <a:latin typeface="Bookman Old Style" panose="02050604050505020204" pitchFamily="18" charset="0"/>
              </a:rPr>
              <a:t>kde získat nápady, jak zdokonalit koncept produktu, služby.</a:t>
            </a:r>
          </a:p>
          <a:p>
            <a:pPr marL="514350" indent="-514350">
              <a:buAutoNum type="arabicPeriod"/>
            </a:pPr>
            <a:r>
              <a:rPr lang="cs-CZ" sz="3500" b="1" dirty="0">
                <a:latin typeface="Bookman Old Style" panose="02050604050505020204" pitchFamily="18" charset="0"/>
              </a:rPr>
              <a:t>OCEŇOVÁNÍ = </a:t>
            </a:r>
            <a:r>
              <a:rPr lang="cs-CZ" sz="3500" dirty="0">
                <a:latin typeface="Bookman Old Style" panose="02050604050505020204" pitchFamily="18" charset="0"/>
              </a:rPr>
              <a:t>ohodnocení, jak vytvořit atraktivní podmínky prodeje.</a:t>
            </a:r>
          </a:p>
          <a:p>
            <a:pPr marL="514350" indent="-514350">
              <a:buAutoNum type="arabicPeriod"/>
            </a:pPr>
            <a:r>
              <a:rPr lang="cs-CZ" sz="3500" b="1" dirty="0">
                <a:latin typeface="Bookman Old Style" panose="02050604050505020204" pitchFamily="18" charset="0"/>
              </a:rPr>
              <a:t>DISTIBUCE = </a:t>
            </a:r>
            <a:r>
              <a:rPr lang="cs-CZ" sz="3500" dirty="0">
                <a:latin typeface="Bookman Old Style" panose="02050604050505020204" pitchFamily="18" charset="0"/>
              </a:rPr>
              <a:t>jak dostat produkt na trh a jak ho učinit dostupným.</a:t>
            </a:r>
          </a:p>
          <a:p>
            <a:pPr marL="514350" indent="-514350">
              <a:buAutoNum type="arabicPeriod"/>
            </a:pPr>
            <a:r>
              <a:rPr lang="cs-CZ" sz="3500" b="1" dirty="0">
                <a:latin typeface="Bookman Old Style" panose="02050604050505020204" pitchFamily="18" charset="0"/>
              </a:rPr>
              <a:t>STIMULACE PRODEJE = </a:t>
            </a:r>
            <a:r>
              <a:rPr lang="cs-CZ" sz="3500" dirty="0">
                <a:latin typeface="Bookman Old Style" panose="02050604050505020204" pitchFamily="18" charset="0"/>
              </a:rPr>
              <a:t>jak stimulovat zájem účastníků trhu o daný produkt, službu.</a:t>
            </a:r>
          </a:p>
        </p:txBody>
      </p:sp>
    </p:spTree>
    <p:extLst>
      <p:ext uri="{BB962C8B-B14F-4D97-AF65-F5344CB8AC3E}">
        <p14:creationId xmlns:p14="http://schemas.microsoft.com/office/powerpoint/2010/main" val="2925759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6275D8F-AB60-4854-B99D-BF12F78056AC}"/>
              </a:ext>
            </a:extLst>
          </p:cNvPr>
          <p:cNvSpPr txBox="1"/>
          <p:nvPr/>
        </p:nvSpPr>
        <p:spPr>
          <a:xfrm>
            <a:off x="252248" y="121758"/>
            <a:ext cx="120740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Bookman Old Style" panose="02050604050505020204" pitchFamily="18" charset="0"/>
              </a:rPr>
              <a:t>POSTAVENÍ VÝZKUMU V MARKETINGOVÝCH FUNKCÍCH</a:t>
            </a:r>
          </a:p>
        </p:txBody>
      </p:sp>
      <p:graphicFrame>
        <p:nvGraphicFramePr>
          <p:cNvPr id="2" name="Tabulka 3">
            <a:extLst>
              <a:ext uri="{FF2B5EF4-FFF2-40B4-BE49-F238E27FC236}">
                <a16:creationId xmlns:a16="http://schemas.microsoft.com/office/drawing/2014/main" id="{04C97241-D4D8-45D4-B92F-D6CD32C59B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312832"/>
              </p:ext>
            </p:extLst>
          </p:nvPr>
        </p:nvGraphicFramePr>
        <p:xfrm>
          <a:off x="393290" y="1547955"/>
          <a:ext cx="11546462" cy="5003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3231">
                  <a:extLst>
                    <a:ext uri="{9D8B030D-6E8A-4147-A177-3AD203B41FA5}">
                      <a16:colId xmlns:a16="http://schemas.microsoft.com/office/drawing/2014/main" val="791246430"/>
                    </a:ext>
                  </a:extLst>
                </a:gridCol>
                <a:gridCol w="5773231">
                  <a:extLst>
                    <a:ext uri="{9D8B030D-6E8A-4147-A177-3AD203B41FA5}">
                      <a16:colId xmlns:a16="http://schemas.microsoft.com/office/drawing/2014/main" val="627704716"/>
                    </a:ext>
                  </a:extLst>
                </a:gridCol>
              </a:tblGrid>
              <a:tr h="571879"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FUKCE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ČINNOST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073607"/>
                  </a:ext>
                </a:extLst>
              </a:tr>
              <a:tr h="492452">
                <a:tc rowSpan="2">
                  <a:txBody>
                    <a:bodyPr/>
                    <a:lstStyle/>
                    <a:p>
                      <a:pPr algn="l"/>
                      <a:r>
                        <a:rPr lang="cs-CZ" sz="2500" dirty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SMĚNNÉ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NÁKUP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390965"/>
                  </a:ext>
                </a:extLst>
              </a:tr>
              <a:tr h="492452">
                <a:tc vMerge="1">
                  <a:txBody>
                    <a:bodyPr/>
                    <a:lstStyle/>
                    <a:p>
                      <a:endParaRPr lang="cs-CZ" sz="25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PRODEJ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916216"/>
                  </a:ext>
                </a:extLst>
              </a:tr>
              <a:tr h="492452">
                <a:tc rowSpan="3">
                  <a:txBody>
                    <a:bodyPr/>
                    <a:lstStyle/>
                    <a:p>
                      <a:pPr algn="l"/>
                      <a:r>
                        <a:rPr lang="cs-CZ" sz="2500" dirty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FYZICKÉ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SKLADOVÁNÍ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51777"/>
                  </a:ext>
                </a:extLst>
              </a:tr>
              <a:tr h="492452">
                <a:tc vMerge="1">
                  <a:txBody>
                    <a:bodyPr/>
                    <a:lstStyle/>
                    <a:p>
                      <a:endParaRPr lang="cs-CZ" sz="250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ZPRACOVÁNÍ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93618"/>
                  </a:ext>
                </a:extLst>
              </a:tr>
              <a:tr h="492452">
                <a:tc vMerge="1">
                  <a:txBody>
                    <a:bodyPr/>
                    <a:lstStyle/>
                    <a:p>
                      <a:endParaRPr lang="cs-CZ" sz="25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TRANSPORT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078637"/>
                  </a:ext>
                </a:extLst>
              </a:tr>
              <a:tr h="492452">
                <a:tc rowSpan="4">
                  <a:txBody>
                    <a:bodyPr/>
                    <a:lstStyle/>
                    <a:p>
                      <a:pPr algn="l"/>
                      <a:r>
                        <a:rPr lang="cs-CZ" sz="2500" dirty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FACILITAČNÍ (USNADŇUJÍCÍ)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TVORBA NOREM A STANDARDŮ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452352"/>
                  </a:ext>
                </a:extLst>
              </a:tr>
              <a:tr h="492452">
                <a:tc vMerge="1">
                  <a:txBody>
                    <a:bodyPr/>
                    <a:lstStyle/>
                    <a:p>
                      <a:endParaRPr lang="cs-CZ" sz="250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FINANCOVÁNÍ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907417"/>
                  </a:ext>
                </a:extLst>
              </a:tr>
              <a:tr h="492452">
                <a:tc vMerge="1">
                  <a:txBody>
                    <a:bodyPr/>
                    <a:lstStyle/>
                    <a:p>
                      <a:endParaRPr lang="cs-CZ" sz="250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AKCEPTOVÁNÍ RIZIKA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166154"/>
                  </a:ext>
                </a:extLst>
              </a:tr>
              <a:tr h="492452">
                <a:tc vMerge="1">
                  <a:txBody>
                    <a:bodyPr/>
                    <a:lstStyle/>
                    <a:p>
                      <a:endParaRPr lang="cs-CZ" sz="25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MARKETINGOVÝ VÝZKUM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053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1686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6275D8F-AB60-4854-B99D-BF12F78056AC}"/>
              </a:ext>
            </a:extLst>
          </p:cNvPr>
          <p:cNvSpPr txBox="1"/>
          <p:nvPr/>
        </p:nvSpPr>
        <p:spPr>
          <a:xfrm>
            <a:off x="252248" y="131824"/>
            <a:ext cx="120740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Bookman Old Style" panose="02050604050505020204" pitchFamily="18" charset="0"/>
              </a:rPr>
              <a:t>FAKTORY OVLIVŇUJÍCÍ VÝZKUM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C28FFD9-6347-45AE-B741-A23B6128C83E}"/>
              </a:ext>
            </a:extLst>
          </p:cNvPr>
          <p:cNvSpPr txBox="1"/>
          <p:nvPr/>
        </p:nvSpPr>
        <p:spPr>
          <a:xfrm>
            <a:off x="252248" y="951402"/>
            <a:ext cx="1180049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cs-CZ" sz="3500" dirty="0">
                <a:latin typeface="Bookman Old Style" panose="02050604050505020204" pitchFamily="18" charset="0"/>
              </a:rPr>
              <a:t>METODY A TECHNIKY</a:t>
            </a:r>
          </a:p>
          <a:p>
            <a:pPr marL="514350" indent="-514350">
              <a:buAutoNum type="arabicPeriod"/>
            </a:pPr>
            <a:r>
              <a:rPr lang="cs-CZ" sz="3500" dirty="0">
                <a:latin typeface="Bookman Old Style" panose="02050604050505020204" pitchFamily="18" charset="0"/>
              </a:rPr>
              <a:t>ČAS SBĚRU ÚDAJŮ</a:t>
            </a:r>
          </a:p>
          <a:p>
            <a:pPr marL="514350" indent="-514350">
              <a:buAutoNum type="arabicPeriod"/>
            </a:pPr>
            <a:r>
              <a:rPr lang="cs-CZ" sz="3500" dirty="0">
                <a:latin typeface="Bookman Old Style" panose="02050604050505020204" pitchFamily="18" charset="0"/>
              </a:rPr>
              <a:t>KVALIFIKACE PRACOVNÍKŮ I RESPONDENTŮ</a:t>
            </a:r>
          </a:p>
          <a:p>
            <a:pPr marL="514350" indent="-514350">
              <a:buAutoNum type="arabicPeriod"/>
            </a:pPr>
            <a:r>
              <a:rPr lang="cs-CZ" sz="3500" dirty="0">
                <a:latin typeface="Bookman Old Style" panose="02050604050505020204" pitchFamily="18" charset="0"/>
              </a:rPr>
              <a:t>FINANČNÍ PROSTŘEDKY</a:t>
            </a:r>
          </a:p>
        </p:txBody>
      </p:sp>
    </p:spTree>
    <p:extLst>
      <p:ext uri="{BB962C8B-B14F-4D97-AF65-F5344CB8AC3E}">
        <p14:creationId xmlns:p14="http://schemas.microsoft.com/office/powerpoint/2010/main" val="4211800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6275D8F-AB60-4854-B99D-BF12F78056AC}"/>
              </a:ext>
            </a:extLst>
          </p:cNvPr>
          <p:cNvSpPr txBox="1"/>
          <p:nvPr/>
        </p:nvSpPr>
        <p:spPr>
          <a:xfrm>
            <a:off x="252248" y="131824"/>
            <a:ext cx="12074015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Bookman Old Style" panose="02050604050505020204" pitchFamily="18" charset="0"/>
              </a:rPr>
              <a:t>CÍL VÝZKUMU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cs-CZ" sz="3500" dirty="0">
                <a:latin typeface="Bookman Old Style" panose="02050604050505020204" pitchFamily="18" charset="0"/>
              </a:rPr>
              <a:t>Získat informační předpoklady pro předvídání budoucího vývoje         objektivně předvídat budoucí vývoj.</a:t>
            </a:r>
          </a:p>
          <a:p>
            <a:endParaRPr lang="cs-CZ" sz="3600" b="1" dirty="0">
              <a:latin typeface="Bookman Old Style" panose="02050604050505020204" pitchFamily="18" charset="0"/>
            </a:endParaRPr>
          </a:p>
          <a:p>
            <a:r>
              <a:rPr lang="cs-CZ" sz="4000" b="1" dirty="0">
                <a:latin typeface="Bookman Old Style" panose="02050604050505020204" pitchFamily="18" charset="0"/>
              </a:rPr>
              <a:t>VÝSLEDEK VÝZKUMU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cs-CZ" sz="3500" dirty="0">
                <a:latin typeface="Bookman Old Style" panose="02050604050505020204" pitchFamily="18" charset="0"/>
              </a:rPr>
              <a:t>Výsledkem výzkumu je vypracování </a:t>
            </a:r>
            <a:r>
              <a:rPr lang="cs-CZ" sz="3500" b="1" dirty="0">
                <a:latin typeface="Bookman Old Style" panose="02050604050505020204" pitchFamily="18" charset="0"/>
              </a:rPr>
              <a:t>studie</a:t>
            </a:r>
            <a:r>
              <a:rPr lang="cs-CZ" sz="3500" dirty="0">
                <a:latin typeface="Bookman Old Style" panose="02050604050505020204" pitchFamily="18" charset="0"/>
              </a:rPr>
              <a:t> ve které jsou formulovány základní předpoklady pro budoucí vývoj.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Bookman Old Style" panose="02050604050505020204" pitchFamily="18" charset="0"/>
              </a:rPr>
              <a:t>Příklad: </a:t>
            </a:r>
            <a:r>
              <a:rPr lang="cs-CZ" sz="3500" i="1" dirty="0">
                <a:latin typeface="Bookman Old Style" panose="02050604050505020204" pitchFamily="18" charset="0"/>
              </a:rPr>
              <a:t>Výsledkem výzkumu trhu je rozbor ekonomických, technických, sociálních, ekologických a politických parametrů.</a:t>
            </a:r>
          </a:p>
          <a:p>
            <a:endParaRPr lang="cs-CZ" sz="3500" dirty="0">
              <a:latin typeface="Bookman Old Style" panose="02050604050505020204" pitchFamily="18" charset="0"/>
            </a:endParaRP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52F8BD2F-68DF-4C26-86AE-58452D6C76DF}"/>
              </a:ext>
            </a:extLst>
          </p:cNvPr>
          <p:cNvSpPr/>
          <p:nvPr/>
        </p:nvSpPr>
        <p:spPr>
          <a:xfrm>
            <a:off x="4954663" y="1434155"/>
            <a:ext cx="718457" cy="382555"/>
          </a:xfrm>
          <a:prstGeom prst="rightArrow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ysClr val="windowText" lastClr="000000"/>
                </a:solidFill>
              </a:ln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282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6275D8F-AB60-4854-B99D-BF12F78056AC}"/>
              </a:ext>
            </a:extLst>
          </p:cNvPr>
          <p:cNvSpPr txBox="1"/>
          <p:nvPr/>
        </p:nvSpPr>
        <p:spPr>
          <a:xfrm>
            <a:off x="252248" y="131824"/>
            <a:ext cx="1207401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Bookman Old Style" panose="02050604050505020204" pitchFamily="18" charset="0"/>
              </a:rPr>
              <a:t>STUDIE</a:t>
            </a:r>
          </a:p>
          <a:p>
            <a:pPr marL="457200" indent="-457200">
              <a:buFontTx/>
              <a:buChar char="-"/>
            </a:pPr>
            <a:r>
              <a:rPr lang="cs-CZ" sz="3500" dirty="0">
                <a:latin typeface="Bookman Old Style" panose="02050604050505020204" pitchFamily="18" charset="0"/>
              </a:rPr>
              <a:t>Jsou základem pro: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500" b="1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latin typeface="Bookman Old Style" panose="02050604050505020204" pitchFamily="18" charset="0"/>
              </a:rPr>
              <a:t>VÝHLEDY </a:t>
            </a:r>
            <a:r>
              <a:rPr lang="cs-CZ" sz="3500" dirty="0">
                <a:ln w="19050">
                  <a:noFill/>
                </a:ln>
                <a:solidFill>
                  <a:sysClr val="windowText" lastClr="000000"/>
                </a:solidFill>
                <a:latin typeface="Bookman Old Style" panose="02050604050505020204" pitchFamily="18" charset="0"/>
              </a:rPr>
              <a:t>– konkretizace studie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500" b="1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latin typeface="Bookman Old Style" panose="02050604050505020204" pitchFamily="18" charset="0"/>
              </a:rPr>
              <a:t>PROGNÓZY </a:t>
            </a:r>
            <a:r>
              <a:rPr lang="cs-CZ" sz="3500" dirty="0">
                <a:ln w="19050">
                  <a:noFill/>
                </a:ln>
                <a:latin typeface="Bookman Old Style" panose="02050604050505020204" pitchFamily="18" charset="0"/>
              </a:rPr>
              <a:t>– představy o budoucím vývoji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500" b="1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latin typeface="Bookman Old Style" panose="02050604050505020204" pitchFamily="18" charset="0"/>
              </a:rPr>
              <a:t>KONCEPCE </a:t>
            </a:r>
            <a:r>
              <a:rPr lang="cs-CZ" sz="3500" dirty="0">
                <a:ln w="19050">
                  <a:noFill/>
                </a:ln>
                <a:latin typeface="Bookman Old Style" panose="02050604050505020204" pitchFamily="18" charset="0"/>
              </a:rPr>
              <a:t>– ucelené úvahy o vývoji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500" b="1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latin typeface="Bookman Old Style" panose="02050604050505020204" pitchFamily="18" charset="0"/>
              </a:rPr>
              <a:t>PLÁNY </a:t>
            </a:r>
            <a:r>
              <a:rPr lang="cs-CZ" sz="3500" dirty="0">
                <a:ln w="19050">
                  <a:noFill/>
                </a:ln>
                <a:latin typeface="Bookman Old Style" panose="02050604050505020204" pitchFamily="18" charset="0"/>
              </a:rPr>
              <a:t>– nástroj řízení</a:t>
            </a:r>
          </a:p>
        </p:txBody>
      </p:sp>
    </p:spTree>
    <p:extLst>
      <p:ext uri="{BB962C8B-B14F-4D97-AF65-F5344CB8AC3E}">
        <p14:creationId xmlns:p14="http://schemas.microsoft.com/office/powerpoint/2010/main" val="3968169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6275D8F-AB60-4854-B99D-BF12F78056AC}"/>
              </a:ext>
            </a:extLst>
          </p:cNvPr>
          <p:cNvSpPr txBox="1"/>
          <p:nvPr/>
        </p:nvSpPr>
        <p:spPr>
          <a:xfrm>
            <a:off x="252248" y="131824"/>
            <a:ext cx="120740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Bookman Old Style" panose="02050604050505020204" pitchFamily="18" charset="0"/>
              </a:rPr>
              <a:t>VYUŽITÍ VÝSLEDKŮ VÝZKUMU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C28FFD9-6347-45AE-B741-A23B6128C83E}"/>
              </a:ext>
            </a:extLst>
          </p:cNvPr>
          <p:cNvSpPr txBox="1"/>
          <p:nvPr/>
        </p:nvSpPr>
        <p:spPr>
          <a:xfrm>
            <a:off x="252248" y="951402"/>
            <a:ext cx="11800490" cy="38625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sz="3500" b="1" i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latin typeface="Bookman Old Style" panose="02050604050505020204" pitchFamily="18" charset="0"/>
              </a:rPr>
              <a:t>ve vládní hospodářské politice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500" b="0" i="0" dirty="0">
                <a:effectLst/>
                <a:latin typeface="Bookman Old Style" panose="02050604050505020204" pitchFamily="18" charset="0"/>
              </a:rPr>
              <a:t>k vypracování koncepce rozvoje vnějších vztahů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500" dirty="0">
                <a:latin typeface="Bookman Old Style" panose="02050604050505020204" pitchFamily="18" charset="0"/>
              </a:rPr>
              <a:t>k</a:t>
            </a:r>
            <a:r>
              <a:rPr lang="cs-CZ" sz="3500" b="0" i="0" dirty="0">
                <a:effectLst/>
                <a:latin typeface="Bookman Old Style" panose="02050604050505020204" pitchFamily="18" charset="0"/>
              </a:rPr>
              <a:t> zapojení do mezinárodní hospodářské a vědeckotechnické spolupráce</a:t>
            </a:r>
            <a:endParaRPr lang="cs-CZ" sz="3500" dirty="0">
              <a:latin typeface="Bookman Old Style" panose="02050604050505020204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500" dirty="0">
                <a:latin typeface="Bookman Old Style" panose="02050604050505020204" pitchFamily="18" charset="0"/>
              </a:rPr>
              <a:t>k</a:t>
            </a:r>
            <a:r>
              <a:rPr lang="cs-CZ" sz="3500" b="0" i="0" dirty="0">
                <a:effectLst/>
                <a:latin typeface="Bookman Old Style" panose="02050604050505020204" pitchFamily="18" charset="0"/>
              </a:rPr>
              <a:t> tvorbě dlouhodobých zbožových a teritoriálních koncepcí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500" dirty="0">
                <a:latin typeface="Bookman Old Style" panose="02050604050505020204" pitchFamily="18" charset="0"/>
              </a:rPr>
              <a:t>k </a:t>
            </a:r>
            <a:r>
              <a:rPr lang="cs-CZ" sz="3500" b="0" i="0" dirty="0">
                <a:effectLst/>
                <a:latin typeface="Bookman Old Style" panose="02050604050505020204" pitchFamily="18" charset="0"/>
              </a:rPr>
              <a:t>přípravě a uzavírání dlouhodobých dohod</a:t>
            </a:r>
          </a:p>
        </p:txBody>
      </p:sp>
    </p:spTree>
    <p:extLst>
      <p:ext uri="{BB962C8B-B14F-4D97-AF65-F5344CB8AC3E}">
        <p14:creationId xmlns:p14="http://schemas.microsoft.com/office/powerpoint/2010/main" val="2569316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7C28FFD9-6347-45AE-B741-A23B6128C83E}"/>
              </a:ext>
            </a:extLst>
          </p:cNvPr>
          <p:cNvSpPr txBox="1"/>
          <p:nvPr/>
        </p:nvSpPr>
        <p:spPr>
          <a:xfrm>
            <a:off x="273525" y="253312"/>
            <a:ext cx="11800490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sz="3500" b="1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latin typeface="Bookman Old Style" panose="02050604050505020204" pitchFamily="18" charset="0"/>
              </a:rPr>
              <a:t>v</a:t>
            </a:r>
            <a:r>
              <a:rPr lang="cs-CZ" sz="3500" b="1" i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latin typeface="Bookman Old Style" panose="02050604050505020204" pitchFamily="18" charset="0"/>
              </a:rPr>
              <a:t> podnikové praxi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500" b="0" i="0" dirty="0">
                <a:effectLst/>
                <a:latin typeface="Bookman Old Style" panose="02050604050505020204" pitchFamily="18" charset="0"/>
              </a:rPr>
              <a:t>ke koncipování dlouhodobých cílů výrobkové strategie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500" b="0" i="0" dirty="0">
                <a:effectLst/>
                <a:latin typeface="Bookman Old Style" panose="02050604050505020204" pitchFamily="18" charset="0"/>
              </a:rPr>
              <a:t>k programování výzkumu, vývoje a zavádění nových výrobků na trh 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500" dirty="0">
                <a:latin typeface="Bookman Old Style" panose="02050604050505020204" pitchFamily="18" charset="0"/>
              </a:rPr>
              <a:t>k </a:t>
            </a:r>
            <a:r>
              <a:rPr lang="cs-CZ" sz="3500" b="0" i="0" dirty="0">
                <a:effectLst/>
                <a:latin typeface="Bookman Old Style" panose="02050604050505020204" pitchFamily="18" charset="0"/>
              </a:rPr>
              <a:t>uskutečňování výrobkových technologických inovací</a:t>
            </a:r>
            <a:endParaRPr lang="cs-CZ" sz="3500" dirty="0">
              <a:latin typeface="Bookman Old Style" panose="02050604050505020204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500" b="0" i="0" dirty="0">
                <a:effectLst/>
                <a:latin typeface="Bookman Old Style" panose="02050604050505020204" pitchFamily="18" charset="0"/>
              </a:rPr>
              <a:t>ke koncipování obchodní strategie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500" b="0" i="0" dirty="0">
                <a:effectLst/>
                <a:latin typeface="Bookman Old Style" panose="02050604050505020204" pitchFamily="18" charset="0"/>
              </a:rPr>
              <a:t>ke koncipování materiálové a nákupní strategie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500" b="0" i="0" dirty="0">
                <a:effectLst/>
                <a:latin typeface="Bookman Old Style" panose="02050604050505020204" pitchFamily="18" charset="0"/>
              </a:rPr>
              <a:t>ke koncipování investičního programu</a:t>
            </a:r>
            <a:endParaRPr lang="cs-CZ" sz="35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362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6275D8F-AB60-4854-B99D-BF12F78056AC}"/>
              </a:ext>
            </a:extLst>
          </p:cNvPr>
          <p:cNvSpPr txBox="1"/>
          <p:nvPr/>
        </p:nvSpPr>
        <p:spPr>
          <a:xfrm>
            <a:off x="252248" y="131824"/>
            <a:ext cx="120740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Bookman Old Style" panose="02050604050505020204" pitchFamily="18" charset="0"/>
              </a:rPr>
              <a:t>TRH JAKO MÍSTO PRO PROVÁDĚNÍ  VÝZKUMU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C28FFD9-6347-45AE-B741-A23B6128C83E}"/>
              </a:ext>
            </a:extLst>
          </p:cNvPr>
          <p:cNvSpPr txBox="1"/>
          <p:nvPr/>
        </p:nvSpPr>
        <p:spPr>
          <a:xfrm>
            <a:off x="273525" y="1488381"/>
            <a:ext cx="11800490" cy="54014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500" b="0" i="0" dirty="0">
                <a:effectLst/>
                <a:latin typeface="Bookman Old Style" panose="02050604050505020204" pitchFamily="18" charset="0"/>
              </a:rPr>
              <a:t>Trh je koordinátor ekonomických aktivit a nástroj stimulac</a:t>
            </a:r>
            <a:r>
              <a:rPr lang="cs-CZ" sz="3500" dirty="0">
                <a:latin typeface="Bookman Old Style" panose="02050604050505020204" pitchFamily="18" charset="0"/>
              </a:rPr>
              <a:t>e a donucení k výkonnosti.</a:t>
            </a:r>
          </a:p>
          <a:p>
            <a:pPr marL="457200" indent="-457200">
              <a:buFontTx/>
              <a:buChar char="-"/>
            </a:pPr>
            <a:r>
              <a:rPr lang="cs-CZ" sz="3500" b="1" i="0" dirty="0">
                <a:effectLst/>
                <a:latin typeface="Bookman Old Style" panose="02050604050505020204" pitchFamily="18" charset="0"/>
              </a:rPr>
              <a:t>Základní znaky trhu: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0" i="1" dirty="0">
                <a:effectLst/>
                <a:latin typeface="Bookman Old Style" panose="02050604050505020204" pitchFamily="18" charset="0"/>
              </a:rPr>
              <a:t>majetková oddělenost tržních subjektů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Bookman Old Style" panose="02050604050505020204" pitchFamily="18" charset="0"/>
              </a:rPr>
              <a:t>k</a:t>
            </a:r>
            <a:r>
              <a:rPr lang="cs-CZ" sz="3000" b="0" i="1" dirty="0">
                <a:effectLst/>
                <a:latin typeface="Bookman Old Style" panose="02050604050505020204" pitchFamily="18" charset="0"/>
              </a:rPr>
              <a:t>onkurence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0" i="1" dirty="0">
                <a:effectLst/>
                <a:latin typeface="Bookman Old Style" panose="02050604050505020204" pitchFamily="18" charset="0"/>
              </a:rPr>
              <a:t>alokace volných peněžních zdrojů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0" i="1" dirty="0">
                <a:effectLst/>
                <a:latin typeface="Bookman Old Style" panose="02050604050505020204" pitchFamily="18" charset="0"/>
              </a:rPr>
              <a:t>autonomní tvorba cen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0" i="1" dirty="0">
                <a:effectLst/>
                <a:latin typeface="Bookman Old Style" panose="02050604050505020204" pitchFamily="18" charset="0"/>
              </a:rPr>
              <a:t>ekonomická otevřenost země vůči světu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0" i="1" dirty="0">
                <a:effectLst/>
                <a:latin typeface="Bookman Old Style" panose="02050604050505020204" pitchFamily="18" charset="0"/>
              </a:rPr>
              <a:t>centrální regulace zabezpečující makroekonomickou rovnováhu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0" i="1" dirty="0">
                <a:effectLst/>
                <a:latin typeface="Bookman Old Style" panose="02050604050505020204" pitchFamily="18" charset="0"/>
              </a:rPr>
              <a:t>selekce lidí</a:t>
            </a:r>
          </a:p>
        </p:txBody>
      </p:sp>
    </p:spTree>
    <p:extLst>
      <p:ext uri="{BB962C8B-B14F-4D97-AF65-F5344CB8AC3E}">
        <p14:creationId xmlns:p14="http://schemas.microsoft.com/office/powerpoint/2010/main" val="38970748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1024</TotalTime>
  <Words>888</Words>
  <Application>Microsoft Office PowerPoint</Application>
  <PresentationFormat>Širokoúhlá obrazovka</PresentationFormat>
  <Paragraphs>142</Paragraphs>
  <Slides>19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Amasis MT Pro Medium</vt:lpstr>
      <vt:lpstr>Arial</vt:lpstr>
      <vt:lpstr>Bookman Old Style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Prachařová Lenka</cp:lastModifiedBy>
  <cp:revision>48</cp:revision>
  <dcterms:created xsi:type="dcterms:W3CDTF">2021-10-06T11:18:58Z</dcterms:created>
  <dcterms:modified xsi:type="dcterms:W3CDTF">2021-11-04T11:24:49Z</dcterms:modified>
</cp:coreProperties>
</file>