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4" r:id="rId6"/>
    <p:sldId id="275" r:id="rId7"/>
    <p:sldId id="260" r:id="rId8"/>
    <p:sldId id="285" r:id="rId9"/>
    <p:sldId id="277" r:id="rId10"/>
    <p:sldId id="261" r:id="rId11"/>
    <p:sldId id="262" r:id="rId12"/>
    <p:sldId id="263" r:id="rId13"/>
    <p:sldId id="265" r:id="rId14"/>
    <p:sldId id="266" r:id="rId15"/>
    <p:sldId id="267" r:id="rId16"/>
    <p:sldId id="264" r:id="rId17"/>
    <p:sldId id="26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  <a:srgbClr val="FF0000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0" autoAdjust="0"/>
  </p:normalViewPr>
  <p:slideViewPr>
    <p:cSldViewPr snapToGrid="0">
      <p:cViewPr varScale="1">
        <p:scale>
          <a:sx n="122" d="100"/>
          <a:sy n="122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E752E-68D3-4F3A-B1F9-D6E538ED5DBD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90B1D-D267-4D33-9887-70F9F79D51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88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3248F-AF27-4C19-9881-7FFF12860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17E0F9-83E0-4F91-A61D-E3D7244B0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2A2BD6-009B-4ED9-8BE2-1E1FD1EC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747DA7-8383-42FF-950B-DEBE99D6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EFE725-3170-42E4-B3DF-C32518D2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59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CF102-5177-4F7C-84C0-E5B20874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5021F2-0FC1-46ED-8A84-0B7AE2EB4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D17B89-E6AF-462A-A80F-6A606674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0D66A2-5584-4162-9D3B-A74C710C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D7DE89-9472-4B07-AB82-73B1BDD1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83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A11AF0-6B45-43D2-B745-142E5FAF6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10109DE-22F3-44A8-A82D-FC0729A96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2D7FD6-87AF-4E29-B862-099E5871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F575F7-345C-4243-9E1D-68B3E453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CF908D-8158-4B46-9555-1A1E90AD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57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FFDAD9-810A-4665-A1BC-DD693796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E104B5-5634-4B00-914E-E97E87874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F3DB77-D33A-4060-B2C0-51968842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0E1D51-6113-459D-B424-C95281CE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60A89A-16B6-43F5-B099-C5ECFA7C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79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3805C-F20F-408C-B789-71DE57C2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1513E7-3CDB-4A32-8F95-1B244366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2821D6-31D2-4829-8495-C1792733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3B96F6-030A-42D2-9D1B-C9C543A4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AE29E-2BB3-45D5-8CF7-855B0FA3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06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20C71-3319-4CDA-8985-5182B11F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77F3DC-C86B-4AA9-BE7A-F3DEEE06C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616916-50DF-4634-92BA-28CA6FAC8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5ABE7F-B75A-4F39-BB5A-98AA1DFA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B0BCDD-1B4E-492A-B8AE-DE3637FB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AEC3B5-BAE7-4887-9DFD-807D279F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29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CDAC1-6EBB-4B0C-822F-A13474AE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4413E1-5ACB-4034-99F4-BE046192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D335473-A920-4F7B-A642-8B7109ECF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FEEB5A5-BE0D-4E28-AA63-A70E2B5CB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F72F36E-308D-406D-A9A0-AD9982726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0152A51-E3AC-4E0D-B379-7C9672CC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BECE59-FC6D-4CBA-BAA4-A59A299A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77B2D24-C7F0-47E6-85B0-52088E5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69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E45D3-7131-45C2-8B99-BFF0C410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6DF523-80C8-4A76-8E5A-69A5340C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924E26-4833-4340-98BD-52A19B77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CFD240-2BC3-430B-8705-F0D1F0B0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36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FE58D9D-664C-40E8-8605-F8AC8314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0520B29-9824-440B-B5F8-9CA5EC9C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DC43DA-375D-4797-83B4-4A3B48BF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82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E2144-4A65-4FF0-B6DC-D841904D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D6CD14-9D09-47E2-92E1-C6DFFDF62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AA5523-9BB8-4827-82EC-4C8C0407A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6E3E56-D1CB-4933-9371-406B6404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16624E-A237-46EC-BE17-8B818EA5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AB3EC9-EF0E-42BB-95E6-1F1AC456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42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EE396-42DD-47DC-9A0B-7E29FA0F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9306627-1C49-4198-9EEC-DDE68DBE3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5961D2-7492-42F0-AA36-223CE9BD6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6D51F7-E5FA-4038-811B-A4B85954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023AF8-FA44-4201-B6B0-9F00F1DE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1F564A-3B44-4CA0-A1EF-F7B5C41D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36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46AD61B-FB4C-4D43-8CF5-40EF0FAB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2B2679-020B-4AA2-83EE-7F6496083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224C8D-6ADC-4B33-81BF-49DCCB59E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B9E3-DF22-427E-B628-24E8CFE4832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838387-1FC0-4168-94BA-AF1ED4780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7B1E84-F6EF-4890-A4EE-080DDDAEA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99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E3FB1AA-0A7C-477C-88BA-03E1382E5777}"/>
              </a:ext>
            </a:extLst>
          </p:cNvPr>
          <p:cNvSpPr txBox="1"/>
          <p:nvPr/>
        </p:nvSpPr>
        <p:spPr>
          <a:xfrm>
            <a:off x="285134" y="1268361"/>
            <a:ext cx="10687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0" dirty="0">
                <a:ln w="12700">
                  <a:solidFill>
                    <a:sysClr val="windowText" lastClr="00000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MARKETINGOVÝ VÝZKUM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47C2468-3E1D-43AC-A222-B22A762B3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794" y="72831"/>
            <a:ext cx="2566221" cy="101372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69AEE4A-F616-459A-B9AB-554A8C41FD83}"/>
              </a:ext>
            </a:extLst>
          </p:cNvPr>
          <p:cNvSpPr txBox="1"/>
          <p:nvPr/>
        </p:nvSpPr>
        <p:spPr>
          <a:xfrm>
            <a:off x="412953" y="5855110"/>
            <a:ext cx="104320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i="1" dirty="0">
                <a:latin typeface="Bookman Old Style" panose="02050604050505020204" pitchFamily="18" charset="0"/>
              </a:rPr>
              <a:t>Olomouc 2021</a:t>
            </a:r>
            <a:r>
              <a:rPr lang="cs-CZ" dirty="0"/>
              <a:t>	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737019-ECF8-446A-8671-7DF809904E0B}"/>
              </a:ext>
            </a:extLst>
          </p:cNvPr>
          <p:cNvSpPr txBox="1"/>
          <p:nvPr/>
        </p:nvSpPr>
        <p:spPr>
          <a:xfrm>
            <a:off x="4935795" y="5855110"/>
            <a:ext cx="73446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i="1" dirty="0">
                <a:latin typeface="Bookman Old Style" panose="02050604050505020204" pitchFamily="18" charset="0"/>
              </a:rPr>
              <a:t>Ing. Lenka Prachařová, Ph.D.</a:t>
            </a:r>
          </a:p>
        </p:txBody>
      </p:sp>
    </p:spTree>
    <p:extLst>
      <p:ext uri="{BB962C8B-B14F-4D97-AF65-F5344CB8AC3E}">
        <p14:creationId xmlns:p14="http://schemas.microsoft.com/office/powerpoint/2010/main" val="2913988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205374" y="131824"/>
            <a:ext cx="1141123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HISTORIE MARKETINGOVÉ VÝZKUMU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/>
              <a:t> </a:t>
            </a:r>
            <a:r>
              <a:rPr lang="cs-CZ" sz="3500" dirty="0">
                <a:latin typeface="Bookman Old Style" panose="02050604050505020204" pitchFamily="18" charset="0"/>
              </a:rPr>
              <a:t>Historie výzkumu sahá do 19. století do USA, kdy se uskutečnil výzkum chování a rozhodování voličů v prezidentských volbách.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Do firemního prostředí se dostal až ve 20. letech.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Dříve  podniky nemusely provádět, tak složité a rozsáhlé marketingové výzkumy jako v současné době, protože trhy byly spíše lokální či národní.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Dnešní trendy jsou však orientovány na expanzi podniku na mezinárodní trhy          podnikání na mezinárodních trzích má řadu výhod především výhodu konkurenční.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F8787136-5BD1-46F4-9D96-A16925F8181D}"/>
              </a:ext>
            </a:extLst>
          </p:cNvPr>
          <p:cNvSpPr/>
          <p:nvPr/>
        </p:nvSpPr>
        <p:spPr>
          <a:xfrm>
            <a:off x="6940779" y="5180245"/>
            <a:ext cx="718457" cy="382555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9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117985" y="425067"/>
            <a:ext cx="12074015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VÝZKUM A PRŮZKUM</a:t>
            </a:r>
            <a:endParaRPr lang="cs-CZ" sz="20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/>
              <a:t> </a:t>
            </a:r>
            <a:r>
              <a:rPr lang="cs-CZ" sz="3500" dirty="0">
                <a:latin typeface="Bookman Old Style" panose="02050604050505020204" pitchFamily="18" charset="0"/>
              </a:rPr>
              <a:t>Marketingový výzkum se může plést s průzkumem.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Marketingový výzkum je dlouhodobější prací uplatňující náročné postupy statistického zpracování, porovnávající a vyhodnocující výsledky posbírané z různých zdrojů.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Průzkum je jednorázové zmapování aktuální situace trhu.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17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231840" y="914449"/>
            <a:ext cx="1207401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    </a:t>
            </a:r>
            <a:r>
              <a:rPr lang="cs-CZ" sz="5000" b="1" dirty="0">
                <a:latin typeface="Bookman Old Style" panose="02050604050505020204" pitchFamily="18" charset="0"/>
              </a:rPr>
              <a:t>VÝZKUM                PRŮZKUM</a:t>
            </a:r>
          </a:p>
          <a:p>
            <a:endParaRPr lang="cs-CZ" sz="2000" b="1" dirty="0">
              <a:latin typeface="Bookman Old Style" panose="02050604050505020204" pitchFamily="18" charset="0"/>
            </a:endParaRP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F67997C-FF42-41F6-8D56-5A13D2BDD84C}"/>
              </a:ext>
            </a:extLst>
          </p:cNvPr>
          <p:cNvSpPr txBox="1">
            <a:spLocks/>
          </p:cNvSpPr>
          <p:nvPr/>
        </p:nvSpPr>
        <p:spPr>
          <a:xfrm>
            <a:off x="6383030" y="2326128"/>
            <a:ext cx="6234404" cy="298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Jednorázová aktivita.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Krátký časový horizont.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Nezachází do hloubky.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72AFCE24-8453-4729-9F27-2DD3EE5FD805}"/>
              </a:ext>
            </a:extLst>
          </p:cNvPr>
          <p:cNvSpPr txBox="1">
            <a:spLocks/>
          </p:cNvSpPr>
          <p:nvPr/>
        </p:nvSpPr>
        <p:spPr>
          <a:xfrm>
            <a:off x="231840" y="2360648"/>
            <a:ext cx="6380680" cy="298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Opakující se aktivita.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Dlouhý časový horizont.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Zachází do hloubky.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2992478-C049-49DD-84A6-FE589D3EB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4000" l="2805" r="96220">
                        <a14:foregroundMark x1="10244" y1="19571" x2="8659" y2="40143"/>
                        <a14:foregroundMark x1="2805" y1="20429" x2="24878" y2="94000"/>
                        <a14:foregroundMark x1="75244" y1="19143" x2="63415" y2="37714"/>
                        <a14:foregroundMark x1="63415" y1="37714" x2="82317" y2="59286"/>
                        <a14:foregroundMark x1="77498" y1="63203" x2="60000" y2="77429"/>
                        <a14:foregroundMark x1="82317" y1="59286" x2="80450" y2="60804"/>
                        <a14:foregroundMark x1="60000" y1="77429" x2="48537" y2="67571"/>
                        <a14:foregroundMark x1="84878" y1="5000" x2="80976" y2="9143"/>
                        <a14:foregroundMark x1="37805" y1="35286" x2="35366" y2="46000"/>
                        <a14:foregroundMark x1="20976" y1="53000" x2="24634" y2="62429"/>
                        <a14:foregroundMark x1="94268" y1="58571" x2="96220" y2="65286"/>
                        <a14:backgroundMark x1="80488" y1="60857" x2="76951" y2="62429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68" y="131824"/>
            <a:ext cx="2854002" cy="24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70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C0379E96-9CC9-48F9-ADF9-79B4DBFB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Obrázek 11" descr="Obsah obrázku vsedě, planina, počítač, bílá&#10;&#10;Popis byl vytvořen automaticky">
            <a:extLst>
              <a:ext uri="{FF2B5EF4-FFF2-40B4-BE49-F238E27FC236}">
                <a16:creationId xmlns:a16="http://schemas.microsoft.com/office/drawing/2014/main" id="{8DD412E3-F3CD-4D43-B938-EC10777FE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8" b="78933" l="9985" r="91630">
                        <a14:foregroundMark x1="18502" y1="30899" x2="20852" y2="64607"/>
                        <a14:foregroundMark x1="19090" y1="69663" x2="19090" y2="69663"/>
                        <a14:foregroundMark x1="21586" y1="78090" x2="50661" y2="67697"/>
                        <a14:foregroundMark x1="50661" y1="67697" x2="55066" y2="78371"/>
                        <a14:foregroundMark x1="58590" y1="63202" x2="91630" y2="44944"/>
                        <a14:foregroundMark x1="84875" y1="35112" x2="86197" y2="40730"/>
                        <a14:foregroundMark x1="86197" y1="40730" x2="89280" y2="44944"/>
                        <a14:foregroundMark x1="83407" y1="39607" x2="89134" y2="37640"/>
                        <a14:foregroundMark x1="86931" y1="36798" x2="88106" y2="38483"/>
                        <a14:foregroundMark x1="83407" y1="39888" x2="88546" y2="36236"/>
                        <a14:foregroundMark x1="11307" y1="57303" x2="18062" y2="51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76"/>
          <a:stretch/>
        </p:blipFill>
        <p:spPr>
          <a:xfrm>
            <a:off x="838200" y="4897496"/>
            <a:ext cx="3982016" cy="182611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5A7D95B-9DD1-4BC8-8545-63C26B68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02" y="685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>
                <a:latin typeface="Bookman Old Style" panose="02050604050505020204" pitchFamily="18" charset="0"/>
              </a:rPr>
              <a:t>PRAKTICKÝ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5D7B2-D33B-4602-B1D7-4927387CB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01858"/>
            <a:ext cx="4756688" cy="4875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500" b="1" dirty="0">
                <a:latin typeface="Bookman Old Style" panose="02050604050505020204" pitchFamily="18" charset="0"/>
              </a:rPr>
              <a:t>PRŮZKUM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80DEA5D-3FF3-4DF1-955D-53BB1B1ABE0C}"/>
              </a:ext>
            </a:extLst>
          </p:cNvPr>
          <p:cNvSpPr txBox="1">
            <a:spLocks/>
          </p:cNvSpPr>
          <p:nvPr/>
        </p:nvSpPr>
        <p:spPr>
          <a:xfrm>
            <a:off x="6834753" y="1301858"/>
            <a:ext cx="4897464" cy="4960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500" b="1" dirty="0">
                <a:latin typeface="Bookman Old Style" panose="02050604050505020204" pitchFamily="18" charset="0"/>
              </a:rPr>
              <a:t>VÝZKUM</a:t>
            </a:r>
          </a:p>
        </p:txBody>
      </p:sp>
      <p:pic>
        <p:nvPicPr>
          <p:cNvPr id="7" name="Obrázek 6" descr="Obsah obrázku elektronika, fotka, počítač, vsedě&#10;&#10;Popis byl vytvořen automaticky">
            <a:extLst>
              <a:ext uri="{FF2B5EF4-FFF2-40B4-BE49-F238E27FC236}">
                <a16:creationId xmlns:a16="http://schemas.microsoft.com/office/drawing/2014/main" id="{8729A5F0-9126-42E6-9E67-3A582311DD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18" b="95481" l="9030" r="85445">
                        <a14:foregroundMark x1="23450" y1="44496" x2="52291" y2="79954"/>
                        <a14:foregroundMark x1="52291" y1="79954" x2="73585" y2="84357"/>
                        <a14:foregroundMark x1="73585" y1="84357" x2="73989" y2="84009"/>
                        <a14:foregroundMark x1="66038" y1="16107" x2="80997" y2="37659"/>
                        <a14:foregroundMark x1="80997" y1="37659" x2="83558" y2="77984"/>
                        <a14:foregroundMark x1="83558" y1="77984" x2="80054" y2="93627"/>
                        <a14:foregroundMark x1="80054" y1="93627" x2="62803" y2="91309"/>
                        <a14:foregroundMark x1="62803" y1="91309" x2="62129" y2="88992"/>
                        <a14:foregroundMark x1="29515" y1="36153" x2="21833" y2="82503"/>
                        <a14:foregroundMark x1="21833" y1="82503" x2="23046" y2="92584"/>
                        <a14:foregroundMark x1="23450" y1="93163" x2="59838" y2="93048"/>
                        <a14:foregroundMark x1="59838" y1="93048" x2="78167" y2="95481"/>
                        <a14:foregroundMark x1="69946" y1="41599" x2="71833" y2="65585"/>
                        <a14:foregroundMark x1="62399" y1="14600" x2="78841" y2="14600"/>
                        <a14:foregroundMark x1="78841" y1="14600" x2="85175" y2="26072"/>
                        <a14:foregroundMark x1="85175" y1="26072" x2="85445" y2="71495"/>
                        <a14:foregroundMark x1="17925" y1="19235" x2="22237" y2="33024"/>
                        <a14:foregroundMark x1="30728" y1="26072" x2="28571" y2="22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624"/>
          <a:stretch/>
        </p:blipFill>
        <p:spPr>
          <a:xfrm>
            <a:off x="229699" y="2331750"/>
            <a:ext cx="2787339" cy="358860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092D77D-A9CC-4D57-BD0B-222B5D5493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0" y="2374411"/>
            <a:ext cx="2210864" cy="320415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B3E99C4-22D4-4A4F-9ADA-E728AA6676D6}"/>
              </a:ext>
            </a:extLst>
          </p:cNvPr>
          <p:cNvSpPr txBox="1"/>
          <p:nvPr/>
        </p:nvSpPr>
        <p:spPr>
          <a:xfrm>
            <a:off x="7064837" y="1879282"/>
            <a:ext cx="4897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Tržní potenciál.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Kapacita trhu.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Velikost tržního podílu.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Ocenění produktu.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AAA21C5A-A001-445D-B03D-451143D1A29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/>
          <a:stretch/>
        </p:blipFill>
        <p:spPr>
          <a:xfrm>
            <a:off x="7189316" y="3863211"/>
            <a:ext cx="4367392" cy="288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1613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ČLENĚNÍ VÝZKUMU</a:t>
            </a:r>
          </a:p>
          <a:p>
            <a:endParaRPr lang="cs-CZ" sz="20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PRIMÁRNÍ VÝZKUM </a:t>
            </a:r>
            <a:r>
              <a:rPr lang="cs-CZ" sz="3500" dirty="0">
                <a:latin typeface="Bookman Old Style" panose="02050604050505020204" pitchFamily="18" charset="0"/>
              </a:rPr>
              <a:t>= vlastní zjištění hodnot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SEKUNDÁRNÍ VÝZKUM </a:t>
            </a:r>
            <a:r>
              <a:rPr lang="cs-CZ" sz="3500" dirty="0">
                <a:latin typeface="Bookman Old Style" panose="02050604050505020204" pitchFamily="18" charset="0"/>
              </a:rPr>
              <a:t>= zpracovaní statistických dat, které byly zjištěny někým jiným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3500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ZÁKLADNÍ VÝZKUM </a:t>
            </a:r>
            <a:r>
              <a:rPr lang="cs-CZ" sz="3500" dirty="0">
                <a:latin typeface="Bookman Old Style" panose="02050604050505020204" pitchFamily="18" charset="0"/>
              </a:rPr>
              <a:t>= teoretické řešení dané problematiky (př. chování a rozhodování zákazníků)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APLIKOVANÝ VÝZKUM </a:t>
            </a:r>
            <a:r>
              <a:rPr lang="cs-CZ" sz="3500" dirty="0">
                <a:latin typeface="Bookman Old Style" panose="02050604050505020204" pitchFamily="18" charset="0"/>
              </a:rPr>
              <a:t>= shromáždění informací potřebných k navržení nových hypotéz (př. náměty a nápady k určité problematice)</a:t>
            </a:r>
          </a:p>
          <a:p>
            <a:r>
              <a:rPr lang="cs-CZ" sz="35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8552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850135"/>
            <a:ext cx="1226373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DESKRIPTIVNÍ VÝZKUM </a:t>
            </a:r>
            <a:r>
              <a:rPr lang="cs-CZ" sz="3500" dirty="0">
                <a:latin typeface="Bookman Old Style" panose="02050604050505020204" pitchFamily="18" charset="0"/>
              </a:rPr>
              <a:t>= popisný, říká jak zkoumaný problém vypadá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DIAGNOSTICKÝ VÝZKUM </a:t>
            </a:r>
            <a:r>
              <a:rPr lang="cs-CZ" sz="3500" dirty="0">
                <a:latin typeface="Bookman Old Style" panose="02050604050505020204" pitchFamily="18" charset="0"/>
              </a:rPr>
              <a:t>= kauzální, říká proč je daný jev takový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PROGNOSTICKÝ VÝZKUM </a:t>
            </a:r>
            <a:r>
              <a:rPr lang="cs-CZ" sz="3500" dirty="0">
                <a:latin typeface="Bookman Old Style" panose="02050604050505020204" pitchFamily="18" charset="0"/>
              </a:rPr>
              <a:t>= vývojový, říká kam spěje další vývoj určitého zkoumaného problému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25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961" y="122493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92731" y="252976"/>
            <a:ext cx="1180653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KVANTITATIVNÍ VÝZKUM </a:t>
            </a:r>
            <a:r>
              <a:rPr lang="cs-CZ" sz="3500" dirty="0">
                <a:latin typeface="Bookman Old Style" panose="02050604050505020204" pitchFamily="18" charset="0"/>
              </a:rPr>
              <a:t>= výzkum </a:t>
            </a:r>
          </a:p>
          <a:p>
            <a:r>
              <a:rPr lang="cs-CZ" sz="3500" dirty="0">
                <a:latin typeface="Bookman Old Style" panose="02050604050505020204" pitchFamily="18" charset="0"/>
              </a:rPr>
              <a:t>zabývající se velkým vzorkem respondentů, zachycuje názory a chování pomocí statistickým metod a postupů (rozhovor, pozorování, dotazování, experiment), kvantitativní výzkum je finančně i časové náročný, poskytuje ale velké množství reprezentativních výsledků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KVALITATIVNÍ VÝZKUM </a:t>
            </a:r>
            <a:r>
              <a:rPr lang="cs-CZ" sz="3500" dirty="0">
                <a:latin typeface="Bookman Old Style" panose="02050604050505020204" pitchFamily="18" charset="0"/>
              </a:rPr>
              <a:t>= vysvětluje motivy chování lidí a příčiny jejich chování, technikami kvalitativního výzkumu jsou hloubkové  a skupinové rozhovory (slovní asociace, dokončování vět), finančně méně náročný, menší počet </a:t>
            </a:r>
            <a:r>
              <a:rPr lang="cs-CZ" sz="3500" dirty="0" err="1">
                <a:latin typeface="Bookman Old Style" panose="02050604050505020204" pitchFamily="18" charset="0"/>
              </a:rPr>
              <a:t>respondetů</a:t>
            </a:r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92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MARKETINGOVÝ VÝZKUM JAKO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PROCES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500" b="1" u="sng" dirty="0">
                <a:latin typeface="Bookman Old Style" panose="02050604050505020204" pitchFamily="18" charset="0"/>
              </a:rPr>
              <a:t>Efektivní marketingový výzkum obsahuje následující kroky: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Definování problému a cílů výzkumu.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Sestavení plánu výzkumu.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Shromáždění informací.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Analýzu informací.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Prezentaci výsledků. </a:t>
            </a:r>
          </a:p>
        </p:txBody>
      </p:sp>
    </p:spTree>
    <p:extLst>
      <p:ext uri="{BB962C8B-B14F-4D97-AF65-F5344CB8AC3E}">
        <p14:creationId xmlns:p14="http://schemas.microsoft.com/office/powerpoint/2010/main" val="2868758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CHARAKTERISTIKY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MARKETINGOVÉHO VÝZKUMU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350CD05-5430-4E07-9253-FC10B48BD4B1}"/>
              </a:ext>
            </a:extLst>
          </p:cNvPr>
          <p:cNvSpPr txBox="1"/>
          <p:nvPr/>
        </p:nvSpPr>
        <p:spPr>
          <a:xfrm>
            <a:off x="189186" y="1455263"/>
            <a:ext cx="1180049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  <a:r>
              <a:rPr lang="cs-CZ" sz="3500" b="1" dirty="0">
                <a:latin typeface="Bookman Old Style" panose="02050604050505020204" pitchFamily="18" charset="0"/>
              </a:rPr>
              <a:t>JEDINEČNOST</a:t>
            </a:r>
            <a:r>
              <a:rPr lang="cs-CZ" sz="3500" dirty="0">
                <a:latin typeface="Bookman Old Style" panose="02050604050505020204" pitchFamily="18" charset="0"/>
              </a:rPr>
              <a:t> (informaci má k dispozici pouze zadavatel)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VYSOKÁ VYPOVÍDACÍ SCHOPNOST </a:t>
            </a:r>
            <a:r>
              <a:rPr lang="cs-CZ" sz="3500" dirty="0">
                <a:latin typeface="Bookman Old Style" panose="02050604050505020204" pitchFamily="18" charset="0"/>
              </a:rPr>
              <a:t>(zaměření se na konkrétní respondenty)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AKTUÁLNOST </a:t>
            </a:r>
            <a:r>
              <a:rPr lang="cs-CZ" sz="3500" dirty="0">
                <a:latin typeface="Bookman Old Style" panose="02050604050505020204" pitchFamily="18" charset="0"/>
              </a:rPr>
              <a:t>(získaných informací)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FINANČNÍ A ČASOVÁ NÁROČNOST </a:t>
            </a:r>
            <a:r>
              <a:rPr lang="cs-CZ" sz="3500" dirty="0">
                <a:latin typeface="Bookman Old Style" panose="02050604050505020204" pitchFamily="18" charset="0"/>
              </a:rPr>
              <a:t>(kvalifikace pracovníků, použité metody.</a:t>
            </a:r>
          </a:p>
        </p:txBody>
      </p:sp>
    </p:spTree>
    <p:extLst>
      <p:ext uri="{BB962C8B-B14F-4D97-AF65-F5344CB8AC3E}">
        <p14:creationId xmlns:p14="http://schemas.microsoft.com/office/powerpoint/2010/main" val="2665646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252248" y="121758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ZÁSADY MARKETINGOVÉHO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VÝZKUMU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350CD05-5430-4E07-9253-FC10B48BD4B1}"/>
              </a:ext>
            </a:extLst>
          </p:cNvPr>
          <p:cNvSpPr txBox="1"/>
          <p:nvPr/>
        </p:nvSpPr>
        <p:spPr>
          <a:xfrm>
            <a:off x="195755" y="1455263"/>
            <a:ext cx="1180049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OBJEKTIVNOST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SYSTEMATIČNOST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TVŮRČÍ CHOVÁNÍ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KOMBINACE METOD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NEZÁVISLOST ZDROJŮ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9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D5D101A-70B5-4F9E-AF79-D5D25318A8E1}"/>
              </a:ext>
            </a:extLst>
          </p:cNvPr>
          <p:cNvSpPr txBox="1"/>
          <p:nvPr/>
        </p:nvSpPr>
        <p:spPr>
          <a:xfrm>
            <a:off x="373625" y="458956"/>
            <a:ext cx="1121860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ZÁPOČET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ÚČÁST NA HODINÁCH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ZÁPOČTOVÁ SEMINÁRNÍ PRÁCE „MARKETINGOVÝ VÝZKUM“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ROZSAH 6 STRAN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DATUM ODEVZDÁNÍ DO 30.11.2021 DO IS MVŠO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25 BODŮ</a:t>
            </a:r>
          </a:p>
          <a:p>
            <a:endParaRPr lang="cs-CZ" sz="3000" dirty="0">
              <a:latin typeface="Bookman Old Style" panose="02050604050505020204" pitchFamily="18" charset="0"/>
            </a:endParaRPr>
          </a:p>
          <a:p>
            <a:r>
              <a:rPr lang="cs-CZ" sz="4000" b="1" dirty="0">
                <a:latin typeface="Bookman Old Style" panose="02050604050505020204" pitchFamily="18" charset="0"/>
              </a:rPr>
              <a:t>ZKOUŠKA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PÍSEMNÝ TEST – 25 BODŮ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ÚSTNÍ ZKOUŠKA – 50 BODŮ</a:t>
            </a:r>
          </a:p>
          <a:p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29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VÝZNAM MARKETINGOVÉHO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VÝZKUMU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350CD05-5430-4E07-9253-FC10B48BD4B1}"/>
              </a:ext>
            </a:extLst>
          </p:cNvPr>
          <p:cNvSpPr txBox="1"/>
          <p:nvPr/>
        </p:nvSpPr>
        <p:spPr>
          <a:xfrm>
            <a:off x="189186" y="1455263"/>
            <a:ext cx="1180049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POTŘEBA INFORMACÍ </a:t>
            </a: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      </a:t>
            </a:r>
            <a:r>
              <a:rPr lang="cs-CZ" sz="3500" dirty="0">
                <a:latin typeface="Bookman Old Style" panose="02050604050505020204" pitchFamily="18" charset="0"/>
                <a:sym typeface="Wingdings" panose="05000000000000000000" pitchFamily="2" charset="2"/>
              </a:rPr>
              <a:t>Dosažení správných manažerských rozhodnutí při zavádění inovací nových procesů, produktů a služeb na trh se zabezpečením maximálního uspokojení potřeb.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u="sng" dirty="0">
                <a:latin typeface="Bookman Old Style" panose="02050604050505020204" pitchFamily="18" charset="0"/>
                <a:sym typeface="Wingdings" panose="05000000000000000000" pitchFamily="2" charset="2"/>
              </a:rPr>
              <a:t>Pro kvalitní marketingový výzkum je potřeba mít: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optimální množství informací,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optimální kvalita informací,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optimální čas.</a:t>
            </a: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18DA0AFB-A9C9-45A6-A13C-CBAB614A11C7}"/>
              </a:ext>
            </a:extLst>
          </p:cNvPr>
          <p:cNvSpPr/>
          <p:nvPr/>
        </p:nvSpPr>
        <p:spPr>
          <a:xfrm>
            <a:off x="6211611" y="1587088"/>
            <a:ext cx="591209" cy="321644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99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D556B1C-E664-4002-8F04-2DF8FEF49D40}"/>
              </a:ext>
            </a:extLst>
          </p:cNvPr>
          <p:cNvSpPr txBox="1"/>
          <p:nvPr/>
        </p:nvSpPr>
        <p:spPr>
          <a:xfrm>
            <a:off x="334297" y="127819"/>
            <a:ext cx="11577484" cy="625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TÉMATA</a:t>
            </a:r>
          </a:p>
          <a:p>
            <a:r>
              <a:rPr lang="cs-CZ" sz="3000" dirty="0">
                <a:solidFill>
                  <a:srgbClr val="000000"/>
                </a:solidFill>
                <a:latin typeface="Bookman Old Style" panose="02050604050505020204" pitchFamily="18" charset="0"/>
              </a:rPr>
              <a:t>1</a:t>
            </a:r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. Úloha marketingového výzkumu v podniku</a:t>
            </a:r>
            <a:br>
              <a:rPr lang="cs-CZ" sz="3000" dirty="0">
                <a:latin typeface="Bookman Old Style" panose="02050604050505020204" pitchFamily="18" charset="0"/>
              </a:rPr>
            </a:br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2. Informační systém a znalostní management</a:t>
            </a:r>
            <a:br>
              <a:rPr lang="cs-CZ" sz="3000" dirty="0">
                <a:latin typeface="Bookman Old Style" panose="02050604050505020204" pitchFamily="18" charset="0"/>
              </a:rPr>
            </a:br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3. Proces marketingového výzkumu</a:t>
            </a:r>
            <a:br>
              <a:rPr lang="cs-CZ" sz="3000" dirty="0">
                <a:latin typeface="Bookman Old Style" panose="02050604050505020204" pitchFamily="18" charset="0"/>
              </a:rPr>
            </a:br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4. Humánní stránka marketingového výzkumu</a:t>
            </a:r>
            <a:br>
              <a:rPr lang="cs-CZ" sz="3000" dirty="0">
                <a:latin typeface="Bookman Old Style" panose="02050604050505020204" pitchFamily="18" charset="0"/>
              </a:rPr>
            </a:br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5. Definování problému a výzkumný proces</a:t>
            </a:r>
            <a:br>
              <a:rPr lang="cs-CZ" sz="3000" dirty="0">
                <a:latin typeface="Bookman Old Style" panose="02050604050505020204" pitchFamily="18" charset="0"/>
              </a:rPr>
            </a:br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6. Explorační výzkum a kvalitativní analýza</a:t>
            </a:r>
            <a:br>
              <a:rPr lang="cs-CZ" sz="3000" dirty="0">
                <a:latin typeface="Bookman Old Style" panose="02050604050505020204" pitchFamily="18" charset="0"/>
              </a:rPr>
            </a:br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7. Sekundární a primární data</a:t>
            </a:r>
            <a:br>
              <a:rPr lang="cs-CZ" sz="3000" dirty="0">
                <a:latin typeface="Bookman Old Style" panose="02050604050505020204" pitchFamily="18" charset="0"/>
              </a:rPr>
            </a:br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8. Pozorování a experiment</a:t>
            </a:r>
            <a:br>
              <a:rPr lang="cs-CZ" sz="3000" dirty="0">
                <a:latin typeface="Bookman Old Style" panose="02050604050505020204" pitchFamily="18" charset="0"/>
              </a:rPr>
            </a:br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9. Měření a návrh dotazníku</a:t>
            </a:r>
            <a:br>
              <a:rPr lang="cs-CZ" sz="3000" dirty="0">
                <a:latin typeface="Bookman Old Style" panose="02050604050505020204" pitchFamily="18" charset="0"/>
              </a:rPr>
            </a:br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10. Práce v terénu, návrh a procesy vzorkování</a:t>
            </a:r>
            <a:br>
              <a:rPr lang="cs-CZ" sz="3000" dirty="0">
                <a:latin typeface="Bookman Old Style" panose="02050604050505020204" pitchFamily="18" charset="0"/>
              </a:rPr>
            </a:br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11. Editování, kódování, analýza dat</a:t>
            </a:r>
            <a:br>
              <a:rPr lang="cs-CZ" sz="3000" dirty="0">
                <a:latin typeface="Bookman Old Style" panose="02050604050505020204" pitchFamily="18" charset="0"/>
              </a:rPr>
            </a:br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12. Komunikační proces s výsledky výzkumu</a:t>
            </a:r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7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5D3AEE7-2877-4EB1-BC64-835F3F89AC0B}"/>
              </a:ext>
            </a:extLst>
          </p:cNvPr>
          <p:cNvSpPr txBox="1"/>
          <p:nvPr/>
        </p:nvSpPr>
        <p:spPr>
          <a:xfrm>
            <a:off x="285136" y="1767038"/>
            <a:ext cx="115037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6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1</a:t>
            </a:r>
            <a:r>
              <a:rPr lang="cs-CZ" sz="6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. </a:t>
            </a:r>
          </a:p>
          <a:p>
            <a:pPr algn="ctr"/>
            <a:r>
              <a:rPr lang="cs-CZ" sz="6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ÚLOHA MARKETINGOVÉHO VÝZKUMU V PODNIKU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249619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117985" y="0"/>
            <a:ext cx="11477589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MARKETING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Marketing je nutnou podmínkou pro úspěch v konkurenčním prostředí.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Každé marketingové rozhodování zahrnuje risk.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Znalost zákazníků daného trhu a jejich potřeb jsou základem pro úspěšné marketingové rozhodování.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Systematické a objektivní informace podmiňují existenci konkurenční výhody.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Hlavní marketingovou aktivitu představuje sledování a interpretace potřeb spotřebitele před samotným vývojem a produkcí daného výrobku.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9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206475" y="131824"/>
            <a:ext cx="114775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Marketingový management je uspořádaný </a:t>
            </a:r>
          </a:p>
          <a:p>
            <a:r>
              <a:rPr lang="cs-CZ" sz="3500" dirty="0">
                <a:latin typeface="Bookman Old Style" panose="02050604050505020204" pitchFamily="18" charset="0"/>
              </a:rPr>
              <a:t>soubor otázek, které je nutné za určitých okolností použít.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Efektivní marketingové procesy jsou složeny z analyzování, plánování, organizování a controllingu marketingového programu.</a:t>
            </a:r>
          </a:p>
        </p:txBody>
      </p:sp>
    </p:spTree>
    <p:extLst>
      <p:ext uri="{BB962C8B-B14F-4D97-AF65-F5344CB8AC3E}">
        <p14:creationId xmlns:p14="http://schemas.microsoft.com/office/powerpoint/2010/main" val="222085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308011" y="199690"/>
            <a:ext cx="11411238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MARKETINGOVÝ VÝZKUM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/>
              <a:t> </a:t>
            </a:r>
            <a:r>
              <a:rPr lang="cs-CZ" sz="3500" dirty="0">
                <a:latin typeface="Bookman Old Style" panose="02050604050505020204" pitchFamily="18" charset="0"/>
              </a:rPr>
              <a:t>Systematické a objektivní získávání informací k identifikaci a řešení problému na poli marketingu.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Cílevědomý proces směřující k získání určitých informací.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Hledání nejefektivnější cesty jak na trh vstoupit a  uspokojit potřeby na tomto trhu.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Naslouchání spotřebiteli.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 Výstupy z marketingového výzkumu jsou důležitou součástí tvorby marketingové strategie, která do jisté míry ovlivňuji i strategii celopodnikovou.</a:t>
            </a:r>
            <a:endParaRPr lang="cs-CZ" sz="3500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3500" dirty="0"/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2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37FB3A2-A757-41BE-AFAA-673BE8BD0F5D}"/>
              </a:ext>
            </a:extLst>
          </p:cNvPr>
          <p:cNvSpPr txBox="1"/>
          <p:nvPr/>
        </p:nvSpPr>
        <p:spPr>
          <a:xfrm>
            <a:off x="180371" y="131824"/>
            <a:ext cx="11893644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dirty="0">
                <a:latin typeface="Bookman Old Style" panose="02050604050505020204" pitchFamily="18" charset="0"/>
              </a:rPr>
              <a:t>Marketingový výzkum je prostředkem pro </a:t>
            </a:r>
          </a:p>
          <a:p>
            <a:r>
              <a:rPr lang="cs-CZ" sz="3300">
                <a:latin typeface="Bookman Old Style" panose="02050604050505020204" pitchFamily="18" charset="0"/>
              </a:rPr>
              <a:t>  implementaci </a:t>
            </a:r>
            <a:r>
              <a:rPr lang="cs-CZ" sz="3300" dirty="0">
                <a:latin typeface="Bookman Old Style" panose="02050604050505020204" pitchFamily="18" charset="0"/>
              </a:rPr>
              <a:t>marketingové koncepce.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dirty="0">
                <a:latin typeface="Bookman Old Style" panose="02050604050505020204" pitchFamily="18" charset="0"/>
              </a:rPr>
              <a:t>Hlavním cílem marketingu je uspokojení  potřeb zákazníků.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dirty="0">
                <a:latin typeface="Bookman Old Style" panose="02050604050505020204" pitchFamily="18" charset="0"/>
              </a:rPr>
              <a:t>Smyslem marketingového výzkumu je získání informací, které identifikují problémy a potřeby zákazníků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b="0" dirty="0">
                <a:effectLst/>
                <a:latin typeface="Bookman Old Style" panose="02050604050505020204" pitchFamily="18" charset="0"/>
              </a:rPr>
              <a:t>Marketingový výzkum měřením spokojenosti zákazníků podporuje úspěšnost marketingové koncepce organizace.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b="0" dirty="0">
                <a:effectLst/>
                <a:latin typeface="Bookman Old Style" panose="02050604050505020204" pitchFamily="18" charset="0"/>
              </a:rPr>
              <a:t>Za formu marketingového výzkumu je považována i pouze samotná analýza dat, která zvyšuje efektivnost organizace. </a:t>
            </a:r>
            <a:endParaRPr lang="cs-CZ" sz="33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0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DC113F-D764-4CB7-BDEF-402ABDC03B31}"/>
              </a:ext>
            </a:extLst>
          </p:cNvPr>
          <p:cNvSpPr txBox="1"/>
          <p:nvPr/>
        </p:nvSpPr>
        <p:spPr>
          <a:xfrm>
            <a:off x="308011" y="199690"/>
            <a:ext cx="1141123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600" b="0" i="0" dirty="0">
                <a:effectLst/>
                <a:latin typeface="Bookman Old Style" panose="02050604050505020204" pitchFamily="18" charset="0"/>
              </a:rPr>
              <a:t>Teorie marketingového výzkumu se </a:t>
            </a:r>
          </a:p>
          <a:p>
            <a:r>
              <a:rPr lang="cs-CZ" sz="3600" b="0" i="0" dirty="0">
                <a:effectLst/>
                <a:latin typeface="Bookman Old Style" panose="02050604050505020204" pitchFamily="18" charset="0"/>
              </a:rPr>
              <a:t>průběžně rozvíjí na základě koncepčního přístupu a teorií z dalších věd: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ekonomie,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statistiky,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sociologie,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kulturní antropologie,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psychologie.</a:t>
            </a:r>
            <a:endParaRPr lang="cs-CZ" sz="3500" i="1" dirty="0">
              <a:latin typeface="Bookman Old Style" panose="02050604050505020204" pitchFamily="18" charset="0"/>
            </a:endParaRP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995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880</Words>
  <Application>Microsoft Office PowerPoint</Application>
  <PresentationFormat>Širokoúhlá obrazovka</PresentationFormat>
  <Paragraphs>110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PRAKTICKÝ PŘÍKLAD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Tkačíková</dc:creator>
  <cp:lastModifiedBy>Prachařová Lenka</cp:lastModifiedBy>
  <cp:revision>47</cp:revision>
  <dcterms:created xsi:type="dcterms:W3CDTF">2021-10-06T11:18:58Z</dcterms:created>
  <dcterms:modified xsi:type="dcterms:W3CDTF">2021-11-04T11:21:54Z</dcterms:modified>
</cp:coreProperties>
</file>