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23" r:id="rId2"/>
    <p:sldId id="338" r:id="rId3"/>
    <p:sldId id="337" r:id="rId4"/>
    <p:sldId id="339" r:id="rId5"/>
    <p:sldId id="340" r:id="rId6"/>
    <p:sldId id="341" r:id="rId7"/>
    <p:sldId id="343" r:id="rId8"/>
    <p:sldId id="344" r:id="rId9"/>
    <p:sldId id="345" r:id="rId10"/>
    <p:sldId id="346" r:id="rId11"/>
    <p:sldId id="347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0" autoAdjust="0"/>
  </p:normalViewPr>
  <p:slideViewPr>
    <p:cSldViewPr snapToGrid="0">
      <p:cViewPr varScale="1">
        <p:scale>
          <a:sx n="64" d="100"/>
          <a:sy n="64" d="100"/>
        </p:scale>
        <p:origin x="72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E40AC7-0521-42E7-A6AC-3CD1426B0497}" type="doc">
      <dgm:prSet loTypeId="urn:microsoft.com/office/officeart/2005/8/layout/vProcess5" loCatId="process" qsTypeId="urn:microsoft.com/office/officeart/2005/8/quickstyle/simple1" qsCatId="simple" csTypeId="urn:microsoft.com/office/officeart/2005/8/colors/accent3_4" csCatId="accent3" phldr="1"/>
      <dgm:spPr/>
    </dgm:pt>
    <dgm:pt modelId="{ECE30956-D002-40F7-9F43-8D23EFE8AFF6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dirty="0">
              <a:solidFill>
                <a:schemeClr val="tx1"/>
              </a:solidFill>
              <a:latin typeface="Amasis MT Pro Medium" panose="02040604050005020304" pitchFamily="18" charset="-18"/>
            </a:rPr>
            <a:t>EDITOVÁNÍ</a:t>
          </a:r>
        </a:p>
      </dgm:t>
    </dgm:pt>
    <dgm:pt modelId="{6ACF0620-B5F3-446C-B269-596D25805E56}" type="parTrans" cxnId="{82D69893-A12B-4966-94BF-34D4525D1710}">
      <dgm:prSet/>
      <dgm:spPr/>
      <dgm:t>
        <a:bodyPr/>
        <a:lstStyle/>
        <a:p>
          <a:endParaRPr lang="cs-CZ" sz="3000">
            <a:solidFill>
              <a:schemeClr val="tx1"/>
            </a:solidFill>
            <a:latin typeface="Amasis MT Pro Medium" panose="02040604050005020304" pitchFamily="18" charset="-18"/>
          </a:endParaRPr>
        </a:p>
      </dgm:t>
    </dgm:pt>
    <dgm:pt modelId="{27BB0CB9-3DBE-4360-92FA-1C5CC2688DEE}" type="sibTrans" cxnId="{82D69893-A12B-4966-94BF-34D4525D1710}">
      <dgm:prSet custT="1"/>
      <dgm:spPr>
        <a:ln w="38100">
          <a:solidFill>
            <a:schemeClr val="tx1"/>
          </a:solidFill>
        </a:ln>
      </dgm:spPr>
      <dgm:t>
        <a:bodyPr/>
        <a:lstStyle/>
        <a:p>
          <a:endParaRPr lang="cs-CZ" sz="3000">
            <a:solidFill>
              <a:schemeClr val="tx1"/>
            </a:solidFill>
            <a:latin typeface="Amasis MT Pro Medium" panose="02040604050005020304" pitchFamily="18" charset="-18"/>
          </a:endParaRPr>
        </a:p>
      </dgm:t>
    </dgm:pt>
    <dgm:pt modelId="{F8AB49DA-1356-49D0-9452-B66E01AB1DBD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dirty="0">
              <a:solidFill>
                <a:schemeClr val="tx1"/>
              </a:solidFill>
              <a:latin typeface="Amasis MT Pro Medium" panose="02040604050005020304" pitchFamily="18" charset="-18"/>
            </a:rPr>
            <a:t>KÓDOVÁNÍ</a:t>
          </a:r>
        </a:p>
      </dgm:t>
    </dgm:pt>
    <dgm:pt modelId="{75BAAC00-8EDC-46C7-8378-2BE3C9E46F33}" type="parTrans" cxnId="{F86A506F-AD99-46E1-9FED-6B458AF8D4E0}">
      <dgm:prSet/>
      <dgm:spPr/>
      <dgm:t>
        <a:bodyPr/>
        <a:lstStyle/>
        <a:p>
          <a:endParaRPr lang="cs-CZ" sz="3000">
            <a:solidFill>
              <a:schemeClr val="tx1"/>
            </a:solidFill>
            <a:latin typeface="Amasis MT Pro Medium" panose="02040604050005020304" pitchFamily="18" charset="-18"/>
          </a:endParaRPr>
        </a:p>
      </dgm:t>
    </dgm:pt>
    <dgm:pt modelId="{854A0470-96D8-43FA-8AA5-6755C35296DF}" type="sibTrans" cxnId="{F86A506F-AD99-46E1-9FED-6B458AF8D4E0}">
      <dgm:prSet custT="1"/>
      <dgm:spPr>
        <a:ln w="38100">
          <a:solidFill>
            <a:schemeClr val="tx1"/>
          </a:solidFill>
        </a:ln>
      </dgm:spPr>
      <dgm:t>
        <a:bodyPr/>
        <a:lstStyle/>
        <a:p>
          <a:endParaRPr lang="cs-CZ" sz="3000">
            <a:solidFill>
              <a:schemeClr val="tx1"/>
            </a:solidFill>
            <a:latin typeface="Amasis MT Pro Medium" panose="02040604050005020304" pitchFamily="18" charset="-18"/>
          </a:endParaRPr>
        </a:p>
      </dgm:t>
    </dgm:pt>
    <dgm:pt modelId="{77DA26A2-A145-43B1-A58A-F68A1E08BA3D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dirty="0">
              <a:solidFill>
                <a:schemeClr val="tx1"/>
              </a:solidFill>
              <a:latin typeface="Amasis MT Pro Medium" panose="02040604050005020304" pitchFamily="18" charset="-18"/>
            </a:rPr>
            <a:t>VSTUPNÍ DATA</a:t>
          </a:r>
        </a:p>
      </dgm:t>
    </dgm:pt>
    <dgm:pt modelId="{E7A1B77A-BF2E-485E-BD72-C57F2F545D2C}" type="parTrans" cxnId="{250AD024-31EE-4F6E-9D50-EC53902AA437}">
      <dgm:prSet/>
      <dgm:spPr/>
      <dgm:t>
        <a:bodyPr/>
        <a:lstStyle/>
        <a:p>
          <a:endParaRPr lang="cs-CZ" sz="3000">
            <a:solidFill>
              <a:schemeClr val="tx1"/>
            </a:solidFill>
            <a:latin typeface="Amasis MT Pro Medium" panose="02040604050005020304" pitchFamily="18" charset="-18"/>
          </a:endParaRPr>
        </a:p>
      </dgm:t>
    </dgm:pt>
    <dgm:pt modelId="{0E57790E-D81E-4D0E-98A3-57E87537673B}" type="sibTrans" cxnId="{250AD024-31EE-4F6E-9D50-EC53902AA437}">
      <dgm:prSet custT="1"/>
      <dgm:spPr>
        <a:ln w="38100">
          <a:solidFill>
            <a:schemeClr val="tx1"/>
          </a:solidFill>
        </a:ln>
      </dgm:spPr>
      <dgm:t>
        <a:bodyPr/>
        <a:lstStyle/>
        <a:p>
          <a:endParaRPr lang="cs-CZ" sz="3000">
            <a:solidFill>
              <a:schemeClr val="tx1"/>
            </a:solidFill>
            <a:latin typeface="Amasis MT Pro Medium" panose="02040604050005020304" pitchFamily="18" charset="-18"/>
          </a:endParaRPr>
        </a:p>
      </dgm:t>
    </dgm:pt>
    <dgm:pt modelId="{B93850CC-153F-4AF1-9F76-E3B84ED8E61D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dirty="0">
              <a:solidFill>
                <a:schemeClr val="tx1"/>
              </a:solidFill>
              <a:latin typeface="Amasis MT Pro Medium" panose="02040604050005020304" pitchFamily="18" charset="-18"/>
            </a:rPr>
            <a:t>ANALYZOVANÁ DATA</a:t>
          </a:r>
        </a:p>
      </dgm:t>
    </dgm:pt>
    <dgm:pt modelId="{0C8BA9A4-4B43-4B2C-BBA1-F92015B6AF4C}" type="parTrans" cxnId="{C2FC4BE3-0CB6-461F-975E-106D9CC9F42C}">
      <dgm:prSet/>
      <dgm:spPr/>
      <dgm:t>
        <a:bodyPr/>
        <a:lstStyle/>
        <a:p>
          <a:endParaRPr lang="cs-CZ" sz="3000">
            <a:solidFill>
              <a:schemeClr val="tx1"/>
            </a:solidFill>
            <a:latin typeface="Amasis MT Pro Medium" panose="02040604050005020304" pitchFamily="18" charset="-18"/>
          </a:endParaRPr>
        </a:p>
      </dgm:t>
    </dgm:pt>
    <dgm:pt modelId="{15DECB7E-BEA9-4B56-98BC-9F796381B251}" type="sibTrans" cxnId="{C2FC4BE3-0CB6-461F-975E-106D9CC9F42C}">
      <dgm:prSet custT="1"/>
      <dgm:spPr>
        <a:ln w="38100">
          <a:solidFill>
            <a:schemeClr val="tx1"/>
          </a:solidFill>
        </a:ln>
      </dgm:spPr>
      <dgm:t>
        <a:bodyPr/>
        <a:lstStyle/>
        <a:p>
          <a:endParaRPr lang="cs-CZ" sz="3000">
            <a:solidFill>
              <a:schemeClr val="tx1"/>
            </a:solidFill>
            <a:latin typeface="Amasis MT Pro Medium" panose="02040604050005020304" pitchFamily="18" charset="-18"/>
          </a:endParaRPr>
        </a:p>
      </dgm:t>
    </dgm:pt>
    <dgm:pt modelId="{27C722E2-465E-4A8C-9D55-8F14273BEFC9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dirty="0">
              <a:solidFill>
                <a:schemeClr val="tx1"/>
              </a:solidFill>
              <a:latin typeface="Amasis MT Pro Medium" panose="02040604050005020304" pitchFamily="18" charset="-18"/>
            </a:rPr>
            <a:t>INTERPRETACE DAT</a:t>
          </a:r>
        </a:p>
      </dgm:t>
    </dgm:pt>
    <dgm:pt modelId="{A50AE39F-4483-4855-9474-E7E787E06DAC}" type="parTrans" cxnId="{68C47777-35E2-4C20-8E80-6C6BD9C22D50}">
      <dgm:prSet/>
      <dgm:spPr/>
      <dgm:t>
        <a:bodyPr/>
        <a:lstStyle/>
        <a:p>
          <a:endParaRPr lang="cs-CZ" sz="3000">
            <a:solidFill>
              <a:schemeClr val="tx1"/>
            </a:solidFill>
            <a:latin typeface="Amasis MT Pro Medium" panose="02040604050005020304" pitchFamily="18" charset="-18"/>
          </a:endParaRPr>
        </a:p>
      </dgm:t>
    </dgm:pt>
    <dgm:pt modelId="{D88346DE-F0A8-4DF2-A7D8-0FB6263F5159}" type="sibTrans" cxnId="{68C47777-35E2-4C20-8E80-6C6BD9C22D50}">
      <dgm:prSet/>
      <dgm:spPr/>
      <dgm:t>
        <a:bodyPr/>
        <a:lstStyle/>
        <a:p>
          <a:endParaRPr lang="cs-CZ" sz="3000">
            <a:solidFill>
              <a:schemeClr val="tx1"/>
            </a:solidFill>
            <a:latin typeface="Amasis MT Pro Medium" panose="02040604050005020304" pitchFamily="18" charset="-18"/>
          </a:endParaRPr>
        </a:p>
      </dgm:t>
    </dgm:pt>
    <dgm:pt modelId="{D8CB15C8-A6A1-4638-B69A-54AA63E6FBB1}" type="pres">
      <dgm:prSet presAssocID="{28E40AC7-0521-42E7-A6AC-3CD1426B0497}" presName="outerComposite" presStyleCnt="0">
        <dgm:presLayoutVars>
          <dgm:chMax val="5"/>
          <dgm:dir/>
          <dgm:resizeHandles val="exact"/>
        </dgm:presLayoutVars>
      </dgm:prSet>
      <dgm:spPr/>
    </dgm:pt>
    <dgm:pt modelId="{6D9AC64C-EA6F-47CC-B926-C4A9FE783F3B}" type="pres">
      <dgm:prSet presAssocID="{28E40AC7-0521-42E7-A6AC-3CD1426B0497}" presName="dummyMaxCanvas" presStyleCnt="0">
        <dgm:presLayoutVars/>
      </dgm:prSet>
      <dgm:spPr/>
    </dgm:pt>
    <dgm:pt modelId="{D8728377-33AE-4E7D-8834-0C74D9C69E66}" type="pres">
      <dgm:prSet presAssocID="{28E40AC7-0521-42E7-A6AC-3CD1426B0497}" presName="FiveNodes_1" presStyleLbl="node1" presStyleIdx="0" presStyleCnt="5">
        <dgm:presLayoutVars>
          <dgm:bulletEnabled val="1"/>
        </dgm:presLayoutVars>
      </dgm:prSet>
      <dgm:spPr/>
    </dgm:pt>
    <dgm:pt modelId="{68667AEB-1CD8-4406-B186-843FBCB79B42}" type="pres">
      <dgm:prSet presAssocID="{28E40AC7-0521-42E7-A6AC-3CD1426B0497}" presName="FiveNodes_2" presStyleLbl="node1" presStyleIdx="1" presStyleCnt="5">
        <dgm:presLayoutVars>
          <dgm:bulletEnabled val="1"/>
        </dgm:presLayoutVars>
      </dgm:prSet>
      <dgm:spPr/>
    </dgm:pt>
    <dgm:pt modelId="{367392EB-D804-4902-9A1E-2EB6D414319E}" type="pres">
      <dgm:prSet presAssocID="{28E40AC7-0521-42E7-A6AC-3CD1426B0497}" presName="FiveNodes_3" presStyleLbl="node1" presStyleIdx="2" presStyleCnt="5">
        <dgm:presLayoutVars>
          <dgm:bulletEnabled val="1"/>
        </dgm:presLayoutVars>
      </dgm:prSet>
      <dgm:spPr/>
    </dgm:pt>
    <dgm:pt modelId="{1820A747-688A-47E0-809C-DB6435543EC3}" type="pres">
      <dgm:prSet presAssocID="{28E40AC7-0521-42E7-A6AC-3CD1426B0497}" presName="FiveNodes_4" presStyleLbl="node1" presStyleIdx="3" presStyleCnt="5">
        <dgm:presLayoutVars>
          <dgm:bulletEnabled val="1"/>
        </dgm:presLayoutVars>
      </dgm:prSet>
      <dgm:spPr/>
    </dgm:pt>
    <dgm:pt modelId="{6A519112-58E9-4F62-9474-0E8E55DB1D16}" type="pres">
      <dgm:prSet presAssocID="{28E40AC7-0521-42E7-A6AC-3CD1426B0497}" presName="FiveNodes_5" presStyleLbl="node1" presStyleIdx="4" presStyleCnt="5">
        <dgm:presLayoutVars>
          <dgm:bulletEnabled val="1"/>
        </dgm:presLayoutVars>
      </dgm:prSet>
      <dgm:spPr/>
    </dgm:pt>
    <dgm:pt modelId="{92976CD5-06CA-46DE-BA4F-4ADF5BDA53DD}" type="pres">
      <dgm:prSet presAssocID="{28E40AC7-0521-42E7-A6AC-3CD1426B0497}" presName="FiveConn_1-2" presStyleLbl="fgAccFollowNode1" presStyleIdx="0" presStyleCnt="4">
        <dgm:presLayoutVars>
          <dgm:bulletEnabled val="1"/>
        </dgm:presLayoutVars>
      </dgm:prSet>
      <dgm:spPr/>
    </dgm:pt>
    <dgm:pt modelId="{54E01ECB-55C0-40D7-BA50-5D8F6646495A}" type="pres">
      <dgm:prSet presAssocID="{28E40AC7-0521-42E7-A6AC-3CD1426B0497}" presName="FiveConn_2-3" presStyleLbl="fgAccFollowNode1" presStyleIdx="1" presStyleCnt="4">
        <dgm:presLayoutVars>
          <dgm:bulletEnabled val="1"/>
        </dgm:presLayoutVars>
      </dgm:prSet>
      <dgm:spPr/>
    </dgm:pt>
    <dgm:pt modelId="{8A39217F-0850-41D4-8C09-53300BBDB1CC}" type="pres">
      <dgm:prSet presAssocID="{28E40AC7-0521-42E7-A6AC-3CD1426B0497}" presName="FiveConn_3-4" presStyleLbl="fgAccFollowNode1" presStyleIdx="2" presStyleCnt="4">
        <dgm:presLayoutVars>
          <dgm:bulletEnabled val="1"/>
        </dgm:presLayoutVars>
      </dgm:prSet>
      <dgm:spPr/>
    </dgm:pt>
    <dgm:pt modelId="{13DD39D0-3627-4D22-AA3F-6AB8226D279E}" type="pres">
      <dgm:prSet presAssocID="{28E40AC7-0521-42E7-A6AC-3CD1426B0497}" presName="FiveConn_4-5" presStyleLbl="fgAccFollowNode1" presStyleIdx="3" presStyleCnt="4">
        <dgm:presLayoutVars>
          <dgm:bulletEnabled val="1"/>
        </dgm:presLayoutVars>
      </dgm:prSet>
      <dgm:spPr/>
    </dgm:pt>
    <dgm:pt modelId="{0EE49341-D4F4-44E8-B2E4-72C107B973E3}" type="pres">
      <dgm:prSet presAssocID="{28E40AC7-0521-42E7-A6AC-3CD1426B0497}" presName="FiveNodes_1_text" presStyleLbl="node1" presStyleIdx="4" presStyleCnt="5">
        <dgm:presLayoutVars>
          <dgm:bulletEnabled val="1"/>
        </dgm:presLayoutVars>
      </dgm:prSet>
      <dgm:spPr/>
    </dgm:pt>
    <dgm:pt modelId="{2CE702D6-3FB5-473E-9C91-308C0377E34A}" type="pres">
      <dgm:prSet presAssocID="{28E40AC7-0521-42E7-A6AC-3CD1426B0497}" presName="FiveNodes_2_text" presStyleLbl="node1" presStyleIdx="4" presStyleCnt="5">
        <dgm:presLayoutVars>
          <dgm:bulletEnabled val="1"/>
        </dgm:presLayoutVars>
      </dgm:prSet>
      <dgm:spPr/>
    </dgm:pt>
    <dgm:pt modelId="{777D4270-F9A0-4BB2-841B-B2B800A406E1}" type="pres">
      <dgm:prSet presAssocID="{28E40AC7-0521-42E7-A6AC-3CD1426B0497}" presName="FiveNodes_3_text" presStyleLbl="node1" presStyleIdx="4" presStyleCnt="5">
        <dgm:presLayoutVars>
          <dgm:bulletEnabled val="1"/>
        </dgm:presLayoutVars>
      </dgm:prSet>
      <dgm:spPr/>
    </dgm:pt>
    <dgm:pt modelId="{99A94B66-E38D-4D01-82C8-DEEAD4D88083}" type="pres">
      <dgm:prSet presAssocID="{28E40AC7-0521-42E7-A6AC-3CD1426B0497}" presName="FiveNodes_4_text" presStyleLbl="node1" presStyleIdx="4" presStyleCnt="5">
        <dgm:presLayoutVars>
          <dgm:bulletEnabled val="1"/>
        </dgm:presLayoutVars>
      </dgm:prSet>
      <dgm:spPr/>
    </dgm:pt>
    <dgm:pt modelId="{8D4DD9D9-E636-4C8C-A5FC-7130FB379E65}" type="pres">
      <dgm:prSet presAssocID="{28E40AC7-0521-42E7-A6AC-3CD1426B0497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8CD4EB0B-244E-4185-8AAC-00293A9346C3}" type="presOf" srcId="{B93850CC-153F-4AF1-9F76-E3B84ED8E61D}" destId="{1820A747-688A-47E0-809C-DB6435543EC3}" srcOrd="0" destOrd="0" presId="urn:microsoft.com/office/officeart/2005/8/layout/vProcess5"/>
    <dgm:cxn modelId="{6C28EE0F-ABC5-4E06-B302-9D3233B00B8F}" type="presOf" srcId="{0E57790E-D81E-4D0E-98A3-57E87537673B}" destId="{8A39217F-0850-41D4-8C09-53300BBDB1CC}" srcOrd="0" destOrd="0" presId="urn:microsoft.com/office/officeart/2005/8/layout/vProcess5"/>
    <dgm:cxn modelId="{250AD024-31EE-4F6E-9D50-EC53902AA437}" srcId="{28E40AC7-0521-42E7-A6AC-3CD1426B0497}" destId="{77DA26A2-A145-43B1-A58A-F68A1E08BA3D}" srcOrd="2" destOrd="0" parTransId="{E7A1B77A-BF2E-485E-BD72-C57F2F545D2C}" sibTransId="{0E57790E-D81E-4D0E-98A3-57E87537673B}"/>
    <dgm:cxn modelId="{D6AE9D36-E2CC-44F0-B629-7C1B42E76A86}" type="presOf" srcId="{28E40AC7-0521-42E7-A6AC-3CD1426B0497}" destId="{D8CB15C8-A6A1-4638-B69A-54AA63E6FBB1}" srcOrd="0" destOrd="0" presId="urn:microsoft.com/office/officeart/2005/8/layout/vProcess5"/>
    <dgm:cxn modelId="{5CCE6D39-32FB-4DAF-852A-101B432277BB}" type="presOf" srcId="{854A0470-96D8-43FA-8AA5-6755C35296DF}" destId="{54E01ECB-55C0-40D7-BA50-5D8F6646495A}" srcOrd="0" destOrd="0" presId="urn:microsoft.com/office/officeart/2005/8/layout/vProcess5"/>
    <dgm:cxn modelId="{D0785E3A-07CB-4C78-B38D-6D5B9833C627}" type="presOf" srcId="{B93850CC-153F-4AF1-9F76-E3B84ED8E61D}" destId="{99A94B66-E38D-4D01-82C8-DEEAD4D88083}" srcOrd="1" destOrd="0" presId="urn:microsoft.com/office/officeart/2005/8/layout/vProcess5"/>
    <dgm:cxn modelId="{F3BDC245-C37F-406C-A239-512AF27FEBFA}" type="presOf" srcId="{ECE30956-D002-40F7-9F43-8D23EFE8AFF6}" destId="{D8728377-33AE-4E7D-8834-0C74D9C69E66}" srcOrd="0" destOrd="0" presId="urn:microsoft.com/office/officeart/2005/8/layout/vProcess5"/>
    <dgm:cxn modelId="{3B9AFE6C-51E5-40FA-8D84-A7B4A9F6B52D}" type="presOf" srcId="{77DA26A2-A145-43B1-A58A-F68A1E08BA3D}" destId="{777D4270-F9A0-4BB2-841B-B2B800A406E1}" srcOrd="1" destOrd="0" presId="urn:microsoft.com/office/officeart/2005/8/layout/vProcess5"/>
    <dgm:cxn modelId="{076C684F-C2F8-47F7-97D0-9D00B77694FF}" type="presOf" srcId="{F8AB49DA-1356-49D0-9452-B66E01AB1DBD}" destId="{68667AEB-1CD8-4406-B186-843FBCB79B42}" srcOrd="0" destOrd="0" presId="urn:microsoft.com/office/officeart/2005/8/layout/vProcess5"/>
    <dgm:cxn modelId="{F86A506F-AD99-46E1-9FED-6B458AF8D4E0}" srcId="{28E40AC7-0521-42E7-A6AC-3CD1426B0497}" destId="{F8AB49DA-1356-49D0-9452-B66E01AB1DBD}" srcOrd="1" destOrd="0" parTransId="{75BAAC00-8EDC-46C7-8378-2BE3C9E46F33}" sibTransId="{854A0470-96D8-43FA-8AA5-6755C35296DF}"/>
    <dgm:cxn modelId="{68C47777-35E2-4C20-8E80-6C6BD9C22D50}" srcId="{28E40AC7-0521-42E7-A6AC-3CD1426B0497}" destId="{27C722E2-465E-4A8C-9D55-8F14273BEFC9}" srcOrd="4" destOrd="0" parTransId="{A50AE39F-4483-4855-9474-E7E787E06DAC}" sibTransId="{D88346DE-F0A8-4DF2-A7D8-0FB6263F5159}"/>
    <dgm:cxn modelId="{D07F2F59-2EAF-424A-A56B-DADECF1CAD6A}" type="presOf" srcId="{77DA26A2-A145-43B1-A58A-F68A1E08BA3D}" destId="{367392EB-D804-4902-9A1E-2EB6D414319E}" srcOrd="0" destOrd="0" presId="urn:microsoft.com/office/officeart/2005/8/layout/vProcess5"/>
    <dgm:cxn modelId="{82D69893-A12B-4966-94BF-34D4525D1710}" srcId="{28E40AC7-0521-42E7-A6AC-3CD1426B0497}" destId="{ECE30956-D002-40F7-9F43-8D23EFE8AFF6}" srcOrd="0" destOrd="0" parTransId="{6ACF0620-B5F3-446C-B269-596D25805E56}" sibTransId="{27BB0CB9-3DBE-4360-92FA-1C5CC2688DEE}"/>
    <dgm:cxn modelId="{256F8A9D-99F0-4456-9DDC-C7EC930E3C3D}" type="presOf" srcId="{27C722E2-465E-4A8C-9D55-8F14273BEFC9}" destId="{6A519112-58E9-4F62-9474-0E8E55DB1D16}" srcOrd="0" destOrd="0" presId="urn:microsoft.com/office/officeart/2005/8/layout/vProcess5"/>
    <dgm:cxn modelId="{8E77489F-6C09-4E83-84B1-4A477A646714}" type="presOf" srcId="{15DECB7E-BEA9-4B56-98BC-9F796381B251}" destId="{13DD39D0-3627-4D22-AA3F-6AB8226D279E}" srcOrd="0" destOrd="0" presId="urn:microsoft.com/office/officeart/2005/8/layout/vProcess5"/>
    <dgm:cxn modelId="{564AC4A8-23A7-43CE-BB80-B11187CD5FC0}" type="presOf" srcId="{ECE30956-D002-40F7-9F43-8D23EFE8AFF6}" destId="{0EE49341-D4F4-44E8-B2E4-72C107B973E3}" srcOrd="1" destOrd="0" presId="urn:microsoft.com/office/officeart/2005/8/layout/vProcess5"/>
    <dgm:cxn modelId="{A86321BE-77FB-4AF1-9491-67A20E968380}" type="presOf" srcId="{27BB0CB9-3DBE-4360-92FA-1C5CC2688DEE}" destId="{92976CD5-06CA-46DE-BA4F-4ADF5BDA53DD}" srcOrd="0" destOrd="0" presId="urn:microsoft.com/office/officeart/2005/8/layout/vProcess5"/>
    <dgm:cxn modelId="{0764C9C0-E53A-4FA2-A4D5-B4192FA65ACF}" type="presOf" srcId="{F8AB49DA-1356-49D0-9452-B66E01AB1DBD}" destId="{2CE702D6-3FB5-473E-9C91-308C0377E34A}" srcOrd="1" destOrd="0" presId="urn:microsoft.com/office/officeart/2005/8/layout/vProcess5"/>
    <dgm:cxn modelId="{7FBEBFC7-8B13-4946-8ED3-846B3A6444B4}" type="presOf" srcId="{27C722E2-465E-4A8C-9D55-8F14273BEFC9}" destId="{8D4DD9D9-E636-4C8C-A5FC-7130FB379E65}" srcOrd="1" destOrd="0" presId="urn:microsoft.com/office/officeart/2005/8/layout/vProcess5"/>
    <dgm:cxn modelId="{C2FC4BE3-0CB6-461F-975E-106D9CC9F42C}" srcId="{28E40AC7-0521-42E7-A6AC-3CD1426B0497}" destId="{B93850CC-153F-4AF1-9F76-E3B84ED8E61D}" srcOrd="3" destOrd="0" parTransId="{0C8BA9A4-4B43-4B2C-BBA1-F92015B6AF4C}" sibTransId="{15DECB7E-BEA9-4B56-98BC-9F796381B251}"/>
    <dgm:cxn modelId="{541B7E02-0F0E-4278-BFA2-974F3B18F4A0}" type="presParOf" srcId="{D8CB15C8-A6A1-4638-B69A-54AA63E6FBB1}" destId="{6D9AC64C-EA6F-47CC-B926-C4A9FE783F3B}" srcOrd="0" destOrd="0" presId="urn:microsoft.com/office/officeart/2005/8/layout/vProcess5"/>
    <dgm:cxn modelId="{2EA5FFB2-23C8-4A82-8F04-BEF8C3DE54C6}" type="presParOf" srcId="{D8CB15C8-A6A1-4638-B69A-54AA63E6FBB1}" destId="{D8728377-33AE-4E7D-8834-0C74D9C69E66}" srcOrd="1" destOrd="0" presId="urn:microsoft.com/office/officeart/2005/8/layout/vProcess5"/>
    <dgm:cxn modelId="{9FF9DB34-223C-42B7-8785-204FF2494819}" type="presParOf" srcId="{D8CB15C8-A6A1-4638-B69A-54AA63E6FBB1}" destId="{68667AEB-1CD8-4406-B186-843FBCB79B42}" srcOrd="2" destOrd="0" presId="urn:microsoft.com/office/officeart/2005/8/layout/vProcess5"/>
    <dgm:cxn modelId="{B60747D8-B848-4AC8-BFDA-8436146A8393}" type="presParOf" srcId="{D8CB15C8-A6A1-4638-B69A-54AA63E6FBB1}" destId="{367392EB-D804-4902-9A1E-2EB6D414319E}" srcOrd="3" destOrd="0" presId="urn:microsoft.com/office/officeart/2005/8/layout/vProcess5"/>
    <dgm:cxn modelId="{7DFB55E2-F6AE-45CE-954B-9193DF0F1505}" type="presParOf" srcId="{D8CB15C8-A6A1-4638-B69A-54AA63E6FBB1}" destId="{1820A747-688A-47E0-809C-DB6435543EC3}" srcOrd="4" destOrd="0" presId="urn:microsoft.com/office/officeart/2005/8/layout/vProcess5"/>
    <dgm:cxn modelId="{95CF50EF-ADD5-4E88-A84D-BB7B0FCFCDDD}" type="presParOf" srcId="{D8CB15C8-A6A1-4638-B69A-54AA63E6FBB1}" destId="{6A519112-58E9-4F62-9474-0E8E55DB1D16}" srcOrd="5" destOrd="0" presId="urn:microsoft.com/office/officeart/2005/8/layout/vProcess5"/>
    <dgm:cxn modelId="{B07A4F2A-A6F2-4C67-AFA5-9439034B5B9A}" type="presParOf" srcId="{D8CB15C8-A6A1-4638-B69A-54AA63E6FBB1}" destId="{92976CD5-06CA-46DE-BA4F-4ADF5BDA53DD}" srcOrd="6" destOrd="0" presId="urn:microsoft.com/office/officeart/2005/8/layout/vProcess5"/>
    <dgm:cxn modelId="{CAD74E23-1D07-401C-ADF4-7E89E24FE69F}" type="presParOf" srcId="{D8CB15C8-A6A1-4638-B69A-54AA63E6FBB1}" destId="{54E01ECB-55C0-40D7-BA50-5D8F6646495A}" srcOrd="7" destOrd="0" presId="urn:microsoft.com/office/officeart/2005/8/layout/vProcess5"/>
    <dgm:cxn modelId="{D0DB68E4-40A1-4FF9-8D32-786AD5057E78}" type="presParOf" srcId="{D8CB15C8-A6A1-4638-B69A-54AA63E6FBB1}" destId="{8A39217F-0850-41D4-8C09-53300BBDB1CC}" srcOrd="8" destOrd="0" presId="urn:microsoft.com/office/officeart/2005/8/layout/vProcess5"/>
    <dgm:cxn modelId="{73AD99C6-6FF6-4C55-8E4B-1D3F49A5C753}" type="presParOf" srcId="{D8CB15C8-A6A1-4638-B69A-54AA63E6FBB1}" destId="{13DD39D0-3627-4D22-AA3F-6AB8226D279E}" srcOrd="9" destOrd="0" presId="urn:microsoft.com/office/officeart/2005/8/layout/vProcess5"/>
    <dgm:cxn modelId="{AFF04F92-99A9-40D9-B625-ABEC72E0C291}" type="presParOf" srcId="{D8CB15C8-A6A1-4638-B69A-54AA63E6FBB1}" destId="{0EE49341-D4F4-44E8-B2E4-72C107B973E3}" srcOrd="10" destOrd="0" presId="urn:microsoft.com/office/officeart/2005/8/layout/vProcess5"/>
    <dgm:cxn modelId="{BA70BE61-81A9-4495-862D-20A1FF1AC516}" type="presParOf" srcId="{D8CB15C8-A6A1-4638-B69A-54AA63E6FBB1}" destId="{2CE702D6-3FB5-473E-9C91-308C0377E34A}" srcOrd="11" destOrd="0" presId="urn:microsoft.com/office/officeart/2005/8/layout/vProcess5"/>
    <dgm:cxn modelId="{02133FC7-12E6-40D6-A9DD-B91F846988D6}" type="presParOf" srcId="{D8CB15C8-A6A1-4638-B69A-54AA63E6FBB1}" destId="{777D4270-F9A0-4BB2-841B-B2B800A406E1}" srcOrd="12" destOrd="0" presId="urn:microsoft.com/office/officeart/2005/8/layout/vProcess5"/>
    <dgm:cxn modelId="{4804AE34-BC0C-405E-A464-3E9439CC4E2B}" type="presParOf" srcId="{D8CB15C8-A6A1-4638-B69A-54AA63E6FBB1}" destId="{99A94B66-E38D-4D01-82C8-DEEAD4D88083}" srcOrd="13" destOrd="0" presId="urn:microsoft.com/office/officeart/2005/8/layout/vProcess5"/>
    <dgm:cxn modelId="{3CA729EE-B4A0-4228-9256-2F6C1F49B23F}" type="presParOf" srcId="{D8CB15C8-A6A1-4638-B69A-54AA63E6FBB1}" destId="{8D4DD9D9-E636-4C8C-A5FC-7130FB379E65}" srcOrd="14" destOrd="0" presId="urn:microsoft.com/office/officeart/2005/8/layout/vProcess5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728377-33AE-4E7D-8834-0C74D9C69E66}">
      <dsp:nvSpPr>
        <dsp:cNvPr id="0" name=""/>
        <dsp:cNvSpPr/>
      </dsp:nvSpPr>
      <dsp:spPr>
        <a:xfrm>
          <a:off x="0" y="0"/>
          <a:ext cx="7006866" cy="975360"/>
        </a:xfrm>
        <a:prstGeom prst="roundRect">
          <a:avLst>
            <a:gd name="adj" fmla="val 10000"/>
          </a:avLst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>
              <a:solidFill>
                <a:schemeClr val="tx1"/>
              </a:solidFill>
              <a:latin typeface="Amasis MT Pro Medium" panose="02040604050005020304" pitchFamily="18" charset="-18"/>
            </a:rPr>
            <a:t>EDITOVÁNÍ</a:t>
          </a:r>
        </a:p>
      </dsp:txBody>
      <dsp:txXfrm>
        <a:off x="28567" y="28567"/>
        <a:ext cx="5840259" cy="918226"/>
      </dsp:txXfrm>
    </dsp:sp>
    <dsp:sp modelId="{68667AEB-1CD8-4406-B186-843FBCB79B42}">
      <dsp:nvSpPr>
        <dsp:cNvPr id="0" name=""/>
        <dsp:cNvSpPr/>
      </dsp:nvSpPr>
      <dsp:spPr>
        <a:xfrm>
          <a:off x="523239" y="1110826"/>
          <a:ext cx="7006866" cy="975360"/>
        </a:xfrm>
        <a:prstGeom prst="roundRect">
          <a:avLst>
            <a:gd name="adj" fmla="val 10000"/>
          </a:avLst>
        </a:prstGeom>
        <a:solidFill>
          <a:schemeClr val="accent3">
            <a:shade val="50000"/>
            <a:hueOff val="0"/>
            <a:satOff val="0"/>
            <a:lumOff val="14385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>
              <a:solidFill>
                <a:schemeClr val="tx1"/>
              </a:solidFill>
              <a:latin typeface="Amasis MT Pro Medium" panose="02040604050005020304" pitchFamily="18" charset="-18"/>
            </a:rPr>
            <a:t>KÓDOVÁNÍ</a:t>
          </a:r>
        </a:p>
      </dsp:txBody>
      <dsp:txXfrm>
        <a:off x="551806" y="1139393"/>
        <a:ext cx="5792507" cy="918226"/>
      </dsp:txXfrm>
    </dsp:sp>
    <dsp:sp modelId="{367392EB-D804-4902-9A1E-2EB6D414319E}">
      <dsp:nvSpPr>
        <dsp:cNvPr id="0" name=""/>
        <dsp:cNvSpPr/>
      </dsp:nvSpPr>
      <dsp:spPr>
        <a:xfrm>
          <a:off x="1046479" y="2221653"/>
          <a:ext cx="7006866" cy="975360"/>
        </a:xfrm>
        <a:prstGeom prst="roundRect">
          <a:avLst>
            <a:gd name="adj" fmla="val 10000"/>
          </a:avLst>
        </a:prstGeom>
        <a:solidFill>
          <a:schemeClr val="accent3">
            <a:shade val="50000"/>
            <a:hueOff val="0"/>
            <a:satOff val="0"/>
            <a:lumOff val="2877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>
              <a:solidFill>
                <a:schemeClr val="tx1"/>
              </a:solidFill>
              <a:latin typeface="Amasis MT Pro Medium" panose="02040604050005020304" pitchFamily="18" charset="-18"/>
            </a:rPr>
            <a:t>VSTUPNÍ DATA</a:t>
          </a:r>
        </a:p>
      </dsp:txBody>
      <dsp:txXfrm>
        <a:off x="1075046" y="2250220"/>
        <a:ext cx="5792507" cy="918226"/>
      </dsp:txXfrm>
    </dsp:sp>
    <dsp:sp modelId="{1820A747-688A-47E0-809C-DB6435543EC3}">
      <dsp:nvSpPr>
        <dsp:cNvPr id="0" name=""/>
        <dsp:cNvSpPr/>
      </dsp:nvSpPr>
      <dsp:spPr>
        <a:xfrm>
          <a:off x="1569719" y="3332480"/>
          <a:ext cx="7006866" cy="975360"/>
        </a:xfrm>
        <a:prstGeom prst="roundRect">
          <a:avLst>
            <a:gd name="adj" fmla="val 10000"/>
          </a:avLst>
        </a:prstGeom>
        <a:solidFill>
          <a:schemeClr val="accent3">
            <a:shade val="50000"/>
            <a:hueOff val="0"/>
            <a:satOff val="0"/>
            <a:lumOff val="2877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>
              <a:solidFill>
                <a:schemeClr val="tx1"/>
              </a:solidFill>
              <a:latin typeface="Amasis MT Pro Medium" panose="02040604050005020304" pitchFamily="18" charset="-18"/>
            </a:rPr>
            <a:t>ANALYZOVANÁ DATA</a:t>
          </a:r>
        </a:p>
      </dsp:txBody>
      <dsp:txXfrm>
        <a:off x="1598286" y="3361047"/>
        <a:ext cx="5792507" cy="918226"/>
      </dsp:txXfrm>
    </dsp:sp>
    <dsp:sp modelId="{6A519112-58E9-4F62-9474-0E8E55DB1D16}">
      <dsp:nvSpPr>
        <dsp:cNvPr id="0" name=""/>
        <dsp:cNvSpPr/>
      </dsp:nvSpPr>
      <dsp:spPr>
        <a:xfrm>
          <a:off x="2092959" y="4443306"/>
          <a:ext cx="7006866" cy="975360"/>
        </a:xfrm>
        <a:prstGeom prst="roundRect">
          <a:avLst>
            <a:gd name="adj" fmla="val 10000"/>
          </a:avLst>
        </a:prstGeom>
        <a:solidFill>
          <a:schemeClr val="accent3">
            <a:shade val="50000"/>
            <a:hueOff val="0"/>
            <a:satOff val="0"/>
            <a:lumOff val="14385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>
              <a:solidFill>
                <a:schemeClr val="tx1"/>
              </a:solidFill>
              <a:latin typeface="Amasis MT Pro Medium" panose="02040604050005020304" pitchFamily="18" charset="-18"/>
            </a:rPr>
            <a:t>INTERPRETACE DAT</a:t>
          </a:r>
        </a:p>
      </dsp:txBody>
      <dsp:txXfrm>
        <a:off x="2121526" y="4471873"/>
        <a:ext cx="5792507" cy="918226"/>
      </dsp:txXfrm>
    </dsp:sp>
    <dsp:sp modelId="{92976CD5-06CA-46DE-BA4F-4ADF5BDA53DD}">
      <dsp:nvSpPr>
        <dsp:cNvPr id="0" name=""/>
        <dsp:cNvSpPr/>
      </dsp:nvSpPr>
      <dsp:spPr>
        <a:xfrm>
          <a:off x="6372881" y="712554"/>
          <a:ext cx="633984" cy="63398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55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000" kern="1200">
            <a:solidFill>
              <a:schemeClr val="tx1"/>
            </a:solidFill>
            <a:latin typeface="Amasis MT Pro Medium" panose="02040604050005020304" pitchFamily="18" charset="-18"/>
          </a:endParaRPr>
        </a:p>
      </dsp:txBody>
      <dsp:txXfrm>
        <a:off x="6515527" y="712554"/>
        <a:ext cx="348692" cy="477073"/>
      </dsp:txXfrm>
    </dsp:sp>
    <dsp:sp modelId="{54E01ECB-55C0-40D7-BA50-5D8F6646495A}">
      <dsp:nvSpPr>
        <dsp:cNvPr id="0" name=""/>
        <dsp:cNvSpPr/>
      </dsp:nvSpPr>
      <dsp:spPr>
        <a:xfrm>
          <a:off x="6896121" y="1823381"/>
          <a:ext cx="633984" cy="63398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55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000" kern="1200">
            <a:solidFill>
              <a:schemeClr val="tx1"/>
            </a:solidFill>
            <a:latin typeface="Amasis MT Pro Medium" panose="02040604050005020304" pitchFamily="18" charset="-18"/>
          </a:endParaRPr>
        </a:p>
      </dsp:txBody>
      <dsp:txXfrm>
        <a:off x="7038767" y="1823381"/>
        <a:ext cx="348692" cy="477073"/>
      </dsp:txXfrm>
    </dsp:sp>
    <dsp:sp modelId="{8A39217F-0850-41D4-8C09-53300BBDB1CC}">
      <dsp:nvSpPr>
        <dsp:cNvPr id="0" name=""/>
        <dsp:cNvSpPr/>
      </dsp:nvSpPr>
      <dsp:spPr>
        <a:xfrm>
          <a:off x="7419361" y="2917952"/>
          <a:ext cx="633984" cy="63398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55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000" kern="1200">
            <a:solidFill>
              <a:schemeClr val="tx1"/>
            </a:solidFill>
            <a:latin typeface="Amasis MT Pro Medium" panose="02040604050005020304" pitchFamily="18" charset="-18"/>
          </a:endParaRPr>
        </a:p>
      </dsp:txBody>
      <dsp:txXfrm>
        <a:off x="7562007" y="2917952"/>
        <a:ext cx="348692" cy="477073"/>
      </dsp:txXfrm>
    </dsp:sp>
    <dsp:sp modelId="{13DD39D0-3627-4D22-AA3F-6AB8226D279E}">
      <dsp:nvSpPr>
        <dsp:cNvPr id="0" name=""/>
        <dsp:cNvSpPr/>
      </dsp:nvSpPr>
      <dsp:spPr>
        <a:xfrm>
          <a:off x="7942601" y="4039616"/>
          <a:ext cx="633984" cy="63398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55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000" kern="1200">
            <a:solidFill>
              <a:schemeClr val="tx1"/>
            </a:solidFill>
            <a:latin typeface="Amasis MT Pro Medium" panose="02040604050005020304" pitchFamily="18" charset="-18"/>
          </a:endParaRPr>
        </a:p>
      </dsp:txBody>
      <dsp:txXfrm>
        <a:off x="8085247" y="4039616"/>
        <a:ext cx="348692" cy="4770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23.12.2021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23.12.2021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23.12.2021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23.12.2021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23.12.2021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23.12.2021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23.12.2021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23.12.2021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23.12.2021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23.12.2021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23.12.2021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23.12.2021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23.12.2021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-268357" y="1536174"/>
            <a:ext cx="121920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12. </a:t>
            </a:r>
          </a:p>
          <a:p>
            <a:pPr algn="ctr"/>
            <a:r>
              <a:rPr lang="cs-CZ" sz="6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PRÁCE V TERÉNU</a:t>
            </a:r>
          </a:p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ANALÝZA DAT</a:t>
            </a:r>
          </a:p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VÝZK</a:t>
            </a:r>
            <a:r>
              <a:rPr lang="cs-CZ" sz="6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UMNÁ ZPRÁVA</a:t>
            </a:r>
            <a:endParaRPr lang="cs-CZ" sz="6000" b="1" i="0" dirty="0">
              <a:solidFill>
                <a:srgbClr val="000000"/>
              </a:solidFill>
              <a:effectLst/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992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BARIÉRY OVLIVŇUJCÍC PODÁNÍ ZPRÁVY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Používání nevhodného jazyka (např. technického),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Nedostatek vědomostí,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Chybné myšlenky,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Nedostatek zájmu o předmět výzkumu.</a:t>
            </a:r>
          </a:p>
        </p:txBody>
      </p:sp>
    </p:spTree>
    <p:extLst>
      <p:ext uri="{BB962C8B-B14F-4D97-AF65-F5344CB8AC3E}">
        <p14:creationId xmlns:p14="http://schemas.microsoft.com/office/powerpoint/2010/main" val="226802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KLASIFIKACE ZPRÁV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500" b="1" dirty="0">
                <a:latin typeface="Amasis MT Pro Medium" panose="02040604050005020304" pitchFamily="18" charset="-18"/>
              </a:rPr>
              <a:t>Dle funkce</a:t>
            </a:r>
          </a:p>
          <a:p>
            <a:pPr marL="914400" lvl="1" indent="-457200">
              <a:spcBef>
                <a:spcPts val="600"/>
              </a:spcBef>
              <a:buFontTx/>
              <a:buChar char="-"/>
            </a:pPr>
            <a:r>
              <a:rPr lang="cs-CZ" sz="2500" b="1" dirty="0">
                <a:latin typeface="Amasis MT Pro Medium" panose="02040604050005020304" pitchFamily="18" charset="-18"/>
              </a:rPr>
              <a:t>informační</a:t>
            </a:r>
            <a:r>
              <a:rPr lang="cs-CZ" sz="2500" dirty="0">
                <a:latin typeface="Amasis MT Pro Medium" panose="02040604050005020304" pitchFamily="18" charset="-18"/>
              </a:rPr>
              <a:t> (havarijní a inspekční zprávy, periodické a prodejní zprávy, výroční zprávy, servisní manuály)</a:t>
            </a:r>
          </a:p>
          <a:p>
            <a:pPr marL="914400" lvl="1" indent="-457200">
              <a:spcBef>
                <a:spcPts val="600"/>
              </a:spcBef>
              <a:buFontTx/>
              <a:buChar char="-"/>
            </a:pPr>
            <a:r>
              <a:rPr lang="cs-CZ" sz="2500" b="1" dirty="0">
                <a:latin typeface="Amasis MT Pro Medium" panose="02040604050005020304" pitchFamily="18" charset="-18"/>
              </a:rPr>
              <a:t>analytické</a:t>
            </a:r>
            <a:r>
              <a:rPr lang="cs-CZ" sz="2500" dirty="0">
                <a:latin typeface="Amasis MT Pro Medium" panose="02040604050005020304" pitchFamily="18" charset="-18"/>
              </a:rPr>
              <a:t> (účetní zprávy, výzkumné zprávy, analýzy trhu a výrobků, prodejní analýzy)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500" b="1" dirty="0">
                <a:latin typeface="Amasis MT Pro Medium" panose="02040604050005020304" pitchFamily="18" charset="-18"/>
              </a:rPr>
              <a:t>Dle směru toku</a:t>
            </a:r>
          </a:p>
          <a:p>
            <a:pPr marL="914400" lvl="1" indent="-457200">
              <a:spcBef>
                <a:spcPts val="600"/>
              </a:spcBef>
              <a:buFontTx/>
              <a:buChar char="-"/>
            </a:pPr>
            <a:r>
              <a:rPr lang="cs-CZ" sz="2500" b="1" dirty="0">
                <a:latin typeface="Amasis MT Pro Medium" panose="02040604050005020304" pitchFamily="18" charset="-18"/>
              </a:rPr>
              <a:t>vertikální </a:t>
            </a:r>
          </a:p>
          <a:p>
            <a:pPr marL="914400" lvl="1" indent="-457200">
              <a:spcBef>
                <a:spcPts val="600"/>
              </a:spcBef>
              <a:buFontTx/>
              <a:buChar char="-"/>
            </a:pPr>
            <a:r>
              <a:rPr lang="cs-CZ" sz="2500" b="1" dirty="0">
                <a:latin typeface="Amasis MT Pro Medium" panose="02040604050005020304" pitchFamily="18" charset="-18"/>
              </a:rPr>
              <a:t>horizontální</a:t>
            </a:r>
          </a:p>
          <a:p>
            <a:pPr marL="914400" lvl="1" indent="-457200">
              <a:spcBef>
                <a:spcPts val="600"/>
              </a:spcBef>
              <a:buFontTx/>
              <a:buChar char="-"/>
            </a:pPr>
            <a:r>
              <a:rPr lang="cs-CZ" sz="2500" b="1" dirty="0">
                <a:latin typeface="Amasis MT Pro Medium" panose="02040604050005020304" pitchFamily="18" charset="-18"/>
              </a:rPr>
              <a:t>externí</a:t>
            </a:r>
          </a:p>
          <a:p>
            <a:pPr marL="914400" lvl="1" indent="-457200">
              <a:spcBef>
                <a:spcPts val="600"/>
              </a:spcBef>
              <a:buFontTx/>
              <a:buChar char="-"/>
            </a:pPr>
            <a:r>
              <a:rPr lang="cs-CZ" sz="2500" b="1" dirty="0">
                <a:latin typeface="Amasis MT Pro Medium" panose="02040604050005020304" pitchFamily="18" charset="-18"/>
              </a:rPr>
              <a:t>interní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500" b="1" dirty="0">
                <a:latin typeface="Amasis MT Pro Medium" panose="02040604050005020304" pitchFamily="18" charset="-18"/>
              </a:rPr>
              <a:t>Dle formálnosti</a:t>
            </a:r>
          </a:p>
          <a:p>
            <a:pPr marL="914400" lvl="1" indent="-457200">
              <a:spcBef>
                <a:spcPts val="600"/>
              </a:spcBef>
              <a:buFontTx/>
              <a:buChar char="-"/>
            </a:pPr>
            <a:r>
              <a:rPr lang="cs-CZ" sz="2500" b="1" dirty="0">
                <a:latin typeface="Amasis MT Pro Medium" panose="02040604050005020304" pitchFamily="18" charset="-18"/>
              </a:rPr>
              <a:t>formální </a:t>
            </a:r>
            <a:r>
              <a:rPr lang="cs-CZ" sz="2500" dirty="0">
                <a:latin typeface="Amasis MT Pro Medium" panose="02040604050005020304" pitchFamily="18" charset="-18"/>
              </a:rPr>
              <a:t>(dlouhé, neosobní)</a:t>
            </a:r>
          </a:p>
          <a:p>
            <a:pPr marL="914400" lvl="1" indent="-457200">
              <a:spcBef>
                <a:spcPts val="600"/>
              </a:spcBef>
              <a:buFontTx/>
              <a:buChar char="-"/>
            </a:pPr>
            <a:r>
              <a:rPr lang="cs-CZ" sz="2500" b="1" dirty="0">
                <a:latin typeface="Amasis MT Pro Medium" panose="02040604050005020304" pitchFamily="18" charset="-18"/>
              </a:rPr>
              <a:t>neformální</a:t>
            </a:r>
            <a:r>
              <a:rPr lang="cs-CZ" sz="2500" dirty="0">
                <a:latin typeface="Amasis MT Pro Medium" panose="02040604050005020304" pitchFamily="18" charset="-18"/>
              </a:rPr>
              <a:t> (krátké, osobní)</a:t>
            </a:r>
          </a:p>
        </p:txBody>
      </p:sp>
    </p:spTree>
    <p:extLst>
      <p:ext uri="{BB962C8B-B14F-4D97-AF65-F5344CB8AC3E}">
        <p14:creationId xmlns:p14="http://schemas.microsoft.com/office/powerpoint/2010/main" val="106192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PRÁCE V TERÉNU JE PROSTŘEDNICTVÍM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osobního rozhovoru a zaznamenáváním do dotazníku,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telefonního rozhovoru,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pozorováním nakupujících v obchodech,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             jedná se o sběr dat pro marketingový výzkum.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EAE76189-A3FB-4E3A-96BE-EB255028AB6A}"/>
              </a:ext>
            </a:extLst>
          </p:cNvPr>
          <p:cNvSpPr/>
          <p:nvPr/>
        </p:nvSpPr>
        <p:spPr>
          <a:xfrm>
            <a:off x="685800" y="3048816"/>
            <a:ext cx="616226" cy="367747"/>
          </a:xfrm>
          <a:prstGeom prst="rightArrow">
            <a:avLst>
              <a:gd name="adj1" fmla="val 55405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3705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PRÁCE V TERÉNU ZAHRNUJE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Vytisknout dotazníky.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Shromáždit materiál pro prezentaci.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Zkontrolovat podklady pro výběr vzorků.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Najmout tazatele.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Rozdat tazatelům adresy.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Rozdat tazatelům instrukce, pokyny ke sběru informací, dotazníky a prezentační materiály. 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Monitorovat činnosti.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Předložit výsledky.</a:t>
            </a:r>
          </a:p>
        </p:txBody>
      </p:sp>
    </p:spTree>
    <p:extLst>
      <p:ext uri="{BB962C8B-B14F-4D97-AF65-F5344CB8AC3E}">
        <p14:creationId xmlns:p14="http://schemas.microsoft.com/office/powerpoint/2010/main" val="872393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VÝZKUM TRHU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Zabývá se odhadem existující i budoucí, potenciální poptávky s přihlédnutím k relevantním faktorům, které trh a jeho vývoj ovlivňují.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 trhu vychází z definování trhu a identifikace jeho segmentů.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u="sng" dirty="0">
                <a:latin typeface="Amasis MT Pro Medium" panose="02040604050005020304" pitchFamily="18" charset="-18"/>
              </a:rPr>
              <a:t>Rozdělení trhů: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potenciální trh </a:t>
            </a:r>
            <a:r>
              <a:rPr lang="cs-CZ" sz="3000" dirty="0">
                <a:latin typeface="Amasis MT Pro Medium" panose="02040604050005020304" pitchFamily="18" charset="-18"/>
              </a:rPr>
              <a:t>= představuje spotřebitele, které mohou mít zájem o produkt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aktuální trh </a:t>
            </a:r>
            <a:r>
              <a:rPr lang="cs-CZ" sz="3000" dirty="0">
                <a:latin typeface="Amasis MT Pro Medium" panose="02040604050005020304" pitchFamily="18" charset="-18"/>
              </a:rPr>
              <a:t>= představuje spotřebitele, kteří již produkt kupují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cílový trh </a:t>
            </a:r>
            <a:r>
              <a:rPr lang="cs-CZ" sz="3000" dirty="0">
                <a:latin typeface="Amasis MT Pro Medium" panose="02040604050005020304" pitchFamily="18" charset="-18"/>
              </a:rPr>
              <a:t>= představuje spotřebitele, které chce podnik získat</a:t>
            </a:r>
          </a:p>
        </p:txBody>
      </p:sp>
    </p:spTree>
    <p:extLst>
      <p:ext uri="{BB962C8B-B14F-4D97-AF65-F5344CB8AC3E}">
        <p14:creationId xmlns:p14="http://schemas.microsoft.com/office/powerpoint/2010/main" val="2927929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SEGMENTACE TRHU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Geografické charakteristiky </a:t>
            </a:r>
            <a:r>
              <a:rPr lang="cs-CZ" sz="3000" dirty="0">
                <a:latin typeface="Amasis MT Pro Medium" panose="02040604050005020304" pitchFamily="18" charset="-18"/>
              </a:rPr>
              <a:t>= stát, země, region, město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Demografické charakteristiky </a:t>
            </a:r>
            <a:r>
              <a:rPr lang="cs-CZ" sz="3000" dirty="0">
                <a:latin typeface="Amasis MT Pro Medium" panose="02040604050005020304" pitchFamily="18" charset="-18"/>
              </a:rPr>
              <a:t>= věk, pohlaví, příslušnost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Socioekonomické charakteristiky </a:t>
            </a:r>
            <a:r>
              <a:rPr lang="cs-CZ" sz="3000" dirty="0">
                <a:latin typeface="Amasis MT Pro Medium" panose="02040604050005020304" pitchFamily="18" charset="-18"/>
              </a:rPr>
              <a:t>= příjem, vzdělání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 err="1">
                <a:latin typeface="Amasis MT Pro Medium" panose="02040604050005020304" pitchFamily="18" charset="-18"/>
              </a:rPr>
              <a:t>Psychografické</a:t>
            </a:r>
            <a:r>
              <a:rPr lang="cs-CZ" sz="3000" b="1" dirty="0">
                <a:latin typeface="Amasis MT Pro Medium" panose="02040604050005020304" pitchFamily="18" charset="-18"/>
              </a:rPr>
              <a:t> charakteristiky </a:t>
            </a:r>
            <a:r>
              <a:rPr lang="cs-CZ" sz="3000" dirty="0">
                <a:latin typeface="Amasis MT Pro Medium" panose="02040604050005020304" pitchFamily="18" charset="-18"/>
              </a:rPr>
              <a:t>= názory, postoje, životní styl </a:t>
            </a:r>
          </a:p>
        </p:txBody>
      </p:sp>
    </p:spTree>
    <p:extLst>
      <p:ext uri="{BB962C8B-B14F-4D97-AF65-F5344CB8AC3E}">
        <p14:creationId xmlns:p14="http://schemas.microsoft.com/office/powerpoint/2010/main" val="2872133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  <a:ln>
            <a:solidFill>
              <a:schemeClr val="tx1"/>
            </a:solidFill>
          </a:ln>
        </p:spPr>
      </p:pic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7F0A8F1-A762-4E27-AEC5-1B3EAB2C1A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1531067"/>
              </p:ext>
            </p:extLst>
          </p:nvPr>
        </p:nvGraphicFramePr>
        <p:xfrm>
          <a:off x="2032000" y="1075099"/>
          <a:ext cx="909982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6F615777-C0E4-4652-A195-38638F55D759}"/>
              </a:ext>
            </a:extLst>
          </p:cNvPr>
          <p:cNvSpPr txBox="1"/>
          <p:nvPr/>
        </p:nvSpPr>
        <p:spPr>
          <a:xfrm>
            <a:off x="117985" y="109596"/>
            <a:ext cx="619704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STÁDIA ANALÝZY DAT</a:t>
            </a:r>
          </a:p>
        </p:txBody>
      </p:sp>
    </p:spTree>
    <p:extLst>
      <p:ext uri="{BB962C8B-B14F-4D97-AF65-F5344CB8AC3E}">
        <p14:creationId xmlns:p14="http://schemas.microsoft.com/office/powerpoint/2010/main" val="4031158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131824"/>
            <a:ext cx="11956030" cy="763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PŘÍPRAVA DAT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 shromáždění dat jsou data zpracovávána tak, aby je bylo možné analyzovat.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Zpracování dat probíhá pomocí editace, kódování a formování dat pro následnou analýzu.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Editace</a:t>
            </a:r>
            <a:r>
              <a:rPr lang="cs-CZ" sz="3000" dirty="0">
                <a:latin typeface="Amasis MT Pro Medium" panose="02040604050005020304" pitchFamily="18" charset="-18"/>
              </a:rPr>
              <a:t> = syrová data je nutné upravit a připravit je aby byly čitelné pro kódování.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Kódování</a:t>
            </a:r>
            <a:r>
              <a:rPr lang="cs-CZ" sz="3000" dirty="0">
                <a:latin typeface="Amasis MT Pro Medium" panose="02040604050005020304" pitchFamily="18" charset="-18"/>
              </a:rPr>
              <a:t> = kódy umožňují převést data na formu, které je přijatelná pro jejich zpracování např. počítačové zpracování.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Analýza dat </a:t>
            </a:r>
            <a:r>
              <a:rPr lang="cs-CZ" sz="3000" dirty="0">
                <a:latin typeface="Amasis MT Pro Medium" panose="02040604050005020304" pitchFamily="18" charset="-18"/>
              </a:rPr>
              <a:t>= zkoumání dat</a:t>
            </a:r>
          </a:p>
          <a:p>
            <a:pPr marL="914400" lvl="1" indent="-457200">
              <a:spcBef>
                <a:spcPts val="600"/>
              </a:spcBef>
              <a:buFontTx/>
              <a:buChar char="-"/>
            </a:pPr>
            <a:r>
              <a:rPr lang="cs-CZ" sz="2000" i="1" dirty="0">
                <a:latin typeface="Amasis MT Pro Medium" panose="02040604050005020304" pitchFamily="18" charset="-18"/>
              </a:rPr>
              <a:t>Rozdělení četnosti daného znaku (relativní a absolutní)</a:t>
            </a:r>
          </a:p>
          <a:p>
            <a:pPr marL="914400" lvl="1" indent="-457200">
              <a:spcBef>
                <a:spcPts val="600"/>
              </a:spcBef>
              <a:buFontTx/>
              <a:buChar char="-"/>
            </a:pPr>
            <a:r>
              <a:rPr lang="cs-CZ" sz="2000" i="1" dirty="0">
                <a:latin typeface="Amasis MT Pro Medium" panose="02040604050005020304" pitchFamily="18" charset="-18"/>
              </a:rPr>
              <a:t>Střední hodnoty (průměr, modus, medián, variace, odchylka)</a:t>
            </a:r>
          </a:p>
          <a:p>
            <a:pPr marL="914400" lvl="1" indent="-457200">
              <a:spcBef>
                <a:spcPts val="600"/>
              </a:spcBef>
              <a:buFontTx/>
              <a:buChar char="-"/>
            </a:pPr>
            <a:r>
              <a:rPr lang="cs-CZ" sz="2000" i="1" dirty="0">
                <a:latin typeface="Amasis MT Pro Medium" panose="02040604050005020304" pitchFamily="18" charset="-18"/>
              </a:rPr>
              <a:t>Závislosti (regresní a korelační analýza, faktorová analýza)</a:t>
            </a:r>
          </a:p>
          <a:p>
            <a:pPr marL="914400" lvl="1" indent="-457200">
              <a:spcBef>
                <a:spcPts val="600"/>
              </a:spcBef>
              <a:buFontTx/>
              <a:buChar char="-"/>
            </a:pPr>
            <a:r>
              <a:rPr lang="cs-CZ" sz="2000" i="1" dirty="0">
                <a:latin typeface="Amasis MT Pro Medium" panose="02040604050005020304" pitchFamily="18" charset="-18"/>
              </a:rPr>
              <a:t>Testování hypotéz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2000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38017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STATISTICKÉ METODY PRO MARKETINGOVÉ VÝZKUMY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Metody regresní a korelační analýzy,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Diskriminační analýza,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Faktorová analýza,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Analýza hlavních komponent,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Analýza preferencí,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Analýzy časových řad.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019226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VÝZKUMNÁ ZPRÁVA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 výsledek procesu, kdy jsou data přenesená osobám, které mají být o výzkumu informovány.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Písemná forma </a:t>
            </a:r>
            <a:r>
              <a:rPr lang="cs-CZ" sz="3000" dirty="0">
                <a:latin typeface="Amasis MT Pro Medium" panose="02040604050005020304" pitchFamily="18" charset="-18"/>
              </a:rPr>
              <a:t>= základní způsob vyjádření výsledků výzkumu, jedná se o závěrečnou zprávu výzkumu o jeho výsledcích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Ústní forma </a:t>
            </a:r>
            <a:r>
              <a:rPr lang="cs-CZ" sz="3000" dirty="0">
                <a:latin typeface="Amasis MT Pro Medium" panose="02040604050005020304" pitchFamily="18" charset="-18"/>
              </a:rPr>
              <a:t>= ústní prezentace, jedná se o doplňující formu k písemné zprávě, používání demonstračních pomůcek</a:t>
            </a:r>
          </a:p>
        </p:txBody>
      </p:sp>
    </p:spTree>
    <p:extLst>
      <p:ext uri="{BB962C8B-B14F-4D97-AF65-F5344CB8AC3E}">
        <p14:creationId xmlns:p14="http://schemas.microsoft.com/office/powerpoint/2010/main" val="39226084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3610</TotalTime>
  <Words>471</Words>
  <Application>Microsoft Office PowerPoint</Application>
  <PresentationFormat>Širokoúhlá obrazovka</PresentationFormat>
  <Paragraphs>75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Amasis MT Pro Medium</vt:lpstr>
      <vt:lpstr>Arial</vt:lpstr>
      <vt:lpstr>Bookman Old Style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Pracharova Lenka</cp:lastModifiedBy>
  <cp:revision>134</cp:revision>
  <dcterms:created xsi:type="dcterms:W3CDTF">2021-10-06T11:18:58Z</dcterms:created>
  <dcterms:modified xsi:type="dcterms:W3CDTF">2021-12-23T11:17:20Z</dcterms:modified>
</cp:coreProperties>
</file>