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23" r:id="rId2"/>
    <p:sldId id="337" r:id="rId3"/>
    <p:sldId id="338" r:id="rId4"/>
    <p:sldId id="339" r:id="rId5"/>
    <p:sldId id="340" r:id="rId6"/>
    <p:sldId id="341" r:id="rId7"/>
    <p:sldId id="342" r:id="rId8"/>
    <p:sldId id="343" r:id="rId9"/>
    <p:sldId id="344" r:id="rId10"/>
    <p:sldId id="345" r:id="rId11"/>
    <p:sldId id="347" r:id="rId12"/>
    <p:sldId id="346" r:id="rId13"/>
    <p:sldId id="348" r:id="rId14"/>
    <p:sldId id="349" r:id="rId15"/>
    <p:sldId id="350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30" autoAdjust="0"/>
  </p:normalViewPr>
  <p:slideViewPr>
    <p:cSldViewPr snapToGrid="0">
      <p:cViewPr varScale="1">
        <p:scale>
          <a:sx n="122" d="100"/>
          <a:sy n="122" d="100"/>
        </p:scale>
        <p:origin x="13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16.12.2021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67979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90139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45365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21649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12674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0269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8571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9086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5194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16.12.2021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16.12.2021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16.12.2021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7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16.12.2021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9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16.12.2021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6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16.12.2021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16.12.2021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16.12.2021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16.12.2021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16.12.2021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16.12.2021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16.12.2021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9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05D3AEE7-2877-4EB1-BC64-835F3F89AC0B}"/>
              </a:ext>
            </a:extLst>
          </p:cNvPr>
          <p:cNvSpPr txBox="1"/>
          <p:nvPr/>
        </p:nvSpPr>
        <p:spPr>
          <a:xfrm>
            <a:off x="0" y="2129402"/>
            <a:ext cx="121920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60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11. </a:t>
            </a:r>
          </a:p>
          <a:p>
            <a:pPr algn="ctr"/>
            <a:r>
              <a:rPr lang="cs-CZ" sz="60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DOTAZNÍK</a:t>
            </a:r>
          </a:p>
        </p:txBody>
      </p:sp>
    </p:spTree>
    <p:extLst>
      <p:ext uri="{BB962C8B-B14F-4D97-AF65-F5344CB8AC3E}">
        <p14:creationId xmlns:p14="http://schemas.microsoft.com/office/powerpoint/2010/main" val="3455992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6. URČENÍ STRUKTURY DOTAZNÍKU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Úvodní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Filtrační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Zahřívací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Specifické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Identifikační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Logická konstrukce.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Společensko-demografické rysy.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Otázky by měly být v dotazníku uspořádány tak, aby z hlediska respondenta tvořily určitý logický celek.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Při omnibusovém šetření, kdy je předmětem více témat musí být otázky seskupeny do logických bloků.</a:t>
            </a:r>
          </a:p>
        </p:txBody>
      </p:sp>
    </p:spTree>
    <p:extLst>
      <p:ext uri="{BB962C8B-B14F-4D97-AF65-F5344CB8AC3E}">
        <p14:creationId xmlns:p14="http://schemas.microsoft.com/office/powerpoint/2010/main" val="3851193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818904"/>
            <a:ext cx="11956030" cy="6170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i="1" dirty="0">
                <a:latin typeface="Amasis MT Pro Medium" panose="02040604050005020304" pitchFamily="18" charset="-18"/>
              </a:rPr>
              <a:t>Úvodní otázky </a:t>
            </a:r>
            <a:r>
              <a:rPr lang="cs-CZ" sz="3000" dirty="0">
                <a:latin typeface="Amasis MT Pro Medium" panose="02040604050005020304" pitchFamily="18" charset="-18"/>
              </a:rPr>
              <a:t>= start dotazníku, cílem je získání kontaktu s respondentem a získání jeho důvěry.</a:t>
            </a:r>
          </a:p>
          <a:p>
            <a:pPr>
              <a:spcBef>
                <a:spcPts val="600"/>
              </a:spcBef>
            </a:pPr>
            <a:r>
              <a:rPr lang="cs-CZ" sz="3000" b="1" i="1" dirty="0">
                <a:latin typeface="Amasis MT Pro Medium" panose="02040604050005020304" pitchFamily="18" charset="-18"/>
              </a:rPr>
              <a:t>Filtrační otázky </a:t>
            </a:r>
            <a:r>
              <a:rPr lang="cs-CZ" sz="3000" dirty="0">
                <a:latin typeface="Amasis MT Pro Medium" panose="02040604050005020304" pitchFamily="18" charset="-18"/>
              </a:rPr>
              <a:t>= ověří poskytování správných informací respondenta.</a:t>
            </a:r>
          </a:p>
          <a:p>
            <a:pPr>
              <a:spcBef>
                <a:spcPts val="600"/>
              </a:spcBef>
            </a:pPr>
            <a:r>
              <a:rPr lang="cs-CZ" sz="3000" b="1" i="1" dirty="0">
                <a:latin typeface="Amasis MT Pro Medium" panose="02040604050005020304" pitchFamily="18" charset="-18"/>
              </a:rPr>
              <a:t>Zahřívací otázky </a:t>
            </a:r>
            <a:r>
              <a:rPr lang="cs-CZ" sz="3000" dirty="0">
                <a:latin typeface="Amasis MT Pro Medium" panose="02040604050005020304" pitchFamily="18" charset="-18"/>
              </a:rPr>
              <a:t>= praktikují postup od obecných otázek ke specifickým.</a:t>
            </a:r>
          </a:p>
          <a:p>
            <a:pPr>
              <a:spcBef>
                <a:spcPts val="600"/>
              </a:spcBef>
            </a:pPr>
            <a:r>
              <a:rPr lang="cs-CZ" sz="3000" b="1" i="1" dirty="0">
                <a:latin typeface="Amasis MT Pro Medium" panose="02040604050005020304" pitchFamily="18" charset="-18"/>
              </a:rPr>
              <a:t>Specifické otázky </a:t>
            </a:r>
            <a:r>
              <a:rPr lang="cs-CZ" sz="3000" dirty="0">
                <a:latin typeface="Amasis MT Pro Medium" panose="02040604050005020304" pitchFamily="18" charset="-18"/>
              </a:rPr>
              <a:t>= jsou kladeny k objasnění problému.</a:t>
            </a:r>
          </a:p>
          <a:p>
            <a:pPr>
              <a:spcBef>
                <a:spcPts val="600"/>
              </a:spcBef>
            </a:pPr>
            <a:r>
              <a:rPr lang="cs-CZ" sz="3000" b="1" i="1" dirty="0">
                <a:latin typeface="Amasis MT Pro Medium" panose="02040604050005020304" pitchFamily="18" charset="-18"/>
              </a:rPr>
              <a:t>Identifikační otázky </a:t>
            </a:r>
            <a:r>
              <a:rPr lang="cs-CZ" sz="3000" dirty="0">
                <a:latin typeface="Amasis MT Pro Medium" panose="02040604050005020304" pitchFamily="18" charset="-18"/>
              </a:rPr>
              <a:t>= jsou zaměřené na charakteristiky respondenta.</a:t>
            </a:r>
          </a:p>
          <a:p>
            <a:pPr>
              <a:spcBef>
                <a:spcPts val="600"/>
              </a:spcBef>
            </a:pPr>
            <a:r>
              <a:rPr lang="cs-CZ" sz="3000" b="1" i="1" dirty="0">
                <a:latin typeface="Amasis MT Pro Medium" panose="02040604050005020304" pitchFamily="18" charset="-18"/>
              </a:rPr>
              <a:t>Logická konstrukce </a:t>
            </a:r>
            <a:r>
              <a:rPr lang="cs-CZ" sz="3000" dirty="0">
                <a:latin typeface="Amasis MT Pro Medium" panose="02040604050005020304" pitchFamily="18" charset="-18"/>
              </a:rPr>
              <a:t>= slet otázek s přijatelně logickou stavbou.</a:t>
            </a:r>
          </a:p>
          <a:p>
            <a:pPr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024797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7. FORMÁLNÍ ÚPRAVA DOTAZNÍKU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Vzhledová atraktivnost.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Přehlednost.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Nepřeplněnost.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Nemá vypadat příliš rozsáhle.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Rozdílný typ písma.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Propojení otázek.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Poděkování.</a:t>
            </a:r>
          </a:p>
        </p:txBody>
      </p:sp>
    </p:spTree>
    <p:extLst>
      <p:ext uri="{BB962C8B-B14F-4D97-AF65-F5344CB8AC3E}">
        <p14:creationId xmlns:p14="http://schemas.microsoft.com/office/powerpoint/2010/main" val="17368121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1824"/>
            <a:ext cx="1195603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TYPY OTÁZEK A JEJICH FORMULACE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Při koncipování otázek musí být zvážena i povaha očekávané odpovědi.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u="sng" dirty="0">
                <a:latin typeface="Amasis MT Pro Medium" panose="02040604050005020304" pitchFamily="18" charset="-18"/>
              </a:rPr>
              <a:t>Klasifikace otázek: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Otevřené otázky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o standardizované otázky s nestandardizovanými odpověďmi,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respondent odpovídá dle svého uvážení,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tazatel musí odpovědi přesně a důvěrně zaznamenat,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používají se u kvalitativních metod sběru informací,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časově náročný sběr a zpracování informací,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zajímavé odpovědi.</a:t>
            </a:r>
          </a:p>
        </p:txBody>
      </p:sp>
    </p:spTree>
    <p:extLst>
      <p:ext uri="{BB962C8B-B14F-4D97-AF65-F5344CB8AC3E}">
        <p14:creationId xmlns:p14="http://schemas.microsoft.com/office/powerpoint/2010/main" val="39094704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1824"/>
            <a:ext cx="11956030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b) Uzavřené otázky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otázky se standardizovanými odpověďmi,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možné odpovědi jsou v dotazníku vyznačeny a tazatel pouze vyznačí zvolenou odpověď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kroužkování, zatrhávání, ano x ne</a:t>
            </a:r>
          </a:p>
        </p:txBody>
      </p:sp>
    </p:spTree>
    <p:extLst>
      <p:ext uri="{BB962C8B-B14F-4D97-AF65-F5344CB8AC3E}">
        <p14:creationId xmlns:p14="http://schemas.microsoft.com/office/powerpoint/2010/main" val="3944636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1824"/>
            <a:ext cx="11956030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PRETESTOVÁNÍ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Dotazník může mít chyby, které by se mohly projevit až v terénu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         je tedy nutné včas odhalit nedostatky dotazníku.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Odhalení nedostatků v dotazníku je pomocí testovaní dotazníků na vzorku respondentů = </a:t>
            </a:r>
            <a:r>
              <a:rPr lang="cs-CZ" sz="3000" dirty="0" err="1">
                <a:ln w="19050">
                  <a:solidFill>
                    <a:schemeClr val="tx1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pretestování</a:t>
            </a:r>
            <a:r>
              <a:rPr lang="cs-CZ" sz="3000" dirty="0">
                <a:ln w="19050">
                  <a:solidFill>
                    <a:schemeClr val="tx1"/>
                  </a:solidFill>
                </a:ln>
                <a:latin typeface="Amasis MT Pro Medium" panose="02040604050005020304" pitchFamily="18" charset="-18"/>
              </a:rPr>
              <a:t>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u="sng" dirty="0">
                <a:latin typeface="Amasis MT Pro Medium" panose="02040604050005020304" pitchFamily="18" charset="-18"/>
              </a:rPr>
              <a:t>Při </a:t>
            </a:r>
            <a:r>
              <a:rPr lang="cs-CZ" sz="3000" b="1" u="sng" dirty="0" err="1">
                <a:latin typeface="Amasis MT Pro Medium" panose="02040604050005020304" pitchFamily="18" charset="-18"/>
              </a:rPr>
              <a:t>pretestování</a:t>
            </a:r>
            <a:r>
              <a:rPr lang="cs-CZ" sz="3000" b="1" u="sng" dirty="0">
                <a:latin typeface="Amasis MT Pro Medium" panose="02040604050005020304" pitchFamily="18" charset="-18"/>
              </a:rPr>
              <a:t> dotazníku se ověřuje: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formální stránka dotazníku,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formulace otázek,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problematika zpracování a analýzy údajů,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porovnání plánu výzkumu.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0A04CEB2-F846-4A95-B6C7-AA6D70E4EF2E}"/>
              </a:ext>
            </a:extLst>
          </p:cNvPr>
          <p:cNvSpPr/>
          <p:nvPr/>
        </p:nvSpPr>
        <p:spPr>
          <a:xfrm>
            <a:off x="304800" y="1288651"/>
            <a:ext cx="672548" cy="474389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953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FUNKCE DOTAZNÍKU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Základní nástroj marketingového výzkumu.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Naformulovaný rozvrh k získání a záznamu specifických relevantních informací.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Dává respondentovi jasné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Navozuje důvěryhodnou komunikační atmosféru s respondentem.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Respondent je ochotný spolupracovat.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Poskytuje respondentovi instrukce.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Identifikuje.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- Dotazník se používá pro všechny kvantitativní studie marketingového výzkumu.</a:t>
            </a:r>
          </a:p>
        </p:txBody>
      </p:sp>
    </p:spTree>
    <p:extLst>
      <p:ext uri="{BB962C8B-B14F-4D97-AF65-F5344CB8AC3E}">
        <p14:creationId xmlns:p14="http://schemas.microsoft.com/office/powerpoint/2010/main" val="872393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TVORBA DOTAZNÍKU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Zjišťujeme-li primární informace dotazováním, je třeba věnovat velkou pozornost tvorbě dotazníku.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Důležitá je specifikace otázek          dodržování zásad otázek týkajících se důležitosti cíle výzkumu.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Otázky, které jsou zaměřeny na problémy, které jsou předmětem výzkumu = </a:t>
            </a:r>
            <a:r>
              <a:rPr lang="cs-CZ" sz="3000" b="1" i="1" dirty="0">
                <a:latin typeface="Amasis MT Pro Medium" panose="02040604050005020304" pitchFamily="18" charset="-18"/>
              </a:rPr>
              <a:t>meritorní otázky.</a:t>
            </a:r>
          </a:p>
          <a:p>
            <a:pPr>
              <a:spcBef>
                <a:spcPts val="600"/>
              </a:spcBef>
            </a:pPr>
            <a:endParaRPr lang="cs-CZ" sz="3500" b="1" dirty="0">
              <a:latin typeface="Amasis MT Pro Medium" panose="02040604050005020304" pitchFamily="18" charset="-18"/>
            </a:endParaRP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74341231-023F-4FE1-A505-4FA58906DAEE}"/>
              </a:ext>
            </a:extLst>
          </p:cNvPr>
          <p:cNvSpPr/>
          <p:nvPr/>
        </p:nvSpPr>
        <p:spPr>
          <a:xfrm>
            <a:off x="6096000" y="1868557"/>
            <a:ext cx="672548" cy="474389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825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PŘED FORMOVÁNÍM DOTAZNÍKU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Znalost účelu a cíle výzkumu.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Znalost podstaty informace, které hledáme.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Vypracování seznamu informací, které musí být zjištěny.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Určení typu administrace (email, telefon, rozhovor).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Stanovení podstaty respondenta.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Zpracování plánu marketingové analýzy.</a:t>
            </a:r>
            <a:endParaRPr lang="cs-CZ" sz="30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4158370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TYPY DOTAZNÍKU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strukturovaný (přímý dotazník),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nestrukturovaný,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podle typu otázek.</a:t>
            </a:r>
          </a:p>
          <a:p>
            <a:pPr>
              <a:spcBef>
                <a:spcPts val="600"/>
              </a:spcBef>
            </a:pPr>
            <a:endParaRPr lang="cs-CZ" sz="3000" i="1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857221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POSTUP TVORBY DOTAZNÍKU</a:t>
            </a: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3500" i="1" dirty="0">
                <a:latin typeface="Amasis MT Pro Medium" panose="02040604050005020304" pitchFamily="18" charset="-18"/>
              </a:rPr>
              <a:t>Determinace dat.</a:t>
            </a: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3500" i="1" dirty="0">
                <a:latin typeface="Amasis MT Pro Medium" panose="02040604050005020304" pitchFamily="18" charset="-18"/>
              </a:rPr>
              <a:t>Determinace procesu interview.</a:t>
            </a: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3500" i="1" dirty="0">
                <a:latin typeface="Amasis MT Pro Medium" panose="02040604050005020304" pitchFamily="18" charset="-18"/>
              </a:rPr>
              <a:t>Stanovení obsahu dotazníku a obsahu otázek.</a:t>
            </a: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3500" i="1" dirty="0">
                <a:latin typeface="Amasis MT Pro Medium" panose="02040604050005020304" pitchFamily="18" charset="-18"/>
              </a:rPr>
              <a:t>Určení typu otázek.</a:t>
            </a: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3500" i="1" dirty="0">
                <a:latin typeface="Amasis MT Pro Medium" panose="02040604050005020304" pitchFamily="18" charset="-18"/>
              </a:rPr>
              <a:t>Formulování otázek.</a:t>
            </a: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3500" i="1" dirty="0">
                <a:latin typeface="Amasis MT Pro Medium" panose="02040604050005020304" pitchFamily="18" charset="-18"/>
              </a:rPr>
              <a:t>Určení struktury dotazníku.</a:t>
            </a: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3500" i="1" dirty="0">
                <a:latin typeface="Amasis MT Pro Medium" panose="02040604050005020304" pitchFamily="18" charset="-18"/>
              </a:rPr>
              <a:t>Formální úprava dotazníku.</a:t>
            </a:r>
          </a:p>
        </p:txBody>
      </p:sp>
    </p:spTree>
    <p:extLst>
      <p:ext uri="{BB962C8B-B14F-4D97-AF65-F5344CB8AC3E}">
        <p14:creationId xmlns:p14="http://schemas.microsoft.com/office/powerpoint/2010/main" val="2372218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1. DETERMINACE DAT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Stanovení cíle výzkumu.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Sestavení seznamu informací.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Vytvoření konceptu marketingové analýzy.</a:t>
            </a:r>
          </a:p>
          <a:p>
            <a:pPr>
              <a:spcBef>
                <a:spcPts val="600"/>
              </a:spcBef>
            </a:pPr>
            <a:endParaRPr lang="cs-CZ" sz="3500" b="1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2. DETERMINACE PROCESU INTERVIEW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Stanovení techniky dotazování          v závislosti na zvolené technice dotazování je třeba zvolit vhodný typ dotazníku. Jednotlivé techniky šetření kladou na dotazník rozdílné požadavky. </a:t>
            </a:r>
          </a:p>
          <a:p>
            <a:pPr>
              <a:spcBef>
                <a:spcPts val="600"/>
              </a:spcBef>
            </a:pPr>
            <a:endParaRPr lang="cs-CZ" sz="3500" b="1" dirty="0">
              <a:latin typeface="Amasis MT Pro Medium" panose="02040604050005020304" pitchFamily="18" charset="-18"/>
            </a:endParaRP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69B09C4A-4F64-4733-8CF8-BC817B43A5C3}"/>
              </a:ext>
            </a:extLst>
          </p:cNvPr>
          <p:cNvSpPr/>
          <p:nvPr/>
        </p:nvSpPr>
        <p:spPr>
          <a:xfrm>
            <a:off x="6245459" y="3677478"/>
            <a:ext cx="672548" cy="474389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5552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3. STANOVENÍ OBSAHU DOTAZNÍKU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Rozhodování o nutnosti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Porozumění otázce.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Schopnost odpovědět na otázku.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Ochota odpovědět na otázku.</a:t>
            </a:r>
          </a:p>
          <a:p>
            <a:pPr>
              <a:spcBef>
                <a:spcPts val="600"/>
              </a:spcBef>
            </a:pPr>
            <a:endParaRPr lang="cs-CZ" sz="3500" b="1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4. URČENÍ TYPU OTÁZEK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otevřené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uzavřené</a:t>
            </a:r>
          </a:p>
        </p:txBody>
      </p:sp>
    </p:spTree>
    <p:extLst>
      <p:ext uri="{BB962C8B-B14F-4D97-AF65-F5344CB8AC3E}">
        <p14:creationId xmlns:p14="http://schemas.microsoft.com/office/powerpoint/2010/main" val="4062876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5. FORMULOVÁNÍ OTÁZEK - PRAVIDLA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Používání jednoduchého jazyka.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Používání známého slovníku.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Vyloučení dlouhých otázek.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Specifikace dotazů.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Vyloučení víceznačných slov.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Vyloučení dvojitých otázek.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Vyloučení sugestivních otázek.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Vyloučení zavádějících otázek.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Vyloučení nepříjemných otázek.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Vyloučení odhadů.</a:t>
            </a:r>
          </a:p>
        </p:txBody>
      </p:sp>
    </p:spTree>
    <p:extLst>
      <p:ext uri="{BB962C8B-B14F-4D97-AF65-F5344CB8AC3E}">
        <p14:creationId xmlns:p14="http://schemas.microsoft.com/office/powerpoint/2010/main" val="32655475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3592</TotalTime>
  <Words>621</Words>
  <Application>Microsoft Office PowerPoint</Application>
  <PresentationFormat>Širokoúhlá obrazovka</PresentationFormat>
  <Paragraphs>117</Paragraphs>
  <Slides>15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Amasis MT Pro Medium</vt:lpstr>
      <vt:lpstr>Arial</vt:lpstr>
      <vt:lpstr>Bookman Old Style</vt:lpstr>
      <vt:lpstr>Calibri</vt:lpstr>
      <vt:lpstr>Calibri Light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Prachařová Lenka</cp:lastModifiedBy>
  <cp:revision>134</cp:revision>
  <dcterms:created xsi:type="dcterms:W3CDTF">2021-10-06T11:18:58Z</dcterms:created>
  <dcterms:modified xsi:type="dcterms:W3CDTF">2021-12-16T08:40:09Z</dcterms:modified>
</cp:coreProperties>
</file>