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5238"/>
  </p:normalViewPr>
  <p:slideViewPr>
    <p:cSldViewPr snapToGrid="0" snapToObjects="1">
      <p:cViewPr varScale="1">
        <p:scale>
          <a:sx n="97" d="100"/>
          <a:sy n="97" d="100"/>
        </p:scale>
        <p:origin x="62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12/2/21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0778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661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824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536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739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167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1734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7495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633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627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999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769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460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34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339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400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822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12/2/21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5590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87DCF0-A763-3943-B407-93FC446956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Amsp</a:t>
            </a:r>
            <a:r>
              <a:rPr lang="en-GB" dirty="0"/>
              <a:t> </a:t>
            </a:r>
            <a:r>
              <a:rPr lang="en-GB" dirty="0" err="1"/>
              <a:t>čr</a:t>
            </a:r>
            <a:r>
              <a:rPr lang="en-GB" dirty="0"/>
              <a:t> </a:t>
            </a:r>
            <a:r>
              <a:rPr lang="en-GB" dirty="0" err="1"/>
              <a:t>inovace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A1C3474-F3CB-8543-87F6-AED427EB52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09/2021</a:t>
            </a:r>
          </a:p>
        </p:txBody>
      </p:sp>
    </p:spTree>
    <p:extLst>
      <p:ext uri="{BB962C8B-B14F-4D97-AF65-F5344CB8AC3E}">
        <p14:creationId xmlns:p14="http://schemas.microsoft.com/office/powerpoint/2010/main" val="3048309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F09B5A-E94F-2F4D-B0DF-88FD089C8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Kolik</a:t>
            </a:r>
            <a:r>
              <a:rPr lang="en-GB" dirty="0"/>
              <a:t> </a:t>
            </a:r>
            <a:r>
              <a:rPr lang="en-GB" dirty="0" err="1"/>
              <a:t>firem</a:t>
            </a:r>
            <a:r>
              <a:rPr lang="en-GB" dirty="0"/>
              <a:t> se </a:t>
            </a:r>
            <a:r>
              <a:rPr lang="en-GB" dirty="0" err="1"/>
              <a:t>zabývá</a:t>
            </a:r>
            <a:r>
              <a:rPr lang="en-GB" dirty="0"/>
              <a:t> </a:t>
            </a:r>
            <a:r>
              <a:rPr lang="en-GB" dirty="0" err="1"/>
              <a:t>trendem</a:t>
            </a:r>
            <a:r>
              <a:rPr lang="en-GB" dirty="0"/>
              <a:t> </a:t>
            </a:r>
            <a:r>
              <a:rPr lang="en-GB" dirty="0" err="1"/>
              <a:t>esg</a:t>
            </a:r>
            <a:r>
              <a:rPr lang="en-GB" dirty="0"/>
              <a:t>? </a:t>
            </a:r>
            <a:r>
              <a:rPr lang="en-GB" dirty="0" err="1"/>
              <a:t>Vysvětlete</a:t>
            </a:r>
            <a:r>
              <a:rPr lang="en-GB" dirty="0"/>
              <a:t>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9F9E69-604B-0F47-BA2F-BCBBFE6FB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3542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936302-D953-E147-B5FE-5B9E40D4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Pokud</a:t>
            </a:r>
            <a:r>
              <a:rPr lang="en-GB" dirty="0"/>
              <a:t> se </a:t>
            </a:r>
            <a:r>
              <a:rPr lang="en-GB" dirty="0" err="1"/>
              <a:t>firmy</a:t>
            </a:r>
            <a:r>
              <a:rPr lang="en-GB" dirty="0"/>
              <a:t> </a:t>
            </a:r>
            <a:r>
              <a:rPr lang="en-GB" dirty="0" err="1"/>
              <a:t>nezabývají</a:t>
            </a:r>
            <a:r>
              <a:rPr lang="en-GB" dirty="0"/>
              <a:t> </a:t>
            </a:r>
            <a:r>
              <a:rPr lang="en-GB" dirty="0" err="1"/>
              <a:t>trendem</a:t>
            </a:r>
            <a:r>
              <a:rPr lang="en-GB" dirty="0"/>
              <a:t> </a:t>
            </a:r>
            <a:r>
              <a:rPr lang="en-GB" dirty="0" err="1"/>
              <a:t>esg</a:t>
            </a:r>
            <a:r>
              <a:rPr lang="en-GB" dirty="0"/>
              <a:t>, </a:t>
            </a:r>
            <a:r>
              <a:rPr lang="en-GB" dirty="0" err="1"/>
              <a:t>jaké</a:t>
            </a:r>
            <a:r>
              <a:rPr lang="en-GB" dirty="0"/>
              <a:t> k </a:t>
            </a:r>
            <a:r>
              <a:rPr lang="en-GB" dirty="0" err="1"/>
              <a:t>tomu</a:t>
            </a:r>
            <a:r>
              <a:rPr lang="en-GB" dirty="0"/>
              <a:t> </a:t>
            </a:r>
            <a:r>
              <a:rPr lang="en-GB" dirty="0" err="1"/>
              <a:t>mají</a:t>
            </a:r>
            <a:r>
              <a:rPr lang="en-GB" dirty="0"/>
              <a:t> </a:t>
            </a:r>
            <a:r>
              <a:rPr lang="en-GB" dirty="0" err="1"/>
              <a:t>důvody</a:t>
            </a:r>
            <a:r>
              <a:rPr lang="en-GB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C48724-20C6-C749-BBE5-D218145AF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470768"/>
          </a:xfrm>
        </p:spPr>
        <p:txBody>
          <a:bodyPr>
            <a:normAutofit/>
          </a:bodyPr>
          <a:lstStyle/>
          <a:p>
            <a:r>
              <a:rPr lang="cs-CZ" dirty="0"/>
              <a:t>..</a:t>
            </a:r>
          </a:p>
          <a:p>
            <a:r>
              <a:rPr lang="cs-CZ" dirty="0"/>
              <a:t>..</a:t>
            </a:r>
          </a:p>
          <a:p>
            <a:r>
              <a:rPr lang="cs-CZ" dirty="0"/>
              <a:t>..</a:t>
            </a:r>
          </a:p>
          <a:p>
            <a:r>
              <a:rPr lang="cs-CZ" dirty="0"/>
              <a:t>..</a:t>
            </a:r>
          </a:p>
          <a:p>
            <a:r>
              <a:rPr lang="cs-CZ" dirty="0"/>
              <a:t>..</a:t>
            </a:r>
          </a:p>
          <a:p>
            <a:r>
              <a:rPr lang="cs-CZ" dirty="0"/>
              <a:t>..</a:t>
            </a:r>
          </a:p>
          <a:p>
            <a:r>
              <a:rPr lang="cs-CZ" dirty="0"/>
              <a:t>..</a:t>
            </a:r>
          </a:p>
          <a:p>
            <a:r>
              <a:rPr lang="cs-CZ" dirty="0"/>
              <a:t>..</a:t>
            </a:r>
          </a:p>
          <a:p>
            <a:r>
              <a:rPr lang="cs-CZ" dirty="0"/>
              <a:t>..</a:t>
            </a:r>
          </a:p>
          <a:p>
            <a:r>
              <a:rPr lang="cs-CZ" dirty="0"/>
              <a:t>…</a:t>
            </a:r>
          </a:p>
          <a:p>
            <a:r>
              <a:rPr lang="cs-CZ" dirty="0"/>
              <a:t>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730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582F51-5296-584A-83BF-7CB779FE8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14" y="487018"/>
            <a:ext cx="10131425" cy="1456267"/>
          </a:xfrm>
        </p:spPr>
        <p:txBody>
          <a:bodyPr/>
          <a:lstStyle/>
          <a:p>
            <a:r>
              <a:rPr lang="cs-CZ" dirty="0"/>
              <a:t>Jaké jsou nejčastější cíle v oblasti digitalizace/automatizace/robotizace?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C2B384-CE9A-9742-9FB0-26935843A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1. </a:t>
            </a:r>
          </a:p>
          <a:p>
            <a:r>
              <a:rPr lang="en-GB" dirty="0"/>
              <a:t>2. </a:t>
            </a:r>
          </a:p>
          <a:p>
            <a:r>
              <a:rPr lang="en-GB" dirty="0"/>
              <a:t>3. </a:t>
            </a:r>
          </a:p>
          <a:p>
            <a:r>
              <a:rPr lang="en-GB" dirty="0"/>
              <a:t>4. </a:t>
            </a:r>
          </a:p>
          <a:p>
            <a:r>
              <a:rPr lang="en-GB" dirty="0"/>
              <a:t>5. </a:t>
            </a:r>
          </a:p>
          <a:p>
            <a:r>
              <a:rPr lang="en-GB" dirty="0"/>
              <a:t>6. </a:t>
            </a:r>
          </a:p>
          <a:p>
            <a:r>
              <a:rPr lang="en-GB" dirty="0"/>
              <a:t>7. </a:t>
            </a:r>
          </a:p>
          <a:p>
            <a:r>
              <a:rPr lang="en-GB" dirty="0"/>
              <a:t>8. </a:t>
            </a:r>
          </a:p>
        </p:txBody>
      </p:sp>
    </p:spTree>
    <p:extLst>
      <p:ext uri="{BB962C8B-B14F-4D97-AF65-F5344CB8AC3E}">
        <p14:creationId xmlns:p14="http://schemas.microsoft.com/office/powerpoint/2010/main" val="3463929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9C0868-3AA8-A74B-8EE2-C327AFBD6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největší</a:t>
            </a:r>
            <a:r>
              <a:rPr lang="en-GB" dirty="0"/>
              <a:t> </a:t>
            </a:r>
            <a:r>
              <a:rPr lang="en-GB" dirty="0" err="1"/>
              <a:t>překážky</a:t>
            </a:r>
            <a:r>
              <a:rPr lang="en-GB" dirty="0"/>
              <a:t> pro </a:t>
            </a:r>
            <a:r>
              <a:rPr lang="cs-CZ" dirty="0"/>
              <a:t>digitalizaci/automatizaci/robotizaci?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BF2E13-FA10-5148-A55E-1FDDA2F7B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431011"/>
          </a:xfrm>
        </p:spPr>
        <p:txBody>
          <a:bodyPr>
            <a:norm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9640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928F27-5EAF-6B4B-8355-9E0AF8A3A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OBAVA FIREM V OBLASTI DIGITALIZACE/AUTOMATIZACE 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5A8D69-82E9-A644-9B44-DC5F9F29D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1. </a:t>
            </a:r>
          </a:p>
          <a:p>
            <a:r>
              <a:rPr lang="en-GB" dirty="0"/>
              <a:t>2. </a:t>
            </a:r>
          </a:p>
          <a:p>
            <a:r>
              <a:rPr lang="en-GB" dirty="0"/>
              <a:t>3. </a:t>
            </a:r>
          </a:p>
          <a:p>
            <a:r>
              <a:rPr lang="en-GB" dirty="0"/>
              <a:t>4. </a:t>
            </a:r>
          </a:p>
          <a:p>
            <a:r>
              <a:rPr lang="en-GB" dirty="0"/>
              <a:t>5. </a:t>
            </a:r>
          </a:p>
          <a:p>
            <a:r>
              <a:rPr lang="en-GB" dirty="0"/>
              <a:t>6. </a:t>
            </a:r>
          </a:p>
          <a:p>
            <a:r>
              <a:rPr lang="en-GB" dirty="0"/>
              <a:t>7.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120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678FE8-9D5E-7149-A2AD-DEB72336A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Hlavní cíl výzkumu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04EB1B-A17A-7742-B9E1-59E9C33C1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Hlavním cílem výzkumu bylo…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284669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43E648-1C91-D84A-A47E-5EA1E4CD9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Metodika</a:t>
            </a:r>
            <a:r>
              <a:rPr lang="en-GB" dirty="0"/>
              <a:t> </a:t>
            </a:r>
            <a:r>
              <a:rPr lang="en-GB" dirty="0" err="1"/>
              <a:t>výzkumu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34DE79-08E0-2647-8404-DFEAB4609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86269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FC31EA-CE8B-1441-9A9E-DEEA50E2D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Hlavní</a:t>
            </a:r>
            <a:r>
              <a:rPr lang="en-GB" dirty="0"/>
              <a:t> </a:t>
            </a:r>
            <a:r>
              <a:rPr lang="en-GB" dirty="0" err="1"/>
              <a:t>závěry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94E6D2-2B41-BB47-A515-1E46F3B61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7977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535132-99B0-394B-BBB9-01C36C414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firmy</a:t>
            </a:r>
            <a:r>
              <a:rPr lang="en-GB" dirty="0"/>
              <a:t> </a:t>
            </a:r>
            <a:r>
              <a:rPr lang="en-GB" dirty="0" err="1"/>
              <a:t>nejčastěji</a:t>
            </a:r>
            <a:r>
              <a:rPr lang="en-GB" dirty="0"/>
              <a:t> </a:t>
            </a:r>
            <a:r>
              <a:rPr lang="en-GB" dirty="0" err="1"/>
              <a:t>představují</a:t>
            </a:r>
            <a:r>
              <a:rPr lang="en-GB" dirty="0"/>
              <a:t> pod </a:t>
            </a:r>
            <a:r>
              <a:rPr lang="en-GB" dirty="0" err="1"/>
              <a:t>digitalizací</a:t>
            </a:r>
            <a:r>
              <a:rPr lang="en-GB" dirty="0"/>
              <a:t> a </a:t>
            </a:r>
            <a:r>
              <a:rPr lang="en-GB" dirty="0" err="1"/>
              <a:t>automatizací</a:t>
            </a:r>
            <a:r>
              <a:rPr lang="en-GB" dirty="0"/>
              <a:t> v %?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5AF2F6-14D6-8646-8EEF-0AC2D150E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715933"/>
          </a:xfrm>
        </p:spPr>
        <p:txBody>
          <a:bodyPr>
            <a:normAutofit/>
          </a:bodyPr>
          <a:lstStyle/>
          <a:p>
            <a:r>
              <a:rPr lang="cs-CZ" dirty="0"/>
              <a:t>26 % firem vidí digitalizaci jako</a:t>
            </a:r>
          </a:p>
          <a:p>
            <a:r>
              <a:rPr lang="cs-CZ" dirty="0"/>
              <a:t>18 % firem vidí digitalizaci jako</a:t>
            </a:r>
          </a:p>
          <a:p>
            <a:r>
              <a:rPr lang="cs-CZ" dirty="0"/>
              <a:t>15 % firem vidí digitalizaci jako</a:t>
            </a:r>
          </a:p>
          <a:p>
            <a:r>
              <a:rPr lang="cs-CZ" dirty="0"/>
              <a:t>14 % firem vidí digitalizaci jako</a:t>
            </a:r>
          </a:p>
          <a:p>
            <a:r>
              <a:rPr lang="cs-CZ" dirty="0"/>
              <a:t>13 % firem vidí digitalizaci jako</a:t>
            </a:r>
          </a:p>
          <a:p>
            <a:r>
              <a:rPr lang="cs-CZ" dirty="0"/>
              <a:t>10 % firem vidí digitalizaci jako</a:t>
            </a:r>
          </a:p>
          <a:p>
            <a:r>
              <a:rPr lang="cs-CZ" dirty="0"/>
              <a:t>10 % firem vidí digitalizaci jako</a:t>
            </a:r>
          </a:p>
          <a:p>
            <a:r>
              <a:rPr lang="cs-CZ" dirty="0"/>
              <a:t>10 % firem vidí digitalizaci jako</a:t>
            </a:r>
          </a:p>
          <a:p>
            <a:r>
              <a:rPr lang="cs-CZ" dirty="0"/>
              <a:t>8 % firem vidí digitalizaci jako</a:t>
            </a:r>
          </a:p>
          <a:p>
            <a:r>
              <a:rPr lang="cs-CZ" dirty="0"/>
              <a:t>7 % firem vidí digitalizaci jako</a:t>
            </a:r>
          </a:p>
          <a:p>
            <a:r>
              <a:rPr lang="cs-CZ" dirty="0"/>
              <a:t>7 % firem vidí digitalizaci jako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7449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DAF9D4-E9E1-104E-B744-DC5F24AFE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firmy</a:t>
            </a:r>
            <a:r>
              <a:rPr lang="en-GB" dirty="0"/>
              <a:t> </a:t>
            </a:r>
            <a:r>
              <a:rPr lang="en-GB" dirty="0" err="1"/>
              <a:t>nejčastěji</a:t>
            </a:r>
            <a:r>
              <a:rPr lang="en-GB" dirty="0"/>
              <a:t> </a:t>
            </a:r>
            <a:r>
              <a:rPr lang="en-GB" dirty="0" err="1"/>
              <a:t>představují</a:t>
            </a:r>
            <a:r>
              <a:rPr lang="en-GB" dirty="0"/>
              <a:t> pod </a:t>
            </a:r>
            <a:r>
              <a:rPr lang="en-GB" dirty="0" err="1"/>
              <a:t>digitalizací</a:t>
            </a:r>
            <a:r>
              <a:rPr lang="en-GB" dirty="0"/>
              <a:t> a </a:t>
            </a:r>
            <a:r>
              <a:rPr lang="en-GB" dirty="0" err="1"/>
              <a:t>automatizací</a:t>
            </a:r>
            <a:r>
              <a:rPr lang="en-GB" dirty="0"/>
              <a:t> v %?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1E4182-BC3A-C541-8EDE-A35B991FA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68137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1656BA-08B4-7945-AA89-56CEA5BBA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Jak </a:t>
            </a:r>
            <a:r>
              <a:rPr lang="en-GB" dirty="0" err="1"/>
              <a:t>firmy</a:t>
            </a:r>
            <a:r>
              <a:rPr lang="en-GB" dirty="0"/>
              <a:t> </a:t>
            </a:r>
            <a:r>
              <a:rPr lang="en-GB" dirty="0" err="1"/>
              <a:t>financují</a:t>
            </a:r>
            <a:r>
              <a:rPr lang="en-GB" dirty="0"/>
              <a:t> </a:t>
            </a:r>
            <a:r>
              <a:rPr lang="en-GB" dirty="0" err="1"/>
              <a:t>inovace</a:t>
            </a:r>
            <a:r>
              <a:rPr lang="en-GB" dirty="0"/>
              <a:t> v %?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C0DDDB-890A-DE4E-BEB2-06E4054DC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76 % …</a:t>
            </a:r>
          </a:p>
          <a:p>
            <a:pPr>
              <a:lnSpc>
                <a:spcPct val="150000"/>
              </a:lnSpc>
            </a:pPr>
            <a:r>
              <a:rPr lang="en-GB" dirty="0"/>
              <a:t>28 %...</a:t>
            </a:r>
          </a:p>
          <a:p>
            <a:pPr>
              <a:lnSpc>
                <a:spcPct val="150000"/>
              </a:lnSpc>
            </a:pPr>
            <a:r>
              <a:rPr lang="en-GB" dirty="0"/>
              <a:t>27 %...</a:t>
            </a:r>
          </a:p>
          <a:p>
            <a:pPr>
              <a:lnSpc>
                <a:spcPct val="150000"/>
              </a:lnSpc>
            </a:pPr>
            <a:r>
              <a:rPr lang="en-GB" dirty="0"/>
              <a:t>10 %...</a:t>
            </a:r>
          </a:p>
          <a:p>
            <a:pPr>
              <a:lnSpc>
                <a:spcPct val="150000"/>
              </a:lnSpc>
            </a:pPr>
            <a:r>
              <a:rPr lang="en-GB" dirty="0"/>
              <a:t>2 %...</a:t>
            </a:r>
          </a:p>
        </p:txBody>
      </p:sp>
    </p:spTree>
    <p:extLst>
      <p:ext uri="{BB962C8B-B14F-4D97-AF65-F5344CB8AC3E}">
        <p14:creationId xmlns:p14="http://schemas.microsoft.com/office/powerpoint/2010/main" val="1858710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EC96AC-2A75-6249-B876-C6726F30D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Jak </a:t>
            </a:r>
            <a:r>
              <a:rPr lang="en-GB" dirty="0" err="1"/>
              <a:t>firmy</a:t>
            </a:r>
            <a:r>
              <a:rPr lang="en-GB" dirty="0"/>
              <a:t> </a:t>
            </a:r>
            <a:r>
              <a:rPr lang="en-GB" dirty="0" err="1"/>
              <a:t>financují</a:t>
            </a:r>
            <a:r>
              <a:rPr lang="en-GB" dirty="0"/>
              <a:t> </a:t>
            </a:r>
            <a:r>
              <a:rPr lang="en-GB" dirty="0" err="1"/>
              <a:t>inovace</a:t>
            </a:r>
            <a:r>
              <a:rPr lang="en-GB" dirty="0"/>
              <a:t> v %?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58D11C-FD3A-F24C-8631-C5304F663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GB" b="1" dirty="0" err="1"/>
              <a:t>Komentář</a:t>
            </a:r>
            <a:r>
              <a:rPr lang="en-GB" b="1" dirty="0"/>
              <a:t> k </a:t>
            </a:r>
            <a:r>
              <a:rPr lang="en-GB" b="1" dirty="0" err="1"/>
              <a:t>výslednému</a:t>
            </a:r>
            <a:r>
              <a:rPr lang="en-GB" b="1" dirty="0"/>
              <a:t> </a:t>
            </a:r>
            <a:r>
              <a:rPr lang="en-GB" b="1" dirty="0" err="1"/>
              <a:t>zjištění</a:t>
            </a:r>
            <a:r>
              <a:rPr lang="en-GB" b="1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172087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2FF5A8-3A51-6E4F-B2FB-BDD7839B2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 </a:t>
            </a:r>
            <a:r>
              <a:rPr lang="en-GB" dirty="0" err="1"/>
              <a:t>představuje</a:t>
            </a:r>
            <a:r>
              <a:rPr lang="en-GB" dirty="0"/>
              <a:t> </a:t>
            </a:r>
            <a:r>
              <a:rPr lang="en-GB" dirty="0" err="1"/>
              <a:t>zkratka</a:t>
            </a:r>
            <a:r>
              <a:rPr lang="en-GB" dirty="0"/>
              <a:t> </a:t>
            </a:r>
            <a:r>
              <a:rPr lang="en-GB" dirty="0" err="1"/>
              <a:t>esg</a:t>
            </a:r>
            <a:r>
              <a:rPr lang="en-GB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274899-2AF4-4D49-AAEF-0338FB5EC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7641784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Nebe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Neb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b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{DC08E647-0457-E247-A40B-4080156634CE}tf10001058</Template>
  <TotalTime>35</TotalTime>
  <Words>231</Words>
  <Application>Microsoft Macintosh PowerPoint</Application>
  <PresentationFormat>Širokoúhlá obrazovka</PresentationFormat>
  <Paragraphs>59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Nebe</vt:lpstr>
      <vt:lpstr>Amsp čr inovace</vt:lpstr>
      <vt:lpstr>Hlavní cíl výzkumu</vt:lpstr>
      <vt:lpstr>Metodika výzkumu</vt:lpstr>
      <vt:lpstr>Hlavní závěry</vt:lpstr>
      <vt:lpstr>Co si firmy nejčastěji představují pod digitalizací a automatizací v %?</vt:lpstr>
      <vt:lpstr>Co si firmy nejčastěji představují pod digitalizací a automatizací v %?</vt:lpstr>
      <vt:lpstr>Jak firmy financují inovace v %?</vt:lpstr>
      <vt:lpstr>Jak firmy financují inovace v %?</vt:lpstr>
      <vt:lpstr>Co představuje zkratka esg?</vt:lpstr>
      <vt:lpstr>Kolik firem se zabývá trendem esg? Vysvětlete.</vt:lpstr>
      <vt:lpstr>Pokud se firmy nezabývají trendem esg, jaké k tomu mají důvody?</vt:lpstr>
      <vt:lpstr>Jaké jsou nejčastější cíle v oblasti digitalizace/automatizace/robotizace?</vt:lpstr>
      <vt:lpstr>Co jsou největší překážky pro digitalizaci/automatizaci/robotizaci?</vt:lpstr>
      <vt:lpstr>NEJČASTĚJŠÍ OBAVA FIREM V OBLASTI DIGITALIZACE/AUTOMATIZACE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Amsp čr inovace</dc:title>
  <dc:creator>Microsoft Office User</dc:creator>
  <cp:lastModifiedBy>Microsoft Office User</cp:lastModifiedBy>
  <cp:revision>3</cp:revision>
  <dcterms:created xsi:type="dcterms:W3CDTF">2021-12-01T20:59:04Z</dcterms:created>
  <dcterms:modified xsi:type="dcterms:W3CDTF">2021-12-02T07:41:03Z</dcterms:modified>
</cp:coreProperties>
</file>