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58" r:id="rId16"/>
    <p:sldId id="337" r:id="rId17"/>
    <p:sldId id="338" r:id="rId18"/>
    <p:sldId id="339" r:id="rId19"/>
    <p:sldId id="340" r:id="rId20"/>
    <p:sldId id="341" r:id="rId21"/>
    <p:sldId id="343" r:id="rId22"/>
    <p:sldId id="344" r:id="rId23"/>
    <p:sldId id="345" r:id="rId24"/>
    <p:sldId id="360" r:id="rId25"/>
    <p:sldId id="361" r:id="rId26"/>
    <p:sldId id="347" r:id="rId27"/>
    <p:sldId id="359" r:id="rId28"/>
    <p:sldId id="348" r:id="rId29"/>
    <p:sldId id="349" r:id="rId30"/>
    <p:sldId id="350" r:id="rId31"/>
    <p:sldId id="362" r:id="rId32"/>
    <p:sldId id="351" r:id="rId33"/>
    <p:sldId id="352" r:id="rId34"/>
    <p:sldId id="353" r:id="rId35"/>
    <p:sldId id="354" r:id="rId3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4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8C2E-F009-48C1-A9D5-BD8138DD0C43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4470-3496-491C-BB08-6D197B9D992C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A2FA-0F8C-4E93-AC58-35F3555D8626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7752-E2DF-42A6-8776-7CDFDAFD7BAA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07FE-F7DC-4D39-84E9-D2CD29A380B3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A47-31D6-4113-9E05-DA8DF59C36DC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771D-FFE9-4F71-AA35-13D2F9EC7C30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94A1-5020-46E9-A1BF-422FB284EBE6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DEA6-8B40-40AA-BCEA-D6AC68BDA77D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33B-0BF3-4558-A471-8706287D015B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51CA-5E91-4CB9-9377-2D38485B4A94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5725-7AFD-478C-9B86-2174530E63E6}" type="datetime1">
              <a:rPr lang="en-US" smtClean="0"/>
              <a:pPr/>
              <a:t>11/24/21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nes.cz/ekonomika/domaci/mzdy-regiony-stejne-odmeny-napric-regiony.A200913_170131_ekonomika_jum" TargetMode="External"/><Relationship Id="rId2" Type="http://schemas.openxmlformats.org/officeDocument/2006/relationships/hyperlink" Target="http://www.idnes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2154346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6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Faktory hodnocení kvality podnikatelského prostředí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1667" y="673098"/>
            <a:ext cx="6140450" cy="465138"/>
          </a:xfrm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MALÉ A STŘEDNÍ PODNIKÁNÍ</a:t>
            </a:r>
            <a:endParaRPr lang="cs-CZ" altLang="cs-CZ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Ing. Jakub Chlopecký,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faktory faktor dostupnosti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392571"/>
            <a:ext cx="8461512" cy="532890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Nejvíce ovlivňuje nabídku pracovních sil celkový počet zaměstnatelných pracovníků</a:t>
            </a:r>
          </a:p>
          <a:p>
            <a:pPr>
              <a:lnSpc>
                <a:spcPct val="150000"/>
              </a:lnSpc>
            </a:pPr>
            <a:r>
              <a:rPr lang="cs-CZ" dirty="0"/>
              <a:t>jen nejmenší část ekonomicky aktivního obyvatelstva je schopna nebo ochotna změnit své pracovní prostředí ve stávajícím zaměstnání, zvlášť s ohledem na práci lokalizovanou u zaměstnavatele v jiném regionu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741793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faktory faktor dostupnosti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709531"/>
            <a:ext cx="8702088" cy="5011944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Lze usuzovat, že nejlepší podmínky pro využití potenciálu pracovních sil jsou dány umístěním podniku do centra daného regionu</a:t>
            </a:r>
          </a:p>
          <a:p>
            <a:r>
              <a:rPr lang="cs-CZ" dirty="0"/>
              <a:t>Tomuto potenciálu je uspořádán také systém regionální dopravy pro technickou i dopravní infrastrukturu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930575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kvality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656521"/>
            <a:ext cx="8702088" cy="506495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Zcela nepochybně faktor kvality pracovních sil patří mezi nejvýznamnější faktory ovlivňující ekonomický a společenský rozvoj jednotlivých zemí a jejich regionů</a:t>
            </a:r>
          </a:p>
          <a:p>
            <a:pPr>
              <a:lnSpc>
                <a:spcPct val="150000"/>
              </a:lnSpc>
            </a:pPr>
            <a:r>
              <a:rPr lang="cs-CZ" dirty="0"/>
              <a:t>Faktor kvality pracovních sil pochopitelně ovlivňuje i celkovou konkurenceschopnost nejen regionů, ale i země jako celku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998738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5914"/>
            <a:ext cx="9143999" cy="105032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kvality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630017"/>
            <a:ext cx="8702088" cy="5091458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Do značné míry vypovídá o základní struktuře ekonomiky, se kterou je kvalita pracovních sil propojena pevnými vazbami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FF0000"/>
                </a:solidFill>
              </a:rPr>
              <a:t>Problémy ČR s pracovními silami?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3036878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Faktor flexibility – podnikavosti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577009"/>
            <a:ext cx="8702088" cy="5144466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Míra přizpůsobivosti pracovních sil neustálým změnám</a:t>
            </a:r>
          </a:p>
          <a:p>
            <a:pPr>
              <a:lnSpc>
                <a:spcPct val="150000"/>
              </a:lnSpc>
            </a:pPr>
            <a:r>
              <a:rPr lang="cs-CZ" dirty="0"/>
              <a:t>Mohou se volit různé indikátory: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úroveň podnikatelské aktivity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4074031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20AF4-9D61-7248-87F5-4639A67F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Faktor flexibility – podnikavosti pracovních sil</a:t>
            </a:r>
            <a:endParaRPr lang="en-GB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4BF05-FACD-4949-B280-59137C0F9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415566" cy="4525963"/>
          </a:xfrm>
        </p:spPr>
        <p:txBody>
          <a:bodyPr/>
          <a:lstStyle/>
          <a:p>
            <a:r>
              <a:rPr lang="en-GB" dirty="0"/>
              <a:t>Co je </a:t>
            </a:r>
            <a:r>
              <a:rPr lang="en-GB" dirty="0" err="1"/>
              <a:t>podnikavost</a:t>
            </a:r>
            <a:r>
              <a:rPr lang="en-GB" dirty="0"/>
              <a:t>?</a:t>
            </a:r>
          </a:p>
          <a:p>
            <a:r>
              <a:rPr lang="en-GB" dirty="0" err="1"/>
              <a:t>www.podnikavost.cz</a:t>
            </a:r>
            <a:endParaRPr lang="en-GB" dirty="0"/>
          </a:p>
        </p:txBody>
      </p:sp>
      <p:pic>
        <p:nvPicPr>
          <p:cNvPr id="1026" name="Picture 2" descr="Podnikání a podnikavost: Víte, jaký je mezi nimi rozdíl? - Soutěž &amp; Podnikej">
            <a:extLst>
              <a:ext uri="{FF2B5EF4-FFF2-40B4-BE49-F238E27FC236}">
                <a16:creationId xmlns:a16="http://schemas.microsoft.com/office/drawing/2014/main" id="{815ED0AC-4AC6-814E-A7F8-269EB74E1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149" y="3029734"/>
            <a:ext cx="5481264" cy="311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203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Infrastrukturní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556085"/>
            <a:ext cx="9143998" cy="4982827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jsou základním předpokladem pro směnu výrobků a služeb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Jejich hlavní rolí je usnadnění ekonomických a navazujících interakcí s ostatními regiony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2050" name="Picture 2" descr="Za deset let se Praze povedla jediná silniční stavba, říká odborník z ČVUT  - iDNES.cz">
            <a:extLst>
              <a:ext uri="{FF2B5EF4-FFF2-40B4-BE49-F238E27FC236}">
                <a16:creationId xmlns:a16="http://schemas.microsoft.com/office/drawing/2014/main" id="{7AF5371B-E85B-274C-936B-0FB108B22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722" y="3429000"/>
            <a:ext cx="4901406" cy="274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2372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Infrastrukturní faktory 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faktor informačních a komunikačních technologií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609858"/>
            <a:ext cx="8702088" cy="5287783"/>
          </a:xfrm>
          <a:noFill/>
        </p:spPr>
        <p:txBody>
          <a:bodyPr>
            <a:normAutofit/>
          </a:bodyPr>
          <a:lstStyle/>
          <a:p>
            <a:pPr algn="just"/>
            <a:r>
              <a:rPr lang="cs-CZ" sz="2800" dirty="0"/>
              <a:t>Tento faktor je označován jako e-business, který má nesporně významné dopady na </a:t>
            </a:r>
            <a:r>
              <a:rPr lang="cs-CZ" sz="2800" b="1" dirty="0"/>
              <a:t>globální konkurenceschopnost</a:t>
            </a:r>
            <a:r>
              <a:rPr lang="cs-CZ" sz="2800" dirty="0"/>
              <a:t> firem i jednotlivých zemí a regionů</a:t>
            </a:r>
          </a:p>
          <a:p>
            <a:pPr algn="just"/>
            <a:r>
              <a:rPr lang="cs-CZ" sz="2800" dirty="0"/>
              <a:t>Nejvýznamnějším projevem ICT je rychlý růst vybavenosti institucí a domácností výpočetní technikou a v poslední řadě také „chytrými zařízení“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3074" name="Picture 2" descr="Jaká chytrá zařízení máte v domácnosti? (Hlasovačka)">
            <a:extLst>
              <a:ext uri="{FF2B5EF4-FFF2-40B4-BE49-F238E27FC236}">
                <a16:creationId xmlns:a16="http://schemas.microsoft.com/office/drawing/2014/main" id="{D64ED44B-C8BE-AE45-B731-0D52C158C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420" y="4676852"/>
            <a:ext cx="3277682" cy="218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8581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Infrastrukturní faktory 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faktor blízkosti letišť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545464"/>
            <a:ext cx="8702088" cy="5352177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Dostupnost mezinárodního letiště pozitivně ovlivňuje nejen turistickou atraktivitu v regionu, ale i celkovou kvalitu podnikatelského prostředí v daném regionu.</a:t>
            </a:r>
          </a:p>
          <a:p>
            <a:pPr>
              <a:lnSpc>
                <a:spcPct val="150000"/>
              </a:lnSpc>
            </a:pPr>
            <a:r>
              <a:rPr lang="cs-CZ" dirty="0"/>
              <a:t>Významnou rolí jsou velká mezinárodní letiště.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854891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Lokální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Skupina lokálních faktorů je ve významu kvality podnikatelského prostředí na 4. místě</a:t>
            </a:r>
          </a:p>
          <a:p>
            <a:pPr>
              <a:lnSpc>
                <a:spcPct val="150000"/>
              </a:lnSpc>
            </a:pPr>
            <a:r>
              <a:rPr lang="cs-CZ" dirty="0"/>
              <a:t>Skupina lokálních faktorů je složena ze 2 faktorů: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podnikatelské a znalostní báze a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asistence veřejné správy.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0416880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Obchodní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644241"/>
            <a:ext cx="8461512" cy="507723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Tato skupina faktorů má pro hodnocení kvality podnikatelského prostředí největší význam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Věcnou strukturu tvoří faktor 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blízkosti trhů, 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koncentrace významných firem, 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přítomnosti zahraničních firem a 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podpůrných služeb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endParaRPr lang="cs-CZ" altLang="cs-CZ" sz="24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3234448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Lokální faktory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faktor podnikatelské a znalostní báze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725768"/>
            <a:ext cx="8702088" cy="517187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Jedná se o základní přehled a informace o specifických předpokladech jednotlivých regionů pro budoucí rozvoj v oblasti podnikání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091511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Lokální faktory 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faktor asistence veřejné správy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519706"/>
            <a:ext cx="8702088" cy="5377935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kvalita veřejné správy vykonávané městskými úřady a radnicemi 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Z celkového pohledu jde sice o méně významný faktor, ale jeho zlepšování ve vazbě na další doprovodné faktory může přinést značně synergické efekty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Může následně vytvářet zvláště v případech nejvíce aktivních regionů významné konkurenční výhody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054021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Cenové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2368059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zahrnuje především cenu práce a cenu nemovitostí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Tyto faktory představují specifické indikátory kvality podnikatelského prostředí odrážející poptávku a nabídku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4100" name="Picture 4" descr="Cena práce zamestnancov v Európskej únii. Slováci sú drahší ako Česi |  Karierainfo.sk">
            <a:extLst>
              <a:ext uri="{FF2B5EF4-FFF2-40B4-BE49-F238E27FC236}">
                <a16:creationId xmlns:a16="http://schemas.microsoft.com/office/drawing/2014/main" id="{409C2DA9-A39A-F648-954F-5651DEF51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062" y="3709116"/>
            <a:ext cx="32893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1489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Cenové faktory – faktor ceny práce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Klasickým faktorem je cena práce, jehož vnímání na regionální úrovni se logicky odvíjí od mezd </a:t>
            </a:r>
          </a:p>
          <a:p>
            <a:pPr>
              <a:lnSpc>
                <a:spcPct val="150000"/>
              </a:lnSpc>
            </a:pPr>
            <a:r>
              <a:rPr lang="cs-CZ" dirty="0"/>
              <a:t>Hodnocení faktoru probíhá pomocí průměrných mezd jak na celém území země, tak také na regionální úrovni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1402982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A78C8-DE0A-ED47-ABB6-C67D23BBD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Cenové faktory – faktor ceny práce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2F1E-2C05-6D4C-9A48-7F66C8C85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873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hlinkClick r:id="rId2"/>
              </a:rPr>
              <a:t>www.idnes.cz</a:t>
            </a:r>
            <a:r>
              <a:rPr lang="en-GB" dirty="0"/>
              <a:t> 14. </a:t>
            </a:r>
            <a:r>
              <a:rPr lang="en-GB" dirty="0" err="1"/>
              <a:t>září</a:t>
            </a:r>
            <a:r>
              <a:rPr lang="en-GB" dirty="0"/>
              <a:t> 2020 </a:t>
            </a:r>
            <a:r>
              <a:rPr lang="cs-CZ" b="1" dirty="0"/>
              <a:t>Stejný plat za práci napříč regiony? Podle ekonomů by to mohlo spíše uškodit</a:t>
            </a:r>
            <a:endParaRPr lang="en-GB" b="1" dirty="0"/>
          </a:p>
          <a:p>
            <a:r>
              <a:rPr lang="cs-CZ" dirty="0"/>
              <a:t>„</a:t>
            </a:r>
            <a:r>
              <a:rPr lang="cs-CZ" i="1" dirty="0"/>
              <a:t>Prodavačka na pobočce v Bruntálu musí brát stejně jako její pražská kolegyně, říká soud. </a:t>
            </a:r>
            <a:r>
              <a:rPr lang="cs-CZ" i="1" dirty="0" err="1"/>
              <a:t>Lidl</a:t>
            </a:r>
            <a:r>
              <a:rPr lang="cs-CZ" i="1" dirty="0"/>
              <a:t> láká nové pokladní na více než 28,5 tisíce korun. V Praze ale řetězec nabízí přes dva tisíce korun víc než jinde. Regionální rozdíly ve mzdách jsou běžnou praxí také u dalších zaměstnavatelů.</a:t>
            </a:r>
          </a:p>
          <a:p>
            <a:r>
              <a:rPr lang="cs-CZ" i="1" dirty="0"/>
              <a:t>Podle zákoníku práce to je však problém. V létě dal Nejvyšší soud za pravdu řidiči České pošty z Olomouckého kraje, který si stěžoval, že kolegové v Praze pobírají o tři tisíce korun víc. Česká pošta se bránila, že v hlavním městě je práce složitější. Soud tyto argumenty neuznal a dále se zabýval tím, zda může zaměstnavatel zohlednit i specifika regionu. A to podle rozhodnutí nemůže. Rozdílné životní náklady jako argument neobstojí</a:t>
            </a:r>
            <a:r>
              <a:rPr lang="cs-CZ" dirty="0"/>
              <a:t>.“</a:t>
            </a:r>
          </a:p>
          <a:p>
            <a:r>
              <a:rPr lang="cs-CZ" dirty="0"/>
              <a:t>Zdroj: </a:t>
            </a:r>
            <a:r>
              <a:rPr lang="cs-CZ" dirty="0">
                <a:hlinkClick r:id="rId3"/>
              </a:rPr>
              <a:t>https://www.idnes.cz/ekonomika/domaci/mzdy-regiony-stejne-odmeny-napric-regiony.A200913_170131_ekonomika_jum</a:t>
            </a:r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394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4147EEB1-9A57-0A46-86EC-1FB9E5E79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" y="285750"/>
            <a:ext cx="8899301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665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Cenové faktory – faktor ceny nemovitostí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Tento faktor zahrnuje dvě hlavní komponenty, které lze označit jako subfaktory: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ceny pozemků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subfaktor ceny pronájmů v daném regionu</a:t>
            </a:r>
          </a:p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První </a:t>
            </a:r>
            <a:r>
              <a:rPr lang="cs-CZ" sz="2400" dirty="0"/>
              <a:t>subfaktor je vztažen k cenám stavebních pozemků pro výstavbu objektů zpracovatelského průmyslu a </a:t>
            </a:r>
            <a:r>
              <a:rPr lang="cs-CZ" sz="2400" b="1" dirty="0">
                <a:solidFill>
                  <a:srgbClr val="FF0000"/>
                </a:solidFill>
              </a:rPr>
              <a:t>druhý</a:t>
            </a:r>
            <a:r>
              <a:rPr lang="cs-CZ" sz="2400" dirty="0"/>
              <a:t> k cenám pronájmu kancelářských objektů pro poskytování služeb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 hlediska firem jde o nákladová faktory, které hrají významnou roli zejména při rozhodování o nové lokalizaci podnikatelských aktivit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42276225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ývoj cen nemovitostí v roce 2020 - Iztok Toplak realitní makléř RE/MAX">
            <a:extLst>
              <a:ext uri="{FF2B5EF4-FFF2-40B4-BE49-F238E27FC236}">
                <a16:creationId xmlns:a16="http://schemas.microsoft.com/office/drawing/2014/main" id="{EA0A585D-AFC6-F44A-8E1B-9C95A64C5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6788"/>
            <a:ext cx="9144000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049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Environmentální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 porovnání s ostatnímu skupinami jde o poměrně heterogenní skupinu faktorů, zahrnující faktor: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urbanistické a přírodní atraktivity území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faktor environmentální kvality území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8775458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Environmentální faktory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 faktor environmentální kvality území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764406"/>
            <a:ext cx="8702088" cy="5133236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Patří sice mezi nejméně významné faktory kvality podnikatelského prostředí, ale lze však konstatovat postupné zvyšování jeho významu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6371574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Obchodní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644241"/>
            <a:ext cx="8461512" cy="507723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Význam faktorů: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Podává významné údaje o výhodách geografické polohy jednotlivých regionů v interakci s velikostí ekonomického potenciálu nejlépe dostupných trhů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Hodnoty faktoru poskytují zejména základní informace o prostorovém rámci potenciálu </a:t>
            </a:r>
            <a:r>
              <a:rPr lang="cs-CZ" sz="2000" b="1" dirty="0">
                <a:latin typeface="Calibri "/>
                <a:cs typeface="Times New Roman" panose="02020603050405020304" pitchFamily="18" charset="0"/>
              </a:rPr>
              <a:t>tržní expanze firem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sz="2000" dirty="0">
                <a:latin typeface="Calibri "/>
                <a:cs typeface="Times New Roman" panose="02020603050405020304" pitchFamily="18" charset="0"/>
              </a:rPr>
              <a:t>Vzhledem k významným rozdílům firemních strategií orientovaných na </a:t>
            </a:r>
            <a:r>
              <a:rPr lang="cs-CZ" sz="20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zahraniční 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a </a:t>
            </a:r>
            <a:r>
              <a:rPr lang="cs-CZ" sz="20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tuzemské</a:t>
            </a:r>
            <a:r>
              <a:rPr lang="cs-CZ" sz="2000" dirty="0">
                <a:latin typeface="Calibri "/>
                <a:cs typeface="Times New Roman" panose="02020603050405020304" pitchFamily="18" charset="0"/>
              </a:rPr>
              <a:t> trhy je třeba příslušné analýzy provést zvlášť pro obě skupiny trhů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0063978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Environmentální faktory </a:t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> faktor environmentální kvality území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751526"/>
            <a:ext cx="8702088" cy="5146115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Výrazně </a:t>
            </a:r>
            <a:r>
              <a:rPr lang="cs-CZ" sz="2800" b="1" dirty="0"/>
              <a:t>narušená kval</a:t>
            </a:r>
            <a:r>
              <a:rPr lang="cs-CZ" sz="2800" dirty="0"/>
              <a:t>ita životního prostředí přirozeně negativně ovlivňuje </a:t>
            </a:r>
            <a:r>
              <a:rPr lang="cs-CZ" sz="2800" b="1" dirty="0"/>
              <a:t>zdravotní a psychický stav </a:t>
            </a:r>
            <a:r>
              <a:rPr lang="cs-CZ" sz="2800" dirty="0"/>
              <a:t>obyvatelstva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Z dlouhodobého hlediska tak silně podprůměrné hodnoty tohoto faktoru mohou vytvářet bariéry ekonomického rozvoje, spojené se snižováním investiční a všeobecné atraktivity daného regionu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5465365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35F9C-F198-E648-AD86-4389E5CC6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79CA16-D40D-794E-8625-B83EF78D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 </a:t>
            </a:r>
            <a:r>
              <a:rPr lang="en-GB" dirty="0" err="1"/>
              <a:t>diskusi</a:t>
            </a:r>
            <a:endParaRPr lang="en-GB" dirty="0"/>
          </a:p>
          <a:p>
            <a:r>
              <a:rPr lang="en-GB" dirty="0"/>
              <a:t>https://</a:t>
            </a:r>
            <a:r>
              <a:rPr lang="en-GB" dirty="0" err="1"/>
              <a:t>www.denik.cz</a:t>
            </a:r>
            <a:r>
              <a:rPr lang="en-GB" dirty="0"/>
              <a:t>/</a:t>
            </a:r>
            <a:r>
              <a:rPr lang="en-GB" dirty="0" err="1"/>
              <a:t>regiony</a:t>
            </a:r>
            <a:r>
              <a:rPr lang="en-GB" dirty="0"/>
              <a:t>/proklinany-pruzkum-nejhure-se-zije-v-karvine-orlove-a-vitkove-20190815.html</a:t>
            </a:r>
          </a:p>
        </p:txBody>
      </p:sp>
    </p:spTree>
    <p:extLst>
      <p:ext uri="{BB962C8B-B14F-4D97-AF65-F5344CB8AC3E}">
        <p14:creationId xmlns:p14="http://schemas.microsoft.com/office/powerpoint/2010/main" val="3746532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Komplexní hodnocení kvality podnikatelského prostředí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600" dirty="0"/>
              <a:t>Z předchozích částí faktorů vyúsťuje komplexní hodnocení regionální vyhodnocení úrovně podnikatelského prostředí</a:t>
            </a:r>
          </a:p>
          <a:p>
            <a:pPr>
              <a:lnSpc>
                <a:spcPct val="150000"/>
              </a:lnSpc>
            </a:pPr>
            <a:r>
              <a:rPr lang="cs-CZ" sz="2600" dirty="0"/>
              <a:t>Toto vyhodnocení je cílené na kraje, které v souladu s jejich legislativně definovanými správními a samosprávnými funkcemi představují </a:t>
            </a:r>
            <a:r>
              <a:rPr lang="cs-CZ" sz="2600" b="1" dirty="0"/>
              <a:t>nejvýznamnější roli pro vytváření dlouhodobých strategií regionálního rozvoje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0181468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Komplexní hodnocení kvality podnikatelského prostředí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841678"/>
            <a:ext cx="8702088" cy="5055963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Získané výsledky lze využít pro: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 zpracování regionálních strategií i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rozhodování firem o různých variantách jejich dalšího rozvoje např. ve formě investičních priorit</a:t>
            </a:r>
            <a:endParaRPr lang="cs-CZ" sz="2000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865049810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Komplexní hodnocení kvality podnikatelského prostředí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392572"/>
            <a:ext cx="8702088" cy="5505070"/>
          </a:xfrm>
          <a:noFill/>
        </p:spPr>
        <p:txBody>
          <a:bodyPr>
            <a:normAutofit/>
          </a:bodyPr>
          <a:lstStyle/>
          <a:p>
            <a:r>
              <a:rPr lang="cs-CZ" dirty="0"/>
              <a:t>Výzkumná syntéza zahrnuje tyto </a:t>
            </a:r>
            <a:r>
              <a:rPr lang="cs-CZ" b="1" dirty="0"/>
              <a:t>čtyři hlavní kroky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výpočet celkové kvality podnikatelského prostředí za regiony ORP (obce s rozšířenou působností)</a:t>
            </a:r>
          </a:p>
          <a:p>
            <a:pPr lvl="1"/>
            <a:r>
              <a:rPr lang="cs-CZ" dirty="0"/>
              <a:t>agregace získaných hodnot na krajskou úroveň</a:t>
            </a:r>
          </a:p>
          <a:p>
            <a:pPr lvl="1"/>
            <a:r>
              <a:rPr lang="cs-CZ" dirty="0"/>
              <a:t>identifikace pozičních výhod a nevýhod regionů</a:t>
            </a:r>
          </a:p>
          <a:p>
            <a:pPr lvl="1"/>
            <a:r>
              <a:rPr lang="cs-CZ" dirty="0"/>
              <a:t>vyhodnocení regionálních odchylek dílčích faktorů od celkových hodnot kvality podnikatelského prostředí</a:t>
            </a:r>
          </a:p>
          <a:p>
            <a:endParaRPr lang="cs-CZ" sz="2400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4808560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8840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Komplexní hodnocení kvality podnikatelského prostředí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0668" y="1325460"/>
                <a:ext cx="8702088" cy="5505070"/>
              </a:xfrm>
              <a:noFill/>
            </p:spPr>
            <p:txBody>
              <a:bodyPr>
                <a:noAutofit/>
              </a:bodyPr>
              <a:lstStyle/>
              <a:p>
                <a:r>
                  <a:rPr lang="cs-CZ" sz="2200" b="1" dirty="0"/>
                  <a:t>Výpočet celkové kvality podnikatelského prostředí podle regionů ORP a krajů</a:t>
                </a:r>
                <a:endParaRPr lang="cs-CZ" sz="2200" dirty="0"/>
              </a:p>
              <a:p>
                <a:r>
                  <a:rPr lang="cs-CZ" sz="2200" dirty="0"/>
                  <a:t>Vypočtené celkové hodnoty představují vážené součty hodnot jeho dílčích faktorů, provedené v rámci stanovených územních jednotek</a:t>
                </a:r>
              </a:p>
              <a:p>
                <a:r>
                  <a:rPr lang="cs-CZ" sz="2200" b="1" dirty="0"/>
                  <a:t>Postup lze vyjádřit matematicky:</a:t>
                </a:r>
                <a:endParaRPr lang="cs-CZ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 ×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nary>
                    </m:oMath>
                  </m:oMathPara>
                </a14:m>
                <a:endParaRPr lang="cs-CZ" sz="2200" dirty="0"/>
              </a:p>
              <a:p>
                <a:pPr marL="0" indent="0">
                  <a:buNone/>
                </a:pPr>
                <a:r>
                  <a:rPr lang="cs-CZ" sz="2200" dirty="0"/>
                  <a:t> </a:t>
                </a:r>
              </a:p>
              <a:p>
                <a:pPr marL="0" indent="0">
                  <a:buNone/>
                </a:pPr>
                <a:r>
                  <a:rPr lang="cs-CZ" sz="2200" dirty="0"/>
                  <a:t>kde:</a:t>
                </a:r>
              </a:p>
              <a:p>
                <a:r>
                  <a:rPr lang="cs-CZ" sz="2200" dirty="0"/>
                  <a:t>	C = celková kvalita podnikatelského prostředí</a:t>
                </a:r>
              </a:p>
              <a:p>
                <a:r>
                  <a:rPr lang="cs-CZ" sz="2200" dirty="0"/>
                  <a:t>	D = Hodnoty dílčích faktorů kvality podnikatelského prostředí</a:t>
                </a:r>
              </a:p>
              <a:p>
                <a:r>
                  <a:rPr lang="cs-CZ" sz="2200" dirty="0"/>
                  <a:t>	v = váhy dílčích faktorů kvality podnikatelského prostředí</a:t>
                </a:r>
              </a:p>
            </p:txBody>
          </p:sp>
        </mc:Choice>
        <mc:Fallback xmlns="">
          <p:sp>
            <p:nvSpPr>
              <p:cNvPr id="1638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0668" y="1325460"/>
                <a:ext cx="8702088" cy="5505070"/>
              </a:xfrm>
              <a:blipFill>
                <a:blip r:embed="rId2"/>
                <a:stretch>
                  <a:fillRect l="-911" t="-664" r="-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348994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Obchodní faktory – bariéry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603513"/>
            <a:ext cx="8461512" cy="5117962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K odstraňování těchto bariér přispívá např. aktivita světových institucí (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Organization)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Také především hospodářská integrace jednotlivých zemí v rámci vytváření nadnárodních seskupení v Evropské Unii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Tento prostor je charakteristický společným prostorem s volným pohybem osob, zboží a služeb</a:t>
            </a: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7111746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Obchodní faktory – faktor přítomnosti zahraničních firem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55" y="1627223"/>
            <a:ext cx="8702088" cy="4323003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Faktor reflektuje pozitivní vlivy zahraničního kapitálu, resp. zahraničních investic na integraci hostitelské země do globální ekonomiky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Jsou spojené s přílivem kapitálu a následným: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zvyšováním exportu země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produktivity práce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a nabídky lidského kapitálu</a:t>
            </a:r>
            <a:endParaRPr lang="cs-CZ" altLang="cs-CZ" sz="16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3351138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Obchodní faktory – faktor podpůrných služeb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82" y="1696277"/>
            <a:ext cx="8299173" cy="5025197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Tento faktor interpretuje nezanedbatelný vliv podpůrných služeb na zlepšování kvality podnikatelského prostředí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dirty="0"/>
              <a:t>Ten je generován zvyšující se poptávkou po vysoce specializovaných podnikatelských službách jak ze strany malého a středního podnikání, tak ze strany velkých korporací a firem</a:t>
            </a:r>
            <a:endParaRPr lang="cs-CZ" altLang="cs-CZ" sz="16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8784597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Obchodní faktory – faktor podpůrných služeb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842" y="1563757"/>
            <a:ext cx="8232913" cy="5157718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Skupina pracovních faktorů je z pohledu hodnocení kvality podnikatelského prostředí možno celkově hodnotit jako druhou nejvýznamnější skupinou</a:t>
            </a:r>
          </a:p>
          <a:p>
            <a:pPr>
              <a:lnSpc>
                <a:spcPct val="150000"/>
              </a:lnSpc>
            </a:pPr>
            <a:r>
              <a:rPr lang="cs-CZ" b="1" dirty="0"/>
              <a:t>Základnou této skupiny je faktor: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dostupnosti pracovních sil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faktor kvality pracovních sil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faktor flexibility, resp. podnikavosti pracovních sil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893922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faktory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8" y="1722783"/>
            <a:ext cx="8702088" cy="4998692"/>
          </a:xfrm>
          <a:noFill/>
        </p:spPr>
        <p:txBody>
          <a:bodyPr>
            <a:normAutofit/>
          </a:bodyPr>
          <a:lstStyle/>
          <a:p>
            <a:r>
              <a:rPr lang="cs-CZ" dirty="0"/>
              <a:t>Podpůrnými službami jsou například tyto služby: </a:t>
            </a:r>
          </a:p>
          <a:p>
            <a:pPr lvl="1"/>
            <a:r>
              <a:rPr lang="cs-CZ" dirty="0"/>
              <a:t>marketingové </a:t>
            </a:r>
          </a:p>
          <a:p>
            <a:pPr lvl="1"/>
            <a:r>
              <a:rPr lang="cs-CZ" dirty="0"/>
              <a:t>účetní</a:t>
            </a:r>
          </a:p>
          <a:p>
            <a:pPr lvl="1"/>
            <a:r>
              <a:rPr lang="cs-CZ" dirty="0"/>
              <a:t>úklidové</a:t>
            </a:r>
          </a:p>
          <a:p>
            <a:pPr lvl="1"/>
            <a:r>
              <a:rPr lang="cs-CZ" dirty="0"/>
              <a:t>reklamní</a:t>
            </a:r>
          </a:p>
          <a:p>
            <a:pPr lvl="1"/>
            <a:r>
              <a:rPr lang="cs-CZ" dirty="0"/>
              <a:t>personální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41390150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C00000"/>
                </a:solidFill>
              </a:rPr>
              <a:t>Pracovní faktory faktor dostupnosti pracovních sil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92572"/>
            <a:ext cx="8702088" cy="4866171"/>
          </a:xfrm>
          <a:noFill/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Tento faktor podává územně specifikované informace o celkové dostupnosti neboli celkové regionální nabídce pracovních sil, která představuje základní a stabilní rámec pro uspokojování odpovídající poptávky soukromého a veřejného sektoru</a:t>
            </a:r>
          </a:p>
          <a:p>
            <a:pPr>
              <a:lnSpc>
                <a:spcPct val="150000"/>
              </a:lnSpc>
            </a:pPr>
            <a:r>
              <a:rPr lang="cs-CZ" dirty="0"/>
              <a:t>Jedním z rozhodujících předpokladů pro realizaci velkých rozvojových projektů v daných regionech je právě dostatečná velikost pracovní síly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7168963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6777</TotalTime>
  <Words>1488</Words>
  <Application>Microsoft Macintosh PowerPoint</Application>
  <PresentationFormat>Předvádění na obrazovce (4:3)</PresentationFormat>
  <Paragraphs>163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</vt:lpstr>
      <vt:lpstr>Cambria Math</vt:lpstr>
      <vt:lpstr>Prezentace MVŠO</vt:lpstr>
      <vt:lpstr>Faktory hodnocení kvality podnikatelského prostředí</vt:lpstr>
      <vt:lpstr>Obchodní faktory</vt:lpstr>
      <vt:lpstr>Obchodní faktory</vt:lpstr>
      <vt:lpstr>Obchodní faktory – bariéry </vt:lpstr>
      <vt:lpstr>Obchodní faktory – faktor přítomnosti zahraničních firem</vt:lpstr>
      <vt:lpstr>Obchodní faktory – faktor podpůrných služeb</vt:lpstr>
      <vt:lpstr>Obchodní faktory – faktor podpůrných služeb</vt:lpstr>
      <vt:lpstr>Pracovní faktory</vt:lpstr>
      <vt:lpstr>Pracovní faktory faktor dostupnosti pracovních sil</vt:lpstr>
      <vt:lpstr>Pracovní faktory faktor dostupnosti pracovních sil</vt:lpstr>
      <vt:lpstr>Pracovní faktory faktor dostupnosti pracovních sil</vt:lpstr>
      <vt:lpstr>Pracovní kvality pracovních sil</vt:lpstr>
      <vt:lpstr>Pracovní kvality pracovních sil</vt:lpstr>
      <vt:lpstr>Faktor flexibility – podnikavosti pracovních sil</vt:lpstr>
      <vt:lpstr>Faktor flexibility – podnikavosti pracovních sil</vt:lpstr>
      <vt:lpstr>Infrastrukturní faktory</vt:lpstr>
      <vt:lpstr>Infrastrukturní faktory   faktor informačních a komunikačních technologií</vt:lpstr>
      <vt:lpstr>Infrastrukturní faktory   faktor blízkosti letišť</vt:lpstr>
      <vt:lpstr>Lokální faktory</vt:lpstr>
      <vt:lpstr>Lokální faktory  faktor podnikatelské a znalostní báze</vt:lpstr>
      <vt:lpstr>Lokální faktory   faktor asistence veřejné správy</vt:lpstr>
      <vt:lpstr>Cenové faktory</vt:lpstr>
      <vt:lpstr>Cenové faktory – faktor ceny práce</vt:lpstr>
      <vt:lpstr>Cenové faktory – faktor ceny práce</vt:lpstr>
      <vt:lpstr>Prezentace aplikace PowerPoint</vt:lpstr>
      <vt:lpstr>Cenové faktory – faktor ceny nemovitostí</vt:lpstr>
      <vt:lpstr>Prezentace aplikace PowerPoint</vt:lpstr>
      <vt:lpstr>Environmentální faktory</vt:lpstr>
      <vt:lpstr>Environmentální faktory   faktor environmentální kvality území</vt:lpstr>
      <vt:lpstr>Environmentální faktory   faktor environmentální kvality území</vt:lpstr>
      <vt:lpstr>Prezentace aplikace PowerPoint</vt:lpstr>
      <vt:lpstr>Komplexní hodnocení kvality podnikatelského prostředí</vt:lpstr>
      <vt:lpstr>Komplexní hodnocení kvality podnikatelského prostředí</vt:lpstr>
      <vt:lpstr>Komplexní hodnocení kvality podnikatelského prostředí</vt:lpstr>
      <vt:lpstr>Komplexní hodnocení kvality podnikatelského prostředí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Microsoft Office User</cp:lastModifiedBy>
  <cp:revision>206</cp:revision>
  <cp:lastPrinted>2017-09-13T08:43:27Z</cp:lastPrinted>
  <dcterms:created xsi:type="dcterms:W3CDTF">2013-10-07T10:19:46Z</dcterms:created>
  <dcterms:modified xsi:type="dcterms:W3CDTF">2021-11-25T08:21:14Z</dcterms:modified>
</cp:coreProperties>
</file>