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4" r:id="rId3"/>
    <p:sldId id="342" r:id="rId4"/>
    <p:sldId id="343" r:id="rId5"/>
    <p:sldId id="344" r:id="rId6"/>
    <p:sldId id="345" r:id="rId7"/>
    <p:sldId id="346" r:id="rId8"/>
    <p:sldId id="347" r:id="rId9"/>
    <p:sldId id="323" r:id="rId10"/>
    <p:sldId id="325" r:id="rId11"/>
    <p:sldId id="326" r:id="rId12"/>
    <p:sldId id="327" r:id="rId13"/>
    <p:sldId id="328" r:id="rId14"/>
    <p:sldId id="330" r:id="rId15"/>
    <p:sldId id="331" r:id="rId16"/>
    <p:sldId id="34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CFF03-0448-49FD-9339-DAB5B17FC3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B772F3D-C44D-450C-A964-3015A2DBD93C}">
      <dgm:prSet phldrT="[Text]"/>
      <dgm:spPr/>
      <dgm:t>
        <a:bodyPr/>
        <a:lstStyle/>
        <a:p>
          <a:r>
            <a:rPr lang="cs-CZ" dirty="0"/>
            <a:t>Založena</a:t>
          </a:r>
        </a:p>
      </dgm:t>
    </dgm:pt>
    <dgm:pt modelId="{70D0C663-C8D3-4AC8-A072-D5F1114EE88A}" type="parTrans" cxnId="{BB933D84-DD33-4250-A4BF-E78FDF780326}">
      <dgm:prSet/>
      <dgm:spPr/>
      <dgm:t>
        <a:bodyPr/>
        <a:lstStyle/>
        <a:p>
          <a:endParaRPr lang="cs-CZ"/>
        </a:p>
      </dgm:t>
    </dgm:pt>
    <dgm:pt modelId="{6AD6F73E-A9D3-4FFF-8499-33CB0CAEB4CF}" type="sibTrans" cxnId="{BB933D84-DD33-4250-A4BF-E78FDF780326}">
      <dgm:prSet/>
      <dgm:spPr/>
      <dgm:t>
        <a:bodyPr/>
        <a:lstStyle/>
        <a:p>
          <a:endParaRPr lang="cs-CZ"/>
        </a:p>
      </dgm:t>
    </dgm:pt>
    <dgm:pt modelId="{F08879F1-FCF8-4F0D-98CE-EEB7E00DD9B4}">
      <dgm:prSet phldrT="[Text]"/>
      <dgm:spPr/>
      <dgm:t>
        <a:bodyPr/>
        <a:lstStyle/>
        <a:p>
          <a:r>
            <a:rPr lang="cs-CZ" dirty="0"/>
            <a:t>Rozvíjí se</a:t>
          </a:r>
        </a:p>
      </dgm:t>
    </dgm:pt>
    <dgm:pt modelId="{DD7D59E8-59F4-4175-B963-7A12964FD829}" type="parTrans" cxnId="{B328D088-579F-4CF2-9048-74094F544E39}">
      <dgm:prSet/>
      <dgm:spPr/>
      <dgm:t>
        <a:bodyPr/>
        <a:lstStyle/>
        <a:p>
          <a:endParaRPr lang="cs-CZ"/>
        </a:p>
      </dgm:t>
    </dgm:pt>
    <dgm:pt modelId="{D28B3DEB-8C38-4B14-9186-5EF21639D97E}" type="sibTrans" cxnId="{B328D088-579F-4CF2-9048-74094F544E39}">
      <dgm:prSet/>
      <dgm:spPr/>
      <dgm:t>
        <a:bodyPr/>
        <a:lstStyle/>
        <a:p>
          <a:endParaRPr lang="cs-CZ"/>
        </a:p>
      </dgm:t>
    </dgm:pt>
    <dgm:pt modelId="{A8653951-3B4C-4A5A-8635-FDFDFA8023E1}">
      <dgm:prSet phldrT="[Text]"/>
      <dgm:spPr/>
      <dgm:t>
        <a:bodyPr/>
        <a:lstStyle/>
        <a:p>
          <a:r>
            <a:rPr lang="cs-CZ" dirty="0"/>
            <a:t>Roste</a:t>
          </a:r>
        </a:p>
      </dgm:t>
    </dgm:pt>
    <dgm:pt modelId="{CEC12C02-6AC3-48F2-815F-61E1AA2891D2}" type="parTrans" cxnId="{8E25E3E5-2DF5-4457-A24C-26FB81E9EE46}">
      <dgm:prSet/>
      <dgm:spPr/>
      <dgm:t>
        <a:bodyPr/>
        <a:lstStyle/>
        <a:p>
          <a:endParaRPr lang="cs-CZ"/>
        </a:p>
      </dgm:t>
    </dgm:pt>
    <dgm:pt modelId="{F88C1FDB-9822-45AE-9CF1-8098DC4B0485}" type="sibTrans" cxnId="{8E25E3E5-2DF5-4457-A24C-26FB81E9EE46}">
      <dgm:prSet/>
      <dgm:spPr/>
      <dgm:t>
        <a:bodyPr/>
        <a:lstStyle/>
        <a:p>
          <a:endParaRPr lang="cs-CZ"/>
        </a:p>
      </dgm:t>
    </dgm:pt>
    <dgm:pt modelId="{91A0DC7E-D133-4AC6-B994-DCE7848AE0C5}">
      <dgm:prSet phldrT="[Text]"/>
      <dgm:spPr/>
      <dgm:t>
        <a:bodyPr/>
        <a:lstStyle/>
        <a:p>
          <a:r>
            <a:rPr lang="cs-CZ" dirty="0"/>
            <a:t>Řeší problémy či krizové situace</a:t>
          </a:r>
        </a:p>
      </dgm:t>
    </dgm:pt>
    <dgm:pt modelId="{BC8C4123-83A7-49D8-9206-7652E637458E}" type="parTrans" cxnId="{3A805667-8441-4816-989A-0F85C0A58FD8}">
      <dgm:prSet/>
      <dgm:spPr/>
      <dgm:t>
        <a:bodyPr/>
        <a:lstStyle/>
        <a:p>
          <a:endParaRPr lang="cs-CZ"/>
        </a:p>
      </dgm:t>
    </dgm:pt>
    <dgm:pt modelId="{B2D8422F-DAA8-44A5-9BAC-49CA6791059B}" type="sibTrans" cxnId="{3A805667-8441-4816-989A-0F85C0A58FD8}">
      <dgm:prSet/>
      <dgm:spPr/>
      <dgm:t>
        <a:bodyPr/>
        <a:lstStyle/>
        <a:p>
          <a:endParaRPr lang="cs-CZ"/>
        </a:p>
      </dgm:t>
    </dgm:pt>
    <dgm:pt modelId="{02389434-1789-43F4-91BD-D0C22F8C202B}" type="pres">
      <dgm:prSet presAssocID="{CB3CFF03-0448-49FD-9339-DAB5B17FC3C5}" presName="Name0" presStyleCnt="0">
        <dgm:presLayoutVars>
          <dgm:dir/>
          <dgm:resizeHandles val="exact"/>
        </dgm:presLayoutVars>
      </dgm:prSet>
      <dgm:spPr/>
    </dgm:pt>
    <dgm:pt modelId="{6DCC4124-FD29-42DA-90B3-F6EC7AB98FD3}" type="pres">
      <dgm:prSet presAssocID="{8B772F3D-C44D-450C-A964-3015A2DBD93C}" presName="node" presStyleLbl="node1" presStyleIdx="0" presStyleCnt="4">
        <dgm:presLayoutVars>
          <dgm:bulletEnabled val="1"/>
        </dgm:presLayoutVars>
      </dgm:prSet>
      <dgm:spPr/>
    </dgm:pt>
    <dgm:pt modelId="{00321790-3F0A-482E-A315-53328A6F47B9}" type="pres">
      <dgm:prSet presAssocID="{6AD6F73E-A9D3-4FFF-8499-33CB0CAEB4CF}" presName="sibTrans" presStyleLbl="sibTrans2D1" presStyleIdx="0" presStyleCnt="3"/>
      <dgm:spPr/>
    </dgm:pt>
    <dgm:pt modelId="{D0385335-58BE-4E34-9B8A-B467DB6A3438}" type="pres">
      <dgm:prSet presAssocID="{6AD6F73E-A9D3-4FFF-8499-33CB0CAEB4CF}" presName="connectorText" presStyleLbl="sibTrans2D1" presStyleIdx="0" presStyleCnt="3"/>
      <dgm:spPr/>
    </dgm:pt>
    <dgm:pt modelId="{A7A7FE2A-053F-4576-8BF9-E4F184DABB73}" type="pres">
      <dgm:prSet presAssocID="{F08879F1-FCF8-4F0D-98CE-EEB7E00DD9B4}" presName="node" presStyleLbl="node1" presStyleIdx="1" presStyleCnt="4">
        <dgm:presLayoutVars>
          <dgm:bulletEnabled val="1"/>
        </dgm:presLayoutVars>
      </dgm:prSet>
      <dgm:spPr/>
    </dgm:pt>
    <dgm:pt modelId="{1A76D6C5-9250-47C8-B1C8-07C794097ACF}" type="pres">
      <dgm:prSet presAssocID="{D28B3DEB-8C38-4B14-9186-5EF21639D97E}" presName="sibTrans" presStyleLbl="sibTrans2D1" presStyleIdx="1" presStyleCnt="3"/>
      <dgm:spPr/>
    </dgm:pt>
    <dgm:pt modelId="{2523CBAA-6ED1-4270-BBCA-DBCC4DC42554}" type="pres">
      <dgm:prSet presAssocID="{D28B3DEB-8C38-4B14-9186-5EF21639D97E}" presName="connectorText" presStyleLbl="sibTrans2D1" presStyleIdx="1" presStyleCnt="3"/>
      <dgm:spPr/>
    </dgm:pt>
    <dgm:pt modelId="{DE8A806D-ACD7-4728-A0CB-2118E08B1162}" type="pres">
      <dgm:prSet presAssocID="{A8653951-3B4C-4A5A-8635-FDFDFA8023E1}" presName="node" presStyleLbl="node1" presStyleIdx="2" presStyleCnt="4">
        <dgm:presLayoutVars>
          <dgm:bulletEnabled val="1"/>
        </dgm:presLayoutVars>
      </dgm:prSet>
      <dgm:spPr/>
    </dgm:pt>
    <dgm:pt modelId="{C5CB3F8C-142E-43AE-AB23-CF3F2501E9CF}" type="pres">
      <dgm:prSet presAssocID="{F88C1FDB-9822-45AE-9CF1-8098DC4B0485}" presName="sibTrans" presStyleLbl="sibTrans2D1" presStyleIdx="2" presStyleCnt="3"/>
      <dgm:spPr/>
    </dgm:pt>
    <dgm:pt modelId="{2AAD4227-F854-46CB-A661-DC3AEF9E0526}" type="pres">
      <dgm:prSet presAssocID="{F88C1FDB-9822-45AE-9CF1-8098DC4B0485}" presName="connectorText" presStyleLbl="sibTrans2D1" presStyleIdx="2" presStyleCnt="3"/>
      <dgm:spPr/>
    </dgm:pt>
    <dgm:pt modelId="{C06ECB39-7935-43DB-A34D-FE095A305862}" type="pres">
      <dgm:prSet presAssocID="{91A0DC7E-D133-4AC6-B994-DCE7848AE0C5}" presName="node" presStyleLbl="node1" presStyleIdx="3" presStyleCnt="4">
        <dgm:presLayoutVars>
          <dgm:bulletEnabled val="1"/>
        </dgm:presLayoutVars>
      </dgm:prSet>
      <dgm:spPr/>
    </dgm:pt>
  </dgm:ptLst>
  <dgm:cxnLst>
    <dgm:cxn modelId="{A4F9F703-8B4D-4A6D-8595-41C4CC60C23A}" type="presOf" srcId="{6AD6F73E-A9D3-4FFF-8499-33CB0CAEB4CF}" destId="{D0385335-58BE-4E34-9B8A-B467DB6A3438}" srcOrd="1" destOrd="0" presId="urn:microsoft.com/office/officeart/2005/8/layout/process1"/>
    <dgm:cxn modelId="{44028B37-2757-43D0-8F9B-C1283660ED01}" type="presOf" srcId="{D28B3DEB-8C38-4B14-9186-5EF21639D97E}" destId="{1A76D6C5-9250-47C8-B1C8-07C794097ACF}" srcOrd="0" destOrd="0" presId="urn:microsoft.com/office/officeart/2005/8/layout/process1"/>
    <dgm:cxn modelId="{3F73485C-44FA-449B-94D8-F95E010F4BE4}" type="presOf" srcId="{6AD6F73E-A9D3-4FFF-8499-33CB0CAEB4CF}" destId="{00321790-3F0A-482E-A315-53328A6F47B9}" srcOrd="0" destOrd="0" presId="urn:microsoft.com/office/officeart/2005/8/layout/process1"/>
    <dgm:cxn modelId="{3A805667-8441-4816-989A-0F85C0A58FD8}" srcId="{CB3CFF03-0448-49FD-9339-DAB5B17FC3C5}" destId="{91A0DC7E-D133-4AC6-B994-DCE7848AE0C5}" srcOrd="3" destOrd="0" parTransId="{BC8C4123-83A7-49D8-9206-7652E637458E}" sibTransId="{B2D8422F-DAA8-44A5-9BAC-49CA6791059B}"/>
    <dgm:cxn modelId="{BB933D84-DD33-4250-A4BF-E78FDF780326}" srcId="{CB3CFF03-0448-49FD-9339-DAB5B17FC3C5}" destId="{8B772F3D-C44D-450C-A964-3015A2DBD93C}" srcOrd="0" destOrd="0" parTransId="{70D0C663-C8D3-4AC8-A072-D5F1114EE88A}" sibTransId="{6AD6F73E-A9D3-4FFF-8499-33CB0CAEB4CF}"/>
    <dgm:cxn modelId="{B328D088-579F-4CF2-9048-74094F544E39}" srcId="{CB3CFF03-0448-49FD-9339-DAB5B17FC3C5}" destId="{F08879F1-FCF8-4F0D-98CE-EEB7E00DD9B4}" srcOrd="1" destOrd="0" parTransId="{DD7D59E8-59F4-4175-B963-7A12964FD829}" sibTransId="{D28B3DEB-8C38-4B14-9186-5EF21639D97E}"/>
    <dgm:cxn modelId="{1F84F7A5-8B83-4BEC-8F90-EEB1FD7AA78A}" type="presOf" srcId="{F88C1FDB-9822-45AE-9CF1-8098DC4B0485}" destId="{C5CB3F8C-142E-43AE-AB23-CF3F2501E9CF}" srcOrd="0" destOrd="0" presId="urn:microsoft.com/office/officeart/2005/8/layout/process1"/>
    <dgm:cxn modelId="{5A966CA7-6CD3-4AC5-86C6-5A0AB8C4F7E4}" type="presOf" srcId="{F08879F1-FCF8-4F0D-98CE-EEB7E00DD9B4}" destId="{A7A7FE2A-053F-4576-8BF9-E4F184DABB73}" srcOrd="0" destOrd="0" presId="urn:microsoft.com/office/officeart/2005/8/layout/process1"/>
    <dgm:cxn modelId="{FEDBFBA7-A429-479C-850B-39ECB630DDE7}" type="presOf" srcId="{F88C1FDB-9822-45AE-9CF1-8098DC4B0485}" destId="{2AAD4227-F854-46CB-A661-DC3AEF9E0526}" srcOrd="1" destOrd="0" presId="urn:microsoft.com/office/officeart/2005/8/layout/process1"/>
    <dgm:cxn modelId="{EE02B8B4-1261-40FD-A2E7-8E981957FD46}" type="presOf" srcId="{A8653951-3B4C-4A5A-8635-FDFDFA8023E1}" destId="{DE8A806D-ACD7-4728-A0CB-2118E08B1162}" srcOrd="0" destOrd="0" presId="urn:microsoft.com/office/officeart/2005/8/layout/process1"/>
    <dgm:cxn modelId="{33FD59BC-063B-4ECA-8884-C968838E4A19}" type="presOf" srcId="{91A0DC7E-D133-4AC6-B994-DCE7848AE0C5}" destId="{C06ECB39-7935-43DB-A34D-FE095A305862}" srcOrd="0" destOrd="0" presId="urn:microsoft.com/office/officeart/2005/8/layout/process1"/>
    <dgm:cxn modelId="{600D82E1-7640-43F9-8D1D-999B20671486}" type="presOf" srcId="{CB3CFF03-0448-49FD-9339-DAB5B17FC3C5}" destId="{02389434-1789-43F4-91BD-D0C22F8C202B}" srcOrd="0" destOrd="0" presId="urn:microsoft.com/office/officeart/2005/8/layout/process1"/>
    <dgm:cxn modelId="{8E25E3E5-2DF5-4457-A24C-26FB81E9EE46}" srcId="{CB3CFF03-0448-49FD-9339-DAB5B17FC3C5}" destId="{A8653951-3B4C-4A5A-8635-FDFDFA8023E1}" srcOrd="2" destOrd="0" parTransId="{CEC12C02-6AC3-48F2-815F-61E1AA2891D2}" sibTransId="{F88C1FDB-9822-45AE-9CF1-8098DC4B0485}"/>
    <dgm:cxn modelId="{D86C49F9-2678-4943-891B-097A252161DF}" type="presOf" srcId="{8B772F3D-C44D-450C-A964-3015A2DBD93C}" destId="{6DCC4124-FD29-42DA-90B3-F6EC7AB98FD3}" srcOrd="0" destOrd="0" presId="urn:microsoft.com/office/officeart/2005/8/layout/process1"/>
    <dgm:cxn modelId="{7B773CFF-B697-40BE-A3F7-690953ECCEEA}" type="presOf" srcId="{D28B3DEB-8C38-4B14-9186-5EF21639D97E}" destId="{2523CBAA-6ED1-4270-BBCA-DBCC4DC42554}" srcOrd="1" destOrd="0" presId="urn:microsoft.com/office/officeart/2005/8/layout/process1"/>
    <dgm:cxn modelId="{200ED0D3-FE89-4C26-A359-2BAF0F6B15A2}" type="presParOf" srcId="{02389434-1789-43F4-91BD-D0C22F8C202B}" destId="{6DCC4124-FD29-42DA-90B3-F6EC7AB98FD3}" srcOrd="0" destOrd="0" presId="urn:microsoft.com/office/officeart/2005/8/layout/process1"/>
    <dgm:cxn modelId="{64E7D58C-1737-4888-9DD6-4FF3E9749012}" type="presParOf" srcId="{02389434-1789-43F4-91BD-D0C22F8C202B}" destId="{00321790-3F0A-482E-A315-53328A6F47B9}" srcOrd="1" destOrd="0" presId="urn:microsoft.com/office/officeart/2005/8/layout/process1"/>
    <dgm:cxn modelId="{C1B3CE0A-0D9A-450A-BBAC-DDB7CCD58BDB}" type="presParOf" srcId="{00321790-3F0A-482E-A315-53328A6F47B9}" destId="{D0385335-58BE-4E34-9B8A-B467DB6A3438}" srcOrd="0" destOrd="0" presId="urn:microsoft.com/office/officeart/2005/8/layout/process1"/>
    <dgm:cxn modelId="{A01F9CA5-DB03-466F-BF14-A3E7A6F3249E}" type="presParOf" srcId="{02389434-1789-43F4-91BD-D0C22F8C202B}" destId="{A7A7FE2A-053F-4576-8BF9-E4F184DABB73}" srcOrd="2" destOrd="0" presId="urn:microsoft.com/office/officeart/2005/8/layout/process1"/>
    <dgm:cxn modelId="{156FA3A5-0C91-4D99-9CAD-A60CF2744C17}" type="presParOf" srcId="{02389434-1789-43F4-91BD-D0C22F8C202B}" destId="{1A76D6C5-9250-47C8-B1C8-07C794097ACF}" srcOrd="3" destOrd="0" presId="urn:microsoft.com/office/officeart/2005/8/layout/process1"/>
    <dgm:cxn modelId="{E1301F7F-021B-4554-9286-AEB45FA87FB5}" type="presParOf" srcId="{1A76D6C5-9250-47C8-B1C8-07C794097ACF}" destId="{2523CBAA-6ED1-4270-BBCA-DBCC4DC42554}" srcOrd="0" destOrd="0" presId="urn:microsoft.com/office/officeart/2005/8/layout/process1"/>
    <dgm:cxn modelId="{A57FD890-4AD4-4F31-9346-1473711E2F15}" type="presParOf" srcId="{02389434-1789-43F4-91BD-D0C22F8C202B}" destId="{DE8A806D-ACD7-4728-A0CB-2118E08B1162}" srcOrd="4" destOrd="0" presId="urn:microsoft.com/office/officeart/2005/8/layout/process1"/>
    <dgm:cxn modelId="{87ED5C3F-CF49-4BD5-94E9-B9819BB8D39E}" type="presParOf" srcId="{02389434-1789-43F4-91BD-D0C22F8C202B}" destId="{C5CB3F8C-142E-43AE-AB23-CF3F2501E9CF}" srcOrd="5" destOrd="0" presId="urn:microsoft.com/office/officeart/2005/8/layout/process1"/>
    <dgm:cxn modelId="{87F1BDA0-4270-4AAD-B9B3-1D8403F0FFA9}" type="presParOf" srcId="{C5CB3F8C-142E-43AE-AB23-CF3F2501E9CF}" destId="{2AAD4227-F854-46CB-A661-DC3AEF9E0526}" srcOrd="0" destOrd="0" presId="urn:microsoft.com/office/officeart/2005/8/layout/process1"/>
    <dgm:cxn modelId="{F496AD3F-9B47-490C-81DB-86D93920423D}" type="presParOf" srcId="{02389434-1789-43F4-91BD-D0C22F8C202B}" destId="{C06ECB39-7935-43DB-A34D-FE095A30586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C4124-FD29-42DA-90B3-F6EC7AB98FD3}">
      <dsp:nvSpPr>
        <dsp:cNvPr id="0" name=""/>
        <dsp:cNvSpPr/>
      </dsp:nvSpPr>
      <dsp:spPr>
        <a:xfrm>
          <a:off x="3553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Založena</a:t>
          </a:r>
        </a:p>
      </dsp:txBody>
      <dsp:txXfrm>
        <a:off x="32139" y="413043"/>
        <a:ext cx="1496650" cy="918823"/>
      </dsp:txXfrm>
    </dsp:sp>
    <dsp:sp modelId="{00321790-3F0A-482E-A315-53328A6F47B9}">
      <dsp:nvSpPr>
        <dsp:cNvPr id="0" name=""/>
        <dsp:cNvSpPr/>
      </dsp:nvSpPr>
      <dsp:spPr>
        <a:xfrm>
          <a:off x="1712759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712759" y="756850"/>
        <a:ext cx="230587" cy="231208"/>
      </dsp:txXfrm>
    </dsp:sp>
    <dsp:sp modelId="{A7A7FE2A-053F-4576-8BF9-E4F184DABB73}">
      <dsp:nvSpPr>
        <dsp:cNvPr id="0" name=""/>
        <dsp:cNvSpPr/>
      </dsp:nvSpPr>
      <dsp:spPr>
        <a:xfrm>
          <a:off x="2178905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Rozvíjí se</a:t>
          </a:r>
        </a:p>
      </dsp:txBody>
      <dsp:txXfrm>
        <a:off x="2207491" y="413043"/>
        <a:ext cx="1496650" cy="918823"/>
      </dsp:txXfrm>
    </dsp:sp>
    <dsp:sp modelId="{1A76D6C5-9250-47C8-B1C8-07C794097ACF}">
      <dsp:nvSpPr>
        <dsp:cNvPr id="0" name=""/>
        <dsp:cNvSpPr/>
      </dsp:nvSpPr>
      <dsp:spPr>
        <a:xfrm>
          <a:off x="3888111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3888111" y="756850"/>
        <a:ext cx="230587" cy="231208"/>
      </dsp:txXfrm>
    </dsp:sp>
    <dsp:sp modelId="{DE8A806D-ACD7-4728-A0CB-2118E08B1162}">
      <dsp:nvSpPr>
        <dsp:cNvPr id="0" name=""/>
        <dsp:cNvSpPr/>
      </dsp:nvSpPr>
      <dsp:spPr>
        <a:xfrm>
          <a:off x="4354258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Roste</a:t>
          </a:r>
        </a:p>
      </dsp:txBody>
      <dsp:txXfrm>
        <a:off x="4382844" y="413043"/>
        <a:ext cx="1496650" cy="918823"/>
      </dsp:txXfrm>
    </dsp:sp>
    <dsp:sp modelId="{C5CB3F8C-142E-43AE-AB23-CF3F2501E9CF}">
      <dsp:nvSpPr>
        <dsp:cNvPr id="0" name=""/>
        <dsp:cNvSpPr/>
      </dsp:nvSpPr>
      <dsp:spPr>
        <a:xfrm>
          <a:off x="6063463" y="679780"/>
          <a:ext cx="329410" cy="385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063463" y="756850"/>
        <a:ext cx="230587" cy="231208"/>
      </dsp:txXfrm>
    </dsp:sp>
    <dsp:sp modelId="{C06ECB39-7935-43DB-A34D-FE095A305862}">
      <dsp:nvSpPr>
        <dsp:cNvPr id="0" name=""/>
        <dsp:cNvSpPr/>
      </dsp:nvSpPr>
      <dsp:spPr>
        <a:xfrm>
          <a:off x="6529610" y="384457"/>
          <a:ext cx="1553822" cy="97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Řeší problémy či krizové situace</a:t>
          </a:r>
        </a:p>
      </dsp:txBody>
      <dsp:txXfrm>
        <a:off x="6558196" y="413043"/>
        <a:ext cx="1496650" cy="91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63C9E-6383-4CC2-8393-47C4D1E8A408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3E3B7-5112-44D2-8974-0B2B09F2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92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8C2E-F009-48C1-A9D5-BD8138DD0C43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4470-3496-491C-BB08-6D197B9D992C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2FA-0F8C-4E93-AC58-35F3555D8626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17752-E2DF-42A6-8776-7CDFDAFD7BAA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07FE-F7DC-4D39-84E9-D2CD29A380B3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AA47-31D6-4113-9E05-DA8DF59C36DC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771D-FFE9-4F71-AA35-13D2F9EC7C30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4A1-5020-46E9-A1BF-422FB284EBE6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DEA6-8B40-40AA-BCEA-D6AC68BDA77D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933B-0BF3-4558-A471-8706287D015B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51CA-5E91-4CB9-9377-2D38485B4A94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Management 2 - cvičení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5725-7AFD-478C-9B86-2174530E63E6}" type="datetime1">
              <a:rPr lang="en-US" smtClean="0"/>
              <a:pPr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Management 2 - cvičení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46" y="1990585"/>
            <a:ext cx="8128322" cy="351341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altLang="cs-CZ" sz="5400" b="1" dirty="0">
                <a:solidFill>
                  <a:srgbClr val="FF0000"/>
                </a:solidFill>
                <a:latin typeface="Calibri "/>
                <a:cs typeface="Times New Roman" panose="02020603050405020304" pitchFamily="18" charset="0"/>
              </a:rPr>
              <a:t>Perspektivy a ohrožení malého a středního podnikání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1667" y="673098"/>
            <a:ext cx="6140450" cy="465138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MALÉ A STŘEDNÍ PODNIKÁNÍ</a:t>
            </a:r>
            <a:endParaRPr lang="cs-CZ" alt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Ing. Jakub Chlopecký, Ph.D.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1480"/>
            <a:ext cx="9227889" cy="9764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1736521"/>
            <a:ext cx="8802756" cy="4984954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Firma nemusí projít všemi stádii. </a:t>
            </a:r>
            <a:r>
              <a:rPr lang="cs-CZ" b="1" dirty="0"/>
              <a:t>Firma může: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b="1" dirty="0"/>
              <a:t>ukončit činnost </a:t>
            </a:r>
            <a:r>
              <a:rPr lang="cs-CZ" dirty="0"/>
              <a:t>v kterémkoliv stádiu vlivem špatných manažerských rozhodnutí,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záměrně </a:t>
            </a:r>
            <a:r>
              <a:rPr lang="cs-CZ" b="1" dirty="0"/>
              <a:t>zastavit svůj růst</a:t>
            </a:r>
            <a:r>
              <a:rPr lang="cs-CZ" dirty="0"/>
              <a:t>,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vrátit</a:t>
            </a:r>
            <a:r>
              <a:rPr lang="cs-CZ" dirty="0"/>
              <a:t> se do předchozího stadia,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být ve kterémkoliv stádiu </a:t>
            </a:r>
            <a:r>
              <a:rPr lang="cs-CZ" b="1" dirty="0"/>
              <a:t>prodána. 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464523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83559"/>
            <a:ext cx="9144000" cy="4455353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Model životního cyklu firmy odhaluje podnikateli základní rysy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Tyto rysy odlišují: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400" dirty="0"/>
              <a:t>Rostoucí firmy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Stagnující firmy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Firmy v krizi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612863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3"/>
            <a:ext cx="9144000" cy="451453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Růst firmy může být pro podnikatele výzvou, ale i cílem</a:t>
            </a:r>
          </a:p>
          <a:p>
            <a:pPr>
              <a:lnSpc>
                <a:spcPct val="150000"/>
              </a:lnSpc>
            </a:pPr>
            <a:r>
              <a:rPr lang="cs-CZ" dirty="0"/>
              <a:t>Může k němu dojít vlivem vnitřních či vnějších okolností</a:t>
            </a:r>
          </a:p>
          <a:p>
            <a:pPr>
              <a:lnSpc>
                <a:spcPct val="150000"/>
              </a:lnSpc>
            </a:pPr>
            <a:r>
              <a:rPr lang="cs-CZ" dirty="0"/>
              <a:t>V každém stádiu života firmy si musí podnikatel pokládat otázku, jaká je jeho vize a kam chce vývoj směřovat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931547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err="1">
                <a:solidFill>
                  <a:srgbClr val="C00000"/>
                </a:solidFill>
              </a:rPr>
              <a:t>Greinerův</a:t>
            </a:r>
            <a:r>
              <a:rPr lang="cs-CZ" sz="3200" b="1" dirty="0">
                <a:solidFill>
                  <a:srgbClr val="C00000"/>
                </a:solidFill>
              </a:rPr>
              <a:t> model růstu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607972"/>
            <a:ext cx="8670234" cy="5113503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Model popisuje </a:t>
            </a:r>
            <a:r>
              <a:rPr lang="cs-CZ" b="1" dirty="0"/>
              <a:t>pět stádií růstu firmy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Každé období začíná obdobím vývoje, pro které je charakteristický růst a stabilita a končí revolučním obdobím se značnými organizačními změnami</a:t>
            </a:r>
          </a:p>
          <a:p>
            <a:pPr algn="just">
              <a:lnSpc>
                <a:spcPct val="150000"/>
              </a:lnSpc>
            </a:pPr>
            <a:r>
              <a:rPr lang="cs-CZ" sz="2800" b="1" dirty="0"/>
              <a:t>2 stadia: evoluce a revoluce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328597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err="1">
                <a:solidFill>
                  <a:srgbClr val="C00000"/>
                </a:solidFill>
              </a:rPr>
              <a:t>Greinerův</a:t>
            </a:r>
            <a:r>
              <a:rPr lang="cs-CZ" sz="3200" b="1" dirty="0">
                <a:solidFill>
                  <a:srgbClr val="C00000"/>
                </a:solidFill>
              </a:rPr>
              <a:t> model růstu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74" y="1468073"/>
            <a:ext cx="8812696" cy="4888277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Greinerův model je založen na </a:t>
            </a:r>
            <a:r>
              <a:rPr lang="cs-CZ" b="1" dirty="0"/>
              <a:t>sledování krizí</a:t>
            </a:r>
            <a:r>
              <a:rPr lang="cs-CZ" dirty="0"/>
              <a:t>, které ve firmě nastávají v průběhu růstu firmy</a:t>
            </a:r>
          </a:p>
          <a:p>
            <a:pPr>
              <a:lnSpc>
                <a:spcPct val="150000"/>
              </a:lnSpc>
            </a:pPr>
            <a:r>
              <a:rPr lang="cs-CZ" dirty="0"/>
              <a:t>Jak firma roste, mění se její </a:t>
            </a:r>
            <a:r>
              <a:rPr lang="cs-CZ" b="1" dirty="0"/>
              <a:t>struktura a procesy</a:t>
            </a:r>
          </a:p>
          <a:p>
            <a:pPr>
              <a:lnSpc>
                <a:spcPct val="150000"/>
              </a:lnSpc>
            </a:pPr>
            <a:r>
              <a:rPr lang="cs-CZ" dirty="0"/>
              <a:t>Každé uvedené evoluční období je charakterizováno dominantním </a:t>
            </a:r>
            <a:r>
              <a:rPr lang="cs-CZ" b="1" dirty="0"/>
              <a:t>stylem řízení </a:t>
            </a:r>
            <a:r>
              <a:rPr lang="cs-CZ" dirty="0"/>
              <a:t>použitým pro dosažení růstu, dále dominantním </a:t>
            </a:r>
            <a:r>
              <a:rPr lang="cs-CZ" b="1" dirty="0"/>
              <a:t>manažerským problémem</a:t>
            </a:r>
            <a:r>
              <a:rPr lang="cs-CZ" dirty="0"/>
              <a:t>, který musí být vyřešen, aby růst mohl pokračovat</a:t>
            </a:r>
            <a:endParaRPr lang="cs-CZ" sz="28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4102642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/>
          </a:bodyPr>
          <a:lstStyle/>
          <a:p>
            <a:endParaRPr lang="cs-CZ" sz="2800" dirty="0"/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DB5479-AD7E-466B-B941-9E30C9A48D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6651"/>
            <a:ext cx="9143998" cy="5891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FF4FFB3-A40C-2940-94E3-9509B72AD4E5}"/>
              </a:ext>
            </a:extLst>
          </p:cNvPr>
          <p:cNvSpPr txBox="1"/>
          <p:nvPr/>
        </p:nvSpPr>
        <p:spPr>
          <a:xfrm>
            <a:off x="1410789" y="613954"/>
            <a:ext cx="159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/>
              <a:t>Nadšení</a:t>
            </a:r>
            <a:endParaRPr lang="en-GB" sz="20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68D3747-A99F-6645-8BA7-CBDEDBFC684E}"/>
              </a:ext>
            </a:extLst>
          </p:cNvPr>
          <p:cNvSpPr txBox="1"/>
          <p:nvPr/>
        </p:nvSpPr>
        <p:spPr>
          <a:xfrm>
            <a:off x="3102429" y="590249"/>
            <a:ext cx="1077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Řízení</a:t>
            </a:r>
            <a:endParaRPr lang="en-GB" sz="20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39B50B-109C-E041-B47E-282A55D622AD}"/>
              </a:ext>
            </a:extLst>
          </p:cNvPr>
          <p:cNvSpPr txBox="1"/>
          <p:nvPr/>
        </p:nvSpPr>
        <p:spPr>
          <a:xfrm>
            <a:off x="4457700" y="590248"/>
            <a:ext cx="1219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Delegace</a:t>
            </a:r>
            <a:endParaRPr lang="en-GB" sz="20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5C81F8-D2BC-3346-813E-19F7A7B78CAD}"/>
              </a:ext>
            </a:extLst>
          </p:cNvPr>
          <p:cNvSpPr txBox="1"/>
          <p:nvPr/>
        </p:nvSpPr>
        <p:spPr>
          <a:xfrm>
            <a:off x="5955030" y="566541"/>
            <a:ext cx="1490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Koordinace</a:t>
            </a:r>
            <a:endParaRPr lang="en-GB" sz="2000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123C45-9698-CA47-9BAF-5DC65F0181F7}"/>
              </a:ext>
            </a:extLst>
          </p:cNvPr>
          <p:cNvSpPr txBox="1"/>
          <p:nvPr/>
        </p:nvSpPr>
        <p:spPr>
          <a:xfrm>
            <a:off x="7445829" y="566541"/>
            <a:ext cx="1384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Součinnost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04492851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BEFB86-FA34-3041-9AF0-EA111BF5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32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Tento model vychází z výzkumu, kterého se zúčastnili manažeři a vlastníci prosperujících malých firem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Výsledný model je založený na modelu Greinera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Každé jednotlivé stádium je charakterizováno ukazatelem velikosti, různorodosti a komplexnosti a popsáno </a:t>
            </a:r>
            <a:r>
              <a:rPr lang="cs-CZ" b="1" dirty="0"/>
              <a:t>pěti manažerskými faktory: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66900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/>
          </a:bodyPr>
          <a:lstStyle/>
          <a:p>
            <a:pPr lvl="0"/>
            <a:r>
              <a:rPr lang="cs-CZ" dirty="0"/>
              <a:t>stylem řízení</a:t>
            </a:r>
          </a:p>
          <a:p>
            <a:pPr lvl="0"/>
            <a:r>
              <a:rPr lang="cs-CZ" dirty="0"/>
              <a:t>organizační strukturou</a:t>
            </a:r>
          </a:p>
          <a:p>
            <a:pPr lvl="0"/>
            <a:r>
              <a:rPr lang="cs-CZ" dirty="0"/>
              <a:t>rozsahem formalizace systémů</a:t>
            </a:r>
          </a:p>
          <a:p>
            <a:pPr lvl="0"/>
            <a:r>
              <a:rPr lang="cs-CZ" dirty="0"/>
              <a:t>hlavními strategickými cíli</a:t>
            </a:r>
          </a:p>
          <a:p>
            <a:pPr lvl="0"/>
            <a:r>
              <a:rPr lang="cs-CZ" dirty="0"/>
              <a:t>angažovanosti vlastníka ve firmě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929122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Perspektivy a ohrožení malého a středního podnikání – Model Churchill a Lewisové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8A48E5-8F99-41D0-B2EF-E3A8631B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90724" cy="5922628"/>
          </a:xfrm>
          <a:prstGeom prst="rect">
            <a:avLst/>
          </a:prstGeom>
        </p:spPr>
      </p:pic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7972813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25649"/>
            <a:ext cx="9143999" cy="7466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1644241"/>
            <a:ext cx="8461512" cy="5077233"/>
          </a:xfrm>
          <a:noFill/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Každá firma v průběhu svého života prochází určitým vývojem</a:t>
            </a: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Firma prosperuje, pokud se jí daří reagovat na změny a vyrovnávat se s měnícími se podmínkami trhu.</a:t>
            </a: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opačném případě stagnuje nebo spěje k zániku.</a:t>
            </a:r>
          </a:p>
          <a:p>
            <a:pPr algn="just"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Zánik, ale firmu postihnout nemusí, jsou firmy, které jsou na trhu desetiletí. </a:t>
            </a:r>
          </a:p>
          <a:p>
            <a:pPr algn="just">
              <a:spcBef>
                <a:spcPts val="900"/>
              </a:spcBef>
            </a:pP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5E07-0B35-4DF8-84F8-77CF4B15CA4D}"/>
              </a:ext>
            </a:extLst>
          </p:cNvPr>
          <p:cNvGraphicFramePr/>
          <p:nvPr/>
        </p:nvGraphicFramePr>
        <p:xfrm>
          <a:off x="610926" y="2046916"/>
          <a:ext cx="8086987" cy="174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444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31480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7972"/>
            <a:ext cx="9144000" cy="5113503"/>
          </a:xfrm>
          <a:noFill/>
        </p:spPr>
        <p:txBody>
          <a:bodyPr>
            <a:normAutofit/>
          </a:bodyPr>
          <a:lstStyle/>
          <a:p>
            <a:r>
              <a:rPr lang="cs-CZ" dirty="0"/>
              <a:t>Výhodou členství v podnikatelském inkubátoru je přítomnost v kreativním prostředí</a:t>
            </a:r>
          </a:p>
          <a:p>
            <a:r>
              <a:rPr lang="cs-CZ" dirty="0"/>
              <a:t>Budova a společné prostory inkubátoru podnikatelé využívají s dalšími start-up společnostmi, s lidmi s podobnou mentalitou orientovanou na podnikání a elánem</a:t>
            </a:r>
          </a:p>
          <a:p>
            <a:r>
              <a:rPr lang="cs-CZ" dirty="0"/>
              <a:t>To nahrává vzniku neformálních vazeb a možné další spolupráci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564393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1237"/>
            <a:ext cx="9143999" cy="5530239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Podnikatelské inkubátory mohou nabídnout podnikatelské prostředí v podobě:</a:t>
            </a:r>
            <a:endParaRPr lang="cs-CZ" dirty="0"/>
          </a:p>
          <a:p>
            <a:pPr lvl="0"/>
            <a:r>
              <a:rPr lang="cs-CZ" b="1" dirty="0"/>
              <a:t>prostory pro podnikání </a:t>
            </a:r>
            <a:r>
              <a:rPr lang="cs-CZ" dirty="0"/>
              <a:t>– kancelářské, poloprovozní, někdy i laboratorní prostory</a:t>
            </a:r>
          </a:p>
          <a:p>
            <a:pPr lvl="0"/>
            <a:r>
              <a:rPr lang="cs-CZ" b="1" dirty="0"/>
              <a:t>technické a administrativní služby </a:t>
            </a:r>
            <a:r>
              <a:rPr lang="cs-CZ" dirty="0"/>
              <a:t>– ostraha, úklid, údržba, internet, služby recepce, zapůjčení nábytku, možnost umístit sídlo společnosti</a:t>
            </a:r>
          </a:p>
          <a:p>
            <a:pPr lvl="0"/>
            <a:r>
              <a:rPr lang="cs-CZ" b="1" dirty="0"/>
              <a:t>poradenství</a:t>
            </a:r>
            <a:r>
              <a:rPr lang="cs-CZ" dirty="0"/>
              <a:t> – při zpracování podnikatelského plánu a jeho aktualizaci, rozvoj společnosti, ekonomické a účetní poradenství, právní poradenství a ochrana duševního vlastnictví</a:t>
            </a:r>
          </a:p>
          <a:p>
            <a:pPr lvl="0"/>
            <a:r>
              <a:rPr lang="cs-CZ" b="1" dirty="0"/>
              <a:t>finance</a:t>
            </a:r>
            <a:r>
              <a:rPr lang="cs-CZ" dirty="0"/>
              <a:t> – zprostředkování kontaktu na investora včetně přípravy pro jednání a prezentace před investorem</a:t>
            </a:r>
          </a:p>
          <a:p>
            <a:pPr lvl="0"/>
            <a:r>
              <a:rPr lang="cs-CZ" b="1" dirty="0"/>
              <a:t>speciální úvěrové produkty </a:t>
            </a:r>
            <a:endParaRPr lang="cs-CZ" dirty="0"/>
          </a:p>
          <a:p>
            <a:pPr lvl="0"/>
            <a:r>
              <a:rPr lang="cs-CZ" b="1" dirty="0"/>
              <a:t>sebevzdělávání</a:t>
            </a:r>
            <a:r>
              <a:rPr lang="cs-CZ" dirty="0"/>
              <a:t> – možnost zúčastnit se školení a workshopů k sebevzdělávání nebo </a:t>
            </a:r>
            <a:r>
              <a:rPr lang="cs-CZ" dirty="0" err="1"/>
              <a:t>networkingových</a:t>
            </a:r>
            <a:r>
              <a:rPr lang="cs-CZ" dirty="0"/>
              <a:t> akcí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216093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1237"/>
            <a:ext cx="9143999" cy="5530239"/>
          </a:xfrm>
          <a:noFill/>
        </p:spPr>
        <p:txBody>
          <a:bodyPr>
            <a:normAutofit/>
          </a:bodyPr>
          <a:lstStyle/>
          <a:p>
            <a:r>
              <a:rPr lang="cs-CZ" b="1" dirty="0"/>
              <a:t>S určitým nadhledem existují dvě skupiny začínajících podnikatelů:</a:t>
            </a:r>
            <a:endParaRPr lang="cs-CZ" dirty="0"/>
          </a:p>
          <a:p>
            <a:pPr lvl="1"/>
            <a:r>
              <a:rPr lang="cs-CZ" dirty="0"/>
              <a:t>absolventi středních a zejména vysokých škol</a:t>
            </a:r>
          </a:p>
          <a:p>
            <a:pPr lvl="1"/>
            <a:r>
              <a:rPr lang="cs-CZ" dirty="0"/>
              <a:t>pracovníky, kteří opustili svá zaměstnání a začali podnikat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3467712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36524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Podnikatelské inkubátory, jejich zakládání a význam pro podnikání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C6F75F8-10C5-4789-8AF7-9D34D4B22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95886"/>
              </p:ext>
            </p:extLst>
          </p:nvPr>
        </p:nvGraphicFramePr>
        <p:xfrm>
          <a:off x="0" y="1073792"/>
          <a:ext cx="9143999" cy="4546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8627">
                  <a:extLst>
                    <a:ext uri="{9D8B030D-6E8A-4147-A177-3AD203B41FA5}">
                      <a16:colId xmlns:a16="http://schemas.microsoft.com/office/drawing/2014/main" val="162419577"/>
                    </a:ext>
                  </a:extLst>
                </a:gridCol>
                <a:gridCol w="5055372">
                  <a:extLst>
                    <a:ext uri="{9D8B030D-6E8A-4147-A177-3AD203B41FA5}">
                      <a16:colId xmlns:a16="http://schemas.microsoft.com/office/drawing/2014/main" val="2831211853"/>
                    </a:ext>
                  </a:extLst>
                </a:gridCol>
              </a:tblGrid>
              <a:tr h="523218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Podnikatelské inkubátory a technologická centra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11166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Technologický inkubátor VUT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BIC Plzeň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89999914"/>
                  </a:ext>
                </a:extLst>
              </a:tr>
              <a:tr h="78728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Podnikatelský inkubátor Vědeckotechnického parku Univerzity Palackého v Olomouci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Podnikatelské a inovační centrum Severní Čechy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9890232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BIC Ostrava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Inovacentrum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492281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a inovační centrum Zlín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centrum Hradec Králové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6248431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Akademické a univerzitní centrum Nové Hrady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Technologické inovační centrum ČKD Praha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0360710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Třeboňské inovační centrum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Jihočeská agentura pro podporu inovačního podnikání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946967"/>
                  </a:ext>
                </a:extLst>
              </a:tr>
              <a:tr h="62024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Vědeckotechnologický park Ostrava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Centrum podpory inovací VŠB – Technické univerzity Ostrava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79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70702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4643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Význam inkubátorů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1237"/>
            <a:ext cx="9143999" cy="5530239"/>
          </a:xfrm>
          <a:noFill/>
        </p:spPr>
        <p:txBody>
          <a:bodyPr>
            <a:normAutofit/>
          </a:bodyPr>
          <a:lstStyle/>
          <a:p>
            <a:r>
              <a:rPr lang="cs-CZ" dirty="0"/>
              <a:t>Inkubace firem je další možností podpory vzniku a rozvoje inovačního podnikání především malých a středních podniků:</a:t>
            </a:r>
          </a:p>
          <a:p>
            <a:pPr lvl="1"/>
            <a:r>
              <a:rPr lang="cs-CZ" dirty="0"/>
              <a:t>je důležitým faktorem pro vznik:</a:t>
            </a:r>
          </a:p>
          <a:p>
            <a:pPr lvl="2"/>
            <a:r>
              <a:rPr lang="cs-CZ" dirty="0"/>
              <a:t> podnikatelsko-inovační sítě mezi vysokými školami, výzkumnými institucemi a samotnými podniky</a:t>
            </a:r>
          </a:p>
          <a:p>
            <a:pPr marL="342900" lvl="2" indent="-342900"/>
            <a:r>
              <a:rPr lang="cs-CZ" sz="3200" dirty="0"/>
              <a:t>Smyslem PI je podporovat životaschopné podnikatelské projekty, a to pouze po určitou dobu, zpravidla se jedná o tři roky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629431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54643"/>
            <a:ext cx="9144000" cy="8365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00000"/>
                </a:solidFill>
              </a:rPr>
              <a:t>Význam inkubátorů</a:t>
            </a: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6BA92F4-AB0D-446C-AD32-005829ECD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11577"/>
              </p:ext>
            </p:extLst>
          </p:nvPr>
        </p:nvGraphicFramePr>
        <p:xfrm>
          <a:off x="1" y="1023457"/>
          <a:ext cx="9143999" cy="5033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872">
                  <a:extLst>
                    <a:ext uri="{9D8B030D-6E8A-4147-A177-3AD203B41FA5}">
                      <a16:colId xmlns:a16="http://schemas.microsoft.com/office/drawing/2014/main" val="936625389"/>
                    </a:ext>
                  </a:extLst>
                </a:gridCol>
                <a:gridCol w="2902663">
                  <a:extLst>
                    <a:ext uri="{9D8B030D-6E8A-4147-A177-3AD203B41FA5}">
                      <a16:colId xmlns:a16="http://schemas.microsoft.com/office/drawing/2014/main" val="1470638695"/>
                    </a:ext>
                  </a:extLst>
                </a:gridCol>
                <a:gridCol w="2128369">
                  <a:extLst>
                    <a:ext uri="{9D8B030D-6E8A-4147-A177-3AD203B41FA5}">
                      <a16:colId xmlns:a16="http://schemas.microsoft.com/office/drawing/2014/main" val="2474254146"/>
                    </a:ext>
                  </a:extLst>
                </a:gridCol>
                <a:gridCol w="2226095">
                  <a:extLst>
                    <a:ext uri="{9D8B030D-6E8A-4147-A177-3AD203B41FA5}">
                      <a16:colId xmlns:a16="http://schemas.microsoft.com/office/drawing/2014/main" val="4210198022"/>
                    </a:ext>
                  </a:extLst>
                </a:gridCol>
              </a:tblGrid>
              <a:tr h="34685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Ekonomický rozvoj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Technologická komercionalizace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Rozvoj nemovitosti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Propagace Podnikání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8340714"/>
                  </a:ext>
                </a:extLst>
              </a:tr>
              <a:tr h="468653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Inkubátory jsou nástrojem podpory nových firem. Hlavním významem pro nové podniky je vytváření pracovních míst.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 inkubátory zakládanými při univerzitách existuje představa, že většina univerzit má technologii, která potřebuje být komercionalizovaná.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Inkubátory jsou také rizikovou nemovitostí, jelikož většina inkubátorů požaduje nájemné, které je nižší než tržní cena. V mnoha případech jsou inkubátory nuceny přijmout mezi sebe takové nájemníky, aby se udržela míra zaplněnosti a vytvořil se aspoň dostatečný provozní výnos, když ne zisk.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Propagace podnikání prostřednictvím inkubátorů, je dalším významem veřejné podpory. Podnikání je stále více uznáváno jako rozhodující element v procesu inovací a vytváření technologických firem.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9762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184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4051A-4AB7-BC4F-8DFA-DC8DF093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8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C589-3356-6E48-BD96-A6854214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690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s-CZ" b="1" dirty="0"/>
              <a:t>Aktuální situace r. 2020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Na jednu zaniklou firmu připadají méně než dvě nové, což je nejméně za posledních devět let.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Nejvíc firem skončilo v oblasti pronájmu a správy nemovitostí, nespecializovaného velkoobchodu a zprostředkování velkoobchodu.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Více než polovina zrušených společností měla sídlo v Praze.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Čtvrtina podniků vymazaných z obchodního rejstříku byla založena v letech 2007 až 2011.</a:t>
            </a:r>
          </a:p>
          <a:p>
            <a:pPr algn="just"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30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937FA-4B6E-C040-B2E2-8F312AF9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89A9D-BC73-EA4D-B90F-C73BE971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cs-CZ" dirty="0"/>
              <a:t>Z 11 212 společností, které byly v prvních devíti měsících roku 2020 zrušeny, jich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86 % bylo zlikvidováno a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ostatní zanikly formou fúze s jiným podnikatelským subjektem nebo jiným způsobem. 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Počty zaniklých firem se nepřetržitě zvyšují již od roku 2014.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36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083B6FF-F10A-9648-A858-87516A98F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27" r="27592" b="29188"/>
          <a:stretch/>
        </p:blipFill>
        <p:spPr>
          <a:xfrm>
            <a:off x="31309" y="1032498"/>
            <a:ext cx="8927161" cy="40828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5F82FA9-8CDD-9647-894F-AE14C8EA991B}"/>
              </a:ext>
            </a:extLst>
          </p:cNvPr>
          <p:cNvSpPr txBox="1"/>
          <p:nvPr/>
        </p:nvSpPr>
        <p:spPr>
          <a:xfrm>
            <a:off x="331304" y="5115339"/>
            <a:ext cx="416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2020:                                                  16 111</a:t>
            </a:r>
          </a:p>
        </p:txBody>
      </p:sp>
    </p:spTree>
    <p:extLst>
      <p:ext uri="{BB962C8B-B14F-4D97-AF65-F5344CB8AC3E}">
        <p14:creationId xmlns:p14="http://schemas.microsoft.com/office/powerpoint/2010/main" val="99961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71E33-F685-E54A-8735-BC0042BF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21BC8-31DD-764F-ADF7-BD31DFEF9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dirty="0"/>
              <a:t>Fúze se používá jako </a:t>
            </a:r>
            <a:r>
              <a:rPr lang="cs-CZ" b="1" dirty="0"/>
              <a:t>souhrnný název pro případy spojování firem</a:t>
            </a:r>
            <a:r>
              <a:rPr lang="cs-CZ" dirty="0"/>
              <a:t> (z anglického </a:t>
            </a:r>
            <a:r>
              <a:rPr lang="cs-CZ" i="1" dirty="0" err="1"/>
              <a:t>Mergers</a:t>
            </a:r>
            <a:r>
              <a:rPr lang="cs-CZ" dirty="0"/>
              <a:t>). </a:t>
            </a:r>
          </a:p>
          <a:p>
            <a:pPr>
              <a:lnSpc>
                <a:spcPct val="170000"/>
              </a:lnSpc>
            </a:pPr>
            <a:r>
              <a:rPr lang="cs-CZ" b="1" dirty="0"/>
              <a:t>Sloučení </a:t>
            </a:r>
            <a:r>
              <a:rPr lang="cs-CZ" dirty="0"/>
              <a:t>– dochází k zániku jedné společnosti, jejíž jmění přechází na jinou společnost, společníci zanikající(A + B .. B) společnosti se stávají společníky nástupnické společnosti.</a:t>
            </a:r>
          </a:p>
          <a:p>
            <a:pPr>
              <a:lnSpc>
                <a:spcPct val="170000"/>
              </a:lnSpc>
            </a:pPr>
            <a:r>
              <a:rPr lang="cs-CZ" b="1" dirty="0"/>
              <a:t>Splynutí </a:t>
            </a:r>
            <a:r>
              <a:rPr lang="cs-CZ" dirty="0"/>
              <a:t>– zánik dvou a více společností, jejichž jmění přecházejí na nově vzniklou společnost (A + B … C)</a:t>
            </a:r>
          </a:p>
          <a:p>
            <a:pPr>
              <a:lnSpc>
                <a:spcPct val="17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05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1FFF14-5EEE-0C48-A42E-DA988A86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1" t="22000" r="37101" b="13768"/>
          <a:stretch/>
        </p:blipFill>
        <p:spPr>
          <a:xfrm>
            <a:off x="225287" y="636104"/>
            <a:ext cx="8693426" cy="59697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222381D-EAC1-6645-A827-5CB147DE0B4B}"/>
              </a:ext>
            </a:extLst>
          </p:cNvPr>
          <p:cNvSpPr txBox="1"/>
          <p:nvPr/>
        </p:nvSpPr>
        <p:spPr>
          <a:xfrm>
            <a:off x="4055165" y="212035"/>
            <a:ext cx="486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Počty</a:t>
            </a:r>
            <a:r>
              <a:rPr lang="en-GB" sz="2000" b="1" dirty="0"/>
              <a:t> </a:t>
            </a:r>
            <a:r>
              <a:rPr lang="en-GB" sz="2000" b="1" dirty="0" err="1"/>
              <a:t>nově</a:t>
            </a:r>
            <a:r>
              <a:rPr lang="en-GB" sz="2000" b="1" dirty="0"/>
              <a:t> </a:t>
            </a:r>
            <a:r>
              <a:rPr lang="en-GB" sz="2000" b="1" dirty="0" err="1"/>
              <a:t>vzniklých</a:t>
            </a:r>
            <a:r>
              <a:rPr lang="en-GB" sz="2000" b="1" dirty="0"/>
              <a:t> a </a:t>
            </a:r>
            <a:r>
              <a:rPr lang="en-GB" sz="2000" b="1" dirty="0" err="1"/>
              <a:t>zaniklých</a:t>
            </a:r>
            <a:r>
              <a:rPr lang="en-GB" sz="2000" b="1" dirty="0"/>
              <a:t> </a:t>
            </a:r>
            <a:r>
              <a:rPr lang="en-GB" sz="2000" b="1" dirty="0" err="1"/>
              <a:t>firem</a:t>
            </a:r>
            <a:r>
              <a:rPr lang="en-GB" sz="2000" b="1" dirty="0"/>
              <a:t> v ČR</a:t>
            </a:r>
          </a:p>
        </p:txBody>
      </p:sp>
    </p:spTree>
    <p:extLst>
      <p:ext uri="{BB962C8B-B14F-4D97-AF65-F5344CB8AC3E}">
        <p14:creationId xmlns:p14="http://schemas.microsoft.com/office/powerpoint/2010/main" val="9929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7C4B-E2E5-9D40-9438-9B973865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Perspektivy a ohrožení malého a středního podnikání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F9C49-0833-704C-9AE8-C706D6FA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cs-CZ" dirty="0"/>
              <a:t>V roce 2020 </a:t>
            </a:r>
            <a:r>
              <a:rPr lang="cs-CZ" b="1" dirty="0"/>
              <a:t>zaniklo</a:t>
            </a:r>
            <a:r>
              <a:rPr lang="cs-CZ" dirty="0"/>
              <a:t> v ČR 16.111 firem, o 353 více než předloni a zároveň dosud </a:t>
            </a:r>
            <a:r>
              <a:rPr lang="cs-CZ" b="1" dirty="0"/>
              <a:t>nejvíce</a:t>
            </a:r>
            <a:r>
              <a:rPr lang="cs-CZ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cs-CZ" b="1" dirty="0"/>
              <a:t>Vzniklo</a:t>
            </a:r>
            <a:r>
              <a:rPr lang="cs-CZ" dirty="0"/>
              <a:t> 27.228 společností, což je </a:t>
            </a:r>
            <a:r>
              <a:rPr lang="cs-CZ" b="1" dirty="0"/>
              <a:t>nejnižší</a:t>
            </a:r>
            <a:r>
              <a:rPr lang="cs-CZ" dirty="0"/>
              <a:t> počet za šest let. </a:t>
            </a:r>
          </a:p>
          <a:p>
            <a:pPr algn="just">
              <a:lnSpc>
                <a:spcPct val="170000"/>
              </a:lnSpc>
            </a:pPr>
            <a:r>
              <a:rPr lang="cs-CZ" dirty="0"/>
              <a:t>Celkově tak v Česku přibylo 11.117 firem, což je nejméně od roku 2003. Vyplývá to z analýzy dat společnosti CRIF.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4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1480"/>
            <a:ext cx="9227889" cy="97649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sz="4800" b="1" dirty="0">
                <a:solidFill>
                  <a:srgbClr val="C00000"/>
                </a:solidFill>
              </a:rPr>
              <a:t>Perspektivy a ohrožení malého a středního podnikání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44" y="2027583"/>
            <a:ext cx="8461512" cy="4693892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Podíl firem, které zanikají brzy po svém založení je však vysoký 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prvním roce končí podnikání až 70 % firem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altLang="cs-CZ" sz="2400" dirty="0">
                <a:latin typeface="Calibri "/>
                <a:cs typeface="Times New Roman" panose="02020603050405020304" pitchFamily="18" charset="0"/>
              </a:rPr>
              <a:t>V současné době lze nalézt v ekonomické teorii více než 30 modelů růstu firem či životního cyklu </a:t>
            </a:r>
          </a:p>
          <a:p>
            <a:pPr algn="just">
              <a:lnSpc>
                <a:spcPct val="150000"/>
              </a:lnSpc>
              <a:spcBef>
                <a:spcPts val="900"/>
              </a:spcBef>
            </a:pPr>
            <a:r>
              <a:rPr lang="cs-CZ" sz="2400" dirty="0">
                <a:latin typeface="Calibri "/>
                <a:cs typeface="Times New Roman" panose="02020603050405020304" pitchFamily="18" charset="0"/>
              </a:rPr>
              <a:t>Nejčastěji autoři uvádějí 5–7 stádií života firmy</a:t>
            </a:r>
            <a:endParaRPr lang="cs-CZ" altLang="cs-CZ" sz="2400" dirty="0">
              <a:latin typeface="Calibri 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4"/>
          <p:cNvSpPr txBox="1">
            <a:spLocks/>
          </p:cNvSpPr>
          <p:nvPr/>
        </p:nvSpPr>
        <p:spPr>
          <a:xfrm>
            <a:off x="34124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cs-CZ" dirty="0"/>
              <a:t>Malé a střední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7663059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 MVŠ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MVŠO</Template>
  <TotalTime>3376</TotalTime>
  <Words>1226</Words>
  <Application>Microsoft Macintosh PowerPoint</Application>
  <PresentationFormat>Předvádění na obrazovce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</vt:lpstr>
      <vt:lpstr>Prezentace MVŠO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Prezentace aplikace PowerPoint</vt:lpstr>
      <vt:lpstr>Perspektivy a ohrožení malého a středního podnikání</vt:lpstr>
      <vt:lpstr>Prezentace aplikace PowerPoint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Perspektivy a ohrožení malého a středního podnikání</vt:lpstr>
      <vt:lpstr>Greinerův model růstu</vt:lpstr>
      <vt:lpstr>Greinerův model růstu</vt:lpstr>
      <vt:lpstr>Prezentace aplikace PowerPoint</vt:lpstr>
      <vt:lpstr>Prezentace aplikace PowerPoint</vt:lpstr>
      <vt:lpstr>Perspektivy a ohrožení malého a středního podnikání – Model Churchill a Lewisové</vt:lpstr>
      <vt:lpstr>Perspektivy a ohrožení malého a středního podnikání – Model Churchill a Lewisové</vt:lpstr>
      <vt:lpstr>Perspektivy a ohrožení malého a středního podnikání – Model Churchill a Lewisové</vt:lpstr>
      <vt:lpstr>Podnikatelské inkubátory, jejich zakládání a význam pro podnikání</vt:lpstr>
      <vt:lpstr>Podnikatelské inkubátory, jejich zakládání a význam pro podnikání</vt:lpstr>
      <vt:lpstr>Podnikatelské inkubátory, jejich zakládání a význam pro podnikání</vt:lpstr>
      <vt:lpstr>Podnikatelské inkubátory, jejich zakládání a význam pro podnikání</vt:lpstr>
      <vt:lpstr>Význam inkubátorů</vt:lpstr>
      <vt:lpstr>Význam inkubátorů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 pellentesque</dc:title>
  <dc:creator>NavratilovaD</dc:creator>
  <cp:lastModifiedBy>Microsoft Office User</cp:lastModifiedBy>
  <cp:revision>177</cp:revision>
  <cp:lastPrinted>2017-09-13T08:43:27Z</cp:lastPrinted>
  <dcterms:created xsi:type="dcterms:W3CDTF">2013-10-07T10:19:46Z</dcterms:created>
  <dcterms:modified xsi:type="dcterms:W3CDTF">2021-12-08T11:55:35Z</dcterms:modified>
</cp:coreProperties>
</file>