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62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307" r:id="rId12"/>
    <p:sldId id="351" r:id="rId13"/>
    <p:sldId id="268" r:id="rId14"/>
    <p:sldId id="306" r:id="rId15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41" autoAdjust="0"/>
  </p:normalViewPr>
  <p:slideViewPr>
    <p:cSldViewPr>
      <p:cViewPr varScale="1">
        <p:scale>
          <a:sx n="103" d="100"/>
          <a:sy n="103" d="100"/>
        </p:scale>
        <p:origin x="18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1DBB7-A718-494D-A867-EC33DC570E39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CCAAB-3706-4216-938B-A8BA9BFFC7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574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36FB4-4E4F-42CB-A3BA-56F818CF2522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7E2CD-82A7-48F9-97A9-FB4B1900A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946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AC2A0-F807-4A07-9748-48420DBBA1E7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EC583-B15A-42E3-9AB0-9B2650B70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Management </a:t>
            </a:r>
            <a:r>
              <a:rPr lang="cs-CZ" b="1"/>
              <a:t>podpůrných procesů 2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 cvičení</a:t>
            </a:r>
          </a:p>
        </p:txBody>
      </p:sp>
    </p:spTree>
    <p:extLst>
      <p:ext uri="{BB962C8B-B14F-4D97-AF65-F5344CB8AC3E}">
        <p14:creationId xmlns:p14="http://schemas.microsoft.com/office/powerpoint/2010/main" val="2658677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603F87-D4F9-4A6F-A0A5-34BEDD4BD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váženého průměru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118876-FA37-4C3F-BF34-8BA242C45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x</a:t>
            </a:r>
            <a:r>
              <a:rPr lang="cs-CZ" dirty="0"/>
              <a:t> – kritérium</a:t>
            </a:r>
          </a:p>
          <a:p>
            <a:r>
              <a:rPr lang="cs-CZ" b="1" dirty="0"/>
              <a:t>n</a:t>
            </a:r>
            <a:r>
              <a:rPr lang="cs-CZ" dirty="0"/>
              <a:t> – váha hodnocení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Vážený </a:t>
            </a:r>
            <a:r>
              <a:rPr lang="cs-CZ" dirty="0" err="1"/>
              <a:t>průmer</a:t>
            </a:r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94A5729-A4AD-4449-8865-7CE05CDE2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3212976"/>
            <a:ext cx="2974687" cy="249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371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18C495-2FC1-4168-A56B-3D00F0880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Scoring</a:t>
            </a:r>
            <a:r>
              <a:rPr lang="cs-CZ" dirty="0"/>
              <a:t> model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DABEBE-5536-406F-A0E8-B6A0E65D5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43918"/>
              </p:ext>
            </p:extLst>
          </p:nvPr>
        </p:nvGraphicFramePr>
        <p:xfrm>
          <a:off x="457200" y="1600200"/>
          <a:ext cx="849360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674237074"/>
                    </a:ext>
                  </a:extLst>
                </a:gridCol>
                <a:gridCol w="1498983">
                  <a:extLst>
                    <a:ext uri="{9D8B030D-6E8A-4147-A177-3AD203B41FA5}">
                      <a16:colId xmlns:a16="http://schemas.microsoft.com/office/drawing/2014/main" val="2257455069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979028123"/>
                    </a:ext>
                  </a:extLst>
                </a:gridCol>
                <a:gridCol w="1531176">
                  <a:extLst>
                    <a:ext uri="{9D8B030D-6E8A-4147-A177-3AD203B41FA5}">
                      <a16:colId xmlns:a16="http://schemas.microsoft.com/office/drawing/2014/main" val="3276427940"/>
                    </a:ext>
                  </a:extLst>
                </a:gridCol>
                <a:gridCol w="341032">
                  <a:extLst>
                    <a:ext uri="{9D8B030D-6E8A-4147-A177-3AD203B41FA5}">
                      <a16:colId xmlns:a16="http://schemas.microsoft.com/office/drawing/2014/main" val="1964173176"/>
                    </a:ext>
                  </a:extLst>
                </a:gridCol>
                <a:gridCol w="1992195">
                  <a:extLst>
                    <a:ext uri="{9D8B030D-6E8A-4147-A177-3AD203B41FA5}">
                      <a16:colId xmlns:a16="http://schemas.microsoft.com/office/drawing/2014/main" val="2579258417"/>
                    </a:ext>
                  </a:extLst>
                </a:gridCol>
                <a:gridCol w="226367">
                  <a:extLst>
                    <a:ext uri="{9D8B030D-6E8A-4147-A177-3AD203B41FA5}">
                      <a16:colId xmlns:a16="http://schemas.microsoft.com/office/drawing/2014/main" val="33221536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kritéria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Váha (1-10)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DODAVATEL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DODAVATEL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DODAVATEL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8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23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416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409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784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FF0000"/>
                          </a:solidFill>
                        </a:rPr>
                        <a:t>CELKEM: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highlight>
                            <a:srgbClr val="00FF00"/>
                          </a:highlight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649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539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2236F5-4A71-4D23-8B14-84494540C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Zadání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584454-192A-49D2-AF8D-FC6983A97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Outsourcing podpůrných procesů</a:t>
            </a:r>
            <a:endParaRPr lang="cs-CZ" dirty="0"/>
          </a:p>
          <a:p>
            <a:r>
              <a:rPr lang="cs-CZ" dirty="0"/>
              <a:t>Vyberte jeden pravidelný nebo jeden jednorázový podpůrný proces v rámci Vašeho podnikání, u kterého budete uvažovat o outsourcingu (např. úklid, účetnictví, správa majetku, logistika apod.). Stanovte požadavky ke službě - frekvence, obsah práce, čas, finanční rozpočet). Stanovte KPI (min. 5), na základě kterých budete outsourcing hodnotit. </a:t>
            </a:r>
          </a:p>
          <a:p>
            <a:r>
              <a:rPr lang="cs-CZ" dirty="0"/>
              <a:t>Vyberte minimálně tři společnosti k výběrovému řízení.</a:t>
            </a:r>
            <a:br>
              <a:rPr lang="cs-CZ" dirty="0"/>
            </a:br>
            <a:r>
              <a:rPr lang="cs-CZ" dirty="0"/>
              <a:t>Stanovte minimálně tři kritéria hodnocení (např. kvalita, cena, časová náročnost apod.). Proveďte výběr a sestavte časový harmonogram realizace, vydefinujte klíčové milníky a vytvořte komunikační plán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0799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F136F1-BA4E-425D-8649-7F422F792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Postup pro řešení 1.případové studie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B2E187-F5D9-4BDF-89B6-E9E909216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5500" b="1" dirty="0"/>
              <a:t>Výběr jeden pravidelný nebo jeden jednorázový podpůrný proces</a:t>
            </a:r>
          </a:p>
          <a:p>
            <a:pPr marL="914400" lvl="1" indent="-514350"/>
            <a:r>
              <a:rPr lang="cs-CZ" sz="5500" dirty="0"/>
              <a:t>Stavební práce (úprava oken, střecha, zateplení, fasáda, nový chodník,..)</a:t>
            </a:r>
          </a:p>
          <a:p>
            <a:pPr marL="914400" lvl="1" indent="-514350"/>
            <a:r>
              <a:rPr lang="cs-CZ" sz="5500" dirty="0"/>
              <a:t>Služby (úklid, oprava, vodo-</a:t>
            </a:r>
            <a:r>
              <a:rPr lang="cs-CZ" sz="5500" dirty="0" err="1"/>
              <a:t>topo</a:t>
            </a:r>
            <a:r>
              <a:rPr lang="cs-CZ" sz="5500" dirty="0"/>
              <a:t>, nákup kancelářských potřeb, bezpečnostní agentura)</a:t>
            </a:r>
          </a:p>
          <a:p>
            <a:pPr marL="914400" lvl="1" indent="-514350"/>
            <a:r>
              <a:rPr lang="cs-CZ" sz="5500" dirty="0"/>
              <a:t>Finance (účetnictví a daně, správa majetku)</a:t>
            </a:r>
          </a:p>
          <a:p>
            <a:pPr marL="914400" lvl="1" indent="-514350"/>
            <a:r>
              <a:rPr lang="cs-CZ" sz="5500" dirty="0"/>
              <a:t>Doprava (logistika)</a:t>
            </a:r>
          </a:p>
          <a:p>
            <a:pPr marL="914400" lvl="1" indent="-514350"/>
            <a:r>
              <a:rPr lang="cs-CZ" sz="5500" dirty="0"/>
              <a:t>Výroba (externí firma)</a:t>
            </a:r>
          </a:p>
          <a:p>
            <a:pPr marL="914400" lvl="1" indent="-514350"/>
            <a:r>
              <a:rPr lang="cs-CZ" sz="5500" dirty="0"/>
              <a:t>Potravinářství (pivo, obědy,…)</a:t>
            </a:r>
          </a:p>
          <a:p>
            <a:pPr marL="914400" lvl="1" indent="-514350"/>
            <a:r>
              <a:rPr lang="cs-CZ" sz="5500" dirty="0"/>
              <a:t>Cestovní ruch (hotely, letenky,…)</a:t>
            </a:r>
          </a:p>
          <a:p>
            <a:pPr marL="914400" lvl="1" indent="-514350"/>
            <a:endParaRPr lang="cs-CZ" sz="5500" dirty="0"/>
          </a:p>
          <a:p>
            <a:pPr marL="914400" lvl="1" indent="-514350"/>
            <a:r>
              <a:rPr lang="cs-CZ" sz="5500" i="1" dirty="0"/>
              <a:t>Definujte požadavky ke </a:t>
            </a:r>
            <a:r>
              <a:rPr lang="cs-CZ" sz="5500" i="1" dirty="0" err="1"/>
              <a:t>službe</a:t>
            </a:r>
            <a:r>
              <a:rPr lang="cs-CZ" sz="5500" i="1" dirty="0"/>
              <a:t> (časový rozsah, finanční rozpočet, …)</a:t>
            </a:r>
          </a:p>
          <a:p>
            <a:pPr marL="914400" lvl="1" indent="-514350"/>
            <a:r>
              <a:rPr lang="cs-CZ" sz="5500" i="1" dirty="0"/>
              <a:t>Definujte </a:t>
            </a:r>
            <a:r>
              <a:rPr lang="cs-CZ" sz="5500" i="1" dirty="0" err="1"/>
              <a:t>KPI´s</a:t>
            </a:r>
            <a:r>
              <a:rPr lang="cs-CZ" sz="5500" i="1" dirty="0"/>
              <a:t> (plnění termínů, kvalita, počet reklamací, slevy, reakční doba, počet úrazů, </a:t>
            </a:r>
            <a:r>
              <a:rPr lang="cs-CZ" sz="5500" i="1" dirty="0" err="1"/>
              <a:t>proecntuální</a:t>
            </a:r>
            <a:r>
              <a:rPr lang="cs-CZ" sz="5500" i="1" dirty="0"/>
              <a:t> úspěšnost, redukce nákladů,…)</a:t>
            </a:r>
          </a:p>
          <a:p>
            <a:pPr marL="914400" lvl="1" indent="-514350"/>
            <a:r>
              <a:rPr lang="cs-CZ" sz="5500" i="1" dirty="0"/>
              <a:t>Vyberte 3 společnosti pro každý proces (celkově tedy 6 dodavatelů)</a:t>
            </a:r>
          </a:p>
          <a:p>
            <a:pPr marL="914400" lvl="1" indent="-514350"/>
            <a:endParaRPr lang="cs-CZ" sz="5500" dirty="0"/>
          </a:p>
          <a:p>
            <a:pPr marL="400050" lvl="1" indent="0">
              <a:buNone/>
            </a:pPr>
            <a:endParaRPr lang="cs-CZ" sz="4000" dirty="0"/>
          </a:p>
          <a:p>
            <a:pPr marL="514350" indent="-514350">
              <a:buFont typeface="+mj-lt"/>
              <a:buAutoNum type="arabicPeriod"/>
            </a:pPr>
            <a:r>
              <a:rPr lang="cs-CZ" sz="5500" b="1" dirty="0"/>
              <a:t>Kritéria hodnocení (min. 3)</a:t>
            </a:r>
          </a:p>
          <a:p>
            <a:pPr marL="914400" lvl="1" indent="-514350"/>
            <a:r>
              <a:rPr lang="cs-CZ" sz="5500" dirty="0"/>
              <a:t>Cena</a:t>
            </a:r>
          </a:p>
          <a:p>
            <a:pPr marL="914400" lvl="1" indent="-514350"/>
            <a:r>
              <a:rPr lang="cs-CZ" sz="5500" dirty="0"/>
              <a:t>Časová náročnost</a:t>
            </a:r>
          </a:p>
          <a:p>
            <a:pPr marL="914400" lvl="1" indent="-514350"/>
            <a:r>
              <a:rPr lang="cs-CZ" sz="5500" dirty="0"/>
              <a:t>Včasnost dodávek</a:t>
            </a:r>
          </a:p>
          <a:p>
            <a:pPr marL="914400" lvl="1" indent="-514350"/>
            <a:r>
              <a:rPr lang="cs-CZ" sz="5500" dirty="0"/>
              <a:t>Vzdálenost dodavatele</a:t>
            </a:r>
          </a:p>
          <a:p>
            <a:pPr marL="914400" lvl="1" indent="-514350"/>
            <a:r>
              <a:rPr lang="cs-CZ" sz="5500" dirty="0"/>
              <a:t>Kvalita (certifikáty)</a:t>
            </a:r>
          </a:p>
          <a:p>
            <a:pPr marL="914400" lvl="1" indent="-514350"/>
            <a:r>
              <a:rPr lang="cs-CZ" sz="5500" dirty="0"/>
              <a:t>Úroveň služeb</a:t>
            </a:r>
          </a:p>
          <a:p>
            <a:pPr marL="914400" lvl="1" indent="-514350"/>
            <a:r>
              <a:rPr lang="cs-CZ" sz="5500" dirty="0"/>
              <a:t>Množstevní slevy</a:t>
            </a:r>
          </a:p>
          <a:p>
            <a:pPr marL="914400" lvl="1" indent="-514350"/>
            <a:r>
              <a:rPr lang="cs-CZ" sz="5500" dirty="0" err="1"/>
              <a:t>Flexibilta</a:t>
            </a:r>
            <a:r>
              <a:rPr lang="cs-CZ" sz="5500" dirty="0"/>
              <a:t> na změny</a:t>
            </a:r>
          </a:p>
          <a:p>
            <a:pPr marL="914400" lvl="1" indent="-514350"/>
            <a:r>
              <a:rPr lang="cs-CZ" sz="5500" dirty="0"/>
              <a:t>Stabilita</a:t>
            </a:r>
          </a:p>
          <a:p>
            <a:pPr marL="400050" lvl="1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819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C3BBD9-6366-49C6-A12D-751F73F61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Postup pro řešení 1.případové studie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A4C7F4-6379-4369-94B1-871DA19E9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3"/>
            </a:pPr>
            <a:r>
              <a:rPr lang="cs-CZ" dirty="0"/>
              <a:t>Alokace vah kritérií </a:t>
            </a:r>
            <a:r>
              <a:rPr lang="cs-CZ" sz="2400" dirty="0"/>
              <a:t>(př.:1-10, kde 1=min a 10max)</a:t>
            </a:r>
          </a:p>
          <a:p>
            <a:pPr marL="0" indent="0">
              <a:buNone/>
            </a:pPr>
            <a:r>
              <a:rPr lang="cs-CZ" dirty="0"/>
              <a:t>4.	Metoda váženého průměru</a:t>
            </a:r>
          </a:p>
          <a:p>
            <a:pPr marL="0" indent="0">
              <a:buNone/>
            </a:pPr>
            <a:r>
              <a:rPr lang="cs-CZ" dirty="0"/>
              <a:t>5.	Sestavení </a:t>
            </a:r>
            <a:r>
              <a:rPr lang="cs-CZ" dirty="0" err="1"/>
              <a:t>scoring</a:t>
            </a:r>
            <a:r>
              <a:rPr lang="cs-CZ" dirty="0"/>
              <a:t> modelu</a:t>
            </a:r>
          </a:p>
          <a:p>
            <a:pPr marL="514350" indent="-514350">
              <a:buAutoNum type="arabicPeriod" startAt="6"/>
            </a:pPr>
            <a:r>
              <a:rPr lang="cs-CZ" dirty="0"/>
              <a:t>Výsledné preferenční pořadí </a:t>
            </a:r>
            <a:r>
              <a:rPr lang="cs-CZ" sz="2800" dirty="0"/>
              <a:t>(nejlepší vs. nejhorší)</a:t>
            </a:r>
          </a:p>
          <a:p>
            <a:pPr marL="514350" indent="-514350">
              <a:buAutoNum type="arabicPeriod" startAt="6"/>
            </a:pPr>
            <a:r>
              <a:rPr lang="cs-CZ" sz="2800" dirty="0"/>
              <a:t>Sestavení časového harmonogramu a klíčových milníků</a:t>
            </a:r>
          </a:p>
          <a:p>
            <a:pPr marL="514350" indent="-514350">
              <a:buAutoNum type="arabicPeriod" startAt="6"/>
            </a:pPr>
            <a:r>
              <a:rPr lang="cs-CZ" sz="2800"/>
              <a:t>Tvorba komunikačního plánu</a:t>
            </a:r>
            <a:endParaRPr lang="cs-CZ" sz="2800" dirty="0"/>
          </a:p>
          <a:p>
            <a:pPr marL="514350" indent="-514350">
              <a:buAutoNum type="arabicPeriod" startAt="3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211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Náplň 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/>
              <a:t>1</a:t>
            </a:r>
            <a:r>
              <a:rPr lang="cs-CZ" b="1" dirty="0"/>
              <a:t>] Manažerské nástroje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dirty="0"/>
              <a:t>-SWOT analýza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/>
              <a:t>2] Metody vícekriteriálního rozhodování</a:t>
            </a:r>
          </a:p>
          <a:p>
            <a:pPr marL="0" indent="0"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Bodovací metoda</a:t>
            </a:r>
          </a:p>
          <a:p>
            <a:pPr marL="0" indent="0"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Alokace 100b</a:t>
            </a:r>
          </a:p>
          <a:p>
            <a:pPr marL="0" indent="0"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Metoda preferenčního pořadí</a:t>
            </a:r>
          </a:p>
          <a:p>
            <a:pPr marL="0" indent="0"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Metoda váženého průměru</a:t>
            </a:r>
          </a:p>
          <a:p>
            <a:pPr marL="0" indent="0"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Příklady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b="1" dirty="0"/>
              <a:t>3] Postup pro případovou studii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6424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6304BF-5813-4BFF-AC85-824F72F1E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1.Manažerské nástroje strategického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75AA45-56F1-4823-A46B-62CFC2816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Široké spektrum uplatnění – včetně facility managementu</a:t>
            </a:r>
          </a:p>
          <a:p>
            <a:r>
              <a:rPr lang="cs-CZ" sz="2400" dirty="0"/>
              <a:t>Při správné aplikaci vhodných nástrojů umožňují získat konkurenční výhodu – výběr vhodného dodavatele služeb (účetnictví, správa majetku, úklid apod.)</a:t>
            </a:r>
          </a:p>
          <a:p>
            <a:r>
              <a:rPr lang="cs-CZ" sz="2400" dirty="0"/>
              <a:t>Je důležité se zaměřit na strategickou analýzu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1CDD0ED-B8BE-4B63-810E-696BBAF97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765173"/>
            <a:ext cx="5904656" cy="298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408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58852B-73F5-4BA8-B9E2-6554249B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SWOT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B77A85-28B9-43A5-9EC6-D2A6068D7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Nástroj pro analýzu vnitřního prostředí společnosti</a:t>
            </a:r>
          </a:p>
          <a:p>
            <a:r>
              <a:rPr lang="cs-CZ" sz="2000" dirty="0"/>
              <a:t>V rámci výběru vhodného dodavatele umožňuje správně určit silné a slabé stránky a zároveň posoudit příležitosti a hrozby pro budoucí spolupráci </a:t>
            </a:r>
          </a:p>
          <a:p>
            <a:r>
              <a:rPr lang="cs-CZ" sz="2000" dirty="0"/>
              <a:t>Zodpovědnost – odd. nákupu, logistiky (strategický nákup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623DC4A-A180-41F5-A92F-1C48FFAEB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3019593"/>
            <a:ext cx="3243238" cy="318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39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DD0C87-735B-4E9E-8D6C-27C67B3A7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SWOT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B150FA46-984D-4EC4-A9FB-D8ABC88DF4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7638"/>
            <a:ext cx="8507288" cy="4483569"/>
          </a:xfrm>
        </p:spPr>
      </p:pic>
    </p:spTree>
    <p:extLst>
      <p:ext uri="{BB962C8B-B14F-4D97-AF65-F5344CB8AC3E}">
        <p14:creationId xmlns:p14="http://schemas.microsoft.com/office/powerpoint/2010/main" val="283522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9056FB-00D0-4AAD-BC46-215E967DE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6064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2.Metody vícekriteriálního rozhodování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005E92-3A94-4EA4-A0A7-9F541CD12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Je potřeba udělat rozhodnutí</a:t>
            </a:r>
          </a:p>
          <a:p>
            <a:r>
              <a:rPr lang="cs-CZ" sz="2800" dirty="0"/>
              <a:t>Máme více variant řešení</a:t>
            </a:r>
          </a:p>
          <a:p>
            <a:r>
              <a:rPr lang="cs-CZ" sz="2800" dirty="0"/>
              <a:t>Při vícekriteriálním rozhodování posuzujeme více variant na základě aplikace vhodných metod operační analýzy (široké spektrum přístupů) </a:t>
            </a:r>
          </a:p>
          <a:p>
            <a:pPr marL="0" indent="0">
              <a:buNone/>
            </a:pPr>
            <a:endParaRPr lang="cs-CZ" sz="2800" i="1" dirty="0"/>
          </a:p>
          <a:p>
            <a:r>
              <a:rPr lang="cs-CZ" sz="2800" i="1" dirty="0"/>
              <a:t>Př.: Aplikace statistiky, pravděpodobnosti, rozhodování za nejistoty a neurčitosti</a:t>
            </a:r>
          </a:p>
        </p:txBody>
      </p:sp>
    </p:spTree>
    <p:extLst>
      <p:ext uri="{BB962C8B-B14F-4D97-AF65-F5344CB8AC3E}">
        <p14:creationId xmlns:p14="http://schemas.microsoft.com/office/powerpoint/2010/main" val="411723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E20452-9109-46A2-ABC6-4CC54AE53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Bodovací metoda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907376-8B1A-4073-83F1-5D659326C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1-5 / 1-10 / 1-100 / aj.</a:t>
            </a:r>
          </a:p>
          <a:p>
            <a:r>
              <a:rPr lang="cs-CZ" dirty="0"/>
              <a:t>Musí být stanovená min. a max. hodnota</a:t>
            </a:r>
          </a:p>
          <a:p>
            <a:endParaRPr lang="cs-CZ" dirty="0"/>
          </a:p>
          <a:p>
            <a:r>
              <a:rPr lang="cs-CZ" dirty="0"/>
              <a:t>Pořadí dle objektivních podkladů (výsledky analýzy, statistika, matematický výpočet)</a:t>
            </a:r>
          </a:p>
          <a:p>
            <a:pPr marL="0" indent="0">
              <a:buNone/>
            </a:pPr>
            <a:r>
              <a:rPr lang="cs-CZ" dirty="0"/>
              <a:t>nebo</a:t>
            </a:r>
          </a:p>
          <a:p>
            <a:r>
              <a:rPr lang="cs-CZ" dirty="0"/>
              <a:t> Pořadí dle subjektivního hodnocení (manažerské rozhodování)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8776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6A2B1B-7BE6-400E-BD27-340209F24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Alokace 100b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111886-FEC6-42A1-A6B5-BDD1C5447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Máme 100b, které rozdělíme mezi varianty řešení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Vhodné pro dotazníky z oblasti kvality – audity</a:t>
            </a:r>
          </a:p>
          <a:p>
            <a:r>
              <a:rPr lang="cs-CZ" dirty="0"/>
              <a:t>Každá položka auditu je za určitý počet bodů (splnil x nesplnil) </a:t>
            </a:r>
          </a:p>
        </p:txBody>
      </p:sp>
    </p:spTree>
    <p:extLst>
      <p:ext uri="{BB962C8B-B14F-4D97-AF65-F5344CB8AC3E}">
        <p14:creationId xmlns:p14="http://schemas.microsoft.com/office/powerpoint/2010/main" val="1538148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DBEC9-73C7-404D-8B15-49DD1DE9A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Preferenční pořadí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DE8F92-25A1-4523-B98A-7DE89934F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1., 2., 3., ….. N</a:t>
            </a:r>
          </a:p>
          <a:p>
            <a:endParaRPr lang="cs-CZ" dirty="0"/>
          </a:p>
          <a:p>
            <a:r>
              <a:rPr lang="cs-CZ" dirty="0"/>
              <a:t>Pořadí dle objektivních podkladů (výsledky analýzy, statistika, matematický výpočet)</a:t>
            </a:r>
          </a:p>
          <a:p>
            <a:pPr marL="0" indent="0">
              <a:buNone/>
            </a:pPr>
            <a:r>
              <a:rPr lang="cs-CZ" dirty="0"/>
              <a:t>nebo</a:t>
            </a:r>
          </a:p>
          <a:p>
            <a:r>
              <a:rPr lang="cs-CZ" dirty="0"/>
              <a:t> Pořadí dle subjektivního hodnocení (manažerské rozhodování)</a:t>
            </a:r>
          </a:p>
        </p:txBody>
      </p:sp>
    </p:spTree>
    <p:extLst>
      <p:ext uri="{BB962C8B-B14F-4D97-AF65-F5344CB8AC3E}">
        <p14:creationId xmlns:p14="http://schemas.microsoft.com/office/powerpoint/2010/main" val="319803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</TotalTime>
  <Words>633</Words>
  <Application>Microsoft Office PowerPoint</Application>
  <PresentationFormat>Předvádění na obrazovce (4:3)</PresentationFormat>
  <Paragraphs>120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Management podpůrných procesů 2</vt:lpstr>
      <vt:lpstr>Náplň cvičení</vt:lpstr>
      <vt:lpstr>1.Manažerské nástroje strategického řízení</vt:lpstr>
      <vt:lpstr>SWOT analýza</vt:lpstr>
      <vt:lpstr>Příklad SWOT </vt:lpstr>
      <vt:lpstr>2.Metody vícekriteriálního rozhodování</vt:lpstr>
      <vt:lpstr>Bodovací metoda</vt:lpstr>
      <vt:lpstr>Alokace 100b</vt:lpstr>
      <vt:lpstr>Preferenční pořadí</vt:lpstr>
      <vt:lpstr>Metoda váženého průměru</vt:lpstr>
      <vt:lpstr>Scoring model</vt:lpstr>
      <vt:lpstr>Zadání</vt:lpstr>
      <vt:lpstr>Postup pro řešení 1.případové studie</vt:lpstr>
      <vt:lpstr>Postup pro řešení 1.případové studie</vt:lpstr>
    </vt:vector>
  </TitlesOfParts>
  <Company>TESCOSW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khitilovae</dc:creator>
  <cp:lastModifiedBy>Kolos, Pavel (ISC Eng)</cp:lastModifiedBy>
  <cp:revision>57</cp:revision>
  <cp:lastPrinted>2019-09-11T07:12:12Z</cp:lastPrinted>
  <dcterms:created xsi:type="dcterms:W3CDTF">2013-02-14T09:23:14Z</dcterms:created>
  <dcterms:modified xsi:type="dcterms:W3CDTF">2021-10-01T06:55:44Z</dcterms:modified>
</cp:coreProperties>
</file>