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6" r:id="rId5"/>
    <p:sldId id="291" r:id="rId6"/>
    <p:sldId id="261" r:id="rId7"/>
    <p:sldId id="300" r:id="rId8"/>
    <p:sldId id="301" r:id="rId9"/>
    <p:sldId id="302" r:id="rId10"/>
    <p:sldId id="292" r:id="rId11"/>
    <p:sldId id="293" r:id="rId12"/>
    <p:sldId id="294" r:id="rId13"/>
    <p:sldId id="295" r:id="rId14"/>
    <p:sldId id="296" r:id="rId15"/>
    <p:sldId id="297" r:id="rId16"/>
    <p:sldId id="303" r:id="rId17"/>
    <p:sldId id="298" r:id="rId18"/>
    <p:sldId id="299"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202"/>
    <a:srgbClr val="D1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87CAF-67FC-43A2-B555-B40116101048}" v="15" dt="2021-04-13T15:27:01.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67"/>
    <p:restoredTop sz="94643"/>
  </p:normalViewPr>
  <p:slideViewPr>
    <p:cSldViewPr snapToGrid="0" snapToObjects="1">
      <p:cViewPr varScale="1">
        <p:scale>
          <a:sx n="96" d="100"/>
          <a:sy n="96" d="100"/>
        </p:scale>
        <p:origin x="976" y="16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CBUNDA Václav" userId="S::m20106@studenti.mvso.cz::6005fb18-7f3e-416d-a3c3-ccaace1f1724" providerId="AD" clId="Web-{7EE87CAF-67FC-43A2-B555-B40116101048}"/>
    <pc:docChg chg="modSld">
      <pc:chgData name="KACBUNDA Václav" userId="S::m20106@studenti.mvso.cz::6005fb18-7f3e-416d-a3c3-ccaace1f1724" providerId="AD" clId="Web-{7EE87CAF-67FC-43A2-B555-B40116101048}" dt="2021-04-13T15:27:01.509" v="6" actId="20577"/>
      <pc:docMkLst>
        <pc:docMk/>
      </pc:docMkLst>
      <pc:sldChg chg="modSp">
        <pc:chgData name="KACBUNDA Václav" userId="S::m20106@studenti.mvso.cz::6005fb18-7f3e-416d-a3c3-ccaace1f1724" providerId="AD" clId="Web-{7EE87CAF-67FC-43A2-B555-B40116101048}" dt="2021-04-13T15:26:29.617" v="2" actId="20577"/>
        <pc:sldMkLst>
          <pc:docMk/>
          <pc:sldMk cId="3808912516" sldId="318"/>
        </pc:sldMkLst>
        <pc:spChg chg="mod">
          <ac:chgData name="KACBUNDA Václav" userId="S::m20106@studenti.mvso.cz::6005fb18-7f3e-416d-a3c3-ccaace1f1724" providerId="AD" clId="Web-{7EE87CAF-67FC-43A2-B555-B40116101048}" dt="2021-04-13T15:26:29.617" v="2" actId="20577"/>
          <ac:spMkLst>
            <pc:docMk/>
            <pc:sldMk cId="3808912516" sldId="318"/>
            <ac:spMk id="4" creationId="{895B5E9A-0BCC-7248-A102-D4FA62678C76}"/>
          </ac:spMkLst>
        </pc:spChg>
      </pc:sldChg>
      <pc:sldChg chg="modSp">
        <pc:chgData name="KACBUNDA Václav" userId="S::m20106@studenti.mvso.cz::6005fb18-7f3e-416d-a3c3-ccaace1f1724" providerId="AD" clId="Web-{7EE87CAF-67FC-43A2-B555-B40116101048}" dt="2021-04-13T15:26:32.821" v="3" actId="20577"/>
        <pc:sldMkLst>
          <pc:docMk/>
          <pc:sldMk cId="1724923373" sldId="321"/>
        </pc:sldMkLst>
        <pc:spChg chg="mod">
          <ac:chgData name="KACBUNDA Václav" userId="S::m20106@studenti.mvso.cz::6005fb18-7f3e-416d-a3c3-ccaace1f1724" providerId="AD" clId="Web-{7EE87CAF-67FC-43A2-B555-B40116101048}" dt="2021-04-13T15:26:32.821" v="3" actId="20577"/>
          <ac:spMkLst>
            <pc:docMk/>
            <pc:sldMk cId="1724923373" sldId="321"/>
            <ac:spMk id="4" creationId="{E61FE10F-CC7F-3D45-B7C2-02FAD633E0BA}"/>
          </ac:spMkLst>
        </pc:spChg>
      </pc:sldChg>
      <pc:sldChg chg="modSp">
        <pc:chgData name="KACBUNDA Václav" userId="S::m20106@studenti.mvso.cz::6005fb18-7f3e-416d-a3c3-ccaace1f1724" providerId="AD" clId="Web-{7EE87CAF-67FC-43A2-B555-B40116101048}" dt="2021-04-13T15:27:01.509" v="6" actId="20577"/>
        <pc:sldMkLst>
          <pc:docMk/>
          <pc:sldMk cId="687873732" sldId="322"/>
        </pc:sldMkLst>
        <pc:spChg chg="mod">
          <ac:chgData name="KACBUNDA Václav" userId="S::m20106@studenti.mvso.cz::6005fb18-7f3e-416d-a3c3-ccaace1f1724" providerId="AD" clId="Web-{7EE87CAF-67FC-43A2-B555-B40116101048}" dt="2021-04-13T15:27:01.509" v="6" actId="20577"/>
          <ac:spMkLst>
            <pc:docMk/>
            <pc:sldMk cId="687873732" sldId="322"/>
            <ac:spMk id="7" creationId="{CD97F3F0-B239-7C44-96EC-CE65311A08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8426E-FF4F-3B4D-88C3-310CFAF942B1}" type="datetimeFigureOut">
              <a:rPr lang="cs-CZ" smtClean="0"/>
              <a:t>13.04.2021</a:t>
            </a:fld>
            <a:endParaRPr lang="cs-C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F55BC-9D85-D443-BAE0-92803A953DB2}" type="slidenum">
              <a:rPr lang="cs-CZ" smtClean="0"/>
              <a:t>‹#›</a:t>
            </a:fld>
            <a:endParaRPr lang="cs-CZ"/>
          </a:p>
        </p:txBody>
      </p:sp>
    </p:spTree>
    <p:extLst>
      <p:ext uri="{BB962C8B-B14F-4D97-AF65-F5344CB8AC3E}">
        <p14:creationId xmlns:p14="http://schemas.microsoft.com/office/powerpoint/2010/main" val="111040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63805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4/13/2021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4/13/2021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4/13/2021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4/13/2021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4/13/2021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4/13/2021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dirty="0"/>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5229" y="2447236"/>
            <a:ext cx="7070997" cy="1965738"/>
          </a:xfrm>
        </p:spPr>
        <p:txBody>
          <a:bodyPr lIns="0" tIns="0" rIns="0" bIns="0" anchor="t" anchorCtr="0">
            <a:noAutofit/>
          </a:bodyPr>
          <a:lstStyle/>
          <a:p>
            <a:r>
              <a:rPr lang="cs-CZ" sz="4000" b="1" dirty="0">
                <a:solidFill>
                  <a:srgbClr val="FF0000"/>
                </a:solidFill>
                <a:latin typeface="Times New Roman" panose="02020603050405020304" pitchFamily="18" charset="0"/>
                <a:cs typeface="Times New Roman" panose="02020603050405020304" pitchFamily="18" charset="0"/>
              </a:rPr>
              <a:t> </a:t>
            </a:r>
            <a:br>
              <a:rPr lang="cs-CZ" sz="4000" b="1" dirty="0">
                <a:solidFill>
                  <a:srgbClr val="FF0000"/>
                </a:solidFill>
                <a:latin typeface="Times New Roman" panose="02020603050405020304" pitchFamily="18" charset="0"/>
                <a:cs typeface="Times New Roman" panose="02020603050405020304" pitchFamily="18" charset="0"/>
              </a:rPr>
            </a:br>
            <a:r>
              <a:rPr lang="cs-CZ"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Udržitelný rozvoj a výstavba </a:t>
            </a:r>
            <a:br>
              <a:rPr lang="cs-CZ"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br>
              <a:rPr lang="cs-CZ" sz="4000" b="1" dirty="0">
                <a:solidFill>
                  <a:srgbClr val="FF0000"/>
                </a:solidFill>
                <a:latin typeface="Times New Roman" panose="02020603050405020304" pitchFamily="18" charset="0"/>
                <a:cs typeface="Times New Roman" panose="02020603050405020304" pitchFamily="18" charset="0"/>
              </a:rPr>
            </a:b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874643" y="4412974"/>
            <a:ext cx="7593496" cy="1141350"/>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2000" dirty="0">
                <a:latin typeface="Times New Roman" panose="02020603050405020304" pitchFamily="18" charset="0"/>
                <a:cs typeface="Times New Roman" panose="02020603050405020304" pitchFamily="18" charset="0"/>
              </a:rPr>
              <a:t>Autor:			Václav </a:t>
            </a:r>
            <a:r>
              <a:rPr lang="cs-CZ" sz="2000" dirty="0" err="1">
                <a:latin typeface="Times New Roman" panose="02020603050405020304" pitchFamily="18" charset="0"/>
                <a:cs typeface="Times New Roman" panose="02020603050405020304" pitchFamily="18" charset="0"/>
              </a:rPr>
              <a:t>Kacbunda</a:t>
            </a:r>
            <a:endParaRPr lang="cs-CZ" sz="2000" dirty="0">
              <a:latin typeface="Times New Roman" panose="02020603050405020304" pitchFamily="18" charset="0"/>
              <a:cs typeface="Times New Roman" panose="02020603050405020304" pitchFamily="18" charset="0"/>
            </a:endParaRPr>
          </a:p>
          <a:p>
            <a:pPr algn="l"/>
            <a:r>
              <a:rPr lang="cs-CZ" sz="2000" dirty="0">
                <a:latin typeface="Times New Roman" panose="02020603050405020304" pitchFamily="18" charset="0"/>
                <a:cs typeface="Times New Roman" panose="02020603050405020304" pitchFamily="18" charset="0"/>
              </a:rPr>
              <a:t>				M20106</a:t>
            </a:r>
          </a:p>
          <a:p>
            <a:pPr algn="l"/>
            <a:r>
              <a:rPr lang="cs-CZ" sz="2000" dirty="0">
                <a:latin typeface="Times New Roman" panose="02020603050405020304" pitchFamily="18" charset="0"/>
                <a:cs typeface="Times New Roman" panose="02020603050405020304" pitchFamily="18" charset="0"/>
              </a:rPr>
              <a:t>Předmět:		(YMPP2) Management podpůrných procesů 2</a:t>
            </a:r>
            <a:endParaRPr lang="en-US" sz="4000"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pic>
        <p:nvPicPr>
          <p:cNvPr id="4" name="Obrázek 3"/>
          <p:cNvPicPr>
            <a:picLocks noChangeAspect="1"/>
          </p:cNvPicPr>
          <p:nvPr/>
        </p:nvPicPr>
        <p:blipFill>
          <a:blip r:embed="rId3"/>
          <a:stretch>
            <a:fillRect/>
          </a:stretch>
        </p:blipFill>
        <p:spPr>
          <a:xfrm>
            <a:off x="7599635" y="352417"/>
            <a:ext cx="1448187" cy="1315020"/>
          </a:xfrm>
          <a:prstGeom prst="rect">
            <a:avLst/>
          </a:prstGeom>
        </p:spPr>
      </p:pic>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45CCBA-EB6C-B54F-96DC-D21CDAA627F3}"/>
              </a:ext>
            </a:extLst>
          </p:cNvPr>
          <p:cNvPicPr>
            <a:picLocks noChangeAspect="1"/>
          </p:cNvPicPr>
          <p:nvPr/>
        </p:nvPicPr>
        <p:blipFill>
          <a:blip r:embed="rId2"/>
          <a:stretch>
            <a:fillRect/>
          </a:stretch>
        </p:blipFill>
        <p:spPr>
          <a:xfrm>
            <a:off x="124692" y="1245938"/>
            <a:ext cx="8884226" cy="3772871"/>
          </a:xfrm>
          <a:prstGeom prst="rect">
            <a:avLst/>
          </a:prstGeom>
        </p:spPr>
      </p:pic>
      <p:sp>
        <p:nvSpPr>
          <p:cNvPr id="10" name="TextBox 9">
            <a:extLst>
              <a:ext uri="{FF2B5EF4-FFF2-40B4-BE49-F238E27FC236}">
                <a16:creationId xmlns:a16="http://schemas.microsoft.com/office/drawing/2014/main" id="{716F70C8-66A0-1240-B3A6-9E4565840C98}"/>
              </a:ext>
            </a:extLst>
          </p:cNvPr>
          <p:cNvSpPr txBox="1"/>
          <p:nvPr/>
        </p:nvSpPr>
        <p:spPr>
          <a:xfrm>
            <a:off x="2578119" y="5366099"/>
            <a:ext cx="3977371" cy="369332"/>
          </a:xfrm>
          <a:prstGeom prst="rect">
            <a:avLst/>
          </a:prstGeom>
          <a:noFill/>
        </p:spPr>
        <p:txBody>
          <a:bodyPr wrap="none" rtlCol="0">
            <a:spAutoFit/>
          </a:bodyPr>
          <a:lstStyle/>
          <a:p>
            <a:r>
              <a:rPr lang="cs-CZ" dirty="0"/>
              <a:t>Obrázek č.2- Globální sever a globální jih</a:t>
            </a:r>
          </a:p>
        </p:txBody>
      </p:sp>
    </p:spTree>
    <p:extLst>
      <p:ext uri="{BB962C8B-B14F-4D97-AF65-F5344CB8AC3E}">
        <p14:creationId xmlns:p14="http://schemas.microsoft.com/office/powerpoint/2010/main" val="73817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4FADFB-B100-D54B-9C22-B19593E87A9C}"/>
              </a:ext>
            </a:extLst>
          </p:cNvPr>
          <p:cNvSpPr txBox="1"/>
          <p:nvPr/>
        </p:nvSpPr>
        <p:spPr>
          <a:xfrm>
            <a:off x="301338" y="706582"/>
            <a:ext cx="8395854" cy="6001643"/>
          </a:xfrm>
          <a:prstGeom prst="rect">
            <a:avLst/>
          </a:prstGeom>
          <a:noFill/>
        </p:spPr>
        <p:txBody>
          <a:bodyPr wrap="square" rtlCol="0">
            <a:spAutoFit/>
          </a:bodyPr>
          <a:lstStyle/>
          <a:p>
            <a:r>
              <a:rPr lang="cs-CZ" sz="2200" b="1" dirty="0">
                <a:latin typeface="Times New Roman" panose="02020603050405020304" pitchFamily="18" charset="0"/>
                <a:cs typeface="Times New Roman" panose="02020603050405020304" pitchFamily="18" charset="0"/>
              </a:rPr>
              <a:t>Cíle udržitelného rozvoje</a:t>
            </a:r>
          </a:p>
          <a:p>
            <a:endParaRPr lang="cs-CZ"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200" dirty="0">
                <a:latin typeface="Times New Roman" panose="02020603050405020304" pitchFamily="18" charset="0"/>
                <a:cs typeface="Times New Roman" panose="02020603050405020304" pitchFamily="18" charset="0"/>
              </a:rPr>
              <a:t>Zpráva od WCED (</a:t>
            </a:r>
            <a:r>
              <a:rPr lang="en-CA" sz="2200" dirty="0">
                <a:latin typeface="Times New Roman" panose="02020603050405020304" pitchFamily="18" charset="0"/>
                <a:cs typeface="Times New Roman" panose="02020603050405020304" pitchFamily="18" charset="0"/>
              </a:rPr>
              <a:t>World </a:t>
            </a:r>
            <a:r>
              <a:rPr lang="en-CA" sz="2200" dirty="0" err="1">
                <a:latin typeface="Times New Roman" panose="02020603050405020304" pitchFamily="18" charset="0"/>
                <a:cs typeface="Times New Roman" panose="02020603050405020304" pitchFamily="18" charset="0"/>
              </a:rPr>
              <a:t>commisson</a:t>
            </a:r>
            <a:r>
              <a:rPr lang="en-CA" sz="2200" dirty="0">
                <a:latin typeface="Times New Roman" panose="02020603050405020304" pitchFamily="18" charset="0"/>
                <a:cs typeface="Times New Roman" panose="02020603050405020304" pitchFamily="18" charset="0"/>
              </a:rPr>
              <a:t> on </a:t>
            </a:r>
            <a:r>
              <a:rPr lang="en-CA" sz="2200" dirty="0" err="1">
                <a:latin typeface="Times New Roman" panose="02020603050405020304" pitchFamily="18" charset="0"/>
                <a:cs typeface="Times New Roman" panose="02020603050405020304" pitchFamily="18" charset="0"/>
              </a:rPr>
              <a:t>envrinonment</a:t>
            </a:r>
            <a:r>
              <a:rPr lang="en-CA" sz="2200" dirty="0">
                <a:latin typeface="Times New Roman" panose="02020603050405020304" pitchFamily="18" charset="0"/>
                <a:cs typeface="Times New Roman" panose="02020603050405020304" pitchFamily="18" charset="0"/>
              </a:rPr>
              <a:t> and development</a:t>
            </a:r>
            <a:r>
              <a:rPr lang="cs-CZ" sz="2200" dirty="0">
                <a:latin typeface="Times New Roman" panose="02020603050405020304" pitchFamily="18" charset="0"/>
                <a:cs typeface="Times New Roman" panose="02020603050405020304" pitchFamily="18" charset="0"/>
              </a:rPr>
              <a:t>)-</a:t>
            </a:r>
          </a:p>
          <a:p>
            <a:r>
              <a:rPr lang="cs-CZ" sz="2200" dirty="0">
                <a:latin typeface="Times New Roman" panose="02020603050405020304" pitchFamily="18" charset="0"/>
                <a:cs typeface="Times New Roman" panose="02020603050405020304" pitchFamily="18" charset="0"/>
              </a:rPr>
              <a:t>Udržitelný rozvoj je takový, který naplňuje potřeby přítomné generace, aniž by ohrozil schopnost naplňovat potřeby budoucí generace</a:t>
            </a:r>
          </a:p>
          <a:p>
            <a:endParaRPr lang="cs-CZ"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200" dirty="0">
                <a:latin typeface="Times New Roman" panose="02020603050405020304" pitchFamily="18" charset="0"/>
                <a:cs typeface="Times New Roman" panose="02020603050405020304" pitchFamily="18" charset="0"/>
              </a:rPr>
              <a:t>Potřeby- základní potřeby nejchudších obyvatel</a:t>
            </a:r>
          </a:p>
          <a:p>
            <a:pPr marL="342900" indent="-342900">
              <a:buFont typeface="Arial" panose="020B0604020202020204" pitchFamily="34" charset="0"/>
              <a:buChar char="•"/>
            </a:pPr>
            <a:r>
              <a:rPr lang="cs-CZ" sz="2200" dirty="0">
                <a:latin typeface="Times New Roman" panose="02020603050405020304" pitchFamily="18" charset="0"/>
                <a:cs typeface="Times New Roman" panose="02020603050405020304" pitchFamily="18" charset="0"/>
              </a:rPr>
              <a:t>Zpráva uvádí trvalou ochranu genové rozmanitosti (rostlinné a živočišné a celých ekosystémů)</a:t>
            </a:r>
          </a:p>
          <a:p>
            <a:pPr marL="342900" indent="-342900">
              <a:buFont typeface="Arial" panose="020B0604020202020204" pitchFamily="34" charset="0"/>
              <a:buChar char="•"/>
            </a:pPr>
            <a:r>
              <a:rPr lang="cs-CZ" sz="2200" dirty="0">
                <a:latin typeface="Times New Roman" panose="02020603050405020304" pitchFamily="18" charset="0"/>
                <a:cs typeface="Times New Roman" panose="02020603050405020304" pitchFamily="18" charset="0"/>
              </a:rPr>
              <a:t>Biologicky pestré prostředí je více odolnější na náhlé krize a vykazuje vyšší schopnost regenerace </a:t>
            </a:r>
          </a:p>
          <a:p>
            <a:pPr marL="342900" indent="-342900">
              <a:buFont typeface="Arial" panose="020B0604020202020204" pitchFamily="34" charset="0"/>
              <a:buChar char="•"/>
            </a:pPr>
            <a:endParaRPr lang="cs-CZ" sz="2200" dirty="0">
              <a:latin typeface="Times New Roman" panose="02020603050405020304" pitchFamily="18" charset="0"/>
              <a:cs typeface="Times New Roman" panose="02020603050405020304" pitchFamily="18" charset="0"/>
            </a:endParaRPr>
          </a:p>
          <a:p>
            <a:r>
              <a:rPr lang="cs-CZ" i="1" dirty="0">
                <a:latin typeface="Times New Roman" panose="02020603050405020304" pitchFamily="18" charset="0"/>
                <a:cs typeface="Times New Roman" panose="02020603050405020304" pitchFamily="18" charset="0"/>
              </a:rPr>
              <a:t>Heslem tohoto </a:t>
            </a:r>
            <a:r>
              <a:rPr lang="cs-CZ" i="1" dirty="0" err="1">
                <a:latin typeface="Times New Roman" panose="02020603050405020304" pitchFamily="18" charset="0"/>
                <a:cs typeface="Times New Roman" panose="02020603050405020304" pitchFamily="18" charset="0"/>
              </a:rPr>
              <a:t>pojeti</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udržitelného</a:t>
            </a:r>
            <a:r>
              <a:rPr lang="cs-CZ" i="1" dirty="0">
                <a:latin typeface="Times New Roman" panose="02020603050405020304" pitchFamily="18" charset="0"/>
                <a:cs typeface="Times New Roman" panose="02020603050405020304" pitchFamily="18" charset="0"/>
              </a:rPr>
              <a:t> rozvoje se stal </a:t>
            </a:r>
            <a:r>
              <a:rPr lang="cs-CZ" i="1" dirty="0" err="1">
                <a:latin typeface="Times New Roman" panose="02020603050405020304" pitchFamily="18" charset="0"/>
                <a:cs typeface="Times New Roman" panose="02020603050405020304" pitchFamily="18" charset="0"/>
              </a:rPr>
              <a:t>připisovany</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citát</a:t>
            </a:r>
            <a:r>
              <a:rPr lang="cs-CZ" i="1" dirty="0">
                <a:latin typeface="Times New Roman" panose="02020603050405020304" pitchFamily="18" charset="0"/>
                <a:cs typeface="Times New Roman" panose="02020603050405020304" pitchFamily="18" charset="0"/>
              </a:rPr>
              <a:t> </a:t>
            </a:r>
            <a:r>
              <a:rPr lang="cs-CZ" b="1" i="1" dirty="0">
                <a:latin typeface="Times New Roman" panose="02020603050405020304" pitchFamily="18" charset="0"/>
                <a:cs typeface="Times New Roman" panose="02020603050405020304" pitchFamily="18" charset="0"/>
              </a:rPr>
              <a:t>Antoina de </a:t>
            </a:r>
            <a:r>
              <a:rPr lang="cs-CZ" b="1" i="1" dirty="0" err="1">
                <a:latin typeface="Times New Roman" panose="02020603050405020304" pitchFamily="18" charset="0"/>
                <a:cs typeface="Times New Roman" panose="02020603050405020304" pitchFamily="18" charset="0"/>
              </a:rPr>
              <a:t>Saint-Exupéry</a:t>
            </a:r>
            <a:r>
              <a:rPr lang="cs-CZ" b="1" i="1" dirty="0">
                <a:latin typeface="Times New Roman" panose="02020603050405020304" pitchFamily="18" charset="0"/>
                <a:cs typeface="Times New Roman" panose="02020603050405020304" pitchFamily="18" charset="0"/>
              </a:rPr>
              <a:t>: </a:t>
            </a:r>
            <a:endParaRPr lang="cs-CZ" i="1" dirty="0">
              <a:latin typeface="Times New Roman" panose="02020603050405020304" pitchFamily="18" charset="0"/>
              <a:cs typeface="Times New Roman" panose="02020603050405020304" pitchFamily="18" charset="0"/>
            </a:endParaRPr>
          </a:p>
          <a:p>
            <a:r>
              <a:rPr lang="cs-CZ" i="1" dirty="0">
                <a:latin typeface="Times New Roman" panose="02020603050405020304" pitchFamily="18" charset="0"/>
                <a:cs typeface="Times New Roman" panose="02020603050405020304" pitchFamily="18" charset="0"/>
              </a:rPr>
              <a:t>„</a:t>
            </a:r>
            <a:r>
              <a:rPr lang="cs-CZ" i="1" dirty="0" err="1">
                <a:latin typeface="Times New Roman" panose="02020603050405020304" pitchFamily="18" charset="0"/>
                <a:cs typeface="Times New Roman" panose="02020603050405020304" pitchFamily="18" charset="0"/>
              </a:rPr>
              <a:t>Nedědíme</a:t>
            </a:r>
            <a:r>
              <a:rPr lang="cs-CZ" i="1" dirty="0">
                <a:latin typeface="Times New Roman" panose="02020603050405020304" pitchFamily="18" charset="0"/>
                <a:cs typeface="Times New Roman" panose="02020603050405020304" pitchFamily="18" charset="0"/>
              </a:rPr>
              <a:t> Zemi po </a:t>
            </a:r>
            <a:r>
              <a:rPr lang="cs-CZ" i="1" dirty="0" err="1">
                <a:latin typeface="Times New Roman" panose="02020603050405020304" pitchFamily="18" charset="0"/>
                <a:cs typeface="Times New Roman" panose="02020603050405020304" pitchFamily="18" charset="0"/>
              </a:rPr>
              <a:t>našich</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předcích</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nýbrz</a:t>
            </a:r>
            <a:r>
              <a:rPr lang="cs-CZ" i="1" dirty="0">
                <a:latin typeface="Times New Roman" panose="02020603050405020304" pitchFamily="18" charset="0"/>
                <a:cs typeface="Times New Roman" panose="02020603050405020304" pitchFamily="18" charset="0"/>
              </a:rPr>
              <a:t>̌ si ji </a:t>
            </a:r>
            <a:r>
              <a:rPr lang="cs-CZ" i="1" dirty="0" err="1">
                <a:latin typeface="Times New Roman" panose="02020603050405020304" pitchFamily="18" charset="0"/>
                <a:cs typeface="Times New Roman" panose="02020603050405020304" pitchFamily="18" charset="0"/>
              </a:rPr>
              <a:t>vypůjčujeme</a:t>
            </a:r>
            <a:r>
              <a:rPr lang="cs-CZ" i="1" dirty="0">
                <a:latin typeface="Times New Roman" panose="02020603050405020304" pitchFamily="18" charset="0"/>
                <a:cs typeface="Times New Roman" panose="02020603050405020304" pitchFamily="18" charset="0"/>
              </a:rPr>
              <a:t> od </a:t>
            </a:r>
            <a:r>
              <a:rPr lang="cs-CZ" i="1" dirty="0" err="1">
                <a:latin typeface="Times New Roman" panose="02020603050405020304" pitchFamily="18" charset="0"/>
                <a:cs typeface="Times New Roman" panose="02020603050405020304" pitchFamily="18" charset="0"/>
              </a:rPr>
              <a:t>našich</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děti</a:t>
            </a:r>
            <a:r>
              <a:rPr lang="cs-CZ" i="1"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cs-CZ" sz="2200" dirty="0">
              <a:latin typeface="Times New Roman" panose="02020603050405020304" pitchFamily="18" charset="0"/>
              <a:cs typeface="Times New Roman" panose="02020603050405020304" pitchFamily="18" charset="0"/>
            </a:endParaRPr>
          </a:p>
          <a:p>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676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D08705-F4C1-5B48-8966-4B4BC81C2DC6}"/>
              </a:ext>
            </a:extLst>
          </p:cNvPr>
          <p:cNvSpPr txBox="1"/>
          <p:nvPr/>
        </p:nvSpPr>
        <p:spPr>
          <a:xfrm>
            <a:off x="301338" y="706582"/>
            <a:ext cx="8395854" cy="5847755"/>
          </a:xfrm>
          <a:prstGeom prst="rect">
            <a:avLst/>
          </a:prstGeom>
          <a:noFill/>
        </p:spPr>
        <p:txBody>
          <a:bodyPr wrap="square" rtlCol="0">
            <a:spAutoFit/>
          </a:bodyPr>
          <a:lstStyle/>
          <a:p>
            <a:r>
              <a:rPr lang="cs-CZ" sz="2200" dirty="0">
                <a:latin typeface="Times New Roman" panose="02020603050405020304" pitchFamily="18" charset="0"/>
                <a:cs typeface="Times New Roman" panose="02020603050405020304" pitchFamily="18" charset="0"/>
              </a:rPr>
              <a:t> Sedmnáct Cílů udržitelného rozvoje- (</a:t>
            </a:r>
            <a:r>
              <a:rPr lang="cs-CZ" sz="2200" dirty="0" err="1">
                <a:latin typeface="Times New Roman" panose="02020603050405020304" pitchFamily="18" charset="0"/>
                <a:cs typeface="Times New Roman" panose="02020603050405020304" pitchFamily="18" charset="0"/>
              </a:rPr>
              <a:t>Sustainable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Development</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Goals</a:t>
            </a:r>
            <a:r>
              <a:rPr lang="cs-CZ" sz="2200" dirty="0">
                <a:latin typeface="Times New Roman" panose="02020603050405020304" pitchFamily="18" charset="0"/>
                <a:cs typeface="Times New Roman" panose="02020603050405020304" pitchFamily="18" charset="0"/>
              </a:rPr>
              <a:t> – </a:t>
            </a:r>
            <a:r>
              <a:rPr lang="cs-CZ" sz="2200" dirty="0" err="1">
                <a:latin typeface="Times New Roman" panose="02020603050405020304" pitchFamily="18" charset="0"/>
                <a:cs typeface="Times New Roman" panose="02020603050405020304" pitchFamily="18" charset="0"/>
              </a:rPr>
              <a:t>SDGs</a:t>
            </a:r>
            <a:r>
              <a:rPr lang="cs-CZ" sz="2200" dirty="0">
                <a:latin typeface="Times New Roman" panose="02020603050405020304" pitchFamily="18" charset="0"/>
                <a:cs typeface="Times New Roman" panose="02020603050405020304" pitchFamily="18" charset="0"/>
              </a:rPr>
              <a:t>) (2015-2030)</a:t>
            </a:r>
          </a:p>
          <a:p>
            <a:r>
              <a:rPr lang="cs-CZ" sz="2200" dirty="0">
                <a:latin typeface="Times New Roman" panose="02020603050405020304" pitchFamily="18" charset="0"/>
                <a:cs typeface="Times New Roman" panose="02020603050405020304" pitchFamily="18" charset="0"/>
              </a:rPr>
              <a:t> je prezentován jako program OSN rozvoje na následujících 15 let</a:t>
            </a:r>
          </a:p>
          <a:p>
            <a:endParaRPr lang="cs-CZ" sz="2200"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Dnes v ekonomii je rozlišována tzv. :</a:t>
            </a:r>
          </a:p>
          <a:p>
            <a:pPr marL="342900" indent="-342900">
              <a:buFont typeface="Arial" panose="020B0604020202020204" pitchFamily="34" charset="0"/>
              <a:buChar char="•"/>
            </a:pPr>
            <a:endParaRPr lang="cs-CZ"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200" dirty="0">
                <a:latin typeface="Times New Roman" panose="02020603050405020304" pitchFamily="18" charset="0"/>
                <a:cs typeface="Times New Roman" panose="02020603050405020304" pitchFamily="18" charset="0"/>
              </a:rPr>
              <a:t>Slabá udržitelnost </a:t>
            </a:r>
          </a:p>
          <a:p>
            <a:pPr marL="342900" indent="-342900">
              <a:buFont typeface="Arial" panose="020B0604020202020204" pitchFamily="34" charset="0"/>
              <a:buChar char="•"/>
            </a:pPr>
            <a:endParaRPr lang="cs-CZ" sz="2200"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-v budoucnu nedojde ke </a:t>
            </a:r>
            <a:r>
              <a:rPr lang="cs-CZ" sz="2200" dirty="0" err="1">
                <a:latin typeface="Times New Roman" panose="02020603050405020304" pitchFamily="18" charset="0"/>
                <a:cs typeface="Times New Roman" panose="02020603050405020304" pitchFamily="18" charset="0"/>
              </a:rPr>
              <a:t>sníženi</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celkove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ekonomicke</a:t>
            </a:r>
            <a:r>
              <a:rPr lang="cs-CZ" sz="2200" dirty="0">
                <a:latin typeface="Times New Roman" panose="02020603050405020304" pitchFamily="18" charset="0"/>
                <a:cs typeface="Times New Roman" panose="02020603050405020304" pitchFamily="18" charset="0"/>
              </a:rPr>
              <a:t>́ hodnoty </a:t>
            </a:r>
            <a:r>
              <a:rPr lang="cs-CZ" sz="2200" dirty="0" err="1">
                <a:latin typeface="Times New Roman" panose="02020603050405020304" pitchFamily="18" charset="0"/>
                <a:cs typeface="Times New Roman" panose="02020603050405020304" pitchFamily="18" charset="0"/>
              </a:rPr>
              <a:t>zdroju</a:t>
            </a:r>
            <a:r>
              <a:rPr lang="cs-CZ" sz="2200" dirty="0">
                <a:latin typeface="Times New Roman" panose="02020603050405020304" pitchFamily="18" charset="0"/>
                <a:cs typeface="Times New Roman" panose="02020603050405020304" pitchFamily="18" charset="0"/>
              </a:rPr>
              <a:t>̊ i produktů z nich </a:t>
            </a:r>
            <a:r>
              <a:rPr lang="cs-CZ" sz="2200" dirty="0" err="1">
                <a:latin typeface="Times New Roman" panose="02020603050405020304" pitchFamily="18" charset="0"/>
                <a:cs typeface="Times New Roman" panose="02020603050405020304" pitchFamily="18" charset="0"/>
              </a:rPr>
              <a:t>získaných</a:t>
            </a:r>
            <a:r>
              <a:rPr lang="cs-CZ" sz="2200" dirty="0">
                <a:latin typeface="Times New Roman" panose="02020603050405020304" pitchFamily="18" charset="0"/>
                <a:cs typeface="Times New Roman" panose="02020603050405020304" pitchFamily="18" charset="0"/>
              </a:rPr>
              <a:t>, tj. </a:t>
            </a:r>
            <a:r>
              <a:rPr lang="cs-CZ" sz="2200" dirty="0" err="1">
                <a:latin typeface="Times New Roman" panose="02020603050405020304" pitchFamily="18" charset="0"/>
                <a:cs typeface="Times New Roman" panose="02020603050405020304" pitchFamily="18" charset="0"/>
              </a:rPr>
              <a:t>připoušti</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že</a:t>
            </a:r>
            <a:r>
              <a:rPr lang="cs-CZ" sz="2200" dirty="0">
                <a:latin typeface="Times New Roman" panose="02020603050405020304" pitchFamily="18" charset="0"/>
                <a:cs typeface="Times New Roman" panose="02020603050405020304" pitchFamily="18" charset="0"/>
              </a:rPr>
              <a:t> z </a:t>
            </a:r>
            <a:r>
              <a:rPr lang="cs-CZ" sz="2200" dirty="0" err="1">
                <a:latin typeface="Times New Roman" panose="02020603050405020304" pitchFamily="18" charset="0"/>
                <a:cs typeface="Times New Roman" panose="02020603050405020304" pitchFamily="18" charset="0"/>
              </a:rPr>
              <a:t>primárních</a:t>
            </a:r>
            <a:r>
              <a:rPr lang="cs-CZ" sz="2200" dirty="0">
                <a:latin typeface="Times New Roman" panose="02020603050405020304" pitchFamily="18" charset="0"/>
                <a:cs typeface="Times New Roman" panose="02020603050405020304" pitchFamily="18" charset="0"/>
              </a:rPr>
              <a:t>, </a:t>
            </a:r>
            <a:r>
              <a:rPr lang="cs-CZ" sz="2200" b="1" dirty="0" err="1">
                <a:latin typeface="Times New Roman" panose="02020603050405020304" pitchFamily="18" charset="0"/>
                <a:cs typeface="Times New Roman" panose="02020603050405020304" pitchFamily="18" charset="0"/>
              </a:rPr>
              <a:t>neobnovitelných</a:t>
            </a:r>
            <a:r>
              <a:rPr lang="cs-CZ" sz="2200" b="1" dirty="0">
                <a:latin typeface="Times New Roman" panose="02020603050405020304" pitchFamily="18" charset="0"/>
                <a:cs typeface="Times New Roman" panose="02020603050405020304" pitchFamily="18" charset="0"/>
              </a:rPr>
              <a:t> </a:t>
            </a:r>
            <a:r>
              <a:rPr lang="cs-CZ" sz="2200" b="1" dirty="0" err="1">
                <a:latin typeface="Times New Roman" panose="02020603050405020304" pitchFamily="18" charset="0"/>
                <a:cs typeface="Times New Roman" panose="02020603050405020304" pitchFamily="18" charset="0"/>
              </a:rPr>
              <a:t>zdroju</a:t>
            </a:r>
            <a:r>
              <a:rPr lang="cs-CZ" sz="2200" b="1" dirty="0">
                <a:latin typeface="Times New Roman" panose="02020603050405020304" pitchFamily="18" charset="0"/>
                <a:cs typeface="Times New Roman" panose="02020603050405020304" pitchFamily="18" charset="0"/>
              </a:rPr>
              <a:t>̊ </a:t>
            </a:r>
            <a:r>
              <a:rPr lang="cs-CZ" sz="2200" dirty="0">
                <a:latin typeface="Times New Roman" panose="02020603050405020304" pitchFamily="18" charset="0"/>
                <a:cs typeface="Times New Roman" panose="02020603050405020304" pitchFamily="18" charset="0"/>
              </a:rPr>
              <a:t>je </a:t>
            </a:r>
            <a:r>
              <a:rPr lang="cs-CZ" sz="2200" dirty="0" err="1">
                <a:latin typeface="Times New Roman" panose="02020603050405020304" pitchFamily="18" charset="0"/>
                <a:cs typeface="Times New Roman" panose="02020603050405020304" pitchFamily="18" charset="0"/>
              </a:rPr>
              <a:t>možne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čerpat</a:t>
            </a:r>
            <a:r>
              <a:rPr lang="cs-CZ" sz="2200" dirty="0">
                <a:latin typeface="Times New Roman" panose="02020603050405020304" pitchFamily="18" charset="0"/>
                <a:cs typeface="Times New Roman" panose="02020603050405020304" pitchFamily="18" charset="0"/>
              </a:rPr>
              <a:t>, pokud </a:t>
            </a:r>
            <a:r>
              <a:rPr lang="cs-CZ" sz="2200" dirty="0" err="1">
                <a:latin typeface="Times New Roman" panose="02020603050405020304" pitchFamily="18" charset="0"/>
                <a:cs typeface="Times New Roman" panose="02020603050405020304" pitchFamily="18" charset="0"/>
              </a:rPr>
              <a:t>ovšem</a:t>
            </a:r>
            <a:r>
              <a:rPr lang="cs-CZ" sz="2200" dirty="0">
                <a:latin typeface="Times New Roman" panose="02020603050405020304" pitchFamily="18" charset="0"/>
                <a:cs typeface="Times New Roman" panose="02020603050405020304" pitchFamily="18" charset="0"/>
              </a:rPr>
              <a:t> je </a:t>
            </a:r>
            <a:r>
              <a:rPr lang="cs-CZ" sz="2200" dirty="0" err="1">
                <a:latin typeface="Times New Roman" panose="02020603050405020304" pitchFamily="18" charset="0"/>
                <a:cs typeface="Times New Roman" panose="02020603050405020304" pitchFamily="18" charset="0"/>
              </a:rPr>
              <a:t>vytvořena</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příslušna</a:t>
            </a:r>
            <a:r>
              <a:rPr lang="cs-CZ" sz="2200" dirty="0">
                <a:latin typeface="Times New Roman" panose="02020603050405020304" pitchFamily="18" charset="0"/>
                <a:cs typeface="Times New Roman" panose="02020603050405020304" pitchFamily="18" charset="0"/>
              </a:rPr>
              <a:t>́ protihodnota (tj. </a:t>
            </a:r>
            <a:r>
              <a:rPr lang="cs-CZ" sz="2200" dirty="0" err="1">
                <a:latin typeface="Times New Roman" panose="02020603050405020304" pitchFamily="18" charset="0"/>
                <a:cs typeface="Times New Roman" panose="02020603050405020304" pitchFamily="18" charset="0"/>
              </a:rPr>
              <a:t>čerpáni</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neprobíha</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ztrátove</a:t>
            </a:r>
            <a:r>
              <a:rPr lang="cs-CZ" sz="2200" dirty="0">
                <a:latin typeface="Times New Roman" panose="02020603050405020304" pitchFamily="18" charset="0"/>
                <a:cs typeface="Times New Roman" panose="02020603050405020304" pitchFamily="18" charset="0"/>
              </a:rPr>
              <a:t>̌). Takto </a:t>
            </a:r>
            <a:r>
              <a:rPr lang="cs-CZ" sz="2200" dirty="0" err="1">
                <a:latin typeface="Times New Roman" panose="02020603050405020304" pitchFamily="18" charset="0"/>
                <a:cs typeface="Times New Roman" panose="02020603050405020304" pitchFamily="18" charset="0"/>
              </a:rPr>
              <a:t>získany</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výrobek</a:t>
            </a:r>
            <a:r>
              <a:rPr lang="cs-CZ" sz="2200" dirty="0">
                <a:latin typeface="Times New Roman" panose="02020603050405020304" pitchFamily="18" charset="0"/>
                <a:cs typeface="Times New Roman" panose="02020603050405020304" pitchFamily="18" charset="0"/>
              </a:rPr>
              <a:t> po </a:t>
            </a:r>
            <a:r>
              <a:rPr lang="cs-CZ" sz="2200" dirty="0" err="1">
                <a:latin typeface="Times New Roman" panose="02020603050405020304" pitchFamily="18" charset="0"/>
                <a:cs typeface="Times New Roman" panose="02020603050405020304" pitchFamily="18" charset="0"/>
              </a:rPr>
              <a:t>skončeni</a:t>
            </a:r>
            <a:r>
              <a:rPr lang="cs-CZ" sz="2200" dirty="0">
                <a:latin typeface="Times New Roman" panose="02020603050405020304" pitchFamily="18" charset="0"/>
                <a:cs typeface="Times New Roman" panose="02020603050405020304" pitchFamily="18" charset="0"/>
              </a:rPr>
              <a:t>́ doby </a:t>
            </a:r>
            <a:r>
              <a:rPr lang="cs-CZ" sz="2200" dirty="0" err="1">
                <a:latin typeface="Times New Roman" panose="02020603050405020304" pitchFamily="18" charset="0"/>
                <a:cs typeface="Times New Roman" panose="02020603050405020304" pitchFamily="18" charset="0"/>
              </a:rPr>
              <a:t>svého</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užíváni</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musi</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být</a:t>
            </a:r>
            <a:r>
              <a:rPr lang="cs-CZ" sz="2200" dirty="0">
                <a:latin typeface="Times New Roman" panose="02020603050405020304" pitchFamily="18" charset="0"/>
                <a:cs typeface="Times New Roman" panose="02020603050405020304" pitchFamily="18" charset="0"/>
              </a:rPr>
              <a:t> beze zbytku </a:t>
            </a:r>
            <a:r>
              <a:rPr lang="cs-CZ" sz="2200" dirty="0" err="1">
                <a:latin typeface="Times New Roman" panose="02020603050405020304" pitchFamily="18" charset="0"/>
                <a:cs typeface="Times New Roman" panose="02020603050405020304" pitchFamily="18" charset="0"/>
              </a:rPr>
              <a:t>recyklován</a:t>
            </a:r>
            <a:r>
              <a:rPr lang="cs-CZ" sz="2200" dirty="0">
                <a:latin typeface="Times New Roman" panose="02020603050405020304" pitchFamily="18" charset="0"/>
                <a:cs typeface="Times New Roman" panose="02020603050405020304" pitchFamily="18" charset="0"/>
              </a:rPr>
              <a:t>, aby </a:t>
            </a:r>
            <a:r>
              <a:rPr lang="cs-CZ" sz="2200" dirty="0" err="1">
                <a:latin typeface="Times New Roman" panose="02020603050405020304" pitchFamily="18" charset="0"/>
                <a:cs typeface="Times New Roman" panose="02020603050405020304" pitchFamily="18" charset="0"/>
              </a:rPr>
              <a:t>nedocházelo</a:t>
            </a:r>
            <a:r>
              <a:rPr lang="cs-CZ" sz="2200" dirty="0">
                <a:latin typeface="Times New Roman" panose="02020603050405020304" pitchFamily="18" charset="0"/>
                <a:cs typeface="Times New Roman" panose="02020603050405020304" pitchFamily="18" charset="0"/>
              </a:rPr>
              <a:t> ke </a:t>
            </a:r>
            <a:r>
              <a:rPr lang="cs-CZ" sz="2200" dirty="0" err="1">
                <a:latin typeface="Times New Roman" panose="02020603050405020304" pitchFamily="18" charset="0"/>
                <a:cs typeface="Times New Roman" panose="02020603050405020304" pitchFamily="18" charset="0"/>
              </a:rPr>
              <a:t>ztrátám</a:t>
            </a:r>
            <a:r>
              <a:rPr lang="cs-CZ" sz="2200" dirty="0">
                <a:latin typeface="Times New Roman" panose="02020603050405020304" pitchFamily="18" charset="0"/>
                <a:cs typeface="Times New Roman" panose="02020603050405020304" pitchFamily="18" charset="0"/>
              </a:rPr>
              <a:t>. </a:t>
            </a:r>
          </a:p>
          <a:p>
            <a:endParaRPr lang="cs-CZ"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cs-CZ" sz="2200" dirty="0">
              <a:latin typeface="Times New Roman" panose="02020603050405020304" pitchFamily="18" charset="0"/>
              <a:cs typeface="Times New Roman" panose="02020603050405020304" pitchFamily="18" charset="0"/>
            </a:endParaRPr>
          </a:p>
          <a:p>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35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41CE635-97D5-C24E-B524-C1682122716A}"/>
              </a:ext>
            </a:extLst>
          </p:cNvPr>
          <p:cNvSpPr txBox="1">
            <a:spLocks noGrp="1"/>
          </p:cNvSpPr>
          <p:nvPr>
            <p:ph idx="1"/>
          </p:nvPr>
        </p:nvSpPr>
        <p:spPr>
          <a:xfrm>
            <a:off x="457200" y="727075"/>
            <a:ext cx="8229600" cy="4967514"/>
          </a:xfrm>
          <a:prstGeom prst="rect">
            <a:avLst/>
          </a:prstGeom>
          <a:noFill/>
        </p:spPr>
        <p:txBody>
          <a:bodyPr wrap="square" rtlCol="0">
            <a:spAutoFit/>
          </a:bodyPr>
          <a:lstStyle/>
          <a:p>
            <a:r>
              <a:rPr lang="cs-CZ" sz="2200" dirty="0">
                <a:latin typeface="Times New Roman" panose="02020603050405020304" pitchFamily="18" charset="0"/>
                <a:cs typeface="Times New Roman" panose="02020603050405020304" pitchFamily="18" charset="0"/>
              </a:rPr>
              <a:t>Silná udržitelnost </a:t>
            </a:r>
          </a:p>
          <a:p>
            <a:pPr marL="342900" indent="-342900">
              <a:buFont typeface="Arial" panose="020B0604020202020204" pitchFamily="34" charset="0"/>
              <a:buChar char="•"/>
            </a:pPr>
            <a:endParaRPr lang="cs-CZ" sz="2200"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-v </a:t>
            </a:r>
            <a:r>
              <a:rPr lang="cs-CZ" sz="2200" dirty="0" err="1">
                <a:latin typeface="Times New Roman" panose="02020603050405020304" pitchFamily="18" charset="0"/>
                <a:cs typeface="Times New Roman" panose="02020603050405020304" pitchFamily="18" charset="0"/>
              </a:rPr>
              <a:t>současne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dobe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považována</a:t>
            </a:r>
            <a:r>
              <a:rPr lang="cs-CZ" sz="2200" dirty="0">
                <a:latin typeface="Times New Roman" panose="02020603050405020304" pitchFamily="18" charset="0"/>
                <a:cs typeface="Times New Roman" panose="02020603050405020304" pitchFamily="18" charset="0"/>
              </a:rPr>
              <a:t> v </a:t>
            </a:r>
            <a:r>
              <a:rPr lang="cs-CZ" sz="2200" dirty="0" err="1">
                <a:latin typeface="Times New Roman" panose="02020603050405020304" pitchFamily="18" charset="0"/>
                <a:cs typeface="Times New Roman" panose="02020603050405020304" pitchFamily="18" charset="0"/>
              </a:rPr>
              <a:t>krátkodobém</a:t>
            </a:r>
            <a:r>
              <a:rPr lang="cs-CZ" sz="2200" dirty="0">
                <a:latin typeface="Times New Roman" panose="02020603050405020304" pitchFamily="18" charset="0"/>
                <a:cs typeface="Times New Roman" panose="02020603050405020304" pitchFamily="18" charset="0"/>
              </a:rPr>
              <a:t> i </a:t>
            </a:r>
            <a:r>
              <a:rPr lang="cs-CZ" sz="2200" dirty="0" err="1">
                <a:latin typeface="Times New Roman" panose="02020603050405020304" pitchFamily="18" charset="0"/>
                <a:cs typeface="Times New Roman" panose="02020603050405020304" pitchFamily="18" charset="0"/>
              </a:rPr>
              <a:t>střednědobém</a:t>
            </a:r>
            <a:r>
              <a:rPr lang="cs-CZ" sz="2200" dirty="0">
                <a:latin typeface="Times New Roman" panose="02020603050405020304" pitchFamily="18" charset="0"/>
                <a:cs typeface="Times New Roman" panose="02020603050405020304" pitchFamily="18" charset="0"/>
              </a:rPr>
              <a:t> hledisku za </a:t>
            </a:r>
            <a:r>
              <a:rPr lang="cs-CZ" sz="2200" dirty="0" err="1">
                <a:latin typeface="Times New Roman" panose="02020603050405020304" pitchFamily="18" charset="0"/>
                <a:cs typeface="Times New Roman" panose="02020603050405020304" pitchFamily="18" charset="0"/>
              </a:rPr>
              <a:t>obtížne</a:t>
            </a:r>
            <a:r>
              <a:rPr lang="cs-CZ" sz="2200" dirty="0">
                <a:latin typeface="Times New Roman" panose="02020603050405020304" pitchFamily="18" charset="0"/>
                <a:cs typeface="Times New Roman" panose="02020603050405020304" pitchFamily="18" charset="0"/>
              </a:rPr>
              <a:t>̌ realizovatelnou, </a:t>
            </a:r>
            <a:r>
              <a:rPr lang="cs-CZ" sz="2200" dirty="0" err="1">
                <a:latin typeface="Times New Roman" panose="02020603050405020304" pitchFamily="18" charset="0"/>
                <a:cs typeface="Times New Roman" panose="02020603050405020304" pitchFamily="18" charset="0"/>
              </a:rPr>
              <a:t>vyžaduje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nesnižujíci</a:t>
            </a:r>
            <a:r>
              <a:rPr lang="cs-CZ" sz="2200" dirty="0">
                <a:latin typeface="Times New Roman" panose="02020603050405020304" pitchFamily="18" charset="0"/>
                <a:cs typeface="Times New Roman" panose="02020603050405020304" pitchFamily="18" charset="0"/>
              </a:rPr>
              <a:t>́ se hodnotu </a:t>
            </a:r>
            <a:r>
              <a:rPr lang="cs-CZ" sz="2200" dirty="0" err="1">
                <a:latin typeface="Times New Roman" panose="02020603050405020304" pitchFamily="18" charset="0"/>
                <a:cs typeface="Times New Roman" panose="02020603050405020304" pitchFamily="18" charset="0"/>
              </a:rPr>
              <a:t>zdroju</a:t>
            </a:r>
            <a:r>
              <a:rPr lang="cs-CZ" sz="2200" dirty="0">
                <a:latin typeface="Times New Roman" panose="02020603050405020304" pitchFamily="18" charset="0"/>
                <a:cs typeface="Times New Roman" panose="02020603050405020304" pitchFamily="18" charset="0"/>
              </a:rPr>
              <a:t>̊, tedy princip </a:t>
            </a:r>
            <a:r>
              <a:rPr lang="cs-CZ" sz="2200" dirty="0" err="1">
                <a:latin typeface="Times New Roman" panose="02020603050405020304" pitchFamily="18" charset="0"/>
                <a:cs typeface="Times New Roman" panose="02020603050405020304" pitchFamily="18" charset="0"/>
              </a:rPr>
              <a:t>silne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udržitelnosti</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umožňuje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čerpat</a:t>
            </a:r>
            <a:r>
              <a:rPr lang="cs-CZ" sz="2200" dirty="0">
                <a:latin typeface="Times New Roman" panose="02020603050405020304" pitchFamily="18" charset="0"/>
                <a:cs typeface="Times New Roman" panose="02020603050405020304" pitchFamily="18" charset="0"/>
              </a:rPr>
              <a:t> jen </a:t>
            </a:r>
            <a:r>
              <a:rPr lang="cs-CZ" sz="2200" dirty="0" err="1">
                <a:latin typeface="Times New Roman" panose="02020603050405020304" pitchFamily="18" charset="0"/>
                <a:cs typeface="Times New Roman" panose="02020603050405020304" pitchFamily="18" charset="0"/>
              </a:rPr>
              <a:t>obnovitelne</a:t>
            </a:r>
            <a:r>
              <a:rPr lang="cs-CZ" sz="2200" dirty="0">
                <a:latin typeface="Times New Roman" panose="02020603050405020304" pitchFamily="18" charset="0"/>
                <a:cs typeface="Times New Roman" panose="02020603050405020304" pitchFamily="18" charset="0"/>
              </a:rPr>
              <a:t>́ zdroje, </a:t>
            </a:r>
            <a:r>
              <a:rPr lang="cs-CZ" sz="2200" dirty="0" err="1">
                <a:latin typeface="Times New Roman" panose="02020603050405020304" pitchFamily="18" charset="0"/>
                <a:cs typeface="Times New Roman" panose="02020603050405020304" pitchFamily="18" charset="0"/>
              </a:rPr>
              <a:t>neobnovitelne</a:t>
            </a:r>
            <a:r>
              <a:rPr lang="cs-CZ" sz="2200" dirty="0">
                <a:latin typeface="Times New Roman" panose="02020603050405020304" pitchFamily="18" charset="0"/>
                <a:cs typeface="Times New Roman" panose="02020603050405020304" pitchFamily="18" charset="0"/>
              </a:rPr>
              <a:t>́ jako zdroj energie </a:t>
            </a:r>
            <a:r>
              <a:rPr lang="cs-CZ" sz="2200" dirty="0" err="1">
                <a:latin typeface="Times New Roman" panose="02020603050405020304" pitchFamily="18" charset="0"/>
                <a:cs typeface="Times New Roman" panose="02020603050405020304" pitchFamily="18" charset="0"/>
              </a:rPr>
              <a:t>vůbec</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neuvažuje</a:t>
            </a:r>
            <a:r>
              <a:rPr lang="cs-CZ" sz="2200" dirty="0">
                <a:latin typeface="Times New Roman" panose="02020603050405020304" pitchFamily="18" charset="0"/>
                <a:cs typeface="Times New Roman" panose="02020603050405020304" pitchFamily="18" charset="0"/>
              </a:rPr>
              <a:t>. </a:t>
            </a:r>
          </a:p>
          <a:p>
            <a:endParaRPr lang="cs-CZ"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200" b="1" dirty="0">
                <a:latin typeface="Times New Roman" panose="02020603050405020304" pitchFamily="18" charset="0"/>
                <a:cs typeface="Times New Roman" panose="02020603050405020304" pitchFamily="18" charset="0"/>
              </a:rPr>
              <a:t>Měření</a:t>
            </a:r>
            <a:r>
              <a:rPr lang="cs-CZ" sz="2200" dirty="0">
                <a:latin typeface="Times New Roman" panose="02020603050405020304" pitchFamily="18" charset="0"/>
                <a:cs typeface="Times New Roman" panose="02020603050405020304" pitchFamily="18" charset="0"/>
              </a:rPr>
              <a:t> udržitelnosti za pomoci- </a:t>
            </a:r>
            <a:r>
              <a:rPr lang="cs-CZ" sz="2200" i="1" dirty="0">
                <a:latin typeface="Times New Roman" panose="02020603050405020304" pitchFamily="18" charset="0"/>
                <a:cs typeface="Times New Roman" panose="02020603050405020304" pitchFamily="18" charset="0"/>
              </a:rPr>
              <a:t>indikátory trvale udržitelného rozvoje- </a:t>
            </a:r>
            <a:r>
              <a:rPr lang="cs-CZ" sz="2200" dirty="0">
                <a:latin typeface="Times New Roman" panose="02020603050405020304" pitchFamily="18" charset="0"/>
                <a:cs typeface="Times New Roman" panose="02020603050405020304" pitchFamily="18" charset="0"/>
              </a:rPr>
              <a:t>chování lidské společnosti ke zdrojům </a:t>
            </a:r>
          </a:p>
          <a:p>
            <a:pPr marL="342900" indent="-342900">
              <a:buFont typeface="Arial" panose="020B0604020202020204" pitchFamily="34" charset="0"/>
              <a:buChar char="•"/>
            </a:pPr>
            <a:r>
              <a:rPr lang="cs-CZ" sz="2200" dirty="0">
                <a:latin typeface="Times New Roman" panose="02020603050405020304" pitchFamily="18" charset="0"/>
                <a:cs typeface="Times New Roman" panose="02020603050405020304" pitchFamily="18" charset="0"/>
              </a:rPr>
              <a:t>Např. podíl elektrické energie získané z obnovitelných zdrojů</a:t>
            </a:r>
          </a:p>
          <a:p>
            <a:pPr marL="0" indent="0">
              <a:buNone/>
            </a:pPr>
            <a:endParaRPr lang="cs-CZ" sz="2200" i="1" dirty="0">
              <a:latin typeface="Times New Roman" panose="02020603050405020304" pitchFamily="18" charset="0"/>
              <a:cs typeface="Times New Roman" panose="02020603050405020304" pitchFamily="18" charset="0"/>
            </a:endParaRPr>
          </a:p>
          <a:p>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001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3">
            <a:extLst>
              <a:ext uri="{FF2B5EF4-FFF2-40B4-BE49-F238E27FC236}">
                <a16:creationId xmlns:a16="http://schemas.microsoft.com/office/drawing/2014/main" id="{7CAA0E5A-B152-EC4B-8493-54960DC9318F}"/>
              </a:ext>
            </a:extLst>
          </p:cNvPr>
          <p:cNvSpPr txBox="1">
            <a:spLocks noGrp="1"/>
          </p:cNvSpPr>
          <p:nvPr>
            <p:ph idx="1"/>
          </p:nvPr>
        </p:nvSpPr>
        <p:spPr>
          <a:xfrm>
            <a:off x="457200" y="727075"/>
            <a:ext cx="8229600" cy="5084469"/>
          </a:xfrm>
          <a:prstGeom prst="rect">
            <a:avLst/>
          </a:prstGeom>
          <a:noFill/>
        </p:spPr>
        <p:txBody>
          <a:bodyPr wrap="square" rtlCol="0">
            <a:spAutoFit/>
          </a:bodyPr>
          <a:lstStyle/>
          <a:p>
            <a:pPr marL="0" indent="0">
              <a:buNone/>
            </a:pPr>
            <a:r>
              <a:rPr lang="cs-CZ" sz="2200" b="1" dirty="0">
                <a:latin typeface="Times New Roman" panose="02020603050405020304" pitchFamily="18" charset="0"/>
                <a:cs typeface="Times New Roman" panose="02020603050405020304" pitchFamily="18" charset="0"/>
              </a:rPr>
              <a:t>DOKUMENTY O UDRŽITELNÉM ROZVOJI</a:t>
            </a:r>
          </a:p>
          <a:p>
            <a:r>
              <a:rPr lang="cs-CZ" sz="2400" dirty="0"/>
              <a:t>Deklarace Konference Organizace spojených národů o životním prostředí </a:t>
            </a:r>
          </a:p>
          <a:p>
            <a:r>
              <a:rPr lang="cs-CZ" sz="2400" dirty="0"/>
              <a:t>Naše společná budoucnost </a:t>
            </a:r>
          </a:p>
          <a:p>
            <a:r>
              <a:rPr lang="cs-CZ" sz="2400" dirty="0"/>
              <a:t>Deklarace Konference OSN o životním prostředí a rozvoji </a:t>
            </a:r>
          </a:p>
          <a:p>
            <a:r>
              <a:rPr lang="cs-CZ" sz="2400" dirty="0"/>
              <a:t>Agenda 21 </a:t>
            </a:r>
          </a:p>
          <a:p>
            <a:r>
              <a:rPr lang="cs-CZ" sz="2400" dirty="0"/>
              <a:t>Johannesburská deklarace o udržitelném rozvoji </a:t>
            </a:r>
          </a:p>
          <a:p>
            <a:r>
              <a:rPr lang="cs-CZ" sz="2400" dirty="0"/>
              <a:t>Implementační plán ze Světového summitu o udržitelném rozvoji </a:t>
            </a:r>
          </a:p>
          <a:p>
            <a:r>
              <a:rPr lang="cs-CZ" sz="2400" dirty="0"/>
              <a:t>Budoucnost, kterou chceme </a:t>
            </a:r>
          </a:p>
          <a:p>
            <a:pPr marL="0" indent="0">
              <a:buNone/>
            </a:pPr>
            <a:endParaRPr lang="cs-CZ" sz="2200" i="1" dirty="0">
              <a:latin typeface="Times New Roman" panose="02020603050405020304" pitchFamily="18" charset="0"/>
              <a:cs typeface="Times New Roman" panose="02020603050405020304" pitchFamily="18" charset="0"/>
            </a:endParaRPr>
          </a:p>
          <a:p>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23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7C247F66-F5AC-A244-AC45-51396E1CE5A0}"/>
              </a:ext>
            </a:extLst>
          </p:cNvPr>
          <p:cNvSpPr txBox="1">
            <a:spLocks noGrp="1"/>
          </p:cNvSpPr>
          <p:nvPr>
            <p:ph idx="1"/>
          </p:nvPr>
        </p:nvSpPr>
        <p:spPr>
          <a:xfrm>
            <a:off x="457199" y="727075"/>
            <a:ext cx="8510155" cy="4358116"/>
          </a:xfrm>
          <a:prstGeom prst="rect">
            <a:avLst/>
          </a:prstGeom>
          <a:noFill/>
        </p:spPr>
        <p:txBody>
          <a:bodyPr wrap="square" rtlCol="0">
            <a:spAutoFit/>
          </a:bodyPr>
          <a:lstStyle/>
          <a:p>
            <a:pPr marL="0" indent="0">
              <a:buNone/>
            </a:pPr>
            <a:r>
              <a:rPr lang="cs-CZ" sz="2200" b="1" dirty="0">
                <a:latin typeface="Times New Roman" panose="02020603050405020304" pitchFamily="18" charset="0"/>
                <a:cs typeface="Times New Roman" panose="02020603050405020304" pitchFamily="18" charset="0"/>
              </a:rPr>
              <a:t>INFORMAČNÍ A KOMUNIKAČNÍ TECHNOLOGIE PRO UDRŽITELNÝ ROZVOJ</a:t>
            </a:r>
          </a:p>
          <a:p>
            <a:pPr marL="0" indent="0">
              <a:buNone/>
            </a:pPr>
            <a:endParaRPr lang="cs-CZ" sz="2200"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Způsob využívání ICT k udržitelnému rozvoji </a:t>
            </a:r>
          </a:p>
          <a:p>
            <a:r>
              <a:rPr lang="cs-CZ" sz="2200" dirty="0">
                <a:latin typeface="Times New Roman" panose="02020603050405020304" pitchFamily="18" charset="0"/>
                <a:cs typeface="Times New Roman" panose="02020603050405020304" pitchFamily="18" charset="0"/>
              </a:rPr>
              <a:t>První pokusy použití ICT v rozvojových zemí v pol. 50 let 20. století</a:t>
            </a:r>
          </a:p>
          <a:p>
            <a:r>
              <a:rPr lang="cs-CZ" sz="2200" dirty="0">
                <a:latin typeface="Times New Roman" panose="02020603050405020304" pitchFamily="18" charset="0"/>
                <a:cs typeface="Times New Roman" panose="02020603050405020304" pitchFamily="18" charset="0"/>
              </a:rPr>
              <a:t>Poprvé použiti počítače v oblasti rozvoje v roce 1956 v Indii</a:t>
            </a:r>
          </a:p>
          <a:p>
            <a:r>
              <a:rPr lang="cs-CZ" sz="2200" dirty="0">
                <a:latin typeface="Times New Roman" panose="02020603050405020304" pitchFamily="18" charset="0"/>
                <a:cs typeface="Times New Roman" panose="02020603050405020304" pitchFamily="18" charset="0"/>
              </a:rPr>
              <a:t>Od té doby jsou využívány ICT po celém světe a jejich zavádění nejenom roste, ale dochází k jejich zdokonalování a inovacím </a:t>
            </a:r>
          </a:p>
          <a:p>
            <a:pPr marL="0" indent="0">
              <a:buNone/>
            </a:pPr>
            <a:endParaRPr lang="cs-CZ" sz="2200" dirty="0">
              <a:latin typeface="Times New Roman" panose="02020603050405020304" pitchFamily="18" charset="0"/>
              <a:cs typeface="Times New Roman" panose="02020603050405020304" pitchFamily="18" charset="0"/>
            </a:endParaRPr>
          </a:p>
          <a:p>
            <a:endParaRPr lang="cs-CZ" sz="2200" dirty="0">
              <a:latin typeface="Times New Roman" panose="02020603050405020304" pitchFamily="18" charset="0"/>
              <a:cs typeface="Times New Roman" panose="02020603050405020304" pitchFamily="18" charset="0"/>
            </a:endParaRPr>
          </a:p>
          <a:p>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578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8A2F9E-570D-DF4F-BC25-FC817D17E7A3}"/>
              </a:ext>
            </a:extLst>
          </p:cNvPr>
          <p:cNvSpPr>
            <a:spLocks noGrp="1"/>
          </p:cNvSpPr>
          <p:nvPr>
            <p:ph idx="1"/>
          </p:nvPr>
        </p:nvSpPr>
        <p:spPr>
          <a:xfrm>
            <a:off x="457200" y="862445"/>
            <a:ext cx="8229600" cy="5263719"/>
          </a:xfrm>
        </p:spPr>
        <p:txBody>
          <a:bodyPr>
            <a:normAutofit/>
          </a:bodyPr>
          <a:lstStyle/>
          <a:p>
            <a:pPr marL="0" indent="0">
              <a:buNone/>
            </a:pPr>
            <a:r>
              <a:rPr lang="cs-CZ" sz="2200" b="1" dirty="0">
                <a:latin typeface="Times New Roman" panose="02020603050405020304" pitchFamily="18" charset="0"/>
                <a:cs typeface="Times New Roman" panose="02020603050405020304" pitchFamily="18" charset="0"/>
              </a:rPr>
              <a:t>OTEVŘENÉ VZDĚLÁVACÍ ZDROJE</a:t>
            </a:r>
          </a:p>
          <a:p>
            <a:r>
              <a:rPr lang="cs-CZ" sz="2200" b="1" i="1" dirty="0" err="1">
                <a:latin typeface="Times New Roman" panose="02020603050405020304" pitchFamily="18" charset="0"/>
                <a:cs typeface="Times New Roman" panose="02020603050405020304" pitchFamily="18" charset="0"/>
              </a:rPr>
              <a:t>Aarhuská</a:t>
            </a:r>
            <a:r>
              <a:rPr lang="cs-CZ" sz="2200" b="1" i="1" dirty="0">
                <a:latin typeface="Times New Roman" panose="02020603050405020304" pitchFamily="18" charset="0"/>
                <a:cs typeface="Times New Roman" panose="02020603050405020304" pitchFamily="18" charset="0"/>
              </a:rPr>
              <a:t> úmluva</a:t>
            </a:r>
            <a:r>
              <a:rPr lang="cs-CZ" sz="2200" b="1" dirty="0">
                <a:latin typeface="Times New Roman" panose="02020603050405020304" pitchFamily="18" charset="0"/>
                <a:cs typeface="Times New Roman" panose="02020603050405020304" pitchFamily="18" charset="0"/>
              </a:rPr>
              <a:t>- </a:t>
            </a:r>
            <a:r>
              <a:rPr lang="cs-CZ" sz="2200" dirty="0">
                <a:latin typeface="Times New Roman" panose="02020603050405020304" pitchFamily="18" charset="0"/>
                <a:cs typeface="Times New Roman" panose="02020603050405020304" pitchFamily="18" charset="0"/>
              </a:rPr>
              <a:t>úmluva Evropské hospodářské komise OSN o přístupu k informacím, účasti veřejnosti na rozhodování a přístupu k právní ochraně v záležitosti s životním prostředím. </a:t>
            </a:r>
          </a:p>
          <a:p>
            <a:endParaRPr lang="cs-CZ" sz="2200"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Otevřené vzdělávací zdroje- ideální forma informačních zdrojů</a:t>
            </a:r>
          </a:p>
          <a:p>
            <a:endParaRPr lang="cs-CZ" sz="2200" dirty="0">
              <a:latin typeface="Times New Roman" panose="02020603050405020304" pitchFamily="18" charset="0"/>
              <a:cs typeface="Times New Roman" panose="02020603050405020304" pitchFamily="18" charset="0"/>
            </a:endParaRPr>
          </a:p>
          <a:p>
            <a:r>
              <a:rPr lang="cs-CZ" sz="2200" dirty="0" err="1">
                <a:latin typeface="Times New Roman" panose="02020603050405020304" pitchFamily="18" charset="0"/>
                <a:cs typeface="Times New Roman" panose="02020603050405020304" pitchFamily="18" charset="0"/>
              </a:rPr>
              <a:t>Stiglitze</a:t>
            </a:r>
            <a:r>
              <a:rPr lang="cs-CZ" sz="2200" dirty="0">
                <a:latin typeface="Times New Roman" panose="02020603050405020304" pitchFamily="18" charset="0"/>
                <a:cs typeface="Times New Roman" panose="02020603050405020304" pitchFamily="18" charset="0"/>
              </a:rPr>
              <a:t>, je </a:t>
            </a:r>
            <a:r>
              <a:rPr lang="cs-CZ" sz="2200" dirty="0" err="1">
                <a:latin typeface="Times New Roman" panose="02020603050405020304" pitchFamily="18" charset="0"/>
                <a:cs typeface="Times New Roman" panose="02020603050405020304" pitchFamily="18" charset="0"/>
              </a:rPr>
              <a:t>šířeni</a:t>
            </a:r>
            <a:r>
              <a:rPr lang="cs-CZ" sz="2200" dirty="0">
                <a:latin typeface="Times New Roman" panose="02020603050405020304" pitchFamily="18" charset="0"/>
                <a:cs typeface="Times New Roman" panose="02020603050405020304" pitchFamily="18" charset="0"/>
              </a:rPr>
              <a:t>́ znalostí </a:t>
            </a:r>
            <a:r>
              <a:rPr lang="cs-CZ" sz="2200" dirty="0" err="1">
                <a:latin typeface="Times New Roman" panose="02020603050405020304" pitchFamily="18" charset="0"/>
                <a:cs typeface="Times New Roman" panose="02020603050405020304" pitchFamily="18" charset="0"/>
              </a:rPr>
              <a:t>jedním</a:t>
            </a:r>
            <a:r>
              <a:rPr lang="cs-CZ" sz="2200" dirty="0">
                <a:latin typeface="Times New Roman" panose="02020603050405020304" pitchFamily="18" charset="0"/>
                <a:cs typeface="Times New Roman" panose="02020603050405020304" pitchFamily="18" charset="0"/>
              </a:rPr>
              <a:t> ze </a:t>
            </a:r>
            <a:r>
              <a:rPr lang="cs-CZ" sz="2200" dirty="0" err="1">
                <a:latin typeface="Times New Roman" panose="02020603050405020304" pitchFamily="18" charset="0"/>
                <a:cs typeface="Times New Roman" panose="02020603050405020304" pitchFamily="18" charset="0"/>
              </a:rPr>
              <a:t>základních</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předpokladu</a:t>
            </a:r>
            <a:r>
              <a:rPr lang="cs-CZ" sz="2200" dirty="0">
                <a:latin typeface="Times New Roman" panose="02020603050405020304" pitchFamily="18" charset="0"/>
                <a:cs typeface="Times New Roman" panose="02020603050405020304" pitchFamily="18" charset="0"/>
              </a:rPr>
              <a:t>̊ pro rozvoj, </a:t>
            </a:r>
            <a:r>
              <a:rPr lang="cs-CZ" sz="2200" dirty="0" err="1">
                <a:latin typeface="Times New Roman" panose="02020603050405020304" pitchFamily="18" charset="0"/>
                <a:cs typeface="Times New Roman" panose="02020603050405020304" pitchFamily="18" charset="0"/>
              </a:rPr>
              <a:t>ktery</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vyžaduje</a:t>
            </a:r>
            <a:r>
              <a:rPr lang="cs-CZ" sz="2200" dirty="0">
                <a:latin typeface="Times New Roman" panose="02020603050405020304" pitchFamily="18" charset="0"/>
                <a:cs typeface="Times New Roman" panose="02020603050405020304" pitchFamily="18" charset="0"/>
              </a:rPr>
              <a:t> podporu </a:t>
            </a:r>
            <a:r>
              <a:rPr lang="cs-CZ" sz="2200" dirty="0" err="1">
                <a:latin typeface="Times New Roman" panose="02020603050405020304" pitchFamily="18" charset="0"/>
                <a:cs typeface="Times New Roman" panose="02020603050405020304" pitchFamily="18" charset="0"/>
              </a:rPr>
              <a:t>veřejnosti</a:t>
            </a:r>
            <a:r>
              <a:rPr lang="cs-CZ" sz="2200" dirty="0">
                <a:latin typeface="Times New Roman" panose="02020603050405020304" pitchFamily="18" charset="0"/>
                <a:cs typeface="Times New Roman" panose="02020603050405020304" pitchFamily="18" charset="0"/>
              </a:rPr>
              <a:t>. OER </a:t>
            </a:r>
            <a:r>
              <a:rPr lang="cs-CZ" sz="2200" dirty="0" err="1">
                <a:latin typeface="Times New Roman" panose="02020603050405020304" pitchFamily="18" charset="0"/>
                <a:cs typeface="Times New Roman" panose="02020603050405020304" pitchFamily="18" charset="0"/>
              </a:rPr>
              <a:t>může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take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podpořit</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šířeni</a:t>
            </a:r>
            <a:r>
              <a:rPr lang="cs-CZ" sz="2200" dirty="0">
                <a:latin typeface="Times New Roman" panose="02020603050405020304" pitchFamily="18" charset="0"/>
                <a:cs typeface="Times New Roman" panose="02020603050405020304" pitchFamily="18" charset="0"/>
              </a:rPr>
              <a:t>́ znalosti jako </a:t>
            </a:r>
            <a:r>
              <a:rPr lang="cs-CZ" sz="2200" dirty="0" err="1">
                <a:latin typeface="Times New Roman" panose="02020603050405020304" pitchFamily="18" charset="0"/>
                <a:cs typeface="Times New Roman" panose="02020603050405020304" pitchFamily="18" charset="0"/>
              </a:rPr>
              <a:t>veřejného</a:t>
            </a:r>
            <a:r>
              <a:rPr lang="cs-CZ" sz="2200" dirty="0">
                <a:latin typeface="Times New Roman" panose="02020603050405020304" pitchFamily="18" charset="0"/>
                <a:cs typeface="Times New Roman" panose="02020603050405020304" pitchFamily="18" charset="0"/>
              </a:rPr>
              <a:t> statku. </a:t>
            </a:r>
          </a:p>
          <a:p>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F9DD5-ADEB-734F-830E-30A0695138C6}"/>
              </a:ext>
            </a:extLst>
          </p:cNvPr>
          <p:cNvSpPr>
            <a:spLocks noGrp="1"/>
          </p:cNvSpPr>
          <p:nvPr>
            <p:ph idx="1"/>
          </p:nvPr>
        </p:nvSpPr>
        <p:spPr>
          <a:xfrm>
            <a:off x="457200" y="602673"/>
            <a:ext cx="8229600" cy="5398799"/>
          </a:xfrm>
        </p:spPr>
        <p:txBody>
          <a:bodyPr>
            <a:normAutofit/>
          </a:bodyPr>
          <a:lstStyle/>
          <a:p>
            <a:pPr marL="0" indent="0">
              <a:buNone/>
            </a:pPr>
            <a:r>
              <a:rPr lang="cs-CZ" sz="2200" b="1" dirty="0">
                <a:latin typeface="Times New Roman" panose="02020603050405020304" pitchFamily="18" charset="0"/>
                <a:cs typeface="Times New Roman" panose="02020603050405020304" pitchFamily="18" charset="0"/>
              </a:rPr>
              <a:t>SOUVISEJÍCÍ KONCEPTY A MODELY </a:t>
            </a:r>
          </a:p>
          <a:p>
            <a:endParaRPr lang="cs-CZ" sz="2200"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DIGITÁLNÍ EKONOMIKA – alokace zdrojů, za použití informačních a komunikačních technologií</a:t>
            </a:r>
          </a:p>
          <a:p>
            <a:endParaRPr lang="cs-CZ" sz="2200"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Koncept provázanosti</a:t>
            </a:r>
          </a:p>
          <a:p>
            <a:pPr lvl="1"/>
            <a:r>
              <a:rPr lang="cs-CZ" sz="1800" dirty="0">
                <a:latin typeface="Times New Roman" panose="02020603050405020304" pitchFamily="18" charset="0"/>
                <a:cs typeface="Times New Roman" panose="02020603050405020304" pitchFamily="18" charset="0"/>
              </a:rPr>
              <a:t>Změna celé struktury řízení podniku</a:t>
            </a:r>
          </a:p>
          <a:p>
            <a:pPr lvl="1"/>
            <a:r>
              <a:rPr lang="cs-CZ" sz="1800" dirty="0">
                <a:latin typeface="Times New Roman" panose="02020603050405020304" pitchFamily="18" charset="0"/>
                <a:cs typeface="Times New Roman" panose="02020603050405020304" pitchFamily="18" charset="0"/>
              </a:rPr>
              <a:t>Vznik nových odvětví</a:t>
            </a:r>
          </a:p>
          <a:p>
            <a:pPr lvl="1"/>
            <a:endParaRPr lang="cs-CZ" sz="1800" dirty="0">
              <a:latin typeface="Times New Roman" panose="02020603050405020304" pitchFamily="18" charset="0"/>
              <a:cs typeface="Times New Roman" panose="02020603050405020304" pitchFamily="18" charset="0"/>
            </a:endParaRPr>
          </a:p>
          <a:p>
            <a:pPr lvl="1"/>
            <a:endParaRPr lang="cs-CZ" sz="1800" dirty="0">
              <a:latin typeface="Times New Roman" panose="02020603050405020304" pitchFamily="18" charset="0"/>
              <a:cs typeface="Times New Roman" panose="02020603050405020304" pitchFamily="18" charset="0"/>
            </a:endParaRPr>
          </a:p>
          <a:p>
            <a:pPr lvl="1"/>
            <a:endParaRPr lang="cs-CZ" sz="1800" dirty="0">
              <a:latin typeface="Times New Roman" panose="02020603050405020304" pitchFamily="18" charset="0"/>
              <a:cs typeface="Times New Roman" panose="02020603050405020304" pitchFamily="18" charset="0"/>
            </a:endParaRPr>
          </a:p>
          <a:p>
            <a:pPr marL="457200" lvl="1" indent="0">
              <a:buNone/>
            </a:pPr>
            <a:endParaRPr lang="cs-CZ" sz="1800" dirty="0">
              <a:latin typeface="Times New Roman" panose="02020603050405020304" pitchFamily="18" charset="0"/>
              <a:cs typeface="Times New Roman" panose="02020603050405020304" pitchFamily="18" charset="0"/>
            </a:endParaRPr>
          </a:p>
        </p:txBody>
      </p:sp>
      <p:pic>
        <p:nvPicPr>
          <p:cNvPr id="3073" name="Picture 1" descr="page94image3801536">
            <a:extLst>
              <a:ext uri="{FF2B5EF4-FFF2-40B4-BE49-F238E27FC236}">
                <a16:creationId xmlns:a16="http://schemas.microsoft.com/office/drawing/2014/main" id="{1143A431-0F96-F644-8850-03708B54B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018" y="2639292"/>
            <a:ext cx="2794000" cy="279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DA9F0E7-F292-FE4A-8801-6DA37DD656DB}"/>
              </a:ext>
            </a:extLst>
          </p:cNvPr>
          <p:cNvSpPr/>
          <p:nvPr/>
        </p:nvSpPr>
        <p:spPr>
          <a:xfrm>
            <a:off x="4572000" y="5532716"/>
            <a:ext cx="4095993" cy="369332"/>
          </a:xfrm>
          <a:prstGeom prst="rect">
            <a:avLst/>
          </a:prstGeom>
        </p:spPr>
        <p:txBody>
          <a:bodyPr wrap="none">
            <a:spAutoFit/>
          </a:bodyPr>
          <a:lstStyle/>
          <a:p>
            <a:r>
              <a:rPr lang="cs-CZ" dirty="0">
                <a:solidFill>
                  <a:srgbClr val="3F3F3F"/>
                </a:solidFill>
                <a:latin typeface="Calibri" panose="020F0502020204030204" pitchFamily="34" charset="0"/>
              </a:rPr>
              <a:t>Obr. 3 Grafické́ znázornění časti internetu </a:t>
            </a:r>
            <a:endParaRPr lang="cs-CZ" dirty="0"/>
          </a:p>
        </p:txBody>
      </p:sp>
    </p:spTree>
    <p:extLst>
      <p:ext uri="{BB962C8B-B14F-4D97-AF65-F5344CB8AC3E}">
        <p14:creationId xmlns:p14="http://schemas.microsoft.com/office/powerpoint/2010/main" val="224283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DC1554-1964-594A-9406-CFA328909B9C}"/>
              </a:ext>
            </a:extLst>
          </p:cNvPr>
          <p:cNvSpPr>
            <a:spLocks noGrp="1"/>
          </p:cNvSpPr>
          <p:nvPr>
            <p:ph idx="1"/>
          </p:nvPr>
        </p:nvSpPr>
        <p:spPr>
          <a:xfrm>
            <a:off x="457200" y="727364"/>
            <a:ext cx="8229600" cy="5398799"/>
          </a:xfrm>
        </p:spPr>
        <p:txBody>
          <a:bodyPr>
            <a:normAutofit/>
          </a:bodyPr>
          <a:lstStyle/>
          <a:p>
            <a:r>
              <a:rPr lang="cs-CZ" sz="2200" dirty="0">
                <a:latin typeface="Times New Roman" panose="02020603050405020304" pitchFamily="18" charset="0"/>
                <a:cs typeface="Times New Roman" panose="02020603050405020304" pitchFamily="18" charset="0"/>
              </a:rPr>
              <a:t>CIRKULÁRNÍ EKONOMIKA </a:t>
            </a:r>
          </a:p>
          <a:p>
            <a:pPr lvl="1"/>
            <a:r>
              <a:rPr lang="cs-CZ" sz="1800" dirty="0">
                <a:latin typeface="Times New Roman" panose="02020603050405020304" pitchFamily="18" charset="0"/>
                <a:cs typeface="Times New Roman" panose="02020603050405020304" pitchFamily="18" charset="0"/>
              </a:rPr>
              <a:t>Koncept, který je integrální součástí udržitelného rozvoje</a:t>
            </a:r>
          </a:p>
          <a:p>
            <a:pPr lvl="1"/>
            <a:r>
              <a:rPr lang="cs-CZ" sz="1800" dirty="0">
                <a:latin typeface="Times New Roman" panose="02020603050405020304" pitchFamily="18" charset="0"/>
                <a:cs typeface="Times New Roman" panose="02020603050405020304" pitchFamily="18" charset="0"/>
              </a:rPr>
              <a:t>Zabývá se způsoby, jak zvyšovat kvalitu životního prostředí a lidského života prostřednictvím zvyšování efektivity produkce</a:t>
            </a:r>
          </a:p>
          <a:p>
            <a:pPr lvl="1"/>
            <a:endParaRPr lang="cs-CZ" sz="1800" dirty="0">
              <a:latin typeface="Times New Roman" panose="02020603050405020304" pitchFamily="18" charset="0"/>
              <a:cs typeface="Times New Roman" panose="02020603050405020304" pitchFamily="18" charset="0"/>
            </a:endParaRPr>
          </a:p>
          <a:p>
            <a:pPr lvl="1"/>
            <a:r>
              <a:rPr lang="cs-CZ" sz="1800" dirty="0">
                <a:latin typeface="Times New Roman" panose="02020603050405020304" pitchFamily="18" charset="0"/>
                <a:cs typeface="Times New Roman" panose="02020603050405020304" pitchFamily="18" charset="0"/>
              </a:rPr>
              <a:t>2 cirkulující okruhy, jež mají každý svou logiku </a:t>
            </a:r>
          </a:p>
          <a:p>
            <a:pPr lvl="2"/>
            <a:r>
              <a:rPr lang="cs-CZ" sz="1800" dirty="0">
                <a:latin typeface="Times New Roman" panose="02020603050405020304" pitchFamily="18" charset="0"/>
                <a:cs typeface="Times New Roman" panose="02020603050405020304" pitchFamily="18" charset="0"/>
              </a:rPr>
              <a:t>První operuje s látkami organického původu </a:t>
            </a:r>
          </a:p>
          <a:p>
            <a:pPr lvl="2"/>
            <a:endParaRPr lang="cs-CZ" sz="1800" dirty="0">
              <a:latin typeface="Times New Roman" panose="02020603050405020304" pitchFamily="18" charset="0"/>
              <a:cs typeface="Times New Roman" panose="02020603050405020304" pitchFamily="18" charset="0"/>
            </a:endParaRPr>
          </a:p>
          <a:p>
            <a:pPr lvl="2"/>
            <a:r>
              <a:rPr lang="cs-CZ" sz="1800" dirty="0">
                <a:latin typeface="Times New Roman" panose="02020603050405020304" pitchFamily="18" charset="0"/>
                <a:cs typeface="Times New Roman" panose="02020603050405020304" pitchFamily="18" charset="0"/>
              </a:rPr>
              <a:t>Druhý operuje se </a:t>
            </a:r>
            <a:r>
              <a:rPr lang="cs-CZ" sz="1800" dirty="0" err="1">
                <a:latin typeface="Times New Roman" panose="02020603050405020304" pitchFamily="18" charset="0"/>
                <a:cs typeface="Times New Roman" panose="02020603050405020304" pitchFamily="18" charset="0"/>
              </a:rPr>
              <a:t>synteckými</a:t>
            </a:r>
            <a:r>
              <a:rPr lang="cs-CZ" sz="1800" dirty="0">
                <a:latin typeface="Times New Roman" panose="02020603050405020304" pitchFamily="18" charset="0"/>
                <a:cs typeface="Times New Roman" panose="02020603050405020304" pitchFamily="18" charset="0"/>
              </a:rPr>
              <a:t> látkami </a:t>
            </a:r>
          </a:p>
          <a:p>
            <a:pPr lvl="2"/>
            <a:endParaRPr lang="cs-CZ" sz="1800" dirty="0">
              <a:latin typeface="Times New Roman" panose="02020603050405020304" pitchFamily="18" charset="0"/>
              <a:cs typeface="Times New Roman" panose="02020603050405020304" pitchFamily="18" charset="0"/>
            </a:endParaRPr>
          </a:p>
          <a:p>
            <a:endParaRPr lang="cs-CZ" sz="2200" dirty="0">
              <a:latin typeface="Times New Roman" panose="02020603050405020304" pitchFamily="18" charset="0"/>
              <a:cs typeface="Times New Roman" panose="02020603050405020304" pitchFamily="18" charset="0"/>
            </a:endParaRPr>
          </a:p>
        </p:txBody>
      </p:sp>
      <p:sp>
        <p:nvSpPr>
          <p:cNvPr id="6" name="Right Arrow 5">
            <a:extLst>
              <a:ext uri="{FF2B5EF4-FFF2-40B4-BE49-F238E27FC236}">
                <a16:creationId xmlns:a16="http://schemas.microsoft.com/office/drawing/2014/main" id="{03E20570-C4EE-3F40-B355-8ED0D32A08DE}"/>
              </a:ext>
            </a:extLst>
          </p:cNvPr>
          <p:cNvSpPr/>
          <p:nvPr/>
        </p:nvSpPr>
        <p:spPr>
          <a:xfrm>
            <a:off x="4397735" y="3062215"/>
            <a:ext cx="978408" cy="1798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 name="TextBox 6">
            <a:extLst>
              <a:ext uri="{FF2B5EF4-FFF2-40B4-BE49-F238E27FC236}">
                <a16:creationId xmlns:a16="http://schemas.microsoft.com/office/drawing/2014/main" id="{60E34135-27BC-EC43-980B-22325B44DC74}"/>
              </a:ext>
            </a:extLst>
          </p:cNvPr>
          <p:cNvSpPr txBox="1"/>
          <p:nvPr/>
        </p:nvSpPr>
        <p:spPr>
          <a:xfrm>
            <a:off x="5376143" y="2967490"/>
            <a:ext cx="3445174" cy="369332"/>
          </a:xfrm>
          <a:prstGeom prst="rect">
            <a:avLst/>
          </a:prstGeom>
          <a:noFill/>
        </p:spPr>
        <p:txBody>
          <a:bodyPr wrap="none" rtlCol="0">
            <a:spAutoFit/>
          </a:bodyPr>
          <a:lstStyle/>
          <a:p>
            <a:r>
              <a:rPr lang="cs-CZ" dirty="0">
                <a:latin typeface="Times New Roman" panose="02020603050405020304" pitchFamily="18" charset="0"/>
                <a:cs typeface="Times New Roman" panose="02020603050405020304" pitchFamily="18" charset="0"/>
              </a:rPr>
              <a:t>Možné snadno navrátit do biosféry</a:t>
            </a:r>
          </a:p>
        </p:txBody>
      </p:sp>
      <p:sp>
        <p:nvSpPr>
          <p:cNvPr id="8" name="Right Arrow 7">
            <a:extLst>
              <a:ext uri="{FF2B5EF4-FFF2-40B4-BE49-F238E27FC236}">
                <a16:creationId xmlns:a16="http://schemas.microsoft.com/office/drawing/2014/main" id="{693D40C4-C4C1-C04D-AD2F-FECA658499EE}"/>
              </a:ext>
            </a:extLst>
          </p:cNvPr>
          <p:cNvSpPr/>
          <p:nvPr/>
        </p:nvSpPr>
        <p:spPr>
          <a:xfrm>
            <a:off x="4397735" y="3787194"/>
            <a:ext cx="978408" cy="1798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 name="TextBox 8">
            <a:extLst>
              <a:ext uri="{FF2B5EF4-FFF2-40B4-BE49-F238E27FC236}">
                <a16:creationId xmlns:a16="http://schemas.microsoft.com/office/drawing/2014/main" id="{34843B8B-8615-BB46-9B73-FCEEE8E087E7}"/>
              </a:ext>
            </a:extLst>
          </p:cNvPr>
          <p:cNvSpPr txBox="1"/>
          <p:nvPr/>
        </p:nvSpPr>
        <p:spPr>
          <a:xfrm>
            <a:off x="5376143" y="3692469"/>
            <a:ext cx="3275256" cy="369332"/>
          </a:xfrm>
          <a:prstGeom prst="rect">
            <a:avLst/>
          </a:prstGeom>
          <a:noFill/>
        </p:spPr>
        <p:txBody>
          <a:bodyPr wrap="none" rtlCol="0">
            <a:spAutoFit/>
          </a:bodyPr>
          <a:lstStyle/>
          <a:p>
            <a:r>
              <a:rPr lang="cs-CZ" dirty="0">
                <a:latin typeface="Times New Roman" panose="02020603050405020304" pitchFamily="18" charset="0"/>
                <a:cs typeface="Times New Roman" panose="02020603050405020304" pitchFamily="18" charset="0"/>
              </a:rPr>
              <a:t>Možnost extrahovat a opět použit</a:t>
            </a:r>
          </a:p>
        </p:txBody>
      </p:sp>
    </p:spTree>
    <p:extLst>
      <p:ext uri="{BB962C8B-B14F-4D97-AF65-F5344CB8AC3E}">
        <p14:creationId xmlns:p14="http://schemas.microsoft.com/office/powerpoint/2010/main" val="100357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68962-8CB7-4C40-B35A-7B481352FEBD}"/>
              </a:ext>
            </a:extLst>
          </p:cNvPr>
          <p:cNvSpPr>
            <a:spLocks noGrp="1"/>
          </p:cNvSpPr>
          <p:nvPr>
            <p:ph idx="1"/>
          </p:nvPr>
        </p:nvSpPr>
        <p:spPr>
          <a:xfrm>
            <a:off x="457200" y="675410"/>
            <a:ext cx="8229600" cy="5450754"/>
          </a:xfrm>
        </p:spPr>
        <p:txBody>
          <a:bodyPr>
            <a:normAutofit/>
          </a:bodyPr>
          <a:lstStyle/>
          <a:p>
            <a:r>
              <a:rPr lang="cs-CZ" sz="2200" dirty="0">
                <a:latin typeface="Times New Roman" panose="02020603050405020304" pitchFamily="18" charset="0"/>
                <a:cs typeface="Times New Roman" panose="02020603050405020304" pitchFamily="18" charset="0"/>
              </a:rPr>
              <a:t>KLIMATICKÁ ZMĚNA</a:t>
            </a:r>
          </a:p>
          <a:p>
            <a:pPr lvl="1"/>
            <a:endParaRPr lang="cs-CZ" sz="1800" dirty="0">
              <a:latin typeface="Times New Roman" panose="02020603050405020304" pitchFamily="18" charset="0"/>
              <a:cs typeface="Times New Roman" panose="02020603050405020304" pitchFamily="18" charset="0"/>
            </a:endParaRPr>
          </a:p>
          <a:p>
            <a:pPr lvl="1"/>
            <a:r>
              <a:rPr lang="cs-CZ" sz="1800" dirty="0">
                <a:latin typeface="Times New Roman" panose="02020603050405020304" pitchFamily="18" charset="0"/>
                <a:cs typeface="Times New Roman" panose="02020603050405020304" pitchFamily="18" charset="0"/>
              </a:rPr>
              <a:t>Významná a neustálá změna ve statistickém rozložení povětrnostních poměrů probíhající v rozmezí od jednoho desetiletí po miliony let </a:t>
            </a:r>
          </a:p>
          <a:p>
            <a:pPr lvl="2"/>
            <a:endParaRPr lang="cs-CZ" sz="1800" dirty="0">
              <a:latin typeface="Times New Roman" panose="02020603050405020304" pitchFamily="18" charset="0"/>
              <a:cs typeface="Times New Roman" panose="02020603050405020304" pitchFamily="18" charset="0"/>
            </a:endParaRPr>
          </a:p>
          <a:p>
            <a:pPr lvl="2"/>
            <a:r>
              <a:rPr lang="cs-CZ" sz="1800" dirty="0">
                <a:latin typeface="Times New Roman" panose="02020603050405020304" pitchFamily="18" charset="0"/>
                <a:cs typeface="Times New Roman" panose="02020603050405020304" pitchFamily="18" charset="0"/>
              </a:rPr>
              <a:t>Může jít o změnu v průměrných klimatických podmínkách i o změnu výskytu  extrémních povětrnostních jevů</a:t>
            </a:r>
          </a:p>
          <a:p>
            <a:pPr lvl="2"/>
            <a:endParaRPr lang="cs-CZ" sz="1800" dirty="0">
              <a:latin typeface="Times New Roman" panose="02020603050405020304" pitchFamily="18" charset="0"/>
              <a:cs typeface="Times New Roman" panose="02020603050405020304" pitchFamily="18" charset="0"/>
            </a:endParaRPr>
          </a:p>
          <a:p>
            <a:pPr lvl="2"/>
            <a:r>
              <a:rPr lang="cs-CZ" sz="1800" dirty="0">
                <a:latin typeface="Times New Roman" panose="02020603050405020304" pitchFamily="18" charset="0"/>
                <a:cs typeface="Times New Roman" panose="02020603050405020304" pitchFamily="18" charset="0"/>
              </a:rPr>
              <a:t>Změna klimatu je způsobena faktory, jako jsou biologické procesy, změny slunečního záření dopadající na Zemi, změny deskové tektoniky a sopečné erupce															</a:t>
            </a:r>
            <a:endParaRPr lang="cs-CZ" sz="2200" dirty="0">
              <a:latin typeface="Times New Roman" panose="02020603050405020304" pitchFamily="18" charset="0"/>
              <a:cs typeface="Times New Roman" panose="02020603050405020304" pitchFamily="18" charset="0"/>
            </a:endParaRPr>
          </a:p>
          <a:p>
            <a:pPr marL="914400" lvl="2" indent="0">
              <a:buNone/>
            </a:pPr>
            <a:endParaRPr lang="cs-CZ" sz="1800" dirty="0">
              <a:latin typeface="Times New Roman" panose="02020603050405020304" pitchFamily="18" charset="0"/>
              <a:cs typeface="Times New Roman" panose="02020603050405020304" pitchFamily="18" charset="0"/>
            </a:endParaRPr>
          </a:p>
          <a:p>
            <a:pPr lvl="2"/>
            <a:endParaRPr 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765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DF6-4AF0-3049-B284-FC523AF14A1C}"/>
              </a:ext>
            </a:extLst>
          </p:cNvPr>
          <p:cNvSpPr>
            <a:spLocks noGrp="1"/>
          </p:cNvSpPr>
          <p:nvPr>
            <p:ph idx="1"/>
          </p:nvPr>
        </p:nvSpPr>
        <p:spPr>
          <a:xfrm>
            <a:off x="401592" y="1431236"/>
            <a:ext cx="8229600" cy="4355310"/>
          </a:xfrm>
        </p:spPr>
        <p:txBody>
          <a:bodyPr>
            <a:normAutofit/>
          </a:bodyPr>
          <a:lstStyle/>
          <a:p>
            <a:pPr marL="0" indent="0">
              <a:buNone/>
            </a:pPr>
            <a:r>
              <a:rPr lang="cs-CZ" sz="2200" dirty="0">
                <a:latin typeface="Times New Roman" panose="02020603050405020304" pitchFamily="18" charset="0"/>
                <a:cs typeface="Times New Roman" panose="02020603050405020304" pitchFamily="18" charset="0"/>
              </a:rPr>
              <a:t>-Rozvoj lidské společnosti, který uvádí v soulad:</a:t>
            </a:r>
          </a:p>
          <a:p>
            <a:r>
              <a:rPr lang="cs-CZ" sz="2200" dirty="0">
                <a:latin typeface="Times New Roman" panose="02020603050405020304" pitchFamily="18" charset="0"/>
                <a:cs typeface="Times New Roman" panose="02020603050405020304" pitchFamily="18" charset="0"/>
              </a:rPr>
              <a:t>Hospodářský pokrok</a:t>
            </a:r>
          </a:p>
          <a:p>
            <a:r>
              <a:rPr lang="cs-CZ" sz="2200" dirty="0">
                <a:latin typeface="Times New Roman" panose="02020603050405020304" pitchFamily="18" charset="0"/>
                <a:cs typeface="Times New Roman" panose="02020603050405020304" pitchFamily="18" charset="0"/>
              </a:rPr>
              <a:t>Společenský pokrok</a:t>
            </a:r>
          </a:p>
          <a:p>
            <a:r>
              <a:rPr lang="cs-CZ" sz="2200" dirty="0">
                <a:latin typeface="Times New Roman" panose="02020603050405020304" pitchFamily="18" charset="0"/>
                <a:cs typeface="Times New Roman" panose="02020603050405020304" pitchFamily="18" charset="0"/>
              </a:rPr>
              <a:t>Plnohodnotné zachování životního prostředí pro budoucí generace</a:t>
            </a:r>
          </a:p>
          <a:p>
            <a:pPr marL="0" indent="0">
              <a:buNone/>
            </a:pPr>
            <a:endParaRPr lang="cs-CZ" sz="2200" dirty="0">
              <a:latin typeface="Times New Roman" panose="02020603050405020304" pitchFamily="18" charset="0"/>
              <a:cs typeface="Times New Roman" panose="02020603050405020304" pitchFamily="18" charset="0"/>
            </a:endParaRPr>
          </a:p>
          <a:p>
            <a:pPr marL="0" indent="0">
              <a:buNone/>
            </a:pPr>
            <a:r>
              <a:rPr lang="cs-CZ" sz="2200" i="1" dirty="0">
                <a:latin typeface="Times New Roman" panose="02020603050405020304" pitchFamily="18" charset="0"/>
                <a:cs typeface="Times New Roman" panose="02020603050405020304" pitchFamily="18" charset="0"/>
              </a:rPr>
              <a:t>DEFINICE: </a:t>
            </a:r>
          </a:p>
          <a:p>
            <a:pPr marL="0" indent="0">
              <a:buNone/>
            </a:pPr>
            <a:r>
              <a:rPr lang="cs-CZ" sz="2200" i="1" dirty="0">
                <a:latin typeface="Times New Roman" panose="02020603050405020304" pitchFamily="18" charset="0"/>
                <a:cs typeface="Times New Roman" panose="02020603050405020304" pitchFamily="18" charset="0"/>
              </a:rPr>
              <a:t>Evropský parlament definuje udržitelný́ rozvoj jako: „zlepšovaní́ životní́ úrovně̌ a blahobytu lidí v mezích kapacity ekosystémů při zachování </a:t>
            </a:r>
            <a:r>
              <a:rPr lang="cs-CZ" sz="2200" i="1" dirty="0" err="1">
                <a:latin typeface="Times New Roman" panose="02020603050405020304" pitchFamily="18" charset="0"/>
                <a:cs typeface="Times New Roman" panose="02020603050405020304" pitchFamily="18" charset="0"/>
              </a:rPr>
              <a:t>přírodních</a:t>
            </a:r>
            <a:r>
              <a:rPr lang="cs-CZ" sz="2200" i="1" dirty="0">
                <a:latin typeface="Times New Roman" panose="02020603050405020304" pitchFamily="18" charset="0"/>
                <a:cs typeface="Times New Roman" panose="02020603050405020304" pitchFamily="18" charset="0"/>
              </a:rPr>
              <a:t> hodnot a biologické́ rozmanitosti pro současné́ a </a:t>
            </a:r>
            <a:r>
              <a:rPr lang="cs-CZ" sz="2200" i="1" dirty="0" err="1">
                <a:latin typeface="Times New Roman" panose="02020603050405020304" pitchFamily="18" charset="0"/>
                <a:cs typeface="Times New Roman" panose="02020603050405020304" pitchFamily="18" charset="0"/>
              </a:rPr>
              <a:t>příšti</a:t>
            </a:r>
            <a:r>
              <a:rPr lang="cs-CZ" sz="2200" i="1" dirty="0">
                <a:latin typeface="Times New Roman" panose="02020603050405020304" pitchFamily="18" charset="0"/>
                <a:cs typeface="Times New Roman" panose="02020603050405020304" pitchFamily="18" charset="0"/>
              </a:rPr>
              <a:t>́ generace“. </a:t>
            </a:r>
          </a:p>
          <a:p>
            <a:pPr marL="0" indent="0">
              <a:buNone/>
            </a:pPr>
            <a:endParaRPr lang="cs-CZ" sz="2200" i="1" dirty="0">
              <a:latin typeface="Times New Roman" panose="02020603050405020304" pitchFamily="18" charset="0"/>
              <a:cs typeface="Times New Roman" panose="02020603050405020304" pitchFamily="18" charset="0"/>
            </a:endParaRPr>
          </a:p>
          <a:p>
            <a:endParaRPr lang="cs-CZ" sz="2200" dirty="0">
              <a:latin typeface="Times New Roman" panose="02020603050405020304" pitchFamily="18" charset="0"/>
              <a:cs typeface="Times New Roman" panose="02020603050405020304" pitchFamily="18" charset="0"/>
            </a:endParaRPr>
          </a:p>
          <a:p>
            <a:endParaRPr lang="cs-CZ" sz="2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7782584-EE5E-394B-9002-0BC7F3D53CD7}"/>
              </a:ext>
            </a:extLst>
          </p:cNvPr>
          <p:cNvSpPr txBox="1"/>
          <p:nvPr/>
        </p:nvSpPr>
        <p:spPr>
          <a:xfrm>
            <a:off x="401592" y="891250"/>
            <a:ext cx="3124573" cy="430887"/>
          </a:xfrm>
          <a:prstGeom prst="rect">
            <a:avLst/>
          </a:prstGeom>
          <a:noFill/>
        </p:spPr>
        <p:txBody>
          <a:bodyPr wrap="none" rtlCol="0">
            <a:spAutoFit/>
          </a:bodyPr>
          <a:lstStyle/>
          <a:p>
            <a:r>
              <a:rPr lang="cs-CZ" sz="2200" dirty="0">
                <a:solidFill>
                  <a:srgbClr val="FF0000"/>
                </a:solidFill>
                <a:latin typeface="Times New Roman" panose="02020603050405020304" pitchFamily="18" charset="0"/>
                <a:cs typeface="Times New Roman" panose="02020603050405020304" pitchFamily="18" charset="0"/>
              </a:rPr>
              <a:t>UDRŽITELNÝ ROZVOJ</a:t>
            </a:r>
          </a:p>
        </p:txBody>
      </p:sp>
    </p:spTree>
    <p:extLst>
      <p:ext uri="{BB962C8B-B14F-4D97-AF65-F5344CB8AC3E}">
        <p14:creationId xmlns:p14="http://schemas.microsoft.com/office/powerpoint/2010/main" val="82557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8D43C-1FB0-D54D-A21B-AC3DABF2E79E}"/>
              </a:ext>
            </a:extLst>
          </p:cNvPr>
          <p:cNvSpPr>
            <a:spLocks noGrp="1"/>
          </p:cNvSpPr>
          <p:nvPr>
            <p:ph idx="1"/>
          </p:nvPr>
        </p:nvSpPr>
        <p:spPr>
          <a:xfrm>
            <a:off x="457200" y="696190"/>
            <a:ext cx="8229600" cy="5429973"/>
          </a:xfrm>
        </p:spPr>
        <p:txBody>
          <a:bodyPr>
            <a:normAutofit/>
          </a:bodyPr>
          <a:lstStyle/>
          <a:p>
            <a:r>
              <a:rPr lang="cs-CZ" sz="2200" dirty="0">
                <a:latin typeface="Times New Roman" panose="02020603050405020304" pitchFamily="18" charset="0"/>
                <a:cs typeface="Times New Roman" panose="02020603050405020304" pitchFamily="18" charset="0"/>
              </a:rPr>
              <a:t>PŘEKÁŽKY</a:t>
            </a:r>
          </a:p>
          <a:p>
            <a:r>
              <a:rPr lang="cs-CZ" sz="2200" dirty="0">
                <a:latin typeface="Times New Roman" panose="02020603050405020304" pitchFamily="18" charset="0"/>
                <a:cs typeface="Times New Roman" panose="02020603050405020304" pitchFamily="18" charset="0"/>
              </a:rPr>
              <a:t>Otázky které často vyvolávají trvale udržitelný rozvoj:</a:t>
            </a:r>
          </a:p>
          <a:p>
            <a:pPr lvl="1"/>
            <a:r>
              <a:rPr lang="cs-CZ" sz="1800" dirty="0" err="1">
                <a:latin typeface="Times New Roman" panose="02020603050405020304" pitchFamily="18" charset="0"/>
                <a:cs typeface="Times New Roman" panose="02020603050405020304" pitchFamily="18" charset="0"/>
              </a:rPr>
              <a:t>Neni</a:t>
            </a:r>
            <a:r>
              <a:rPr lang="cs-CZ" sz="1800" dirty="0">
                <a:latin typeface="Times New Roman" panose="02020603050405020304" pitchFamily="18" charset="0"/>
                <a:cs typeface="Times New Roman" panose="02020603050405020304" pitchFamily="18" charset="0"/>
              </a:rPr>
              <a:t>́ trvale </a:t>
            </a:r>
            <a:r>
              <a:rPr lang="cs-CZ" sz="1800" dirty="0" err="1">
                <a:latin typeface="Times New Roman" panose="02020603050405020304" pitchFamily="18" charset="0"/>
                <a:cs typeface="Times New Roman" panose="02020603050405020304" pitchFamily="18" charset="0"/>
              </a:rPr>
              <a:t>udržitelny</a:t>
            </a:r>
            <a:r>
              <a:rPr lang="cs-CZ" sz="1800" dirty="0">
                <a:latin typeface="Times New Roman" panose="02020603050405020304" pitchFamily="18" charset="0"/>
                <a:cs typeface="Times New Roman" panose="02020603050405020304" pitchFamily="18" charset="0"/>
              </a:rPr>
              <a:t>́ rozvoj v </a:t>
            </a:r>
            <a:r>
              <a:rPr lang="cs-CZ" sz="1800" dirty="0" err="1">
                <a:latin typeface="Times New Roman" panose="02020603050405020304" pitchFamily="18" charset="0"/>
                <a:cs typeface="Times New Roman" panose="02020603050405020304" pitchFamily="18" charset="0"/>
              </a:rPr>
              <a:t>podstate</a:t>
            </a:r>
            <a:r>
              <a:rPr lang="cs-CZ" sz="1800" dirty="0">
                <a:latin typeface="Times New Roman" panose="02020603050405020304" pitchFamily="18" charset="0"/>
                <a:cs typeface="Times New Roman" panose="02020603050405020304" pitchFamily="18" charset="0"/>
              </a:rPr>
              <a:t>̌ jen </a:t>
            </a:r>
            <a:r>
              <a:rPr lang="cs-CZ" sz="1800" dirty="0" err="1">
                <a:latin typeface="Times New Roman" panose="02020603050405020304" pitchFamily="18" charset="0"/>
                <a:cs typeface="Times New Roman" panose="02020603050405020304" pitchFamily="18" charset="0"/>
              </a:rPr>
              <a:t>způsobem</a:t>
            </a:r>
            <a:r>
              <a:rPr lang="cs-CZ" sz="1800" dirty="0">
                <a:latin typeface="Times New Roman" panose="02020603050405020304" pitchFamily="18" charset="0"/>
                <a:cs typeface="Times New Roman" panose="02020603050405020304" pitchFamily="18" charset="0"/>
              </a:rPr>
              <a:t>, jak </a:t>
            </a:r>
            <a:r>
              <a:rPr lang="cs-CZ" sz="1800" dirty="0" err="1">
                <a:latin typeface="Times New Roman" panose="02020603050405020304" pitchFamily="18" charset="0"/>
                <a:cs typeface="Times New Roman" panose="02020603050405020304" pitchFamily="18" charset="0"/>
              </a:rPr>
              <a:t>lépe</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nakládat</a:t>
            </a:r>
            <a:r>
              <a:rPr lang="cs-CZ" sz="1800" dirty="0">
                <a:latin typeface="Times New Roman" panose="02020603050405020304" pitchFamily="18" charset="0"/>
                <a:cs typeface="Times New Roman" panose="02020603050405020304" pitchFamily="18" charset="0"/>
              </a:rPr>
              <a:t> s </a:t>
            </a:r>
            <a:r>
              <a:rPr lang="cs-CZ" sz="1800" dirty="0" err="1">
                <a:latin typeface="Times New Roman" panose="02020603050405020304" pitchFamily="18" charset="0"/>
                <a:cs typeface="Times New Roman" panose="02020603050405020304" pitchFamily="18" charset="0"/>
              </a:rPr>
              <a:t>neobnovitelnými</a:t>
            </a:r>
            <a:r>
              <a:rPr lang="cs-CZ" sz="1800" dirty="0">
                <a:latin typeface="Times New Roman" panose="02020603050405020304" pitchFamily="18" charset="0"/>
                <a:cs typeface="Times New Roman" panose="02020603050405020304" pitchFamily="18" charset="0"/>
              </a:rPr>
              <a:t> zdroji? </a:t>
            </a:r>
          </a:p>
          <a:p>
            <a:pPr lvl="1"/>
            <a:endParaRPr lang="cs-CZ" sz="1800" dirty="0">
              <a:latin typeface="Times New Roman" panose="02020603050405020304" pitchFamily="18" charset="0"/>
              <a:cs typeface="Times New Roman" panose="02020603050405020304" pitchFamily="18" charset="0"/>
            </a:endParaRPr>
          </a:p>
          <a:p>
            <a:pPr lvl="1"/>
            <a:r>
              <a:rPr lang="cs-CZ" sz="1800" dirty="0">
                <a:latin typeface="Times New Roman" panose="02020603050405020304" pitchFamily="18" charset="0"/>
                <a:cs typeface="Times New Roman" panose="02020603050405020304" pitchFamily="18" charset="0"/>
              </a:rPr>
              <a:t>Chce trvale </a:t>
            </a:r>
            <a:r>
              <a:rPr lang="cs-CZ" sz="1800" dirty="0" err="1">
                <a:latin typeface="Times New Roman" panose="02020603050405020304" pitchFamily="18" charset="0"/>
                <a:cs typeface="Times New Roman" panose="02020603050405020304" pitchFamily="18" charset="0"/>
              </a:rPr>
              <a:t>udržitelny</a:t>
            </a:r>
            <a:r>
              <a:rPr lang="cs-CZ" sz="1800" dirty="0">
                <a:latin typeface="Times New Roman" panose="02020603050405020304" pitchFamily="18" charset="0"/>
                <a:cs typeface="Times New Roman" panose="02020603050405020304" pitchFamily="18" charset="0"/>
              </a:rPr>
              <a:t>́ rozvoj zachovat </a:t>
            </a:r>
            <a:r>
              <a:rPr lang="cs-CZ" sz="1800" dirty="0" err="1">
                <a:latin typeface="Times New Roman" panose="02020603050405020304" pitchFamily="18" charset="0"/>
                <a:cs typeface="Times New Roman" panose="02020603050405020304" pitchFamily="18" charset="0"/>
              </a:rPr>
              <a:t>výhradne</a:t>
            </a:r>
            <a:r>
              <a:rPr lang="cs-CZ" sz="1800" dirty="0">
                <a:latin typeface="Times New Roman" panose="02020603050405020304" pitchFamily="18" charset="0"/>
                <a:cs typeface="Times New Roman" panose="02020603050405020304" pitchFamily="18" charset="0"/>
              </a:rPr>
              <a:t>̌ hodnotu </a:t>
            </a:r>
            <a:r>
              <a:rPr lang="cs-CZ" sz="1800" dirty="0" err="1">
                <a:latin typeface="Times New Roman" panose="02020603050405020304" pitchFamily="18" charset="0"/>
                <a:cs typeface="Times New Roman" panose="02020603050405020304" pitchFamily="18" charset="0"/>
              </a:rPr>
              <a:t>přírodního</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kapitálu</a:t>
            </a:r>
            <a:r>
              <a:rPr lang="cs-CZ" sz="1800" dirty="0">
                <a:latin typeface="Times New Roman" panose="02020603050405020304" pitchFamily="18" charset="0"/>
                <a:cs typeface="Times New Roman" panose="02020603050405020304" pitchFamily="18" charset="0"/>
              </a:rPr>
              <a:t>? </a:t>
            </a:r>
          </a:p>
          <a:p>
            <a:pPr lvl="1"/>
            <a:endParaRPr lang="cs-CZ" sz="1800" dirty="0">
              <a:latin typeface="Times New Roman" panose="02020603050405020304" pitchFamily="18" charset="0"/>
              <a:cs typeface="Times New Roman" panose="02020603050405020304" pitchFamily="18" charset="0"/>
            </a:endParaRPr>
          </a:p>
          <a:p>
            <a:pPr lvl="1"/>
            <a:r>
              <a:rPr lang="cs-CZ" sz="1800" dirty="0">
                <a:latin typeface="Times New Roman" panose="02020603050405020304" pitchFamily="18" charset="0"/>
                <a:cs typeface="Times New Roman" panose="02020603050405020304" pitchFamily="18" charset="0"/>
              </a:rPr>
              <a:t>Jak dlouho je ekonomický </a:t>
            </a:r>
            <a:r>
              <a:rPr lang="cs-CZ" sz="1800" dirty="0" err="1">
                <a:latin typeface="Times New Roman" panose="02020603050405020304" pitchFamily="18" charset="0"/>
                <a:cs typeface="Times New Roman" panose="02020603050405020304" pitchFamily="18" charset="0"/>
              </a:rPr>
              <a:t>růst</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ktery</a:t>
            </a:r>
            <a:r>
              <a:rPr lang="cs-CZ" sz="1800" dirty="0">
                <a:latin typeface="Times New Roman" panose="02020603050405020304" pitchFamily="18" charset="0"/>
                <a:cs typeface="Times New Roman" panose="02020603050405020304" pitchFamily="18" charset="0"/>
              </a:rPr>
              <a:t>́ je </a:t>
            </a:r>
            <a:r>
              <a:rPr lang="cs-CZ" sz="1800" dirty="0" err="1">
                <a:latin typeface="Times New Roman" panose="02020603050405020304" pitchFamily="18" charset="0"/>
                <a:cs typeface="Times New Roman" panose="02020603050405020304" pitchFamily="18" charset="0"/>
              </a:rPr>
              <a:t>vždy</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exponenciálni</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udržitelny</a:t>
            </a:r>
            <a:r>
              <a:rPr lang="cs-CZ" sz="1800" dirty="0">
                <a:latin typeface="Times New Roman" panose="02020603050405020304" pitchFamily="18" charset="0"/>
                <a:cs typeface="Times New Roman" panose="02020603050405020304" pitchFamily="18" charset="0"/>
              </a:rPr>
              <a:t>́? </a:t>
            </a:r>
          </a:p>
          <a:p>
            <a:pPr marL="457200" lvl="1" indent="0">
              <a:buNone/>
            </a:pPr>
            <a:endParaRPr 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176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2150EA-EAFA-C741-A88B-DC4B9DE54E36}"/>
              </a:ext>
            </a:extLst>
          </p:cNvPr>
          <p:cNvSpPr>
            <a:spLocks noGrp="1"/>
          </p:cNvSpPr>
          <p:nvPr>
            <p:ph idx="1"/>
          </p:nvPr>
        </p:nvSpPr>
        <p:spPr>
          <a:xfrm>
            <a:off x="457200" y="758536"/>
            <a:ext cx="8229600" cy="5367627"/>
          </a:xfrm>
        </p:spPr>
        <p:txBody>
          <a:bodyPr>
            <a:normAutofit/>
          </a:bodyPr>
          <a:lstStyle/>
          <a:p>
            <a:r>
              <a:rPr lang="cs-CZ" sz="2200" b="1" dirty="0">
                <a:latin typeface="Times New Roman" panose="02020603050405020304" pitchFamily="18" charset="0"/>
                <a:cs typeface="Times New Roman" panose="02020603050405020304" pitchFamily="18" charset="0"/>
              </a:rPr>
              <a:t>TRVALE UDRŽITELNÝ ROZVOJ V ČR</a:t>
            </a:r>
          </a:p>
          <a:p>
            <a:endParaRPr lang="cs-CZ" sz="2200"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Neexistence principu TUR před rokem 1989</a:t>
            </a:r>
          </a:p>
          <a:p>
            <a:r>
              <a:rPr lang="cs-CZ" sz="2200" dirty="0">
                <a:latin typeface="Times New Roman" panose="02020603050405020304" pitchFamily="18" charset="0"/>
                <a:cs typeface="Times New Roman" panose="02020603050405020304" pitchFamily="18" charset="0"/>
              </a:rPr>
              <a:t>Některé zákony přísnější než na Západě (recyklace)</a:t>
            </a:r>
          </a:p>
          <a:p>
            <a:r>
              <a:rPr lang="cs-CZ" sz="2200" dirty="0">
                <a:latin typeface="Times New Roman" panose="02020603050405020304" pitchFamily="18" charset="0"/>
                <a:cs typeface="Times New Roman" panose="02020603050405020304" pitchFamily="18" charset="0"/>
              </a:rPr>
              <a:t>Obvykle zaváděny projekty menšího rozsahu </a:t>
            </a:r>
          </a:p>
          <a:p>
            <a:r>
              <a:rPr lang="cs-CZ" sz="2200" dirty="0">
                <a:latin typeface="Times New Roman" panose="02020603050405020304" pitchFamily="18" charset="0"/>
                <a:cs typeface="Times New Roman" panose="02020603050405020304" pitchFamily="18" charset="0"/>
              </a:rPr>
              <a:t>90. </a:t>
            </a:r>
            <a:r>
              <a:rPr lang="cs-CZ" sz="2200" dirty="0" err="1">
                <a:latin typeface="Times New Roman" panose="02020603050405020304" pitchFamily="18" charset="0"/>
                <a:cs typeface="Times New Roman" panose="02020603050405020304" pitchFamily="18" charset="0"/>
              </a:rPr>
              <a:t>léta</a:t>
            </a:r>
            <a:r>
              <a:rPr lang="cs-CZ" sz="2200" dirty="0">
                <a:latin typeface="Times New Roman" panose="02020603050405020304" pitchFamily="18" charset="0"/>
                <a:cs typeface="Times New Roman" panose="02020603050405020304" pitchFamily="18" charset="0"/>
              </a:rPr>
              <a:t> byla ve </a:t>
            </a:r>
            <a:r>
              <a:rPr lang="cs-CZ" sz="2200" dirty="0" err="1">
                <a:latin typeface="Times New Roman" panose="02020603050405020304" pitchFamily="18" charset="0"/>
                <a:cs typeface="Times New Roman" panose="02020603050405020304" pitchFamily="18" charset="0"/>
              </a:rPr>
              <a:t>znameni</a:t>
            </a:r>
            <a:r>
              <a:rPr lang="cs-CZ" sz="2200" dirty="0">
                <a:latin typeface="Times New Roman" panose="02020603050405020304" pitchFamily="18" charset="0"/>
                <a:cs typeface="Times New Roman" panose="02020603050405020304" pitchFamily="18" charset="0"/>
              </a:rPr>
              <a:t>́ restrukturalizace </a:t>
            </a:r>
            <a:r>
              <a:rPr lang="cs-CZ" sz="2200" dirty="0" err="1">
                <a:latin typeface="Times New Roman" panose="02020603050405020304" pitchFamily="18" charset="0"/>
                <a:cs typeface="Times New Roman" panose="02020603050405020304" pitchFamily="18" charset="0"/>
              </a:rPr>
              <a:t>průmyslu</a:t>
            </a:r>
            <a:r>
              <a:rPr lang="cs-CZ" sz="2200" dirty="0">
                <a:latin typeface="Times New Roman" panose="02020603050405020304" pitchFamily="18" charset="0"/>
                <a:cs typeface="Times New Roman" panose="02020603050405020304" pitchFamily="18" charset="0"/>
              </a:rPr>
              <a:t> a omezení </a:t>
            </a:r>
            <a:r>
              <a:rPr lang="cs-CZ" sz="2200" dirty="0" err="1">
                <a:latin typeface="Times New Roman" panose="02020603050405020304" pitchFamily="18" charset="0"/>
                <a:cs typeface="Times New Roman" panose="02020603050405020304" pitchFamily="18" charset="0"/>
              </a:rPr>
              <a:t>znečišťováni</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ovzduši</a:t>
            </a:r>
            <a:r>
              <a:rPr lang="cs-CZ" sz="2200" dirty="0">
                <a:latin typeface="Times New Roman" panose="02020603050405020304" pitchFamily="18" charset="0"/>
                <a:cs typeface="Times New Roman" panose="02020603050405020304" pitchFamily="18" charset="0"/>
              </a:rPr>
              <a:t>́ i vody. </a:t>
            </a:r>
            <a:r>
              <a:rPr lang="cs-CZ" sz="2200" dirty="0" err="1">
                <a:latin typeface="Times New Roman" panose="02020603050405020304" pitchFamily="18" charset="0"/>
                <a:cs typeface="Times New Roman" panose="02020603050405020304" pitchFamily="18" charset="0"/>
              </a:rPr>
              <a:t>Narůsta</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podíl</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tříděného</a:t>
            </a:r>
            <a:r>
              <a:rPr lang="cs-CZ" sz="2200" dirty="0">
                <a:latin typeface="Times New Roman" panose="02020603050405020304" pitchFamily="18" charset="0"/>
                <a:cs typeface="Times New Roman" panose="02020603050405020304" pitchFamily="18" charset="0"/>
              </a:rPr>
              <a:t> i </a:t>
            </a:r>
            <a:r>
              <a:rPr lang="cs-CZ" sz="2200" dirty="0" err="1">
                <a:latin typeface="Times New Roman" panose="02020603050405020304" pitchFamily="18" charset="0"/>
                <a:cs typeface="Times New Roman" panose="02020603050405020304" pitchFamily="18" charset="0"/>
              </a:rPr>
              <a:t>recyklovaného</a:t>
            </a:r>
            <a:r>
              <a:rPr lang="cs-CZ" sz="2200" dirty="0">
                <a:latin typeface="Times New Roman" panose="02020603050405020304" pitchFamily="18" charset="0"/>
                <a:cs typeface="Times New Roman" panose="02020603050405020304" pitchFamily="18" charset="0"/>
              </a:rPr>
              <a:t> odpadu. </a:t>
            </a:r>
          </a:p>
          <a:p>
            <a:r>
              <a:rPr lang="cs-CZ" sz="2200" dirty="0">
                <a:latin typeface="Times New Roman" panose="02020603050405020304" pitchFamily="18" charset="0"/>
                <a:cs typeface="Times New Roman" panose="02020603050405020304" pitchFamily="18" charset="0"/>
              </a:rPr>
              <a:t>V roce 2005 byl </a:t>
            </a:r>
            <a:r>
              <a:rPr lang="cs-CZ" sz="2200" dirty="0" err="1">
                <a:latin typeface="Times New Roman" panose="02020603050405020304" pitchFamily="18" charset="0"/>
                <a:cs typeface="Times New Roman" panose="02020603050405020304" pitchFamily="18" charset="0"/>
              </a:rPr>
              <a:t>schválen</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zákon</a:t>
            </a:r>
            <a:r>
              <a:rPr lang="cs-CZ" sz="2200" dirty="0">
                <a:latin typeface="Times New Roman" panose="02020603050405020304" pitchFamily="18" charset="0"/>
                <a:cs typeface="Times New Roman" panose="02020603050405020304" pitchFamily="18" charset="0"/>
              </a:rPr>
              <a:t> o </a:t>
            </a:r>
            <a:r>
              <a:rPr lang="cs-CZ" sz="2200" dirty="0" err="1">
                <a:latin typeface="Times New Roman" panose="02020603050405020304" pitchFamily="18" charset="0"/>
                <a:cs typeface="Times New Roman" panose="02020603050405020304" pitchFamily="18" charset="0"/>
              </a:rPr>
              <a:t>podpoře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využíváni</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obnovitelných</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zdroju</a:t>
            </a:r>
            <a:r>
              <a:rPr lang="cs-CZ" sz="2200" dirty="0">
                <a:latin typeface="Times New Roman" panose="02020603050405020304" pitchFamily="18" charset="0"/>
                <a:cs typeface="Times New Roman" panose="02020603050405020304" pitchFamily="18" charset="0"/>
              </a:rPr>
              <a:t>̊ energie (180/2005 Sb.), </a:t>
            </a:r>
            <a:r>
              <a:rPr lang="cs-CZ" sz="2200" dirty="0" err="1">
                <a:latin typeface="Times New Roman" panose="02020603050405020304" pitchFamily="18" charset="0"/>
                <a:cs typeface="Times New Roman" panose="02020603050405020304" pitchFamily="18" charset="0"/>
              </a:rPr>
              <a:t>ktery</a:t>
            </a:r>
            <a:r>
              <a:rPr lang="cs-CZ" sz="2200" dirty="0">
                <a:latin typeface="Times New Roman" panose="02020603050405020304" pitchFamily="18" charset="0"/>
                <a:cs typeface="Times New Roman" panose="02020603050405020304" pitchFamily="18" charset="0"/>
              </a:rPr>
              <a:t>́ garantuje </a:t>
            </a:r>
            <a:r>
              <a:rPr lang="cs-CZ" sz="2200" dirty="0" err="1">
                <a:latin typeface="Times New Roman" panose="02020603050405020304" pitchFamily="18" charset="0"/>
                <a:cs typeface="Times New Roman" panose="02020603050405020304" pitchFamily="18" charset="0"/>
              </a:rPr>
              <a:t>minimálni</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výkupni</a:t>
            </a:r>
            <a:r>
              <a:rPr lang="cs-CZ" sz="2200" dirty="0">
                <a:latin typeface="Times New Roman" panose="02020603050405020304" pitchFamily="18" charset="0"/>
                <a:cs typeface="Times New Roman" panose="02020603050405020304" pitchFamily="18" charset="0"/>
              </a:rPr>
              <a:t>́ ceny a </a:t>
            </a:r>
            <a:r>
              <a:rPr lang="cs-CZ" sz="2200" dirty="0" err="1">
                <a:latin typeface="Times New Roman" panose="02020603050405020304" pitchFamily="18" charset="0"/>
                <a:cs typeface="Times New Roman" panose="02020603050405020304" pitchFamily="18" charset="0"/>
              </a:rPr>
              <a:t>umožňuje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výrobcům</a:t>
            </a:r>
            <a:r>
              <a:rPr lang="cs-CZ" sz="2200" dirty="0">
                <a:latin typeface="Times New Roman" panose="02020603050405020304" pitchFamily="18" charset="0"/>
                <a:cs typeface="Times New Roman" panose="02020603050405020304" pitchFamily="18" charset="0"/>
              </a:rPr>
              <a:t> z </a:t>
            </a:r>
            <a:r>
              <a:rPr lang="cs-CZ" sz="2200" dirty="0" err="1">
                <a:latin typeface="Times New Roman" panose="02020603050405020304" pitchFamily="18" charset="0"/>
                <a:cs typeface="Times New Roman" panose="02020603050405020304" pitchFamily="18" charset="0"/>
              </a:rPr>
              <a:t>obnovitelných</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zdroju</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uzavírat</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dlouhodobe</a:t>
            </a:r>
            <a:r>
              <a:rPr lang="cs-CZ" sz="2200" dirty="0">
                <a:latin typeface="Times New Roman" panose="02020603050405020304" pitchFamily="18" charset="0"/>
                <a:cs typeface="Times New Roman" panose="02020603050405020304" pitchFamily="18" charset="0"/>
              </a:rPr>
              <a:t>́ smlouvy. </a:t>
            </a:r>
          </a:p>
          <a:p>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6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FB8D0B-6269-0143-B8BE-DD364F45609D}"/>
              </a:ext>
            </a:extLst>
          </p:cNvPr>
          <p:cNvSpPr>
            <a:spLocks noGrp="1"/>
          </p:cNvSpPr>
          <p:nvPr>
            <p:ph idx="1"/>
          </p:nvPr>
        </p:nvSpPr>
        <p:spPr>
          <a:xfrm>
            <a:off x="457200" y="727364"/>
            <a:ext cx="8229600" cy="5398799"/>
          </a:xfrm>
        </p:spPr>
        <p:txBody>
          <a:bodyPr>
            <a:normAutofit/>
          </a:bodyPr>
          <a:lstStyle/>
          <a:p>
            <a:r>
              <a:rPr lang="cs-CZ" sz="2200" dirty="0">
                <a:latin typeface="Times New Roman" panose="02020603050405020304" pitchFamily="18" charset="0"/>
                <a:cs typeface="Times New Roman" panose="02020603050405020304" pitchFamily="18" charset="0"/>
              </a:rPr>
              <a:t>Rada vlády pro udržitelný rozvoj </a:t>
            </a:r>
          </a:p>
          <a:p>
            <a:pPr lvl="1"/>
            <a:r>
              <a:rPr lang="cs-CZ" sz="1800" dirty="0">
                <a:latin typeface="Times New Roman" panose="02020603050405020304" pitchFamily="18" charset="0"/>
                <a:cs typeface="Times New Roman" panose="02020603050405020304" pitchFamily="18" charset="0"/>
              </a:rPr>
              <a:t>je </a:t>
            </a:r>
            <a:r>
              <a:rPr lang="cs-CZ" sz="1800" dirty="0" err="1">
                <a:latin typeface="Times New Roman" panose="02020603050405020304" pitchFamily="18" charset="0"/>
                <a:cs typeface="Times New Roman" panose="02020603050405020304" pitchFamily="18" charset="0"/>
              </a:rPr>
              <a:t>poradním</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orgánem</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vlády</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Česke</a:t>
            </a:r>
            <a:r>
              <a:rPr lang="cs-CZ" sz="1800" dirty="0">
                <a:latin typeface="Times New Roman" panose="02020603050405020304" pitchFamily="18" charset="0"/>
                <a:cs typeface="Times New Roman" panose="02020603050405020304" pitchFamily="18" charset="0"/>
              </a:rPr>
              <a:t>́ republiky ve </a:t>
            </a:r>
            <a:r>
              <a:rPr lang="cs-CZ" sz="1800" dirty="0" err="1">
                <a:latin typeface="Times New Roman" panose="02020603050405020304" pitchFamily="18" charset="0"/>
                <a:cs typeface="Times New Roman" panose="02020603050405020304" pitchFamily="18" charset="0"/>
              </a:rPr>
              <a:t>věcech</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strategického</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plánováni</a:t>
            </a:r>
            <a:r>
              <a:rPr lang="cs-CZ" sz="1800" dirty="0">
                <a:latin typeface="Times New Roman" panose="02020603050405020304" pitchFamily="18" charset="0"/>
                <a:cs typeface="Times New Roman" panose="02020603050405020304" pitchFamily="18" charset="0"/>
              </a:rPr>
              <a:t>́ a </a:t>
            </a:r>
            <a:r>
              <a:rPr lang="cs-CZ" sz="1800" dirty="0" err="1">
                <a:latin typeface="Times New Roman" panose="02020603050405020304" pitchFamily="18" charset="0"/>
                <a:cs typeface="Times New Roman" panose="02020603050405020304" pitchFamily="18" charset="0"/>
              </a:rPr>
              <a:t>udržitelného</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roz</a:t>
            </a:r>
            <a:r>
              <a:rPr lang="cs-CZ" sz="1800" dirty="0">
                <a:latin typeface="Times New Roman" panose="02020603050405020304" pitchFamily="18" charset="0"/>
                <a:cs typeface="Times New Roman" panose="02020603050405020304" pitchFamily="18" charset="0"/>
              </a:rPr>
              <a:t>- voje. Ve </a:t>
            </a:r>
            <a:r>
              <a:rPr lang="cs-CZ" sz="1800" dirty="0" err="1">
                <a:latin typeface="Times New Roman" panose="02020603050405020304" pitchFamily="18" charset="0"/>
                <a:cs typeface="Times New Roman" panose="02020603050405020304" pitchFamily="18" charset="0"/>
              </a:rPr>
              <a:t>sve</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činnosti</a:t>
            </a:r>
            <a:r>
              <a:rPr lang="cs-CZ" sz="1800" dirty="0">
                <a:latin typeface="Times New Roman" panose="02020603050405020304" pitchFamily="18" charset="0"/>
                <a:cs typeface="Times New Roman" panose="02020603050405020304" pitchFamily="18" charset="0"/>
              </a:rPr>
              <a:t> pak: „iniciuje, koncipuje, koordinuje, sleduje, vyhodnocuje a podporuje </a:t>
            </a:r>
            <a:r>
              <a:rPr lang="cs-CZ" sz="1800" dirty="0" err="1">
                <a:latin typeface="Times New Roman" panose="02020603050405020304" pitchFamily="18" charset="0"/>
                <a:cs typeface="Times New Roman" panose="02020603050405020304" pitchFamily="18" charset="0"/>
              </a:rPr>
              <a:t>strategicke</a:t>
            </a:r>
            <a:r>
              <a:rPr lang="cs-CZ" sz="1800" dirty="0">
                <a:latin typeface="Times New Roman" panose="02020603050405020304" pitchFamily="18" charset="0"/>
                <a:cs typeface="Times New Roman" panose="02020603050405020304" pitchFamily="18" charset="0"/>
              </a:rPr>
              <a:t>́ dimenze v </a:t>
            </a:r>
            <a:r>
              <a:rPr lang="cs-CZ" sz="1800" dirty="0" err="1">
                <a:latin typeface="Times New Roman" panose="02020603050405020304" pitchFamily="18" charset="0"/>
                <a:cs typeface="Times New Roman" panose="02020603050405020304" pitchFamily="18" charset="0"/>
              </a:rPr>
              <a:t>řízeni</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státu</a:t>
            </a:r>
            <a:r>
              <a:rPr lang="cs-CZ" sz="1800" dirty="0">
                <a:latin typeface="Times New Roman" panose="02020603050405020304" pitchFamily="18" charset="0"/>
                <a:cs typeface="Times New Roman" panose="02020603050405020304" pitchFamily="18" charset="0"/>
              </a:rPr>
              <a:t>. </a:t>
            </a:r>
            <a:endParaRPr lang="cs-CZ" sz="2200" dirty="0">
              <a:latin typeface="Times New Roman" panose="02020603050405020304" pitchFamily="18" charset="0"/>
              <a:cs typeface="Times New Roman" panose="02020603050405020304" pitchFamily="18" charset="0"/>
            </a:endParaRPr>
          </a:p>
          <a:p>
            <a:pPr lvl="1"/>
            <a:r>
              <a:rPr lang="cs-CZ" sz="2200" dirty="0">
                <a:latin typeface="Times New Roman" panose="02020603050405020304" pitchFamily="18" charset="0"/>
                <a:cs typeface="Times New Roman" panose="02020603050405020304" pitchFamily="18" charset="0"/>
              </a:rPr>
              <a:t>Klíčovým dokumentem- strategický rámec ČR 2030</a:t>
            </a:r>
            <a:endParaRPr lang="cs-CZ" sz="1800" dirty="0">
              <a:latin typeface="Times New Roman" panose="02020603050405020304" pitchFamily="18" charset="0"/>
              <a:cs typeface="Times New Roman" panose="02020603050405020304" pitchFamily="18" charset="0"/>
            </a:endParaRPr>
          </a:p>
          <a:p>
            <a:pPr lvl="1"/>
            <a:r>
              <a:rPr lang="cs-CZ" sz="2200" dirty="0">
                <a:latin typeface="Times New Roman" panose="02020603050405020304" pitchFamily="18" charset="0"/>
                <a:cs typeface="Times New Roman" panose="02020603050405020304" pitchFamily="18" charset="0"/>
              </a:rPr>
              <a:t>Fórum udržitelného rozvoje- příležitostné setkání- vytvoření veřejného prostoru k diskuzím </a:t>
            </a:r>
          </a:p>
          <a:p>
            <a:pPr lvl="1"/>
            <a:r>
              <a:rPr lang="cs-CZ" sz="2200" dirty="0">
                <a:latin typeface="Times New Roman" panose="02020603050405020304" pitchFamily="18" charset="0"/>
                <a:cs typeface="Times New Roman" panose="02020603050405020304" pitchFamily="18" charset="0"/>
              </a:rPr>
              <a:t>Evropský týden udržitelného rozvoje</a:t>
            </a:r>
          </a:p>
          <a:p>
            <a:pPr lvl="1"/>
            <a:r>
              <a:rPr lang="cs-CZ" sz="2200" dirty="0">
                <a:latin typeface="Times New Roman" panose="02020603050405020304" pitchFamily="18" charset="0"/>
                <a:cs typeface="Times New Roman" panose="02020603050405020304" pitchFamily="18" charset="0"/>
              </a:rPr>
              <a:t>Česká rada pro udržitelný rozvoj </a:t>
            </a:r>
          </a:p>
          <a:p>
            <a:pPr lvl="1"/>
            <a:endParaRPr lang="cs-CZ" sz="2200" dirty="0">
              <a:latin typeface="Times New Roman" panose="02020603050405020304" pitchFamily="18" charset="0"/>
              <a:cs typeface="Times New Roman" panose="02020603050405020304" pitchFamily="18" charset="0"/>
            </a:endParaRPr>
          </a:p>
          <a:p>
            <a:pPr lvl="1"/>
            <a:r>
              <a:rPr lang="cs-CZ" sz="2200" dirty="0">
                <a:latin typeface="Times New Roman" panose="02020603050405020304" pitchFamily="18" charset="0"/>
                <a:cs typeface="Times New Roman" panose="02020603050405020304" pitchFamily="18" charset="0"/>
              </a:rPr>
              <a:t>Studium v ČR- </a:t>
            </a:r>
            <a:r>
              <a:rPr lang="cs-CZ" sz="2200" dirty="0" err="1">
                <a:latin typeface="Times New Roman" panose="02020603050405020304" pitchFamily="18" charset="0"/>
                <a:cs typeface="Times New Roman" panose="02020603050405020304" pitchFamily="18" charset="0"/>
              </a:rPr>
              <a:t>Katedře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sociálni</a:t>
            </a:r>
            <a:r>
              <a:rPr lang="cs-CZ" sz="2200" dirty="0">
                <a:latin typeface="Times New Roman" panose="02020603050405020304" pitchFamily="18" charset="0"/>
                <a:cs typeface="Times New Roman" panose="02020603050405020304" pitchFamily="18" charset="0"/>
              </a:rPr>
              <a:t>́ a </a:t>
            </a:r>
            <a:r>
              <a:rPr lang="cs-CZ" sz="2200" dirty="0" err="1">
                <a:latin typeface="Times New Roman" panose="02020603050405020304" pitchFamily="18" charset="0"/>
                <a:cs typeface="Times New Roman" panose="02020603050405020304" pitchFamily="18" charset="0"/>
              </a:rPr>
              <a:t>kulturni</a:t>
            </a:r>
            <a:r>
              <a:rPr lang="cs-CZ" sz="2200" dirty="0">
                <a:latin typeface="Times New Roman" panose="02020603050405020304" pitchFamily="18" charset="0"/>
                <a:cs typeface="Times New Roman" panose="02020603050405020304" pitchFamily="18" charset="0"/>
              </a:rPr>
              <a:t>́ ekologie Fakulty </a:t>
            </a:r>
            <a:r>
              <a:rPr lang="cs-CZ" sz="2200" dirty="0" err="1">
                <a:latin typeface="Times New Roman" panose="02020603050405020304" pitchFamily="18" charset="0"/>
                <a:cs typeface="Times New Roman" panose="02020603050405020304" pitchFamily="18" charset="0"/>
              </a:rPr>
              <a:t>humanitních</a:t>
            </a:r>
            <a:r>
              <a:rPr lang="cs-CZ" sz="2200" dirty="0">
                <a:latin typeface="Times New Roman" panose="02020603050405020304" pitchFamily="18" charset="0"/>
                <a:cs typeface="Times New Roman" panose="02020603050405020304" pitchFamily="18" charset="0"/>
              </a:rPr>
              <a:t> studií Univerzity Karlovy</a:t>
            </a:r>
          </a:p>
          <a:p>
            <a:pPr lvl="1"/>
            <a:r>
              <a:rPr lang="cs-CZ" sz="2200" dirty="0">
                <a:latin typeface="Times New Roman" panose="02020603050405020304" pitchFamily="18" charset="0"/>
                <a:cs typeface="Times New Roman" panose="02020603050405020304" pitchFamily="18" charset="0"/>
              </a:rPr>
              <a:t>PODPORA UR- </a:t>
            </a:r>
            <a:r>
              <a:rPr lang="cs-CZ" sz="2200" dirty="0" err="1">
                <a:latin typeface="Times New Roman" panose="02020603050405020304" pitchFamily="18" charset="0"/>
                <a:cs typeface="Times New Roman" panose="02020603050405020304" pitchFamily="18" charset="0"/>
              </a:rPr>
              <a:t>Ekotopfilmu</a:t>
            </a:r>
            <a:r>
              <a:rPr lang="cs-CZ" sz="2200" dirty="0">
                <a:latin typeface="Times New Roman" panose="02020603050405020304" pitchFamily="18" charset="0"/>
                <a:cs typeface="Times New Roman" panose="02020603050405020304" pitchFamily="18" charset="0"/>
              </a:rPr>
              <a:t> </a:t>
            </a:r>
          </a:p>
          <a:p>
            <a:pPr lvl="1"/>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444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A8AA9F-4F04-0049-BE26-07235747F753}"/>
              </a:ext>
            </a:extLst>
          </p:cNvPr>
          <p:cNvSpPr>
            <a:spLocks noGrp="1"/>
          </p:cNvSpPr>
          <p:nvPr>
            <p:ph idx="1"/>
          </p:nvPr>
        </p:nvSpPr>
        <p:spPr>
          <a:xfrm>
            <a:off x="457200" y="665018"/>
            <a:ext cx="8229600" cy="5461145"/>
          </a:xfrm>
        </p:spPr>
        <p:txBody>
          <a:bodyPr>
            <a:normAutofit/>
          </a:bodyPr>
          <a:lstStyle/>
          <a:p>
            <a:r>
              <a:rPr lang="cs-CZ" sz="2200" b="1" dirty="0">
                <a:latin typeface="Times New Roman" panose="02020603050405020304" pitchFamily="18" charset="0"/>
                <a:cs typeface="Times New Roman" panose="02020603050405020304" pitchFamily="18" charset="0"/>
              </a:rPr>
              <a:t>UDRŽITELNÁ VÝSTAVBA BUDOV A JEJÍ UPLATŇOVÁNÍ VE STŘEDNÍ EVROPĚ </a:t>
            </a:r>
          </a:p>
          <a:p>
            <a:endParaRPr lang="cs-CZ" sz="2200" b="1"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Součástí trvale udržitelného rozvoje- konkrétně ve stavebnictví a užívání staveb</a:t>
            </a:r>
          </a:p>
          <a:p>
            <a:r>
              <a:rPr lang="cs-CZ" sz="2200" dirty="0">
                <a:latin typeface="Times New Roman" panose="02020603050405020304" pitchFamily="18" charset="0"/>
                <a:cs typeface="Times New Roman" panose="02020603050405020304" pitchFamily="18" charset="0"/>
              </a:rPr>
              <a:t>Výstavba, která uvádí v soulad environmentální́, sociální́ a ekonomické́ aspekty při výstavbě̌ a provozu budov. </a:t>
            </a:r>
          </a:p>
          <a:p>
            <a:r>
              <a:rPr lang="cs-CZ" sz="2200" dirty="0">
                <a:latin typeface="Times New Roman" panose="02020603050405020304" pitchFamily="18" charset="0"/>
                <a:cs typeface="Times New Roman" panose="02020603050405020304" pitchFamily="18" charset="0"/>
              </a:rPr>
              <a:t>V praxi jsou různá certifikační schémata, která pomáhá určit do jaké kategorie budova spadá</a:t>
            </a:r>
          </a:p>
          <a:p>
            <a:r>
              <a:rPr lang="cs-CZ" sz="2200" dirty="0">
                <a:latin typeface="Times New Roman" panose="02020603050405020304" pitchFamily="18" charset="0"/>
                <a:cs typeface="Times New Roman" panose="02020603050405020304" pitchFamily="18" charset="0"/>
              </a:rPr>
              <a:t>Agenda 21 pro udržitelnou výstavbu navazuje na dokument Agendy 21, která definuje udržitelnou budovu, která vykazuje následující aspekty:</a:t>
            </a:r>
          </a:p>
          <a:p>
            <a:endParaRPr lang="cs-CZ" sz="2200" dirty="0">
              <a:latin typeface="Times New Roman" panose="02020603050405020304" pitchFamily="18" charset="0"/>
              <a:cs typeface="Times New Roman" panose="02020603050405020304" pitchFamily="18" charset="0"/>
            </a:endParaRPr>
          </a:p>
          <a:p>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406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F4E0ED-9FEA-4F4E-8136-31090F104B99}"/>
              </a:ext>
            </a:extLst>
          </p:cNvPr>
          <p:cNvSpPr>
            <a:spLocks noGrp="1"/>
          </p:cNvSpPr>
          <p:nvPr>
            <p:ph idx="1"/>
          </p:nvPr>
        </p:nvSpPr>
        <p:spPr>
          <a:xfrm>
            <a:off x="457200" y="748146"/>
            <a:ext cx="8229600" cy="5378018"/>
          </a:xfrm>
        </p:spPr>
        <p:txBody>
          <a:bodyPr>
            <a:normAutofit fontScale="85000" lnSpcReduction="20000"/>
          </a:bodyPr>
          <a:lstStyle/>
          <a:p>
            <a:r>
              <a:rPr lang="cs-CZ" sz="2800" dirty="0" err="1">
                <a:latin typeface="Times New Roman" panose="02020603050405020304" pitchFamily="18" charset="0"/>
                <a:cs typeface="Times New Roman" panose="02020603050405020304" pitchFamily="18" charset="0"/>
              </a:rPr>
              <a:t>spotřebováva</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minimálni</a:t>
            </a:r>
            <a:r>
              <a:rPr lang="cs-CZ" sz="2800" dirty="0">
                <a:latin typeface="Times New Roman" panose="02020603050405020304" pitchFamily="18" charset="0"/>
                <a:cs typeface="Times New Roman" panose="02020603050405020304" pitchFamily="18" charset="0"/>
              </a:rPr>
              <a:t>́ množství energie a vody </a:t>
            </a:r>
            <a:r>
              <a:rPr lang="cs-CZ" sz="2800" dirty="0" err="1">
                <a:latin typeface="Times New Roman" panose="02020603050405020304" pitchFamily="18" charset="0"/>
                <a:cs typeface="Times New Roman" panose="02020603050405020304" pitchFamily="18" charset="0"/>
              </a:rPr>
              <a:t>během</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svého</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života</a:t>
            </a:r>
            <a:r>
              <a:rPr lang="cs-CZ" sz="2800" dirty="0">
                <a:latin typeface="Times New Roman" panose="02020603050405020304" pitchFamily="18" charset="0"/>
                <a:cs typeface="Times New Roman" panose="02020603050405020304" pitchFamily="18" charset="0"/>
              </a:rPr>
              <a:t>, </a:t>
            </a:r>
          </a:p>
          <a:p>
            <a:r>
              <a:rPr lang="cs-CZ" sz="2800" dirty="0" err="1">
                <a:latin typeface="Times New Roman" panose="02020603050405020304" pitchFamily="18" charset="0"/>
                <a:cs typeface="Times New Roman" panose="02020603050405020304" pitchFamily="18" charset="0"/>
              </a:rPr>
              <a:t>využíva</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efektivne</a:t>
            </a:r>
            <a:r>
              <a:rPr lang="cs-CZ" sz="2800" dirty="0">
                <a:latin typeface="Times New Roman" panose="02020603050405020304" pitchFamily="18" charset="0"/>
                <a:cs typeface="Times New Roman" panose="02020603050405020304" pitchFamily="18" charset="0"/>
              </a:rPr>
              <a:t>̌ suroviny (</a:t>
            </a:r>
            <a:r>
              <a:rPr lang="cs-CZ" sz="2800" dirty="0" err="1">
                <a:latin typeface="Times New Roman" panose="02020603050405020304" pitchFamily="18" charset="0"/>
                <a:cs typeface="Times New Roman" panose="02020603050405020304" pitchFamily="18" charset="0"/>
              </a:rPr>
              <a:t>materiály</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šetrne</a:t>
            </a:r>
            <a:r>
              <a:rPr lang="cs-CZ" sz="2800" dirty="0">
                <a:latin typeface="Times New Roman" panose="02020603050405020304" pitchFamily="18" charset="0"/>
                <a:cs typeface="Times New Roman" panose="02020603050405020304" pitchFamily="18" charset="0"/>
              </a:rPr>
              <a:t>́ k </a:t>
            </a:r>
            <a:r>
              <a:rPr lang="cs-CZ" sz="2800" dirty="0" err="1">
                <a:latin typeface="Times New Roman" panose="02020603050405020304" pitchFamily="18" charset="0"/>
                <a:cs typeface="Times New Roman" panose="02020603050405020304" pitchFamily="18" charset="0"/>
              </a:rPr>
              <a:t>životnímu</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prostředi</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obnovitelne</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materiály</a:t>
            </a:r>
            <a:r>
              <a:rPr lang="cs-CZ" sz="2800" dirty="0">
                <a:latin typeface="Times New Roman" panose="02020603050405020304" pitchFamily="18" charset="0"/>
                <a:cs typeface="Times New Roman" panose="02020603050405020304" pitchFamily="18" charset="0"/>
              </a:rPr>
              <a:t>), </a:t>
            </a:r>
          </a:p>
          <a:p>
            <a:r>
              <a:rPr lang="cs-CZ" sz="2800" dirty="0" err="1">
                <a:latin typeface="Times New Roman" panose="02020603050405020304" pitchFamily="18" charset="0"/>
                <a:cs typeface="Times New Roman" panose="02020603050405020304" pitchFamily="18" charset="0"/>
              </a:rPr>
              <a:t>ma</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zajištěnu</a:t>
            </a:r>
            <a:r>
              <a:rPr lang="cs-CZ" sz="2800" dirty="0">
                <a:latin typeface="Times New Roman" panose="02020603050405020304" pitchFamily="18" charset="0"/>
                <a:cs typeface="Times New Roman" panose="02020603050405020304" pitchFamily="18" charset="0"/>
              </a:rPr>
              <a:t> dlouhou dobu </a:t>
            </a:r>
            <a:r>
              <a:rPr lang="cs-CZ" sz="2800" dirty="0" err="1">
                <a:latin typeface="Times New Roman" panose="02020603050405020304" pitchFamily="18" charset="0"/>
                <a:cs typeface="Times New Roman" panose="02020603050405020304" pitchFamily="18" charset="0"/>
              </a:rPr>
              <a:t>životnosti</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kvalitni</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konstrukčni</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zpracováni</a:t>
            </a:r>
            <a:r>
              <a:rPr lang="cs-CZ" sz="2800" dirty="0">
                <a:latin typeface="Times New Roman" panose="02020603050405020304" pitchFamily="18" charset="0"/>
                <a:cs typeface="Times New Roman" panose="02020603050405020304" pitchFamily="18" charset="0"/>
              </a:rPr>
              <a:t>́, adaptabilita </a:t>
            </a:r>
            <a:r>
              <a:rPr lang="cs-CZ" sz="2800" dirty="0" err="1">
                <a:latin typeface="Times New Roman" panose="02020603050405020304" pitchFamily="18" charset="0"/>
                <a:cs typeface="Times New Roman" panose="02020603050405020304" pitchFamily="18" charset="0"/>
              </a:rPr>
              <a:t>kon</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strukce</a:t>
            </a:r>
            <a:r>
              <a:rPr lang="cs-CZ" sz="2800" dirty="0">
                <a:latin typeface="Times New Roman" panose="02020603050405020304" pitchFamily="18" charset="0"/>
                <a:cs typeface="Times New Roman" panose="02020603050405020304" pitchFamily="18" charset="0"/>
              </a:rPr>
              <a:t> pro </a:t>
            </a:r>
            <a:r>
              <a:rPr lang="cs-CZ" sz="2800" dirty="0" err="1">
                <a:latin typeface="Times New Roman" panose="02020603050405020304" pitchFamily="18" charset="0"/>
                <a:cs typeface="Times New Roman" panose="02020603050405020304" pitchFamily="18" charset="0"/>
              </a:rPr>
              <a:t>různe</a:t>
            </a:r>
            <a:r>
              <a:rPr lang="cs-CZ" sz="2800" dirty="0">
                <a:latin typeface="Times New Roman" panose="02020603050405020304" pitchFamily="18" charset="0"/>
                <a:cs typeface="Times New Roman" panose="02020603050405020304" pitchFamily="18" charset="0"/>
              </a:rPr>
              <a:t>́ druhy provozu), </a:t>
            </a:r>
          </a:p>
          <a:p>
            <a:r>
              <a:rPr lang="cs-CZ" sz="2800" dirty="0" err="1">
                <a:latin typeface="Times New Roman" panose="02020603050405020304" pitchFamily="18" charset="0"/>
                <a:cs typeface="Times New Roman" panose="02020603050405020304" pitchFamily="18" charset="0"/>
              </a:rPr>
              <a:t>vytváři</a:t>
            </a:r>
            <a:r>
              <a:rPr lang="cs-CZ" sz="2800" dirty="0">
                <a:latin typeface="Times New Roman" panose="02020603050405020304" pitchFamily="18" charset="0"/>
                <a:cs typeface="Times New Roman" panose="02020603050405020304" pitchFamily="18" charset="0"/>
              </a:rPr>
              <a:t>́ co </a:t>
            </a:r>
            <a:r>
              <a:rPr lang="cs-CZ" sz="2800" dirty="0" err="1">
                <a:latin typeface="Times New Roman" panose="02020603050405020304" pitchFamily="18" charset="0"/>
                <a:cs typeface="Times New Roman" panose="02020603050405020304" pitchFamily="18" charset="0"/>
              </a:rPr>
              <a:t>nejmenši</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množstvi</a:t>
            </a:r>
            <a:r>
              <a:rPr lang="cs-CZ" sz="2800" dirty="0">
                <a:latin typeface="Times New Roman" panose="02020603050405020304" pitchFamily="18" charset="0"/>
                <a:cs typeface="Times New Roman" panose="02020603050405020304" pitchFamily="18" charset="0"/>
              </a:rPr>
              <a:t>́ odpadu a </a:t>
            </a:r>
            <a:r>
              <a:rPr lang="cs-CZ" sz="2800" dirty="0" err="1">
                <a:latin typeface="Times New Roman" panose="02020603050405020304" pitchFamily="18" charset="0"/>
                <a:cs typeface="Times New Roman" panose="02020603050405020304" pitchFamily="18" charset="0"/>
              </a:rPr>
              <a:t>znečištěni</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během</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svého</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života</a:t>
            </a:r>
            <a:r>
              <a:rPr lang="cs-CZ" sz="2800" dirty="0">
                <a:latin typeface="Times New Roman" panose="02020603050405020304" pitchFamily="18" charset="0"/>
                <a:cs typeface="Times New Roman" panose="02020603050405020304" pitchFamily="18" charset="0"/>
              </a:rPr>
              <a:t> (trvanlivost, </a:t>
            </a:r>
            <a:r>
              <a:rPr lang="cs-CZ" sz="2800" dirty="0" err="1">
                <a:latin typeface="Times New Roman" panose="02020603050405020304" pitchFamily="18" charset="0"/>
                <a:cs typeface="Times New Roman" panose="02020603050405020304" pitchFamily="18" charset="0"/>
              </a:rPr>
              <a:t>recyklo</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vatelnost</a:t>
            </a:r>
            <a:r>
              <a:rPr lang="cs-CZ" sz="2800" dirty="0">
                <a:latin typeface="Times New Roman" panose="02020603050405020304" pitchFamily="18" charset="0"/>
                <a:cs typeface="Times New Roman" panose="02020603050405020304" pitchFamily="18" charset="0"/>
              </a:rPr>
              <a:t>), </a:t>
            </a:r>
          </a:p>
          <a:p>
            <a:r>
              <a:rPr lang="cs-CZ" sz="2800" dirty="0" err="1">
                <a:latin typeface="Times New Roman" panose="02020603050405020304" pitchFamily="18" charset="0"/>
                <a:cs typeface="Times New Roman" panose="02020603050405020304" pitchFamily="18" charset="0"/>
              </a:rPr>
              <a:t>efektivne</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využíva</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půdu</a:t>
            </a:r>
            <a:r>
              <a:rPr lang="cs-CZ" sz="2800" dirty="0">
                <a:latin typeface="Times New Roman" panose="02020603050405020304" pitchFamily="18" charset="0"/>
                <a:cs typeface="Times New Roman" panose="02020603050405020304" pitchFamily="18" charset="0"/>
              </a:rPr>
              <a:t>, </a:t>
            </a:r>
          </a:p>
          <a:p>
            <a:r>
              <a:rPr lang="cs-CZ" sz="2800" dirty="0" err="1">
                <a:latin typeface="Times New Roman" panose="02020603050405020304" pitchFamily="18" charset="0"/>
                <a:cs typeface="Times New Roman" panose="02020603050405020304" pitchFamily="18" charset="0"/>
              </a:rPr>
              <a:t>dobře</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zapada</a:t>
            </a:r>
            <a:r>
              <a:rPr lang="cs-CZ" sz="2800" dirty="0">
                <a:latin typeface="Times New Roman" panose="02020603050405020304" pitchFamily="18" charset="0"/>
                <a:cs typeface="Times New Roman" panose="02020603050405020304" pitchFamily="18" charset="0"/>
              </a:rPr>
              <a:t>́ do </a:t>
            </a:r>
            <a:r>
              <a:rPr lang="cs-CZ" sz="2800" dirty="0" err="1">
                <a:latin typeface="Times New Roman" panose="02020603050405020304" pitchFamily="18" charset="0"/>
                <a:cs typeface="Times New Roman" panose="02020603050405020304" pitchFamily="18" charset="0"/>
              </a:rPr>
              <a:t>přirozeného</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životního</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prostředi</a:t>
            </a:r>
            <a:r>
              <a:rPr lang="cs-CZ" sz="2800" dirty="0">
                <a:latin typeface="Times New Roman" panose="02020603050405020304" pitchFamily="18" charset="0"/>
                <a:cs typeface="Times New Roman" panose="02020603050405020304" pitchFamily="18" charset="0"/>
              </a:rPr>
              <a:t>́, </a:t>
            </a:r>
          </a:p>
          <a:p>
            <a:r>
              <a:rPr lang="cs-CZ" sz="2800" dirty="0">
                <a:latin typeface="Times New Roman" panose="02020603050405020304" pitchFamily="18" charset="0"/>
                <a:cs typeface="Times New Roman" panose="02020603050405020304" pitchFamily="18" charset="0"/>
              </a:rPr>
              <a:t>je ekonomicky </a:t>
            </a:r>
            <a:r>
              <a:rPr lang="cs-CZ" sz="2800" dirty="0" err="1">
                <a:latin typeface="Times New Roman" panose="02020603050405020304" pitchFamily="18" charset="0"/>
                <a:cs typeface="Times New Roman" panose="02020603050405020304" pitchFamily="18" charset="0"/>
              </a:rPr>
              <a:t>efektivni</a:t>
            </a:r>
            <a:r>
              <a:rPr lang="cs-CZ" sz="2800" dirty="0">
                <a:latin typeface="Times New Roman" panose="02020603050405020304" pitchFamily="18" charset="0"/>
                <a:cs typeface="Times New Roman" panose="02020603050405020304" pitchFamily="18" charset="0"/>
              </a:rPr>
              <a:t>́ z hlediska realizace i provozu, </a:t>
            </a:r>
          </a:p>
          <a:p>
            <a:r>
              <a:rPr lang="cs-CZ" sz="2800" dirty="0">
                <a:latin typeface="Times New Roman" panose="02020603050405020304" pitchFamily="18" charset="0"/>
                <a:cs typeface="Times New Roman" panose="02020603050405020304" pitchFamily="18" charset="0"/>
              </a:rPr>
              <a:t>uspokojuje </a:t>
            </a:r>
            <a:r>
              <a:rPr lang="cs-CZ" sz="2800" dirty="0" err="1">
                <a:latin typeface="Times New Roman" panose="02020603050405020304" pitchFamily="18" charset="0"/>
                <a:cs typeface="Times New Roman" panose="02020603050405020304" pitchFamily="18" charset="0"/>
              </a:rPr>
              <a:t>potřeby</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uživatele</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nyni</a:t>
            </a:r>
            <a:r>
              <a:rPr lang="cs-CZ" sz="2800" dirty="0">
                <a:latin typeface="Times New Roman" panose="02020603050405020304" pitchFamily="18" charset="0"/>
                <a:cs typeface="Times New Roman" panose="02020603050405020304" pitchFamily="18" charset="0"/>
              </a:rPr>
              <a:t>́ i v budoucnosti (</a:t>
            </a:r>
            <a:r>
              <a:rPr lang="cs-CZ" sz="2800" dirty="0" err="1">
                <a:latin typeface="Times New Roman" panose="02020603050405020304" pitchFamily="18" charset="0"/>
                <a:cs typeface="Times New Roman" panose="02020603050405020304" pitchFamily="18" charset="0"/>
              </a:rPr>
              <a:t>pružnost</a:t>
            </a:r>
            <a:r>
              <a:rPr lang="cs-CZ" sz="2800" dirty="0">
                <a:latin typeface="Times New Roman" panose="02020603050405020304" pitchFamily="18" charset="0"/>
                <a:cs typeface="Times New Roman" panose="02020603050405020304" pitchFamily="18" charset="0"/>
              </a:rPr>
              <a:t>, adaptabilita, kvalita </a:t>
            </a:r>
            <a:r>
              <a:rPr lang="cs-CZ" sz="2800" dirty="0" err="1">
                <a:latin typeface="Times New Roman" panose="02020603050405020304" pitchFamily="18" charset="0"/>
                <a:cs typeface="Times New Roman" panose="02020603050405020304" pitchFamily="18" charset="0"/>
              </a:rPr>
              <a:t>místa</a:t>
            </a:r>
            <a:r>
              <a:rPr lang="cs-CZ" sz="2800" dirty="0">
                <a:latin typeface="Times New Roman" panose="02020603050405020304" pitchFamily="18" charset="0"/>
                <a:cs typeface="Times New Roman" panose="02020603050405020304" pitchFamily="18" charset="0"/>
              </a:rPr>
              <a:t>), </a:t>
            </a:r>
          </a:p>
          <a:p>
            <a:r>
              <a:rPr lang="cs-CZ" sz="2800" dirty="0" err="1">
                <a:latin typeface="Times New Roman" panose="02020603050405020304" pitchFamily="18" charset="0"/>
                <a:cs typeface="Times New Roman" panose="02020603050405020304" pitchFamily="18" charset="0"/>
              </a:rPr>
              <a:t>vytváři</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zdrave</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životni</a:t>
            </a:r>
            <a:r>
              <a:rPr lang="cs-CZ" sz="2800" dirty="0">
                <a:latin typeface="Times New Roman" panose="02020603050405020304" pitchFamily="18" charset="0"/>
                <a:cs typeface="Times New Roman" panose="02020603050405020304" pitchFamily="18" charset="0"/>
              </a:rPr>
              <a:t>́ </a:t>
            </a:r>
            <a:r>
              <a:rPr lang="cs-CZ" sz="2800" dirty="0" err="1">
                <a:latin typeface="Times New Roman" panose="02020603050405020304" pitchFamily="18" charset="0"/>
                <a:cs typeface="Times New Roman" panose="02020603050405020304" pitchFamily="18" charset="0"/>
              </a:rPr>
              <a:t>prostředi</a:t>
            </a:r>
            <a:r>
              <a:rPr lang="cs-CZ" sz="2800" dirty="0">
                <a:latin typeface="Times New Roman" panose="02020603050405020304" pitchFamily="18" charset="0"/>
                <a:cs typeface="Times New Roman" panose="02020603050405020304" pitchFamily="18" charset="0"/>
              </a:rPr>
              <a:t>́ v </a:t>
            </a:r>
            <a:r>
              <a:rPr lang="cs-CZ" sz="2800" dirty="0" err="1">
                <a:latin typeface="Times New Roman" panose="02020603050405020304" pitchFamily="18" charset="0"/>
                <a:cs typeface="Times New Roman" panose="02020603050405020304" pitchFamily="18" charset="0"/>
              </a:rPr>
              <a:t>interiéru</a:t>
            </a:r>
            <a:r>
              <a:rPr lang="cs-CZ" sz="2800" dirty="0">
                <a:latin typeface="Times New Roman" panose="02020603050405020304" pitchFamily="18" charset="0"/>
                <a:cs typeface="Times New Roman" panose="02020603050405020304" pitchFamily="18" charset="0"/>
              </a:rPr>
              <a:t>. </a:t>
            </a:r>
          </a:p>
          <a:p>
            <a:endParaRPr lang="cs-CZ" dirty="0"/>
          </a:p>
        </p:txBody>
      </p:sp>
    </p:spTree>
    <p:extLst>
      <p:ext uri="{BB962C8B-B14F-4D97-AF65-F5344CB8AC3E}">
        <p14:creationId xmlns:p14="http://schemas.microsoft.com/office/powerpoint/2010/main" val="995720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635B0-85DD-C249-BB7C-E7A054287EDA}"/>
              </a:ext>
            </a:extLst>
          </p:cNvPr>
          <p:cNvSpPr>
            <a:spLocks noGrp="1"/>
          </p:cNvSpPr>
          <p:nvPr>
            <p:ph idx="1"/>
          </p:nvPr>
        </p:nvSpPr>
        <p:spPr>
          <a:xfrm>
            <a:off x="457200" y="685800"/>
            <a:ext cx="8229600" cy="5440363"/>
          </a:xfrm>
        </p:spPr>
        <p:txBody>
          <a:bodyPr>
            <a:normAutofit/>
          </a:bodyPr>
          <a:lstStyle/>
          <a:p>
            <a:r>
              <a:rPr lang="cs-CZ" sz="2200" dirty="0">
                <a:latin typeface="Times New Roman" panose="02020603050405020304" pitchFamily="18" charset="0"/>
                <a:cs typeface="Times New Roman" panose="02020603050405020304" pitchFamily="18" charset="0"/>
              </a:rPr>
              <a:t>Principy udržitelného rozvoje </a:t>
            </a:r>
          </a:p>
          <a:p>
            <a:pPr lvl="1"/>
            <a:r>
              <a:rPr lang="cs-CZ" sz="1800" dirty="0">
                <a:latin typeface="Times New Roman" panose="02020603050405020304" pitchFamily="18" charset="0"/>
                <a:cs typeface="Times New Roman" panose="02020603050405020304" pitchFamily="18" charset="0"/>
              </a:rPr>
              <a:t>Stavební průmysl a vystavené prostředí zahrnující existenci a provoz všech produktů stavební́ činnosti, jako jsou budovy, mosty, silnice, sila, přehrady aj., </a:t>
            </a:r>
          </a:p>
          <a:p>
            <a:pPr lvl="1"/>
            <a:r>
              <a:rPr lang="cs-CZ" sz="1800" dirty="0">
                <a:latin typeface="Times New Roman" panose="02020603050405020304" pitchFamily="18" charset="0"/>
                <a:cs typeface="Times New Roman" panose="02020603050405020304" pitchFamily="18" charset="0"/>
              </a:rPr>
              <a:t>Stavebnictví je v EU největší průmyslový </a:t>
            </a:r>
            <a:r>
              <a:rPr lang="cs-CZ" sz="1800" dirty="0" err="1">
                <a:latin typeface="Times New Roman" panose="02020603050405020304" pitchFamily="18" charset="0"/>
                <a:cs typeface="Times New Roman" panose="02020603050405020304" pitchFamily="18" charset="0"/>
              </a:rPr>
              <a:t>sektro</a:t>
            </a:r>
            <a:r>
              <a:rPr lang="cs-CZ" sz="1800" dirty="0">
                <a:latin typeface="Times New Roman" panose="02020603050405020304" pitchFamily="18" charset="0"/>
                <a:cs typeface="Times New Roman" panose="02020603050405020304" pitchFamily="18" charset="0"/>
              </a:rPr>
              <a:t>- 11%HDP, 7,5% aktivního obyvatelstva </a:t>
            </a:r>
          </a:p>
          <a:p>
            <a:pPr lvl="1"/>
            <a:r>
              <a:rPr lang="cs-CZ" sz="1800" dirty="0">
                <a:latin typeface="Times New Roman" panose="02020603050405020304" pitchFamily="18" charset="0"/>
                <a:cs typeface="Times New Roman" panose="02020603050405020304" pitchFamily="18" charset="0"/>
              </a:rPr>
              <a:t>40% spotřeba energie a přibližně stejné % produkce emisí </a:t>
            </a:r>
            <a:r>
              <a:rPr lang="cs-CZ" sz="1800" dirty="0" err="1">
                <a:latin typeface="Times New Roman" panose="02020603050405020304" pitchFamily="18" charset="0"/>
                <a:cs typeface="Times New Roman" panose="02020603050405020304" pitchFamily="18" charset="0"/>
              </a:rPr>
              <a:t>sklen.plynů</a:t>
            </a:r>
            <a:r>
              <a:rPr lang="cs-CZ" sz="1800" dirty="0">
                <a:latin typeface="Times New Roman" panose="02020603050405020304" pitchFamily="18" charset="0"/>
                <a:cs typeface="Times New Roman" panose="02020603050405020304" pitchFamily="18" charset="0"/>
              </a:rPr>
              <a:t> (CO2)</a:t>
            </a:r>
          </a:p>
          <a:p>
            <a:pPr lvl="1"/>
            <a:r>
              <a:rPr lang="cs-CZ" sz="1800" dirty="0">
                <a:latin typeface="Times New Roman" panose="02020603050405020304" pitchFamily="18" charset="0"/>
                <a:cs typeface="Times New Roman" panose="02020603050405020304" pitchFamily="18" charset="0"/>
              </a:rPr>
              <a:t>Podstatně více ovlivňuje </a:t>
            </a:r>
            <a:r>
              <a:rPr lang="cs-CZ" sz="1800" dirty="0" err="1">
                <a:latin typeface="Times New Roman" panose="02020603050405020304" pitchFamily="18" charset="0"/>
                <a:cs typeface="Times New Roman" panose="02020603050405020304" pitchFamily="18" charset="0"/>
              </a:rPr>
              <a:t>živ.prostředí</a:t>
            </a:r>
            <a:r>
              <a:rPr lang="cs-CZ" sz="1800" dirty="0">
                <a:latin typeface="Times New Roman" panose="02020603050405020304" pitchFamily="18" charset="0"/>
                <a:cs typeface="Times New Roman" panose="02020603050405020304" pitchFamily="18" charset="0"/>
              </a:rPr>
              <a:t> -&gt; potenciál ke zlepšení </a:t>
            </a:r>
          </a:p>
          <a:p>
            <a:pPr lvl="1"/>
            <a:r>
              <a:rPr lang="cs-CZ" sz="1800" dirty="0">
                <a:latin typeface="Times New Roman" panose="02020603050405020304" pitchFamily="18" charset="0"/>
                <a:cs typeface="Times New Roman" panose="02020603050405020304" pitchFamily="18" charset="0"/>
              </a:rPr>
              <a:t>Efektivní využívání nových progresivních mat. a </a:t>
            </a:r>
            <a:r>
              <a:rPr lang="cs-CZ" sz="1800" dirty="0" err="1">
                <a:latin typeface="Times New Roman" panose="02020603050405020304" pitchFamily="18" charset="0"/>
                <a:cs typeface="Times New Roman" panose="02020603050405020304" pitchFamily="18" charset="0"/>
              </a:rPr>
              <a:t>kcí</a:t>
            </a:r>
            <a:r>
              <a:rPr lang="cs-CZ" sz="1800" dirty="0">
                <a:latin typeface="Times New Roman" panose="02020603050405020304" pitchFamily="18" charset="0"/>
                <a:cs typeface="Times New Roman" panose="02020603050405020304" pitchFamily="18" charset="0"/>
              </a:rPr>
              <a:t> řešení </a:t>
            </a:r>
          </a:p>
          <a:p>
            <a:pPr lvl="1"/>
            <a:endParaRPr lang="cs-CZ" sz="1800" dirty="0">
              <a:latin typeface="Times New Roman" panose="02020603050405020304" pitchFamily="18" charset="0"/>
              <a:cs typeface="Times New Roman" panose="02020603050405020304" pitchFamily="18" charset="0"/>
            </a:endParaRPr>
          </a:p>
          <a:p>
            <a:pPr lvl="1"/>
            <a:r>
              <a:rPr lang="cs-CZ" sz="1800" dirty="0">
                <a:latin typeface="Times New Roman" panose="02020603050405020304" pitchFamily="18" charset="0"/>
                <a:cs typeface="Times New Roman" panose="02020603050405020304" pitchFamily="18" charset="0"/>
              </a:rPr>
              <a:t>Tradiční principy </a:t>
            </a:r>
            <a:r>
              <a:rPr lang="cs-CZ" sz="1800" dirty="0" err="1">
                <a:latin typeface="Times New Roman" panose="02020603050405020304" pitchFamily="18" charset="0"/>
                <a:cs typeface="Times New Roman" panose="02020603050405020304" pitchFamily="18" charset="0"/>
              </a:rPr>
              <a:t>vs</a:t>
            </a:r>
            <a:r>
              <a:rPr lang="cs-CZ" sz="1800" dirty="0">
                <a:latin typeface="Times New Roman" panose="02020603050405020304" pitchFamily="18" charset="0"/>
                <a:cs typeface="Times New Roman" panose="02020603050405020304" pitchFamily="18" charset="0"/>
              </a:rPr>
              <a:t> nové vycházejí ze 3 základních aspektů:</a:t>
            </a:r>
          </a:p>
          <a:p>
            <a:pPr lvl="2"/>
            <a:endParaRPr lang="cs-CZ" sz="1400" i="1" dirty="0">
              <a:latin typeface="Times New Roman" panose="02020603050405020304" pitchFamily="18" charset="0"/>
              <a:cs typeface="Times New Roman" panose="02020603050405020304" pitchFamily="18" charset="0"/>
            </a:endParaRPr>
          </a:p>
          <a:p>
            <a:pPr lvl="2"/>
            <a:r>
              <a:rPr lang="cs-CZ" sz="1400" i="1" dirty="0">
                <a:latin typeface="Times New Roman" panose="02020603050405020304" pitchFamily="18" charset="0"/>
                <a:cs typeface="Times New Roman" panose="02020603050405020304" pitchFamily="18" charset="0"/>
              </a:rPr>
              <a:t>Kvalita konstrukčního řešení 				kvalita životního prostředí </a:t>
            </a:r>
          </a:p>
          <a:p>
            <a:pPr lvl="2"/>
            <a:endParaRPr lang="cs-CZ" sz="1400" i="1" dirty="0">
              <a:latin typeface="Times New Roman" panose="02020603050405020304" pitchFamily="18" charset="0"/>
              <a:cs typeface="Times New Roman" panose="02020603050405020304" pitchFamily="18" charset="0"/>
            </a:endParaRPr>
          </a:p>
          <a:p>
            <a:pPr lvl="2"/>
            <a:r>
              <a:rPr lang="cs-CZ" sz="1400" i="1" dirty="0">
                <a:latin typeface="Times New Roman" panose="02020603050405020304" pitchFamily="18" charset="0"/>
                <a:cs typeface="Times New Roman" panose="02020603050405020304" pitchFamily="18" charset="0"/>
              </a:rPr>
              <a:t>Nákladů								ekonomická efektivita a omezení </a:t>
            </a:r>
          </a:p>
          <a:p>
            <a:pPr lvl="2"/>
            <a:endParaRPr lang="cs-CZ" sz="1400" i="1" dirty="0">
              <a:latin typeface="Times New Roman" panose="02020603050405020304" pitchFamily="18" charset="0"/>
              <a:cs typeface="Times New Roman" panose="02020603050405020304" pitchFamily="18" charset="0"/>
            </a:endParaRPr>
          </a:p>
          <a:p>
            <a:pPr lvl="2"/>
            <a:r>
              <a:rPr lang="cs-CZ" sz="1400" i="1" dirty="0">
                <a:latin typeface="Times New Roman" panose="02020603050405020304" pitchFamily="18" charset="0"/>
                <a:cs typeface="Times New Roman" panose="02020603050405020304" pitchFamily="18" charset="0"/>
              </a:rPr>
              <a:t>Času </a:t>
            </a:r>
            <a:r>
              <a:rPr lang="cs-CZ" sz="1400" dirty="0">
                <a:latin typeface="Times New Roman" panose="02020603050405020304" pitchFamily="18" charset="0"/>
                <a:cs typeface="Times New Roman" panose="02020603050405020304" pitchFamily="18" charset="0"/>
              </a:rPr>
              <a:t>potřebného na realizaci stavby 			sociální a kulturní souvislosti </a:t>
            </a:r>
          </a:p>
          <a:p>
            <a:pPr marL="914400" lvl="2" indent="0">
              <a:buNone/>
            </a:pPr>
            <a:endParaRPr lang="cs-CZ" sz="1400" dirty="0">
              <a:latin typeface="Times New Roman" panose="02020603050405020304" pitchFamily="18" charset="0"/>
              <a:cs typeface="Times New Roman" panose="02020603050405020304" pitchFamily="18" charset="0"/>
            </a:endParaRPr>
          </a:p>
          <a:p>
            <a:pPr lvl="2"/>
            <a:endParaRPr lang="cs-CZ" sz="1400" dirty="0">
              <a:latin typeface="Times New Roman" panose="02020603050405020304" pitchFamily="18" charset="0"/>
              <a:cs typeface="Times New Roman" panose="02020603050405020304" pitchFamily="18" charset="0"/>
            </a:endParaRPr>
          </a:p>
          <a:p>
            <a:pPr lvl="2"/>
            <a:endParaRPr lang="cs-CZ" sz="1400" dirty="0">
              <a:latin typeface="Times New Roman" panose="02020603050405020304" pitchFamily="18" charset="0"/>
              <a:cs typeface="Times New Roman" panose="02020603050405020304" pitchFamily="18" charset="0"/>
            </a:endParaRPr>
          </a:p>
          <a:p>
            <a:pPr lvl="1"/>
            <a:endParaRPr lang="cs-CZ" sz="1800" dirty="0">
              <a:latin typeface="Times New Roman" panose="02020603050405020304" pitchFamily="18" charset="0"/>
              <a:cs typeface="Times New Roman" panose="02020603050405020304" pitchFamily="18" charset="0"/>
            </a:endParaRPr>
          </a:p>
          <a:p>
            <a:pPr lvl="1"/>
            <a:endParaRPr 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004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F2516-65A4-144B-9A9A-F3F16D5642A6}"/>
              </a:ext>
            </a:extLst>
          </p:cNvPr>
          <p:cNvSpPr>
            <a:spLocks noGrp="1"/>
          </p:cNvSpPr>
          <p:nvPr>
            <p:ph idx="1"/>
          </p:nvPr>
        </p:nvSpPr>
        <p:spPr>
          <a:xfrm>
            <a:off x="457200" y="685800"/>
            <a:ext cx="8229600" cy="5440363"/>
          </a:xfrm>
        </p:spPr>
        <p:txBody>
          <a:bodyPr>
            <a:normAutofit/>
          </a:bodyPr>
          <a:lstStyle/>
          <a:p>
            <a:r>
              <a:rPr lang="cs-CZ" sz="2200" b="1" dirty="0">
                <a:latin typeface="Times New Roman" panose="02020603050405020304" pitchFamily="18" charset="0"/>
                <a:cs typeface="Times New Roman" panose="02020603050405020304" pitchFamily="18" charset="0"/>
              </a:rPr>
              <a:t>HLAVNÍ ÚKOLY UDRŽITELNÉHO ROZVOJE </a:t>
            </a:r>
          </a:p>
          <a:p>
            <a:pPr marL="0" indent="0">
              <a:buNone/>
            </a:pPr>
            <a:r>
              <a:rPr lang="cs-CZ" sz="2200" u="sng" dirty="0">
                <a:latin typeface="Times New Roman" panose="02020603050405020304" pitchFamily="18" charset="0"/>
                <a:cs typeface="Times New Roman" panose="02020603050405020304" pitchFamily="18" charset="0"/>
              </a:rPr>
              <a:t>ENVIROMENTÁLNÍ ASPEKTY</a:t>
            </a:r>
          </a:p>
          <a:p>
            <a:pPr marL="0" indent="0">
              <a:buNone/>
            </a:pPr>
            <a:endParaRPr lang="cs-CZ" sz="2200" b="1" i="1" dirty="0">
              <a:latin typeface="Times New Roman" panose="02020603050405020304" pitchFamily="18" charset="0"/>
              <a:cs typeface="Times New Roman" panose="02020603050405020304" pitchFamily="18" charset="0"/>
            </a:endParaRPr>
          </a:p>
          <a:p>
            <a:pPr marL="0" indent="0">
              <a:buNone/>
            </a:pPr>
            <a:r>
              <a:rPr lang="cs-CZ" sz="2200" b="1" i="1" dirty="0">
                <a:latin typeface="Times New Roman" panose="02020603050405020304" pitchFamily="18" charset="0"/>
                <a:cs typeface="Times New Roman" panose="02020603050405020304" pitchFamily="18" charset="0"/>
              </a:rPr>
              <a:t>ENERGIE</a:t>
            </a:r>
            <a:r>
              <a:rPr lang="cs-CZ" sz="2200" dirty="0">
                <a:latin typeface="Times New Roman" panose="02020603050405020304" pitchFamily="18" charset="0"/>
                <a:cs typeface="Times New Roman" panose="02020603050405020304" pitchFamily="18" charset="0"/>
              </a:rPr>
              <a:t>- Cílem je zvýšit energetickou účinnost výstavby a provozování budov</a:t>
            </a:r>
          </a:p>
          <a:p>
            <a:pPr lvl="1"/>
            <a:r>
              <a:rPr lang="cs-CZ" sz="1800" dirty="0">
                <a:latin typeface="Times New Roman" panose="02020603050405020304" pitchFamily="18" charset="0"/>
                <a:cs typeface="Times New Roman" panose="02020603050405020304" pitchFamily="18" charset="0"/>
              </a:rPr>
              <a:t>Opatření na úsporu energie </a:t>
            </a:r>
          </a:p>
          <a:p>
            <a:pPr lvl="1"/>
            <a:r>
              <a:rPr lang="cs-CZ" sz="1800" dirty="0">
                <a:latin typeface="Times New Roman" panose="02020603050405020304" pitchFamily="18" charset="0"/>
                <a:cs typeface="Times New Roman" panose="02020603050405020304" pitchFamily="18" charset="0"/>
              </a:rPr>
              <a:t>Využívání obnovitelných zdrojů energie </a:t>
            </a:r>
          </a:p>
          <a:p>
            <a:pPr lvl="1"/>
            <a:r>
              <a:rPr lang="cs-CZ" sz="1800" dirty="0">
                <a:latin typeface="Times New Roman" panose="02020603050405020304" pitchFamily="18" charset="0"/>
                <a:cs typeface="Times New Roman" panose="02020603050405020304" pitchFamily="18" charset="0"/>
              </a:rPr>
              <a:t>Inteligentní řízení energetických systémů budov</a:t>
            </a:r>
            <a:r>
              <a:rPr lang="cs-CZ" sz="1400" dirty="0">
                <a:latin typeface="Times New Roman" panose="02020603050405020304" pitchFamily="18" charset="0"/>
                <a:cs typeface="Times New Roman" panose="02020603050405020304" pitchFamily="18" charset="0"/>
              </a:rPr>
              <a:t>	</a:t>
            </a:r>
          </a:p>
          <a:p>
            <a:pPr marL="0" indent="0">
              <a:buNone/>
            </a:pPr>
            <a:endParaRPr lang="cs-CZ" sz="2200" b="1" i="1" dirty="0">
              <a:latin typeface="Times New Roman" panose="02020603050405020304" pitchFamily="18" charset="0"/>
              <a:cs typeface="Times New Roman" panose="02020603050405020304" pitchFamily="18" charset="0"/>
            </a:endParaRPr>
          </a:p>
          <a:p>
            <a:pPr marL="0" indent="0">
              <a:buNone/>
            </a:pPr>
            <a:r>
              <a:rPr lang="cs-CZ" sz="2200" b="1" i="1" dirty="0">
                <a:latin typeface="Times New Roman" panose="02020603050405020304" pitchFamily="18" charset="0"/>
                <a:cs typeface="Times New Roman" panose="02020603050405020304" pitchFamily="18" charset="0"/>
              </a:rPr>
              <a:t>MATERIÁL</a:t>
            </a:r>
            <a:r>
              <a:rPr lang="cs-CZ" sz="2200" dirty="0">
                <a:latin typeface="Times New Roman" panose="02020603050405020304" pitchFamily="18" charset="0"/>
                <a:cs typeface="Times New Roman" panose="02020603050405020304" pitchFamily="18" charset="0"/>
              </a:rPr>
              <a:t>- efektivnější využívání materiálu </a:t>
            </a:r>
          </a:p>
          <a:p>
            <a:pPr lvl="1"/>
            <a:r>
              <a:rPr lang="cs-CZ" sz="1800" dirty="0">
                <a:latin typeface="Times New Roman" panose="02020603050405020304" pitchFamily="18" charset="0"/>
                <a:cs typeface="Times New Roman" panose="02020603050405020304" pitchFamily="18" charset="0"/>
              </a:rPr>
              <a:t>Šetření neobnovitelných přírodních zdrojů </a:t>
            </a:r>
          </a:p>
          <a:p>
            <a:pPr lvl="1"/>
            <a:r>
              <a:rPr lang="cs-CZ" sz="1800" dirty="0">
                <a:latin typeface="Times New Roman" panose="02020603050405020304" pitchFamily="18" charset="0"/>
                <a:cs typeface="Times New Roman" panose="02020603050405020304" pitchFamily="18" charset="0"/>
              </a:rPr>
              <a:t>Regulované využívání obnovitelných zdrojů (dřevo)</a:t>
            </a:r>
          </a:p>
          <a:p>
            <a:pPr lvl="1"/>
            <a:r>
              <a:rPr lang="cs-CZ" sz="1800" dirty="0">
                <a:latin typeface="Times New Roman" panose="02020603050405020304" pitchFamily="18" charset="0"/>
                <a:cs typeface="Times New Roman" panose="02020603050405020304" pitchFamily="18" charset="0"/>
              </a:rPr>
              <a:t>Orientace na konstrukce s dlouhou životností </a:t>
            </a:r>
          </a:p>
          <a:p>
            <a:pPr lvl="1"/>
            <a:r>
              <a:rPr lang="cs-CZ" sz="1800" dirty="0">
                <a:latin typeface="Times New Roman" panose="02020603050405020304" pitchFamily="18" charset="0"/>
                <a:cs typeface="Times New Roman" panose="02020603050405020304" pitchFamily="18" charset="0"/>
              </a:rPr>
              <a:t>Recyklace stavebních materiálů </a:t>
            </a:r>
          </a:p>
          <a:p>
            <a:pPr marL="457200" lvl="1" indent="0">
              <a:buNone/>
            </a:pPr>
            <a:endParaRPr lang="cs-CZ" sz="1400" dirty="0">
              <a:latin typeface="Times New Roman" panose="02020603050405020304" pitchFamily="18" charset="0"/>
              <a:cs typeface="Times New Roman" panose="02020603050405020304" pitchFamily="18" charset="0"/>
            </a:endParaRPr>
          </a:p>
          <a:p>
            <a:pPr lvl="1"/>
            <a:endParaRPr lang="cs-CZ"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659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B002A-9018-9C48-B2A5-803BB6305F85}"/>
              </a:ext>
            </a:extLst>
          </p:cNvPr>
          <p:cNvSpPr>
            <a:spLocks noGrp="1"/>
          </p:cNvSpPr>
          <p:nvPr>
            <p:ph idx="1"/>
          </p:nvPr>
        </p:nvSpPr>
        <p:spPr>
          <a:xfrm>
            <a:off x="457200" y="654628"/>
            <a:ext cx="8229600" cy="5471536"/>
          </a:xfrm>
        </p:spPr>
        <p:txBody>
          <a:bodyPr>
            <a:normAutofit/>
          </a:bodyPr>
          <a:lstStyle/>
          <a:p>
            <a:r>
              <a:rPr lang="cs-CZ" sz="2200" b="1" dirty="0">
                <a:latin typeface="Times New Roman" panose="02020603050405020304" pitchFamily="18" charset="0"/>
                <a:cs typeface="Times New Roman" panose="02020603050405020304" pitchFamily="18" charset="0"/>
              </a:rPr>
              <a:t>EMISE / ODPADY- </a:t>
            </a:r>
            <a:r>
              <a:rPr lang="cs-CZ" sz="2200" dirty="0">
                <a:latin typeface="Times New Roman" panose="02020603050405020304" pitchFamily="18" charset="0"/>
                <a:cs typeface="Times New Roman" panose="02020603050405020304" pitchFamily="18" charset="0"/>
              </a:rPr>
              <a:t>cílem je snížit množství emisí a odpadů </a:t>
            </a:r>
          </a:p>
          <a:p>
            <a:pPr lvl="1"/>
            <a:r>
              <a:rPr lang="cs-CZ" sz="1800" dirty="0">
                <a:latin typeface="Times New Roman" panose="02020603050405020304" pitchFamily="18" charset="0"/>
                <a:cs typeface="Times New Roman" panose="02020603050405020304" pitchFamily="18" charset="0"/>
              </a:rPr>
              <a:t>Snižování emisí svázaných s vlastní výstavbou a provozováním budov</a:t>
            </a:r>
          </a:p>
          <a:p>
            <a:pPr lvl="1"/>
            <a:r>
              <a:rPr lang="cs-CZ" sz="1800" dirty="0">
                <a:latin typeface="Times New Roman" panose="02020603050405020304" pitchFamily="18" charset="0"/>
                <a:cs typeface="Times New Roman" panose="02020603050405020304" pitchFamily="18" charset="0"/>
              </a:rPr>
              <a:t>Snižovat množství nerecyklovaných odpadů </a:t>
            </a:r>
          </a:p>
          <a:p>
            <a:pPr lvl="1"/>
            <a:r>
              <a:rPr lang="cs-CZ" sz="1800" dirty="0">
                <a:latin typeface="Times New Roman" panose="02020603050405020304" pitchFamily="18" charset="0"/>
                <a:cs typeface="Times New Roman" panose="02020603050405020304" pitchFamily="18" charset="0"/>
              </a:rPr>
              <a:t>snižovaní emisí vytvářením podmínek pro omezení pravidelné </a:t>
            </a:r>
            <a:r>
              <a:rPr lang="cs-CZ" sz="1800" dirty="0" err="1">
                <a:latin typeface="Times New Roman" panose="02020603050405020304" pitchFamily="18" charset="0"/>
                <a:cs typeface="Times New Roman" panose="02020603050405020304" pitchFamily="18" charset="0"/>
              </a:rPr>
              <a:t>individuální</a:t>
            </a:r>
            <a:r>
              <a:rPr lang="cs-CZ" sz="1800" dirty="0">
                <a:latin typeface="Times New Roman" panose="02020603050405020304" pitchFamily="18" charset="0"/>
                <a:cs typeface="Times New Roman" panose="02020603050405020304" pitchFamily="18" charset="0"/>
              </a:rPr>
              <a:t> dopravy autem (zajištění kvalitní veřejné dopravy, podpora dopravy jízdními koly aj.). </a:t>
            </a:r>
          </a:p>
          <a:p>
            <a:endParaRPr lang="cs-CZ" sz="2200" b="1" dirty="0">
              <a:latin typeface="Times New Roman" panose="02020603050405020304" pitchFamily="18" charset="0"/>
              <a:cs typeface="Times New Roman" panose="02020603050405020304" pitchFamily="18" charset="0"/>
            </a:endParaRPr>
          </a:p>
          <a:p>
            <a:r>
              <a:rPr lang="cs-CZ" sz="2200" b="1" dirty="0">
                <a:latin typeface="Times New Roman" panose="02020603050405020304" pitchFamily="18" charset="0"/>
                <a:cs typeface="Times New Roman" panose="02020603050405020304" pitchFamily="18" charset="0"/>
              </a:rPr>
              <a:t>VODA- </a:t>
            </a:r>
            <a:r>
              <a:rPr lang="cs-CZ" sz="2200" dirty="0">
                <a:latin typeface="Times New Roman" panose="02020603050405020304" pitchFamily="18" charset="0"/>
                <a:cs typeface="Times New Roman" panose="02020603050405020304" pitchFamily="18" charset="0"/>
              </a:rPr>
              <a:t>cílem je snížit množství spotřebovávané kvalitní vody</a:t>
            </a:r>
          </a:p>
          <a:p>
            <a:pPr lvl="1"/>
            <a:r>
              <a:rPr lang="cs-CZ" sz="1800" dirty="0">
                <a:latin typeface="Times New Roman" panose="02020603050405020304" pitchFamily="18" charset="0"/>
                <a:cs typeface="Times New Roman" panose="02020603050405020304" pitchFamily="18" charset="0"/>
              </a:rPr>
              <a:t>Využívání dešťové vody</a:t>
            </a:r>
          </a:p>
          <a:p>
            <a:pPr lvl="1"/>
            <a:r>
              <a:rPr lang="cs-CZ" sz="1800" dirty="0">
                <a:latin typeface="Times New Roman" panose="02020603050405020304" pitchFamily="18" charset="0"/>
                <a:cs typeface="Times New Roman" panose="02020603050405020304" pitchFamily="18" charset="0"/>
              </a:rPr>
              <a:t>Snižovat spotřebu pitné vody</a:t>
            </a:r>
          </a:p>
          <a:p>
            <a:r>
              <a:rPr lang="cs-CZ" sz="2200" b="1" dirty="0">
                <a:latin typeface="Times New Roman" panose="02020603050405020304" pitchFamily="18" charset="0"/>
                <a:cs typeface="Times New Roman" panose="02020603050405020304" pitchFamily="18" charset="0"/>
              </a:rPr>
              <a:t>PŮDA- </a:t>
            </a:r>
            <a:r>
              <a:rPr lang="cs-CZ" sz="2200" dirty="0">
                <a:latin typeface="Times New Roman" panose="02020603050405020304" pitchFamily="18" charset="0"/>
                <a:cs typeface="Times New Roman" panose="02020603050405020304" pitchFamily="18" charset="0"/>
              </a:rPr>
              <a:t>cílem je přispívat k trvale udržitelnému rozvoji sídel </a:t>
            </a:r>
          </a:p>
          <a:p>
            <a:pPr lvl="1"/>
            <a:r>
              <a:rPr lang="cs-CZ" sz="1800" dirty="0">
                <a:latin typeface="Times New Roman" panose="02020603050405020304" pitchFamily="18" charset="0"/>
                <a:cs typeface="Times New Roman" panose="02020603050405020304" pitchFamily="18" charset="0"/>
              </a:rPr>
              <a:t>Efektivní využití půdy</a:t>
            </a:r>
          </a:p>
          <a:p>
            <a:pPr lvl="1"/>
            <a:r>
              <a:rPr lang="cs-CZ" sz="1800" dirty="0">
                <a:latin typeface="Times New Roman" panose="02020603050405020304" pitchFamily="18" charset="0"/>
                <a:cs typeface="Times New Roman" panose="02020603050405020304" pitchFamily="18" charset="0"/>
              </a:rPr>
              <a:t>Rekonstrukce a revitalizace budov</a:t>
            </a:r>
          </a:p>
          <a:p>
            <a:pPr lvl="1"/>
            <a:r>
              <a:rPr lang="cs-CZ" sz="1800" dirty="0">
                <a:latin typeface="Times New Roman" panose="02020603050405020304" pitchFamily="18" charset="0"/>
                <a:cs typeface="Times New Roman" panose="02020603050405020304" pitchFamily="18" charset="0"/>
              </a:rPr>
              <a:t>Dekontaminace a využití brownfieldu</a:t>
            </a:r>
          </a:p>
          <a:p>
            <a:pPr lvl="1"/>
            <a:endParaRPr lang="cs-CZ" sz="1800" dirty="0">
              <a:latin typeface="Times New Roman" panose="02020603050405020304" pitchFamily="18" charset="0"/>
              <a:cs typeface="Times New Roman" panose="02020603050405020304" pitchFamily="18" charset="0"/>
            </a:endParaRPr>
          </a:p>
          <a:p>
            <a:pPr marL="457200" lvl="1" indent="0">
              <a:buNone/>
            </a:pPr>
            <a:endParaRPr lang="cs-CZ" sz="1800" dirty="0">
              <a:latin typeface="Times New Roman" panose="02020603050405020304" pitchFamily="18" charset="0"/>
              <a:cs typeface="Times New Roman" panose="02020603050405020304" pitchFamily="18" charset="0"/>
            </a:endParaRPr>
          </a:p>
          <a:p>
            <a:pPr lvl="1"/>
            <a:endParaRPr 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879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5DE3B-7A49-DD48-9C1E-FEEE62A23A74}"/>
              </a:ext>
            </a:extLst>
          </p:cNvPr>
          <p:cNvSpPr>
            <a:spLocks noGrp="1"/>
          </p:cNvSpPr>
          <p:nvPr>
            <p:ph idx="1"/>
          </p:nvPr>
        </p:nvSpPr>
        <p:spPr>
          <a:xfrm>
            <a:off x="457200" y="654628"/>
            <a:ext cx="8229600" cy="5471536"/>
          </a:xfrm>
        </p:spPr>
        <p:txBody>
          <a:bodyPr>
            <a:normAutofit/>
          </a:bodyPr>
          <a:lstStyle/>
          <a:p>
            <a:r>
              <a:rPr lang="cs-CZ" sz="2200" u="sng" dirty="0">
                <a:latin typeface="Times New Roman" panose="02020603050405020304" pitchFamily="18" charset="0"/>
                <a:cs typeface="Times New Roman" panose="02020603050405020304" pitchFamily="18" charset="0"/>
              </a:rPr>
              <a:t>EKONOMICKÉ ASPEKTY</a:t>
            </a:r>
          </a:p>
          <a:p>
            <a:pPr lvl="1"/>
            <a:endParaRPr lang="cs-CZ" sz="1800" i="1" dirty="0">
              <a:latin typeface="Times New Roman" panose="02020603050405020304" pitchFamily="18" charset="0"/>
              <a:cs typeface="Times New Roman" panose="02020603050405020304" pitchFamily="18" charset="0"/>
            </a:endParaRPr>
          </a:p>
          <a:p>
            <a:pPr lvl="1"/>
            <a:r>
              <a:rPr lang="cs-CZ" sz="1800" i="1" dirty="0">
                <a:latin typeface="Times New Roman" panose="02020603050405020304" pitchFamily="18" charset="0"/>
                <a:cs typeface="Times New Roman" panose="02020603050405020304" pitchFamily="18" charset="0"/>
              </a:rPr>
              <a:t>NÁKLADY NA REVITALIZACI- </a:t>
            </a:r>
            <a:r>
              <a:rPr lang="cs-CZ" sz="1800" dirty="0">
                <a:latin typeface="Times New Roman" panose="02020603050405020304" pitchFamily="18" charset="0"/>
                <a:cs typeface="Times New Roman" panose="02020603050405020304" pitchFamily="18" charset="0"/>
              </a:rPr>
              <a:t>optimalizovat náklady tak, aby kvalitní výstavba byla dostupná všem potencionálním uživatelům</a:t>
            </a:r>
          </a:p>
          <a:p>
            <a:pPr marL="457200" lvl="1" indent="0">
              <a:buNone/>
            </a:pPr>
            <a:r>
              <a:rPr lang="cs-CZ" sz="1800" dirty="0">
                <a:latin typeface="Times New Roman" panose="02020603050405020304" pitchFamily="18" charset="0"/>
                <a:cs typeface="Times New Roman" panose="02020603050405020304" pitchFamily="18" charset="0"/>
              </a:rPr>
              <a:t>		max. funkčnost s min. environmentálními dopady</a:t>
            </a:r>
          </a:p>
          <a:p>
            <a:pPr lvl="1"/>
            <a:endParaRPr lang="cs-CZ" sz="1800" i="1" dirty="0">
              <a:latin typeface="Times New Roman" panose="02020603050405020304" pitchFamily="18" charset="0"/>
              <a:cs typeface="Times New Roman" panose="02020603050405020304" pitchFamily="18" charset="0"/>
            </a:endParaRPr>
          </a:p>
          <a:p>
            <a:pPr lvl="1"/>
            <a:r>
              <a:rPr lang="cs-CZ" sz="1800" i="1" dirty="0">
                <a:latin typeface="Times New Roman" panose="02020603050405020304" pitchFamily="18" charset="0"/>
                <a:cs typeface="Times New Roman" panose="02020603050405020304" pitchFamily="18" charset="0"/>
              </a:rPr>
              <a:t>PROVOZNÍ NÁKLADY- </a:t>
            </a:r>
            <a:r>
              <a:rPr lang="cs-CZ" sz="1800" dirty="0">
                <a:latin typeface="Times New Roman" panose="02020603050405020304" pitchFamily="18" charset="0"/>
                <a:cs typeface="Times New Roman" panose="02020603050405020304" pitchFamily="18" charset="0"/>
              </a:rPr>
              <a:t>Optimalizovat provozní náklady, včetně nákladů na údržbu, opravy, modernizaci a rekonstrukce 		dlouhodobou životnost</a:t>
            </a:r>
          </a:p>
          <a:p>
            <a:pPr lvl="1"/>
            <a:endParaRPr lang="cs-CZ" sz="1800" i="1" dirty="0">
              <a:latin typeface="Times New Roman" panose="02020603050405020304" pitchFamily="18" charset="0"/>
              <a:cs typeface="Times New Roman" panose="02020603050405020304" pitchFamily="18" charset="0"/>
            </a:endParaRPr>
          </a:p>
          <a:p>
            <a:pPr lvl="1"/>
            <a:r>
              <a:rPr lang="cs-CZ" sz="1800" i="1" dirty="0">
                <a:latin typeface="Times New Roman" panose="02020603050405020304" pitchFamily="18" charset="0"/>
                <a:cs typeface="Times New Roman" panose="02020603050405020304" pitchFamily="18" charset="0"/>
              </a:rPr>
              <a:t>ŽIVOTNOST</a:t>
            </a:r>
            <a:r>
              <a:rPr lang="cs-CZ" sz="1800" dirty="0">
                <a:latin typeface="Times New Roman" panose="02020603050405020304" pitchFamily="18" charset="0"/>
                <a:cs typeface="Times New Roman" panose="02020603050405020304" pitchFamily="18" charset="0"/>
              </a:rPr>
              <a:t>- cílem je zajistit dlouhodobou životnost budovy </a:t>
            </a:r>
          </a:p>
          <a:p>
            <a:pPr marL="457200" lvl="1" indent="0">
              <a:buNone/>
            </a:pPr>
            <a:r>
              <a:rPr lang="cs-CZ" sz="1800" dirty="0">
                <a:latin typeface="Times New Roman" panose="02020603050405020304" pitchFamily="18" charset="0"/>
                <a:cs typeface="Times New Roman" panose="02020603050405020304" pitchFamily="18" charset="0"/>
              </a:rPr>
              <a:t>     Volit trvanlivé materiály, </a:t>
            </a:r>
            <a:r>
              <a:rPr lang="cs-CZ" sz="1800" dirty="0" err="1">
                <a:latin typeface="Times New Roman" panose="02020603050405020304" pitchFamily="18" charset="0"/>
                <a:cs typeface="Times New Roman" panose="02020603050405020304" pitchFamily="18" charset="0"/>
              </a:rPr>
              <a:t>kce</a:t>
            </a:r>
            <a:endParaRPr lang="cs-CZ" sz="1800" dirty="0">
              <a:latin typeface="Times New Roman" panose="02020603050405020304" pitchFamily="18" charset="0"/>
              <a:cs typeface="Times New Roman" panose="02020603050405020304" pitchFamily="18" charset="0"/>
            </a:endParaRPr>
          </a:p>
          <a:p>
            <a:pPr lvl="1"/>
            <a:r>
              <a:rPr lang="cs-CZ" sz="1800" dirty="0">
                <a:latin typeface="Times New Roman" panose="02020603050405020304" pitchFamily="18" charset="0"/>
                <a:cs typeface="Times New Roman" panose="02020603050405020304" pitchFamily="18" charset="0"/>
              </a:rPr>
              <a:t>Zvýšit životnost </a:t>
            </a:r>
            <a:r>
              <a:rPr lang="cs-CZ" sz="1800" dirty="0" err="1">
                <a:latin typeface="Times New Roman" panose="02020603050405020304" pitchFamily="18" charset="0"/>
                <a:cs typeface="Times New Roman" panose="02020603050405020304" pitchFamily="18" charset="0"/>
              </a:rPr>
              <a:t>kcí</a:t>
            </a:r>
            <a:r>
              <a:rPr lang="cs-CZ" sz="1800" dirty="0">
                <a:latin typeface="Times New Roman" panose="02020603050405020304" pitchFamily="18" charset="0"/>
                <a:cs typeface="Times New Roman" panose="02020603050405020304" pitchFamily="18" charset="0"/>
              </a:rPr>
              <a:t> prodloužit kvalitní funkcí objektu </a:t>
            </a:r>
          </a:p>
          <a:p>
            <a:pPr lvl="1"/>
            <a:endParaRPr lang="cs-CZ" sz="1800" dirty="0">
              <a:latin typeface="Times New Roman" panose="02020603050405020304" pitchFamily="18" charset="0"/>
              <a:cs typeface="Times New Roman" panose="02020603050405020304" pitchFamily="18" charset="0"/>
            </a:endParaRPr>
          </a:p>
          <a:p>
            <a:pPr lvl="1"/>
            <a:r>
              <a:rPr lang="cs-CZ" sz="1800" dirty="0">
                <a:latin typeface="Times New Roman" panose="02020603050405020304" pitchFamily="18" charset="0"/>
                <a:cs typeface="Times New Roman" panose="02020603050405020304" pitchFamily="18" charset="0"/>
              </a:rPr>
              <a:t>MÍSTNÍ EKONOMIKA- vytvářet </a:t>
            </a:r>
            <a:r>
              <a:rPr lang="cs-CZ" sz="1800" dirty="0" err="1">
                <a:latin typeface="Times New Roman" panose="02020603050405020304" pitchFamily="18" charset="0"/>
                <a:cs typeface="Times New Roman" panose="02020603050405020304" pitchFamily="18" charset="0"/>
              </a:rPr>
              <a:t>prac</a:t>
            </a:r>
            <a:r>
              <a:rPr lang="cs-CZ" sz="1800" dirty="0">
                <a:latin typeface="Times New Roman" panose="02020603050405020304" pitchFamily="18" charset="0"/>
                <a:cs typeface="Times New Roman" panose="02020603050405020304" pitchFamily="18" charset="0"/>
              </a:rPr>
              <a:t>. příležitosti pro obyvatele v místě bydliště a tím omezit denní dojíždění do práce			podpořit místní ekonomiku a zaměstnanost </a:t>
            </a:r>
          </a:p>
        </p:txBody>
      </p:sp>
      <p:sp>
        <p:nvSpPr>
          <p:cNvPr id="4" name="Right Arrow 3">
            <a:extLst>
              <a:ext uri="{FF2B5EF4-FFF2-40B4-BE49-F238E27FC236}">
                <a16:creationId xmlns:a16="http://schemas.microsoft.com/office/drawing/2014/main" id="{19222152-F9F7-7F49-8AC0-B039A38F8BC9}"/>
              </a:ext>
            </a:extLst>
          </p:cNvPr>
          <p:cNvSpPr/>
          <p:nvPr/>
        </p:nvSpPr>
        <p:spPr>
          <a:xfrm>
            <a:off x="5340929" y="3023755"/>
            <a:ext cx="675408" cy="1454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5" name="Right Arrow 4">
            <a:extLst>
              <a:ext uri="{FF2B5EF4-FFF2-40B4-BE49-F238E27FC236}">
                <a16:creationId xmlns:a16="http://schemas.microsoft.com/office/drawing/2014/main" id="{944E314A-D84E-3F4B-AA03-A2CA512824D6}"/>
              </a:ext>
            </a:extLst>
          </p:cNvPr>
          <p:cNvSpPr/>
          <p:nvPr/>
        </p:nvSpPr>
        <p:spPr>
          <a:xfrm>
            <a:off x="1097974" y="2105892"/>
            <a:ext cx="675408" cy="1454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 name="Right Arrow 5">
            <a:extLst>
              <a:ext uri="{FF2B5EF4-FFF2-40B4-BE49-F238E27FC236}">
                <a16:creationId xmlns:a16="http://schemas.microsoft.com/office/drawing/2014/main" id="{CFC79CD3-80C2-E846-98CB-CB9070573C1A}"/>
              </a:ext>
            </a:extLst>
          </p:cNvPr>
          <p:cNvSpPr/>
          <p:nvPr/>
        </p:nvSpPr>
        <p:spPr>
          <a:xfrm>
            <a:off x="7031183" y="3685309"/>
            <a:ext cx="675408" cy="1454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 name="Right Arrow 6">
            <a:extLst>
              <a:ext uri="{FF2B5EF4-FFF2-40B4-BE49-F238E27FC236}">
                <a16:creationId xmlns:a16="http://schemas.microsoft.com/office/drawing/2014/main" id="{0113674B-B4FF-844A-B70A-127D39D3208D}"/>
              </a:ext>
            </a:extLst>
          </p:cNvPr>
          <p:cNvSpPr/>
          <p:nvPr/>
        </p:nvSpPr>
        <p:spPr>
          <a:xfrm>
            <a:off x="5678633" y="5282046"/>
            <a:ext cx="675408" cy="1454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59938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B19C3-EE3E-CD43-A7D2-BC0AD8B83690}"/>
              </a:ext>
            </a:extLst>
          </p:cNvPr>
          <p:cNvSpPr>
            <a:spLocks noGrp="1"/>
          </p:cNvSpPr>
          <p:nvPr>
            <p:ph idx="1"/>
          </p:nvPr>
        </p:nvSpPr>
        <p:spPr>
          <a:xfrm>
            <a:off x="457200" y="748146"/>
            <a:ext cx="8229600" cy="5378018"/>
          </a:xfrm>
        </p:spPr>
        <p:txBody>
          <a:bodyPr>
            <a:normAutofit lnSpcReduction="10000"/>
          </a:bodyPr>
          <a:lstStyle/>
          <a:p>
            <a:r>
              <a:rPr lang="cs-CZ" sz="2200" u="sng" dirty="0">
                <a:latin typeface="Times New Roman" panose="02020603050405020304" pitchFamily="18" charset="0"/>
                <a:cs typeface="Times New Roman" panose="02020603050405020304" pitchFamily="18" charset="0"/>
              </a:rPr>
              <a:t>SOCIOKULTURNÍ ASPEKTY</a:t>
            </a:r>
          </a:p>
          <a:p>
            <a:pPr lvl="1"/>
            <a:endParaRPr lang="cs-CZ" sz="1800" i="1" dirty="0">
              <a:latin typeface="Times New Roman" panose="02020603050405020304" pitchFamily="18" charset="0"/>
              <a:cs typeface="Times New Roman" panose="02020603050405020304" pitchFamily="18" charset="0"/>
            </a:endParaRPr>
          </a:p>
          <a:p>
            <a:pPr lvl="1"/>
            <a:r>
              <a:rPr lang="cs-CZ" sz="1800" i="1" dirty="0">
                <a:latin typeface="Times New Roman" panose="02020603050405020304" pitchFamily="18" charset="0"/>
                <a:cs typeface="Times New Roman" panose="02020603050405020304" pitchFamily="18" charset="0"/>
              </a:rPr>
              <a:t>KVALITA 		</a:t>
            </a:r>
            <a:r>
              <a:rPr lang="cs-CZ" sz="1800" dirty="0">
                <a:latin typeface="Times New Roman" panose="02020603050405020304" pitchFamily="18" charset="0"/>
                <a:cs typeface="Times New Roman" panose="02020603050405020304" pitchFamily="18" charset="0"/>
              </a:rPr>
              <a:t>cílem je zvyšovat kvalitu a funkčnost vnitřního a vnějšího prostředí</a:t>
            </a:r>
          </a:p>
          <a:p>
            <a:pPr lvl="2"/>
            <a:r>
              <a:rPr lang="cs-CZ" sz="1800" i="1" dirty="0">
                <a:latin typeface="Times New Roman" panose="02020603050405020304" pitchFamily="18" charset="0"/>
                <a:cs typeface="Times New Roman" panose="02020603050405020304" pitchFamily="18" charset="0"/>
              </a:rPr>
              <a:t>Zajištění kvalitního vnitřního prostředí po stránce- tepelně vlhkostního komfortu, osvětlení, akustického komfortu, větrání, hygieny, estetiky</a:t>
            </a:r>
          </a:p>
          <a:p>
            <a:pPr marL="914400" lvl="2" indent="0">
              <a:buNone/>
            </a:pPr>
            <a:endParaRPr lang="cs-CZ" sz="1800" i="1" dirty="0">
              <a:latin typeface="Times New Roman" panose="02020603050405020304" pitchFamily="18" charset="0"/>
              <a:cs typeface="Times New Roman" panose="02020603050405020304" pitchFamily="18" charset="0"/>
            </a:endParaRPr>
          </a:p>
          <a:p>
            <a:pPr lvl="1"/>
            <a:r>
              <a:rPr lang="cs-CZ" sz="1800" i="1" dirty="0">
                <a:latin typeface="Times New Roman" panose="02020603050405020304" pitchFamily="18" charset="0"/>
                <a:cs typeface="Times New Roman" panose="02020603050405020304" pitchFamily="18" charset="0"/>
              </a:rPr>
              <a:t>BEZPEČNOST 		  </a:t>
            </a:r>
            <a:r>
              <a:rPr lang="cs-CZ" sz="1800" dirty="0">
                <a:latin typeface="Times New Roman" panose="02020603050405020304" pitchFamily="18" charset="0"/>
                <a:cs typeface="Times New Roman" panose="02020603050405020304" pitchFamily="18" charset="0"/>
              </a:rPr>
              <a:t>Cílem je zajistit bezpečnost vnitřního a vnějšího prostředí i okolí </a:t>
            </a:r>
          </a:p>
          <a:p>
            <a:pPr lvl="2"/>
            <a:r>
              <a:rPr lang="cs-CZ" sz="1800" i="1" dirty="0">
                <a:latin typeface="Times New Roman" panose="02020603050405020304" pitchFamily="18" charset="0"/>
                <a:cs typeface="Times New Roman" panose="02020603050405020304" pitchFamily="18" charset="0"/>
              </a:rPr>
              <a:t>Zajištění požární, provozní bezpečnosti, přístupu handicapovaných lidí, před kriminalitou a terorismem</a:t>
            </a:r>
          </a:p>
          <a:p>
            <a:pPr lvl="1"/>
            <a:endParaRPr lang="cs-CZ" sz="1800" i="1" dirty="0">
              <a:latin typeface="Times New Roman" panose="02020603050405020304" pitchFamily="18" charset="0"/>
              <a:cs typeface="Times New Roman" panose="02020603050405020304" pitchFamily="18" charset="0"/>
            </a:endParaRPr>
          </a:p>
          <a:p>
            <a:pPr lvl="1"/>
            <a:r>
              <a:rPr lang="cs-CZ" sz="1800" i="1" dirty="0">
                <a:latin typeface="Times New Roman" panose="02020603050405020304" pitchFamily="18" charset="0"/>
                <a:cs typeface="Times New Roman" panose="02020603050405020304" pitchFamily="18" charset="0"/>
              </a:rPr>
              <a:t>SPOLEČNOST 		</a:t>
            </a:r>
            <a:r>
              <a:rPr lang="cs-CZ" sz="1800" dirty="0">
                <a:latin typeface="Times New Roman" panose="02020603050405020304" pitchFamily="18" charset="0"/>
                <a:cs typeface="Times New Roman" panose="02020603050405020304" pitchFamily="18" charset="0"/>
              </a:rPr>
              <a:t>cílem je pozitivně ovlivňovat místní společenské klima a zaměstnanost </a:t>
            </a:r>
          </a:p>
          <a:p>
            <a:pPr lvl="2"/>
            <a:r>
              <a:rPr lang="cs-CZ" sz="1900" dirty="0">
                <a:latin typeface="Times New Roman" panose="02020603050405020304" pitchFamily="18" charset="0"/>
                <a:cs typeface="Times New Roman" panose="02020603050405020304" pitchFamily="18" charset="0"/>
              </a:rPr>
              <a:t>Podpora zaměstnanosti, vyvážit místní sociální struktury…</a:t>
            </a:r>
          </a:p>
          <a:p>
            <a:pPr marL="457200" lvl="1" indent="0">
              <a:buNone/>
            </a:pPr>
            <a:r>
              <a:rPr lang="cs-CZ" sz="1800" dirty="0">
                <a:latin typeface="Times New Roman" panose="02020603050405020304" pitchFamily="18" charset="0"/>
                <a:cs typeface="Times New Roman" panose="02020603050405020304" pitchFamily="18" charset="0"/>
              </a:rPr>
              <a:t>     </a:t>
            </a:r>
          </a:p>
          <a:p>
            <a:pPr lvl="1"/>
            <a:r>
              <a:rPr lang="cs-CZ" sz="1800" dirty="0">
                <a:latin typeface="Times New Roman" panose="02020603050405020304" pitchFamily="18" charset="0"/>
                <a:cs typeface="Times New Roman" panose="02020603050405020304" pitchFamily="18" charset="0"/>
              </a:rPr>
              <a:t>KULTURA		    cílem je chránit a udržovat kulturní dědictví </a:t>
            </a:r>
          </a:p>
          <a:p>
            <a:pPr lvl="2"/>
            <a:r>
              <a:rPr lang="cs-CZ" sz="1800" dirty="0">
                <a:latin typeface="Times New Roman" panose="02020603050405020304" pitchFamily="18" charset="0"/>
                <a:cs typeface="Times New Roman" panose="02020603050405020304" pitchFamily="18" charset="0"/>
              </a:rPr>
              <a:t>Ochrana a rekonstrukce </a:t>
            </a:r>
            <a:r>
              <a:rPr lang="cs-CZ" sz="1800" dirty="0" err="1">
                <a:latin typeface="Times New Roman" panose="02020603050405020304" pitchFamily="18" charset="0"/>
                <a:cs typeface="Times New Roman" panose="02020603050405020304" pitchFamily="18" charset="0"/>
              </a:rPr>
              <a:t>histor</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pámatek</a:t>
            </a:r>
            <a:r>
              <a:rPr lang="cs-CZ" sz="1800" dirty="0">
                <a:latin typeface="Times New Roman" panose="02020603050405020304" pitchFamily="18" charset="0"/>
                <a:cs typeface="Times New Roman" panose="02020603050405020304" pitchFamily="18" charset="0"/>
              </a:rPr>
              <a:t>, využívání stávajících objektů </a:t>
            </a:r>
          </a:p>
          <a:p>
            <a:pPr lvl="2"/>
            <a:endParaRPr lang="cs-CZ" sz="1800" dirty="0">
              <a:latin typeface="Times New Roman" panose="02020603050405020304" pitchFamily="18" charset="0"/>
              <a:cs typeface="Times New Roman" panose="02020603050405020304" pitchFamily="18" charset="0"/>
            </a:endParaRPr>
          </a:p>
        </p:txBody>
      </p:sp>
      <p:sp>
        <p:nvSpPr>
          <p:cNvPr id="4" name="Right Arrow 3">
            <a:extLst>
              <a:ext uri="{FF2B5EF4-FFF2-40B4-BE49-F238E27FC236}">
                <a16:creationId xmlns:a16="http://schemas.microsoft.com/office/drawing/2014/main" id="{17931B2F-1AB4-8348-93E7-2227C94F8DC9}"/>
              </a:ext>
            </a:extLst>
          </p:cNvPr>
          <p:cNvSpPr/>
          <p:nvPr/>
        </p:nvSpPr>
        <p:spPr>
          <a:xfrm>
            <a:off x="2227117" y="1499755"/>
            <a:ext cx="533399" cy="1281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5" name="Right Arrow 4">
            <a:extLst>
              <a:ext uri="{FF2B5EF4-FFF2-40B4-BE49-F238E27FC236}">
                <a16:creationId xmlns:a16="http://schemas.microsoft.com/office/drawing/2014/main" id="{70B3BD1A-2E60-2244-8F02-264F43AEDA8A}"/>
              </a:ext>
            </a:extLst>
          </p:cNvPr>
          <p:cNvSpPr/>
          <p:nvPr/>
        </p:nvSpPr>
        <p:spPr>
          <a:xfrm>
            <a:off x="2760516" y="2918728"/>
            <a:ext cx="533399" cy="1281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 name="Right Arrow 5">
            <a:extLst>
              <a:ext uri="{FF2B5EF4-FFF2-40B4-BE49-F238E27FC236}">
                <a16:creationId xmlns:a16="http://schemas.microsoft.com/office/drawing/2014/main" id="{7A6C6779-F226-4344-9032-DCA18AE1C7C5}"/>
              </a:ext>
            </a:extLst>
          </p:cNvPr>
          <p:cNvSpPr/>
          <p:nvPr/>
        </p:nvSpPr>
        <p:spPr>
          <a:xfrm>
            <a:off x="2760515" y="4273624"/>
            <a:ext cx="533399" cy="1281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 name="Right Arrow 6">
            <a:extLst>
              <a:ext uri="{FF2B5EF4-FFF2-40B4-BE49-F238E27FC236}">
                <a16:creationId xmlns:a16="http://schemas.microsoft.com/office/drawing/2014/main" id="{06B20F40-EA1E-954D-B68D-1E8F6839D2BA}"/>
              </a:ext>
            </a:extLst>
          </p:cNvPr>
          <p:cNvSpPr/>
          <p:nvPr/>
        </p:nvSpPr>
        <p:spPr>
          <a:xfrm>
            <a:off x="2493815" y="5492934"/>
            <a:ext cx="533399" cy="1281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11210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
          <p:cNvSpPr>
            <a:spLocks noChangeAspect="1" noChangeArrowheads="1" noTextEdit="1"/>
          </p:cNvSpPr>
          <p:nvPr/>
        </p:nvSpPr>
        <p:spPr bwMode="auto">
          <a:xfrm>
            <a:off x="687388" y="3738563"/>
            <a:ext cx="22875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1C6FCCD1-3DFA-5F47-86F4-0A1C58CC726E}"/>
              </a:ext>
            </a:extLst>
          </p:cNvPr>
          <p:cNvSpPr txBox="1"/>
          <p:nvPr/>
        </p:nvSpPr>
        <p:spPr>
          <a:xfrm>
            <a:off x="437323" y="887897"/>
            <a:ext cx="7898294" cy="2123658"/>
          </a:xfrm>
          <a:prstGeom prst="rect">
            <a:avLst/>
          </a:prstGeom>
          <a:noFill/>
        </p:spPr>
        <p:txBody>
          <a:bodyPr wrap="square" rtlCol="0">
            <a:spAutoFit/>
          </a:bodyPr>
          <a:lstStyle/>
          <a:p>
            <a:r>
              <a:rPr lang="cs-CZ" sz="2200" b="1" dirty="0">
                <a:latin typeface="Times New Roman" panose="02020603050405020304" pitchFamily="18" charset="0"/>
                <a:cs typeface="Times New Roman" panose="02020603050405020304" pitchFamily="18" charset="0"/>
              </a:rPr>
              <a:t>Hlavním cílem udržitelného rozvoj: </a:t>
            </a:r>
          </a:p>
          <a:p>
            <a:endParaRPr lang="cs-CZ"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cs-CZ" sz="2200" dirty="0">
                <a:latin typeface="Times New Roman" panose="02020603050405020304" pitchFamily="18" charset="0"/>
                <a:cs typeface="Times New Roman" panose="02020603050405020304" pitchFamily="18" charset="0"/>
              </a:rPr>
              <a:t>Patří zachování životního prostředí budoucím generacím v co nejméně pozměněné podobě</a:t>
            </a:r>
          </a:p>
          <a:p>
            <a:pPr marL="285750" indent="-285750">
              <a:buFont typeface="Arial" panose="020B0604020202020204" pitchFamily="34" charset="0"/>
              <a:buChar char="•"/>
            </a:pPr>
            <a:r>
              <a:rPr lang="cs-CZ" sz="2200" dirty="0">
                <a:latin typeface="Times New Roman" panose="02020603050405020304" pitchFamily="18" charset="0"/>
                <a:cs typeface="Times New Roman" panose="02020603050405020304" pitchFamily="18" charset="0"/>
              </a:rPr>
              <a:t>Je postaven na sociálním, ekonomickém, environmentálním pilíři </a:t>
            </a:r>
          </a:p>
          <a:p>
            <a:endParaRPr lang="cs-CZ" sz="2200" dirty="0">
              <a:latin typeface="Times New Roman" panose="02020603050405020304" pitchFamily="18" charset="0"/>
              <a:cs typeface="Times New Roman" panose="02020603050405020304" pitchFamily="18" charset="0"/>
            </a:endParaRPr>
          </a:p>
        </p:txBody>
      </p:sp>
      <p:pic>
        <p:nvPicPr>
          <p:cNvPr id="7" name="Zástupný obsah 4">
            <a:extLst>
              <a:ext uri="{FF2B5EF4-FFF2-40B4-BE49-F238E27FC236}">
                <a16:creationId xmlns:a16="http://schemas.microsoft.com/office/drawing/2014/main" id="{88C5A3DE-DC07-F142-918C-E0B27535BF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2960" y="2642223"/>
            <a:ext cx="4727019" cy="3013475"/>
          </a:xfrm>
          <a:prstGeom prst="rect">
            <a:avLst/>
          </a:prstGeom>
        </p:spPr>
      </p:pic>
      <p:sp>
        <p:nvSpPr>
          <p:cNvPr id="8" name="Rectangle 7">
            <a:extLst>
              <a:ext uri="{FF2B5EF4-FFF2-40B4-BE49-F238E27FC236}">
                <a16:creationId xmlns:a16="http://schemas.microsoft.com/office/drawing/2014/main" id="{CDEB7B8F-0D18-BB44-928E-39B14469CD20}"/>
              </a:ext>
            </a:extLst>
          </p:cNvPr>
          <p:cNvSpPr/>
          <p:nvPr/>
        </p:nvSpPr>
        <p:spPr>
          <a:xfrm>
            <a:off x="2186988" y="5839897"/>
            <a:ext cx="4398961" cy="369332"/>
          </a:xfrm>
          <a:prstGeom prst="rect">
            <a:avLst/>
          </a:prstGeom>
        </p:spPr>
        <p:txBody>
          <a:bodyPr wrap="none">
            <a:spAutoFit/>
          </a:bodyPr>
          <a:lstStyle/>
          <a:p>
            <a:r>
              <a:rPr lang="cs-CZ" dirty="0">
                <a:solidFill>
                  <a:srgbClr val="3F3F3F"/>
                </a:solidFill>
                <a:latin typeface="Calibri" panose="020F0502020204030204" pitchFamily="34" charset="0"/>
              </a:rPr>
              <a:t>Obr. 1 </a:t>
            </a:r>
            <a:r>
              <a:rPr lang="cs-CZ" dirty="0" err="1">
                <a:solidFill>
                  <a:srgbClr val="3F3F3F"/>
                </a:solidFill>
                <a:latin typeface="Calibri" panose="020F0502020204030204" pitchFamily="34" charset="0"/>
              </a:rPr>
              <a:t>Pilíře</a:t>
            </a:r>
            <a:r>
              <a:rPr lang="cs-CZ" dirty="0">
                <a:solidFill>
                  <a:srgbClr val="3F3F3F"/>
                </a:solidFill>
                <a:latin typeface="Calibri" panose="020F0502020204030204" pitchFamily="34" charset="0"/>
              </a:rPr>
              <a:t> </a:t>
            </a:r>
            <a:r>
              <a:rPr lang="cs-CZ" dirty="0" err="1">
                <a:solidFill>
                  <a:srgbClr val="3F3F3F"/>
                </a:solidFill>
                <a:latin typeface="Calibri" panose="020F0502020204030204" pitchFamily="34" charset="0"/>
              </a:rPr>
              <a:t>udržitelného</a:t>
            </a:r>
            <a:r>
              <a:rPr lang="cs-CZ" dirty="0">
                <a:solidFill>
                  <a:srgbClr val="3F3F3F"/>
                </a:solidFill>
                <a:latin typeface="Calibri" panose="020F0502020204030204" pitchFamily="34" charset="0"/>
              </a:rPr>
              <a:t> rozvoje (KUDA, F.) </a:t>
            </a:r>
            <a:endParaRPr lang="cs-CZ" dirty="0"/>
          </a:p>
        </p:txBody>
      </p:sp>
    </p:spTree>
    <p:extLst>
      <p:ext uri="{BB962C8B-B14F-4D97-AF65-F5344CB8AC3E}">
        <p14:creationId xmlns:p14="http://schemas.microsoft.com/office/powerpoint/2010/main" val="1547718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ge106image1827584">
            <a:extLst>
              <a:ext uri="{FF2B5EF4-FFF2-40B4-BE49-F238E27FC236}">
                <a16:creationId xmlns:a16="http://schemas.microsoft.com/office/drawing/2014/main" id="{A0EA7B0E-004B-A245-9AE7-137099F148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218" y="1128136"/>
            <a:ext cx="7620000" cy="322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95B5E9A-0BCC-7248-A102-D4FA62678C76}"/>
              </a:ext>
            </a:extLst>
          </p:cNvPr>
          <p:cNvSpPr/>
          <p:nvPr/>
        </p:nvSpPr>
        <p:spPr>
          <a:xfrm>
            <a:off x="741218" y="4686445"/>
            <a:ext cx="7737764" cy="923330"/>
          </a:xfrm>
          <a:prstGeom prst="rect">
            <a:avLst/>
          </a:prstGeom>
        </p:spPr>
        <p:txBody>
          <a:bodyPr wrap="square" lIns="91440" tIns="45720" rIns="91440" bIns="45720" anchor="t">
            <a:spAutoFit/>
          </a:bodyPr>
          <a:lstStyle/>
          <a:p>
            <a:r>
              <a:rPr lang="cs-CZ" dirty="0">
                <a:solidFill>
                  <a:srgbClr val="3F3F3F"/>
                </a:solidFill>
                <a:latin typeface="Times New Roman"/>
                <a:cs typeface="Times New Roman"/>
              </a:rPr>
              <a:t>Obr. 4 </a:t>
            </a:r>
            <a:r>
              <a:rPr lang="cs-CZ" dirty="0">
                <a:latin typeface="Times New Roman"/>
                <a:cs typeface="Times New Roman"/>
              </a:rPr>
              <a:t>Transformační proces z tradičního pojetí </a:t>
            </a:r>
            <a:r>
              <a:rPr lang="cs-CZ" dirty="0" err="1">
                <a:latin typeface="Times New Roman"/>
                <a:cs typeface="Times New Roman"/>
              </a:rPr>
              <a:t>stavebni</a:t>
            </a:r>
            <a:r>
              <a:rPr lang="cs-CZ" dirty="0">
                <a:latin typeface="Times New Roman"/>
                <a:cs typeface="Times New Roman"/>
              </a:rPr>
              <a:t>́ </a:t>
            </a:r>
            <a:r>
              <a:rPr lang="cs-CZ" dirty="0" err="1">
                <a:latin typeface="Times New Roman"/>
                <a:cs typeface="Times New Roman"/>
              </a:rPr>
              <a:t>výroby</a:t>
            </a:r>
            <a:r>
              <a:rPr lang="cs-CZ" dirty="0">
                <a:latin typeface="Times New Roman"/>
                <a:cs typeface="Times New Roman"/>
              </a:rPr>
              <a:t> do nového pojetí udržitelné výstavby. (Obousměrné́ šipky vyjadřují schopnost přírodního prostředí asimilovat určité množství negativních dopadů bez ohrožení jeho stability</a:t>
            </a:r>
            <a:r>
              <a:rPr lang="cs-CZ" b="1" dirty="0">
                <a:solidFill>
                  <a:srgbClr val="3F3F3F"/>
                </a:solidFill>
                <a:latin typeface="Times New Roman"/>
                <a:cs typeface="Times New Roman"/>
              </a:rPr>
              <a:t>).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912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9A1183-45E4-5E4F-BEB3-6A42BCA09C16}"/>
              </a:ext>
            </a:extLst>
          </p:cNvPr>
          <p:cNvSpPr>
            <a:spLocks noGrp="1"/>
          </p:cNvSpPr>
          <p:nvPr>
            <p:ph idx="1"/>
          </p:nvPr>
        </p:nvSpPr>
        <p:spPr>
          <a:xfrm>
            <a:off x="457200" y="727364"/>
            <a:ext cx="8229600" cy="5398799"/>
          </a:xfrm>
        </p:spPr>
        <p:txBody>
          <a:bodyPr>
            <a:normAutofit/>
          </a:bodyPr>
          <a:lstStyle/>
          <a:p>
            <a:r>
              <a:rPr lang="cs-CZ" sz="2200" dirty="0">
                <a:latin typeface="Times New Roman" panose="02020603050405020304" pitchFamily="18" charset="0"/>
                <a:cs typeface="Times New Roman" panose="02020603050405020304" pitchFamily="18" charset="0"/>
              </a:rPr>
              <a:t>EU PRÁVNÍ NÁLEŽITOSTI </a:t>
            </a:r>
          </a:p>
          <a:p>
            <a:pPr lvl="1"/>
            <a:r>
              <a:rPr lang="cs-CZ" sz="1800" dirty="0">
                <a:latin typeface="Times New Roman" panose="02020603050405020304" pitchFamily="18" charset="0"/>
                <a:cs typeface="Times New Roman" panose="02020603050405020304" pitchFamily="18" charset="0"/>
              </a:rPr>
              <a:t>Zřetelně podporuje cíle vyplívající z udržitelného rozvoje </a:t>
            </a:r>
          </a:p>
          <a:p>
            <a:pPr lvl="1"/>
            <a:r>
              <a:rPr lang="cs-CZ" sz="1800" dirty="0">
                <a:latin typeface="Times New Roman" panose="02020603050405020304" pitchFamily="18" charset="0"/>
                <a:cs typeface="Times New Roman" panose="02020603050405020304" pitchFamily="18" charset="0"/>
              </a:rPr>
              <a:t>Směrnice rady 89/106/EHS o stavebních výrobcích</a:t>
            </a:r>
          </a:p>
          <a:p>
            <a:pPr lvl="2"/>
            <a:r>
              <a:rPr lang="cs-CZ" sz="1800" dirty="0">
                <a:latin typeface="Times New Roman" panose="02020603050405020304" pitchFamily="18" charset="0"/>
                <a:cs typeface="Times New Roman" panose="02020603050405020304" pitchFamily="18" charset="0"/>
              </a:rPr>
              <a:t>Směrnice stanovuje základní požadavky na stavbu konkrétně </a:t>
            </a:r>
            <a:r>
              <a:rPr lang="cs-CZ" sz="1800" b="1" dirty="0">
                <a:latin typeface="Times New Roman" panose="02020603050405020304" pitchFamily="18" charset="0"/>
                <a:cs typeface="Times New Roman" panose="02020603050405020304" pitchFamily="18" charset="0"/>
              </a:rPr>
              <a:t>šest základních požadavků, </a:t>
            </a:r>
            <a:r>
              <a:rPr lang="cs-CZ" sz="1800" dirty="0">
                <a:latin typeface="Times New Roman" panose="02020603050405020304" pitchFamily="18" charset="0"/>
                <a:cs typeface="Times New Roman" panose="02020603050405020304" pitchFamily="18" charset="0"/>
              </a:rPr>
              <a:t> které mají být zajištěny v rámci celého životního cyklu: </a:t>
            </a:r>
          </a:p>
          <a:p>
            <a:pPr lvl="3"/>
            <a:r>
              <a:rPr lang="cs-CZ" sz="1600" dirty="0">
                <a:latin typeface="Times New Roman" panose="02020603050405020304" pitchFamily="18" charset="0"/>
                <a:cs typeface="Times New Roman" panose="02020603050405020304" pitchFamily="18" charset="0"/>
              </a:rPr>
              <a:t>Mechanická odolnost a stabilita, </a:t>
            </a:r>
          </a:p>
          <a:p>
            <a:pPr lvl="3"/>
            <a:r>
              <a:rPr lang="cs-CZ" sz="1600" dirty="0">
                <a:latin typeface="Times New Roman" panose="02020603050405020304" pitchFamily="18" charset="0"/>
                <a:cs typeface="Times New Roman" panose="02020603050405020304" pitchFamily="18" charset="0"/>
              </a:rPr>
              <a:t>požární bezpečnost, </a:t>
            </a:r>
          </a:p>
          <a:p>
            <a:pPr lvl="3"/>
            <a:r>
              <a:rPr lang="cs-CZ" sz="1600" dirty="0">
                <a:latin typeface="Times New Roman" panose="02020603050405020304" pitchFamily="18" charset="0"/>
                <a:cs typeface="Times New Roman" panose="02020603050405020304" pitchFamily="18" charset="0"/>
              </a:rPr>
              <a:t>šetrnost k lidskému zdraví, prostředí a hygienickým potřebám, </a:t>
            </a:r>
          </a:p>
          <a:p>
            <a:pPr lvl="3"/>
            <a:r>
              <a:rPr lang="cs-CZ" sz="1600" dirty="0">
                <a:latin typeface="Times New Roman" panose="02020603050405020304" pitchFamily="18" charset="0"/>
                <a:cs typeface="Times New Roman" panose="02020603050405020304" pitchFamily="18" charset="0"/>
              </a:rPr>
              <a:t>bezpečnost při užívání, </a:t>
            </a:r>
          </a:p>
          <a:p>
            <a:pPr lvl="3"/>
            <a:r>
              <a:rPr lang="cs-CZ" sz="1600" dirty="0">
                <a:latin typeface="Times New Roman" panose="02020603050405020304" pitchFamily="18" charset="0"/>
                <a:cs typeface="Times New Roman" panose="02020603050405020304" pitchFamily="18" charset="0"/>
              </a:rPr>
              <a:t>ochrana proti hluku, </a:t>
            </a:r>
          </a:p>
          <a:p>
            <a:pPr lvl="3"/>
            <a:r>
              <a:rPr lang="cs-CZ" sz="1600" dirty="0">
                <a:latin typeface="Times New Roman" panose="02020603050405020304" pitchFamily="18" charset="0"/>
                <a:cs typeface="Times New Roman" panose="02020603050405020304" pitchFamily="18" charset="0"/>
              </a:rPr>
              <a:t>Energetická úspornost </a:t>
            </a:r>
          </a:p>
          <a:p>
            <a:pPr lvl="3"/>
            <a:endParaRPr lang="cs-CZ" sz="1600" dirty="0">
              <a:latin typeface="Times New Roman" panose="02020603050405020304" pitchFamily="18" charset="0"/>
              <a:cs typeface="Times New Roman" panose="02020603050405020304" pitchFamily="18" charset="0"/>
            </a:endParaRPr>
          </a:p>
          <a:p>
            <a:pPr lvl="1"/>
            <a:r>
              <a:rPr lang="cs-CZ" sz="1800" dirty="0">
                <a:latin typeface="Times New Roman" panose="02020603050405020304" pitchFamily="18" charset="0"/>
                <a:cs typeface="Times New Roman" panose="02020603050405020304" pitchFamily="18" charset="0"/>
              </a:rPr>
              <a:t>V normativní oblasti byl zaveden soubor norem řady ISO EN 14 000 (systém environmentálního managementu)– soustava norem založena kvalitě vnitřního prostředí, především tepelně technické požadavky a další. </a:t>
            </a:r>
          </a:p>
        </p:txBody>
      </p:sp>
    </p:spTree>
    <p:extLst>
      <p:ext uri="{BB962C8B-B14F-4D97-AF65-F5344CB8AC3E}">
        <p14:creationId xmlns:p14="http://schemas.microsoft.com/office/powerpoint/2010/main" val="2148373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27A5-98AB-BB45-8DF3-C03C85476EDF}"/>
              </a:ext>
            </a:extLst>
          </p:cNvPr>
          <p:cNvSpPr>
            <a:spLocks noGrp="1"/>
          </p:cNvSpPr>
          <p:nvPr>
            <p:ph idx="1"/>
          </p:nvPr>
        </p:nvSpPr>
        <p:spPr>
          <a:xfrm>
            <a:off x="457200" y="665018"/>
            <a:ext cx="8229600" cy="5461145"/>
          </a:xfrm>
        </p:spPr>
        <p:txBody>
          <a:bodyPr>
            <a:normAutofit fontScale="92500" lnSpcReduction="10000"/>
          </a:bodyPr>
          <a:lstStyle/>
          <a:p>
            <a:r>
              <a:rPr lang="cs-CZ" sz="2200" dirty="0">
                <a:latin typeface="Times New Roman" panose="02020603050405020304" pitchFamily="18" charset="0"/>
                <a:cs typeface="Times New Roman" panose="02020603050405020304" pitchFamily="18" charset="0"/>
              </a:rPr>
              <a:t>ECTP a VÝZKUMNÉ PRIORITY </a:t>
            </a:r>
          </a:p>
          <a:p>
            <a:pPr lvl="1"/>
            <a:r>
              <a:rPr lang="cs-CZ" sz="1800" dirty="0">
                <a:latin typeface="Times New Roman" panose="02020603050405020304" pitchFamily="18" charset="0"/>
                <a:cs typeface="Times New Roman" panose="02020603050405020304" pitchFamily="18" charset="0"/>
              </a:rPr>
              <a:t>EVROPSKÁ STAVEBNÍ TECHNOLOGICKÁ PLATFORMA </a:t>
            </a:r>
            <a:endParaRPr lang="cs-CZ" sz="1000" dirty="0">
              <a:latin typeface="Times New Roman" panose="02020603050405020304" pitchFamily="18" charset="0"/>
              <a:cs typeface="Times New Roman" panose="02020603050405020304" pitchFamily="18" charset="0"/>
            </a:endParaRPr>
          </a:p>
          <a:p>
            <a:pPr marL="1371600" lvl="3" indent="0">
              <a:buNone/>
            </a:pPr>
            <a:r>
              <a:rPr lang="cs-CZ" sz="1800" dirty="0">
                <a:latin typeface="Times New Roman" panose="02020603050405020304" pitchFamily="18" charset="0"/>
                <a:cs typeface="Times New Roman" panose="02020603050405020304" pitchFamily="18" charset="0"/>
              </a:rPr>
              <a:t>Cílem je mobilizovat všechny složky stavebného sektoru </a:t>
            </a:r>
          </a:p>
          <a:p>
            <a:pPr marL="1371600" lvl="3" indent="0">
              <a:buNone/>
            </a:pPr>
            <a:r>
              <a:rPr lang="cs-CZ" sz="1800" b="1" dirty="0">
                <a:latin typeface="Times New Roman" panose="02020603050405020304" pitchFamily="18" charset="0"/>
                <a:cs typeface="Times New Roman" panose="02020603050405020304" pitchFamily="18" charset="0"/>
              </a:rPr>
              <a:t>Strategická agenda pro výzkum v sektoru evropského stavebnictví - plán implementace -&gt; obsahuje 9 priorit</a:t>
            </a:r>
          </a:p>
          <a:p>
            <a:pPr marL="1371600" lvl="3" indent="0">
              <a:buNone/>
            </a:pPr>
            <a:endParaRPr lang="cs-CZ" sz="1800" b="1" dirty="0">
              <a:latin typeface="Times New Roman" panose="02020603050405020304" pitchFamily="18" charset="0"/>
              <a:cs typeface="Times New Roman" panose="02020603050405020304" pitchFamily="18" charset="0"/>
            </a:endParaRPr>
          </a:p>
          <a:p>
            <a:pPr marL="1371600" lvl="3" indent="0">
              <a:buNone/>
            </a:pPr>
            <a:r>
              <a:rPr lang="cs-CZ" sz="1800" b="1" dirty="0">
                <a:latin typeface="Times New Roman" panose="02020603050405020304" pitchFamily="18" charset="0"/>
                <a:cs typeface="Times New Roman" panose="02020603050405020304" pitchFamily="18" charset="0"/>
              </a:rPr>
              <a:t>Priorita A</a:t>
            </a:r>
            <a:r>
              <a:rPr lang="cs-CZ" sz="1800" dirty="0">
                <a:latin typeface="Times New Roman" panose="02020603050405020304" pitchFamily="18" charset="0"/>
                <a:cs typeface="Times New Roman" panose="02020603050405020304" pitchFamily="18" charset="0"/>
              </a:rPr>
              <a:t>: Technologie pro </a:t>
            </a:r>
            <a:r>
              <a:rPr lang="cs-CZ" sz="1800" dirty="0" err="1">
                <a:latin typeface="Times New Roman" panose="02020603050405020304" pitchFamily="18" charset="0"/>
                <a:cs typeface="Times New Roman" panose="02020603050405020304" pitchFamily="18" charset="0"/>
              </a:rPr>
              <a:t>zdrave</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bezpečne</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přístupne</a:t>
            </a:r>
            <a:r>
              <a:rPr lang="cs-CZ" sz="1800" dirty="0">
                <a:latin typeface="Times New Roman" panose="02020603050405020304" pitchFamily="18" charset="0"/>
                <a:cs typeface="Times New Roman" panose="02020603050405020304" pitchFamily="18" charset="0"/>
              </a:rPr>
              <a:t>́ a </a:t>
            </a:r>
            <a:r>
              <a:rPr lang="cs-CZ" sz="1800" dirty="0" err="1">
                <a:latin typeface="Times New Roman" panose="02020603050405020304" pitchFamily="18" charset="0"/>
                <a:cs typeface="Times New Roman" panose="02020603050405020304" pitchFamily="18" charset="0"/>
              </a:rPr>
              <a:t>stimulujíci</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vnitřni</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prostředi</a:t>
            </a:r>
            <a:r>
              <a:rPr lang="cs-CZ" sz="1800" dirty="0">
                <a:latin typeface="Times New Roman" panose="02020603050405020304" pitchFamily="18" charset="0"/>
                <a:cs typeface="Times New Roman" panose="02020603050405020304" pitchFamily="18" charset="0"/>
              </a:rPr>
              <a:t>́ pro </a:t>
            </a:r>
            <a:r>
              <a:rPr lang="cs-CZ" sz="1800" dirty="0" err="1">
                <a:latin typeface="Times New Roman" panose="02020603050405020304" pitchFamily="18" charset="0"/>
                <a:cs typeface="Times New Roman" panose="02020603050405020304" pitchFamily="18" charset="0"/>
              </a:rPr>
              <a:t>všechny</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uživatele</a:t>
            </a:r>
            <a:r>
              <a:rPr lang="cs-CZ" sz="1800" dirty="0">
                <a:latin typeface="Times New Roman" panose="02020603050405020304" pitchFamily="18" charset="0"/>
                <a:cs typeface="Times New Roman" panose="02020603050405020304" pitchFamily="18" charset="0"/>
              </a:rPr>
              <a:t>. </a:t>
            </a:r>
          </a:p>
          <a:p>
            <a:pPr marL="1371600" lvl="3" indent="0">
              <a:buNone/>
            </a:pPr>
            <a:r>
              <a:rPr lang="cs-CZ" sz="1800" b="1" dirty="0">
                <a:latin typeface="Times New Roman" panose="02020603050405020304" pitchFamily="18" charset="0"/>
                <a:cs typeface="Times New Roman" panose="02020603050405020304" pitchFamily="18" charset="0"/>
              </a:rPr>
              <a:t>Priorita B</a:t>
            </a:r>
            <a:r>
              <a:rPr lang="cs-CZ" sz="1800" dirty="0">
                <a:latin typeface="Times New Roman" panose="02020603050405020304" pitchFamily="18" charset="0"/>
                <a:cs typeface="Times New Roman" panose="02020603050405020304" pitchFamily="18" charset="0"/>
              </a:rPr>
              <a:t>: Nové </a:t>
            </a:r>
            <a:r>
              <a:rPr lang="cs-CZ" sz="1800" dirty="0" err="1">
                <a:latin typeface="Times New Roman" panose="02020603050405020304" pitchFamily="18" charset="0"/>
                <a:cs typeface="Times New Roman" panose="02020603050405020304" pitchFamily="18" charset="0"/>
              </a:rPr>
              <a:t>způsoby</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využíváni</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podzemních</a:t>
            </a:r>
            <a:r>
              <a:rPr lang="cs-CZ" sz="1800" dirty="0">
                <a:latin typeface="Times New Roman" panose="02020603050405020304" pitchFamily="18" charset="0"/>
                <a:cs typeface="Times New Roman" panose="02020603050405020304" pitchFamily="18" charset="0"/>
              </a:rPr>
              <a:t> prostor. </a:t>
            </a:r>
          </a:p>
          <a:p>
            <a:pPr marL="1371600" lvl="3" indent="0">
              <a:buNone/>
            </a:pPr>
            <a:r>
              <a:rPr lang="cs-CZ" sz="1800" b="1" dirty="0">
                <a:latin typeface="Times New Roman" panose="02020603050405020304" pitchFamily="18" charset="0"/>
                <a:cs typeface="Times New Roman" panose="02020603050405020304" pitchFamily="18" charset="0"/>
              </a:rPr>
              <a:t>Priorita C: </a:t>
            </a:r>
            <a:r>
              <a:rPr lang="cs-CZ" sz="1800" dirty="0">
                <a:latin typeface="Times New Roman" panose="02020603050405020304" pitchFamily="18" charset="0"/>
                <a:cs typeface="Times New Roman" panose="02020603050405020304" pitchFamily="18" charset="0"/>
              </a:rPr>
              <a:t>Nové technologie, koncepce a </a:t>
            </a:r>
            <a:r>
              <a:rPr lang="cs-CZ" sz="1800" dirty="0" err="1">
                <a:latin typeface="Times New Roman" panose="02020603050405020304" pitchFamily="18" charset="0"/>
                <a:cs typeface="Times New Roman" panose="02020603050405020304" pitchFamily="18" charset="0"/>
              </a:rPr>
              <a:t>progresivni</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materiály</a:t>
            </a:r>
            <a:r>
              <a:rPr lang="cs-CZ" sz="1800" dirty="0">
                <a:latin typeface="Times New Roman" panose="02020603050405020304" pitchFamily="18" charset="0"/>
                <a:cs typeface="Times New Roman" panose="02020603050405020304" pitchFamily="18" charset="0"/>
              </a:rPr>
              <a:t> pro </a:t>
            </a:r>
            <a:r>
              <a:rPr lang="cs-CZ" sz="1800" dirty="0" err="1">
                <a:latin typeface="Times New Roman" panose="02020603050405020304" pitchFamily="18" charset="0"/>
                <a:cs typeface="Times New Roman" panose="02020603050405020304" pitchFamily="18" charset="0"/>
              </a:rPr>
              <a:t>efektivni</a:t>
            </a:r>
            <a:r>
              <a:rPr lang="cs-CZ" sz="1800" dirty="0">
                <a:latin typeface="Times New Roman" panose="02020603050405020304" pitchFamily="18" charset="0"/>
                <a:cs typeface="Times New Roman" panose="02020603050405020304" pitchFamily="18" charset="0"/>
              </a:rPr>
              <a:t>́ a </a:t>
            </a:r>
            <a:r>
              <a:rPr lang="cs-CZ" sz="1800" dirty="0" err="1">
                <a:latin typeface="Times New Roman" panose="02020603050405020304" pitchFamily="18" charset="0"/>
                <a:cs typeface="Times New Roman" panose="02020603050405020304" pitchFamily="18" charset="0"/>
              </a:rPr>
              <a:t>čiste</a:t>
            </a:r>
            <a:r>
              <a:rPr lang="cs-CZ" sz="1800" dirty="0">
                <a:latin typeface="Times New Roman" panose="02020603050405020304" pitchFamily="18" charset="0"/>
                <a:cs typeface="Times New Roman" panose="02020603050405020304" pitchFamily="18" charset="0"/>
              </a:rPr>
              <a:t>́ budovy. </a:t>
            </a:r>
          </a:p>
          <a:p>
            <a:pPr marL="1371600" lvl="3" indent="0">
              <a:buNone/>
            </a:pPr>
            <a:r>
              <a:rPr lang="cs-CZ" sz="1800" b="1" dirty="0">
                <a:latin typeface="Times New Roman" panose="02020603050405020304" pitchFamily="18" charset="0"/>
                <a:cs typeface="Times New Roman" panose="02020603050405020304" pitchFamily="18" charset="0"/>
              </a:rPr>
              <a:t>Priorita D: </a:t>
            </a:r>
            <a:r>
              <a:rPr lang="cs-CZ" sz="1800" dirty="0" err="1">
                <a:latin typeface="Times New Roman" panose="02020603050405020304" pitchFamily="18" charset="0"/>
                <a:cs typeface="Times New Roman" panose="02020603050405020304" pitchFamily="18" charset="0"/>
              </a:rPr>
              <a:t>Snižováni</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environmentálních</a:t>
            </a:r>
            <a:r>
              <a:rPr lang="cs-CZ" sz="1800" dirty="0">
                <a:latin typeface="Times New Roman" panose="02020603050405020304" pitchFamily="18" charset="0"/>
                <a:cs typeface="Times New Roman" panose="02020603050405020304" pitchFamily="18" charset="0"/>
              </a:rPr>
              <a:t> vlivů a vlivů lidí na </a:t>
            </a:r>
            <a:r>
              <a:rPr lang="cs-CZ" sz="1800" dirty="0" err="1">
                <a:latin typeface="Times New Roman" panose="02020603050405020304" pitchFamily="18" charset="0"/>
                <a:cs typeface="Times New Roman" panose="02020603050405020304" pitchFamily="18" charset="0"/>
              </a:rPr>
              <a:t>vystavěne</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prostředí</a:t>
            </a:r>
            <a:r>
              <a:rPr lang="cs-CZ" sz="1800" dirty="0">
                <a:latin typeface="Times New Roman" panose="02020603050405020304" pitchFamily="18" charset="0"/>
                <a:cs typeface="Times New Roman" panose="02020603050405020304" pitchFamily="18" charset="0"/>
              </a:rPr>
              <a:t> a </a:t>
            </a:r>
            <a:r>
              <a:rPr lang="cs-CZ" sz="1800" dirty="0" err="1">
                <a:latin typeface="Times New Roman" panose="02020603050405020304" pitchFamily="18" charset="0"/>
                <a:cs typeface="Times New Roman" panose="02020603050405020304" pitchFamily="18" charset="0"/>
              </a:rPr>
              <a:t>města</a:t>
            </a:r>
            <a:r>
              <a:rPr lang="cs-CZ" sz="1800" dirty="0">
                <a:latin typeface="Times New Roman" panose="02020603050405020304" pitchFamily="18" charset="0"/>
                <a:cs typeface="Times New Roman" panose="02020603050405020304" pitchFamily="18" charset="0"/>
              </a:rPr>
              <a:t>. </a:t>
            </a:r>
          </a:p>
          <a:p>
            <a:pPr marL="1371600" lvl="3" indent="0">
              <a:buNone/>
            </a:pPr>
            <a:r>
              <a:rPr lang="cs-CZ" sz="1800" b="1" dirty="0">
                <a:latin typeface="Times New Roman" panose="02020603050405020304" pitchFamily="18" charset="0"/>
                <a:cs typeface="Times New Roman" panose="02020603050405020304" pitchFamily="18" charset="0"/>
              </a:rPr>
              <a:t>Priorita E: </a:t>
            </a:r>
            <a:r>
              <a:rPr lang="cs-CZ" sz="1800" dirty="0" err="1">
                <a:latin typeface="Times New Roman" panose="02020603050405020304" pitchFamily="18" charset="0"/>
                <a:cs typeface="Times New Roman" panose="02020603050405020304" pitchFamily="18" charset="0"/>
              </a:rPr>
              <a:t>Udržitelny</a:t>
            </a:r>
            <a:r>
              <a:rPr lang="cs-CZ" sz="1800" dirty="0">
                <a:latin typeface="Times New Roman" panose="02020603050405020304" pitchFamily="18" charset="0"/>
                <a:cs typeface="Times New Roman" panose="02020603050405020304" pitchFamily="18" charset="0"/>
              </a:rPr>
              <a:t>́ management </a:t>
            </a:r>
            <a:r>
              <a:rPr lang="cs-CZ" sz="1800" dirty="0" err="1">
                <a:latin typeface="Times New Roman" panose="02020603050405020304" pitchFamily="18" charset="0"/>
                <a:cs typeface="Times New Roman" panose="02020603050405020304" pitchFamily="18" charset="0"/>
              </a:rPr>
              <a:t>dopravních</a:t>
            </a:r>
            <a:r>
              <a:rPr lang="cs-CZ" sz="1800" dirty="0">
                <a:latin typeface="Times New Roman" panose="02020603050405020304" pitchFamily="18" charset="0"/>
                <a:cs typeface="Times New Roman" panose="02020603050405020304" pitchFamily="18" charset="0"/>
              </a:rPr>
              <a:t> a </a:t>
            </a:r>
            <a:r>
              <a:rPr lang="cs-CZ" sz="1800" dirty="0" err="1">
                <a:latin typeface="Times New Roman" panose="02020603050405020304" pitchFamily="18" charset="0"/>
                <a:cs typeface="Times New Roman" panose="02020603050405020304" pitchFamily="18" charset="0"/>
              </a:rPr>
              <a:t>inženýrských</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síti</a:t>
            </a:r>
            <a:r>
              <a:rPr lang="cs-CZ" sz="1800" dirty="0">
                <a:latin typeface="Times New Roman" panose="02020603050405020304" pitchFamily="18" charset="0"/>
                <a:cs typeface="Times New Roman" panose="02020603050405020304" pitchFamily="18" charset="0"/>
              </a:rPr>
              <a:t>́. </a:t>
            </a:r>
          </a:p>
          <a:p>
            <a:pPr marL="1371600" lvl="3" indent="0">
              <a:buNone/>
            </a:pPr>
            <a:r>
              <a:rPr lang="cs-CZ" sz="1800" b="1" dirty="0">
                <a:latin typeface="Times New Roman" panose="02020603050405020304" pitchFamily="18" charset="0"/>
                <a:cs typeface="Times New Roman" panose="02020603050405020304" pitchFamily="18" charset="0"/>
              </a:rPr>
              <a:t>Priorita F: </a:t>
            </a:r>
            <a:r>
              <a:rPr lang="cs-CZ" sz="1800" dirty="0">
                <a:latin typeface="Times New Roman" panose="02020603050405020304" pitchFamily="18" charset="0"/>
                <a:cs typeface="Times New Roman" panose="02020603050405020304" pitchFamily="18" charset="0"/>
              </a:rPr>
              <a:t>„</a:t>
            </a:r>
            <a:r>
              <a:rPr lang="cs-CZ" sz="1800" dirty="0" err="1">
                <a:latin typeface="Times New Roman" panose="02020603050405020304" pitchFamily="18" charset="0"/>
                <a:cs typeface="Times New Roman" panose="02020603050405020304" pitchFamily="18" charset="0"/>
              </a:rPr>
              <a:t>Živouci</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historicke</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památky</a:t>
            </a:r>
            <a:r>
              <a:rPr lang="cs-CZ" sz="1800" dirty="0">
                <a:latin typeface="Times New Roman" panose="02020603050405020304" pitchFamily="18" charset="0"/>
                <a:cs typeface="Times New Roman" panose="02020603050405020304" pitchFamily="18" charset="0"/>
              </a:rPr>
              <a:t> pro </a:t>
            </a:r>
            <a:r>
              <a:rPr lang="cs-CZ" sz="1800" dirty="0" err="1">
                <a:latin typeface="Times New Roman" panose="02020603050405020304" pitchFamily="18" charset="0"/>
                <a:cs typeface="Times New Roman" panose="02020603050405020304" pitchFamily="18" charset="0"/>
              </a:rPr>
              <a:t>atraktivni</a:t>
            </a:r>
            <a:r>
              <a:rPr lang="cs-CZ" sz="1800" dirty="0">
                <a:latin typeface="Times New Roman" panose="02020603050405020304" pitchFamily="18" charset="0"/>
                <a:cs typeface="Times New Roman" panose="02020603050405020304" pitchFamily="18" charset="0"/>
              </a:rPr>
              <a:t>́ Evropu. </a:t>
            </a:r>
          </a:p>
          <a:p>
            <a:pPr marL="1371600" lvl="3" indent="0">
              <a:buNone/>
            </a:pPr>
            <a:r>
              <a:rPr lang="cs-CZ" sz="1800" b="1" dirty="0">
                <a:latin typeface="Times New Roman" panose="02020603050405020304" pitchFamily="18" charset="0"/>
                <a:cs typeface="Times New Roman" panose="02020603050405020304" pitchFamily="18" charset="0"/>
              </a:rPr>
              <a:t>Priorita G: </a:t>
            </a:r>
            <a:r>
              <a:rPr lang="cs-CZ" sz="1800" dirty="0" err="1">
                <a:latin typeface="Times New Roman" panose="02020603050405020304" pitchFamily="18" charset="0"/>
                <a:cs typeface="Times New Roman" panose="02020603050405020304" pitchFamily="18" charset="0"/>
              </a:rPr>
              <a:t>Zvýšeni</a:t>
            </a:r>
            <a:r>
              <a:rPr lang="cs-CZ" sz="1800" dirty="0">
                <a:latin typeface="Times New Roman" panose="02020603050405020304" pitchFamily="18" charset="0"/>
                <a:cs typeface="Times New Roman" panose="02020603050405020304" pitchFamily="18" charset="0"/>
              </a:rPr>
              <a:t>́ </a:t>
            </a:r>
            <a:r>
              <a:rPr lang="cs-CZ" sz="1800" dirty="0" err="1">
                <a:latin typeface="Times New Roman" panose="02020603050405020304" pitchFamily="18" charset="0"/>
                <a:cs typeface="Times New Roman" panose="02020603050405020304" pitchFamily="18" charset="0"/>
              </a:rPr>
              <a:t>bezpečnosti</a:t>
            </a:r>
            <a:r>
              <a:rPr lang="cs-CZ" sz="1800" dirty="0">
                <a:latin typeface="Times New Roman" panose="02020603050405020304" pitchFamily="18" charset="0"/>
                <a:cs typeface="Times New Roman" panose="02020603050405020304" pitchFamily="18" charset="0"/>
              </a:rPr>
              <a:t> v </a:t>
            </a:r>
            <a:r>
              <a:rPr lang="cs-CZ" sz="1800" dirty="0" err="1">
                <a:latin typeface="Times New Roman" panose="02020603050405020304" pitchFamily="18" charset="0"/>
                <a:cs typeface="Times New Roman" panose="02020603050405020304" pitchFamily="18" charset="0"/>
              </a:rPr>
              <a:t>rámci</a:t>
            </a:r>
            <a:r>
              <a:rPr lang="cs-CZ" sz="1800" dirty="0">
                <a:latin typeface="Times New Roman" panose="02020603050405020304" pitchFamily="18" charset="0"/>
                <a:cs typeface="Times New Roman" panose="02020603050405020304" pitchFamily="18" charset="0"/>
              </a:rPr>
              <a:t> sektoru </a:t>
            </a:r>
            <a:r>
              <a:rPr lang="cs-CZ" sz="1800" dirty="0" err="1">
                <a:latin typeface="Times New Roman" panose="02020603050405020304" pitchFamily="18" charset="0"/>
                <a:cs typeface="Times New Roman" panose="02020603050405020304" pitchFamily="18" charset="0"/>
              </a:rPr>
              <a:t>stavebnictvi</a:t>
            </a:r>
            <a:r>
              <a:rPr lang="cs-CZ" sz="1800" dirty="0">
                <a:latin typeface="Times New Roman" panose="02020603050405020304" pitchFamily="18" charset="0"/>
                <a:cs typeface="Times New Roman" panose="02020603050405020304" pitchFamily="18" charset="0"/>
              </a:rPr>
              <a:t>́. </a:t>
            </a:r>
          </a:p>
          <a:p>
            <a:pPr marL="1371600" lvl="3" indent="0">
              <a:buNone/>
            </a:pPr>
            <a:r>
              <a:rPr lang="cs-CZ" sz="1800" b="1" dirty="0">
                <a:latin typeface="Times New Roman" panose="02020603050405020304" pitchFamily="18" charset="0"/>
                <a:cs typeface="Times New Roman" panose="02020603050405020304" pitchFamily="18" charset="0"/>
              </a:rPr>
              <a:t>Priorita H: </a:t>
            </a:r>
            <a:r>
              <a:rPr lang="cs-CZ" sz="1800" dirty="0">
                <a:latin typeface="Times New Roman" panose="02020603050405020304" pitchFamily="18" charset="0"/>
                <a:cs typeface="Times New Roman" panose="02020603050405020304" pitchFamily="18" charset="0"/>
              </a:rPr>
              <a:t>Nové </a:t>
            </a:r>
            <a:r>
              <a:rPr lang="cs-CZ" sz="1800" dirty="0" err="1">
                <a:latin typeface="Times New Roman" panose="02020603050405020304" pitchFamily="18" charset="0"/>
                <a:cs typeface="Times New Roman" panose="02020603050405020304" pitchFamily="18" charset="0"/>
              </a:rPr>
              <a:t>integrovane</a:t>
            </a:r>
            <a:r>
              <a:rPr lang="cs-CZ" sz="1800" dirty="0">
                <a:latin typeface="Times New Roman" panose="02020603050405020304" pitchFamily="18" charset="0"/>
                <a:cs typeface="Times New Roman" panose="02020603050405020304" pitchFamily="18" charset="0"/>
              </a:rPr>
              <a:t>́ procesy pro sektor </a:t>
            </a:r>
            <a:r>
              <a:rPr lang="cs-CZ" sz="1800" dirty="0" err="1">
                <a:latin typeface="Times New Roman" panose="02020603050405020304" pitchFamily="18" charset="0"/>
                <a:cs typeface="Times New Roman" panose="02020603050405020304" pitchFamily="18" charset="0"/>
              </a:rPr>
              <a:t>stavebnictvi</a:t>
            </a:r>
            <a:r>
              <a:rPr lang="cs-CZ" sz="1800" dirty="0">
                <a:latin typeface="Times New Roman" panose="02020603050405020304" pitchFamily="18" charset="0"/>
                <a:cs typeface="Times New Roman" panose="02020603050405020304" pitchFamily="18" charset="0"/>
              </a:rPr>
              <a:t>́. </a:t>
            </a:r>
          </a:p>
          <a:p>
            <a:pPr marL="1371600" lvl="3" indent="0">
              <a:buNone/>
            </a:pPr>
            <a:r>
              <a:rPr lang="cs-CZ" sz="1800" b="1" dirty="0">
                <a:latin typeface="Times New Roman" panose="02020603050405020304" pitchFamily="18" charset="0"/>
                <a:cs typeface="Times New Roman" panose="02020603050405020304" pitchFamily="18" charset="0"/>
              </a:rPr>
              <a:t>Priorita I: </a:t>
            </a:r>
            <a:r>
              <a:rPr lang="cs-CZ" sz="1800" dirty="0">
                <a:latin typeface="Times New Roman" panose="02020603050405020304" pitchFamily="18" charset="0"/>
                <a:cs typeface="Times New Roman" panose="02020603050405020304" pitchFamily="18" charset="0"/>
              </a:rPr>
              <a:t>Stavební </a:t>
            </a:r>
            <a:r>
              <a:rPr lang="cs-CZ" sz="1800" dirty="0" err="1">
                <a:latin typeface="Times New Roman" panose="02020603050405020304" pitchFamily="18" charset="0"/>
                <a:cs typeface="Times New Roman" panose="02020603050405020304" pitchFamily="18" charset="0"/>
              </a:rPr>
              <a:t>materiály</a:t>
            </a:r>
            <a:r>
              <a:rPr lang="cs-CZ" sz="1800" dirty="0">
                <a:latin typeface="Times New Roman" panose="02020603050405020304" pitchFamily="18" charset="0"/>
                <a:cs typeface="Times New Roman" panose="02020603050405020304" pitchFamily="18" charset="0"/>
              </a:rPr>
              <a:t> s vysokou </a:t>
            </a:r>
            <a:r>
              <a:rPr lang="cs-CZ" sz="1800" dirty="0" err="1">
                <a:latin typeface="Times New Roman" panose="02020603050405020304" pitchFamily="18" charset="0"/>
                <a:cs typeface="Times New Roman" panose="02020603050405020304" pitchFamily="18" charset="0"/>
              </a:rPr>
              <a:t>přidanou</a:t>
            </a:r>
            <a:r>
              <a:rPr lang="cs-CZ" sz="1800" dirty="0">
                <a:latin typeface="Times New Roman" panose="02020603050405020304" pitchFamily="18" charset="0"/>
                <a:cs typeface="Times New Roman" panose="02020603050405020304" pitchFamily="18" charset="0"/>
              </a:rPr>
              <a:t> hodnotou. </a:t>
            </a:r>
          </a:p>
          <a:p>
            <a:pPr marL="1371600" lvl="3" indent="0">
              <a:buNone/>
            </a:pPr>
            <a:endParaRPr lang="cs-CZ" sz="1800" dirty="0">
              <a:latin typeface="Times New Roman" panose="02020603050405020304" pitchFamily="18" charset="0"/>
              <a:cs typeface="Times New Roman" panose="02020603050405020304" pitchFamily="18" charset="0"/>
            </a:endParaRPr>
          </a:p>
          <a:p>
            <a:pPr marL="1371600" lvl="3" indent="0">
              <a:buNone/>
            </a:pPr>
            <a:endParaRPr lang="cs-CZ" sz="1800" dirty="0">
              <a:latin typeface="Times New Roman" panose="02020603050405020304" pitchFamily="18" charset="0"/>
              <a:cs typeface="Times New Roman" panose="02020603050405020304" pitchFamily="18" charset="0"/>
            </a:endParaRPr>
          </a:p>
        </p:txBody>
      </p:sp>
      <p:sp>
        <p:nvSpPr>
          <p:cNvPr id="4" name="Right Arrow 3">
            <a:extLst>
              <a:ext uri="{FF2B5EF4-FFF2-40B4-BE49-F238E27FC236}">
                <a16:creationId xmlns:a16="http://schemas.microsoft.com/office/drawing/2014/main" id="{08E18E04-65FE-BA4C-B590-149D900930B1}"/>
              </a:ext>
            </a:extLst>
          </p:cNvPr>
          <p:cNvSpPr/>
          <p:nvPr/>
        </p:nvSpPr>
        <p:spPr>
          <a:xfrm>
            <a:off x="1250371" y="1454089"/>
            <a:ext cx="533399" cy="1281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6852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395EEF-80AF-3E4E-ACA5-5C3B62E0A17D}"/>
              </a:ext>
            </a:extLst>
          </p:cNvPr>
          <p:cNvSpPr>
            <a:spLocks noGrp="1"/>
          </p:cNvSpPr>
          <p:nvPr>
            <p:ph idx="1"/>
          </p:nvPr>
        </p:nvSpPr>
        <p:spPr>
          <a:xfrm>
            <a:off x="311728" y="654628"/>
            <a:ext cx="8229600" cy="4525963"/>
          </a:xfrm>
        </p:spPr>
        <p:txBody>
          <a:bodyPr>
            <a:normAutofit/>
          </a:bodyPr>
          <a:lstStyle/>
          <a:p>
            <a:r>
              <a:rPr lang="cs-CZ" sz="1800" b="1" dirty="0">
                <a:latin typeface="Times New Roman" panose="02020603050405020304" pitchFamily="18" charset="0"/>
                <a:cs typeface="Times New Roman" panose="02020603050405020304" pitchFamily="18" charset="0"/>
              </a:rPr>
              <a:t>POVINOSTI VLASTNÍKA STAVBY VYPLÍVAJÍCÍ Z PRAVNÍCH PŘEDPISŮ ČR</a:t>
            </a:r>
          </a:p>
          <a:p>
            <a:pPr lvl="1"/>
            <a:r>
              <a:rPr lang="cs-CZ" sz="1800" dirty="0">
                <a:latin typeface="Times New Roman" panose="02020603050405020304" pitchFamily="18" charset="0"/>
                <a:cs typeface="Times New Roman" panose="02020603050405020304" pitchFamily="18" charset="0"/>
              </a:rPr>
              <a:t>Povinnosti vlastníka viz. zákon č. 183/2006 Sb. (Stavební zákon) </a:t>
            </a:r>
          </a:p>
          <a:p>
            <a:pPr marL="457200" lvl="1" indent="0">
              <a:buNone/>
            </a:pPr>
            <a:endParaRPr lang="cs-CZ" sz="1800" dirty="0">
              <a:latin typeface="Times New Roman" panose="02020603050405020304" pitchFamily="18" charset="0"/>
              <a:cs typeface="Times New Roman" panose="02020603050405020304" pitchFamily="18" charset="0"/>
            </a:endParaRPr>
          </a:p>
        </p:txBody>
      </p:sp>
      <p:pic>
        <p:nvPicPr>
          <p:cNvPr id="5121" name="Picture 1" descr="page109image3831776">
            <a:extLst>
              <a:ext uri="{FF2B5EF4-FFF2-40B4-BE49-F238E27FC236}">
                <a16:creationId xmlns:a16="http://schemas.microsoft.com/office/drawing/2014/main" id="{1F229AB1-4410-9F40-96E2-6E8AC200D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73" y="1849581"/>
            <a:ext cx="5621481" cy="3735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61FE10F-CC7F-3D45-B7C2-02FAD633E0BA}"/>
              </a:ext>
            </a:extLst>
          </p:cNvPr>
          <p:cNvSpPr/>
          <p:nvPr/>
        </p:nvSpPr>
        <p:spPr>
          <a:xfrm>
            <a:off x="799455" y="5779716"/>
            <a:ext cx="3300904" cy="369332"/>
          </a:xfrm>
          <a:prstGeom prst="rect">
            <a:avLst/>
          </a:prstGeom>
        </p:spPr>
        <p:txBody>
          <a:bodyPr wrap="none" lIns="91440" tIns="45720" rIns="91440" bIns="45720" anchor="t">
            <a:spAutoFit/>
          </a:bodyPr>
          <a:lstStyle/>
          <a:p>
            <a:r>
              <a:rPr lang="cs-CZ" dirty="0">
                <a:solidFill>
                  <a:srgbClr val="3F3F3F"/>
                </a:solidFill>
                <a:latin typeface="Times New Roman"/>
                <a:cs typeface="Times New Roman"/>
              </a:rPr>
              <a:t>Obr. 5 Druhy právních předpisů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923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1AFEA6CA-4FB8-CD46-8709-F0F86F5D84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559" y="1117478"/>
            <a:ext cx="4119914" cy="3989569"/>
          </a:xfrm>
        </p:spPr>
      </p:pic>
      <p:sp>
        <p:nvSpPr>
          <p:cNvPr id="5" name="TextBox 4">
            <a:extLst>
              <a:ext uri="{FF2B5EF4-FFF2-40B4-BE49-F238E27FC236}">
                <a16:creationId xmlns:a16="http://schemas.microsoft.com/office/drawing/2014/main" id="{FF2249B8-4142-874C-9425-62DF4D46AFB8}"/>
              </a:ext>
            </a:extLst>
          </p:cNvPr>
          <p:cNvSpPr txBox="1"/>
          <p:nvPr/>
        </p:nvSpPr>
        <p:spPr>
          <a:xfrm>
            <a:off x="597558" y="748146"/>
            <a:ext cx="5279009" cy="369332"/>
          </a:xfrm>
          <a:prstGeom prst="rect">
            <a:avLst/>
          </a:prstGeom>
          <a:noFill/>
        </p:spPr>
        <p:txBody>
          <a:bodyPr wrap="none" rtlCol="0">
            <a:spAutoFit/>
          </a:bodyPr>
          <a:lstStyle/>
          <a:p>
            <a:r>
              <a:rPr lang="cs-CZ" b="1" dirty="0">
                <a:latin typeface="Times New Roman" panose="02020603050405020304" pitchFamily="18" charset="0"/>
                <a:cs typeface="Times New Roman" panose="02020603050405020304" pitchFamily="18" charset="0"/>
              </a:rPr>
              <a:t>ZÁKONNÉ POVINNOSTI VLASTNÍKA STAVBY </a:t>
            </a:r>
          </a:p>
        </p:txBody>
      </p:sp>
      <p:sp>
        <p:nvSpPr>
          <p:cNvPr id="6" name="TextBox 5">
            <a:extLst>
              <a:ext uri="{FF2B5EF4-FFF2-40B4-BE49-F238E27FC236}">
                <a16:creationId xmlns:a16="http://schemas.microsoft.com/office/drawing/2014/main" id="{AFADDB42-55D2-4240-B687-89BECFF820E7}"/>
              </a:ext>
            </a:extLst>
          </p:cNvPr>
          <p:cNvSpPr txBox="1"/>
          <p:nvPr/>
        </p:nvSpPr>
        <p:spPr>
          <a:xfrm>
            <a:off x="5018810" y="1117478"/>
            <a:ext cx="3553690" cy="2031325"/>
          </a:xfrm>
          <a:prstGeom prst="rect">
            <a:avLst/>
          </a:prstGeom>
          <a:noFill/>
        </p:spPr>
        <p:txBody>
          <a:bodyPr wrap="square" rtlCol="0">
            <a:spAutoFit/>
          </a:bodyPr>
          <a:lstStyle/>
          <a:p>
            <a:pPr marL="285750" indent="-285750">
              <a:buFontTx/>
              <a:buChar char="-"/>
            </a:pPr>
            <a:r>
              <a:rPr lang="cs-CZ" dirty="0">
                <a:latin typeface="Times New Roman" panose="02020603050405020304" pitchFamily="18" charset="0"/>
                <a:cs typeface="Times New Roman" panose="02020603050405020304" pitchFamily="18" charset="0"/>
              </a:rPr>
              <a:t>Zákonné povinnosti vycházejí ze základních požadavků EU</a:t>
            </a:r>
          </a:p>
          <a:p>
            <a:pPr marL="285750" indent="-285750">
              <a:buFontTx/>
              <a:buChar char="-"/>
            </a:pPr>
            <a:r>
              <a:rPr lang="cs-CZ" dirty="0">
                <a:latin typeface="Times New Roman" panose="02020603050405020304" pitchFamily="18" charset="0"/>
                <a:cs typeface="Times New Roman" panose="02020603050405020304" pitchFamily="18" charset="0"/>
              </a:rPr>
              <a:t>Prvních 6 (modrých) je implementováno do českých právních předpisů + udržitelné využívání přírodních zdrojů od 1.7.13</a:t>
            </a:r>
          </a:p>
        </p:txBody>
      </p:sp>
      <p:sp>
        <p:nvSpPr>
          <p:cNvPr id="7" name="Rectangle 6">
            <a:extLst>
              <a:ext uri="{FF2B5EF4-FFF2-40B4-BE49-F238E27FC236}">
                <a16:creationId xmlns:a16="http://schemas.microsoft.com/office/drawing/2014/main" id="{CD97F3F0-B239-7C44-96EC-CE65311A08D2}"/>
              </a:ext>
            </a:extLst>
          </p:cNvPr>
          <p:cNvSpPr/>
          <p:nvPr/>
        </p:nvSpPr>
        <p:spPr>
          <a:xfrm>
            <a:off x="446810" y="5107047"/>
            <a:ext cx="4572000" cy="1200329"/>
          </a:xfrm>
          <a:prstGeom prst="rect">
            <a:avLst/>
          </a:prstGeom>
        </p:spPr>
        <p:txBody>
          <a:bodyPr lIns="91440" tIns="45720" rIns="91440" bIns="45720" anchor="t">
            <a:spAutoFit/>
          </a:bodyPr>
          <a:lstStyle/>
          <a:p>
            <a:r>
              <a:rPr lang="cs-CZ" dirty="0">
                <a:solidFill>
                  <a:srgbClr val="3F3F3F"/>
                </a:solidFill>
                <a:latin typeface="Times New Roman"/>
                <a:cs typeface="Times New Roman"/>
              </a:rPr>
              <a:t>Obr. 6 </a:t>
            </a:r>
            <a:r>
              <a:rPr lang="cs-CZ" dirty="0" err="1">
                <a:solidFill>
                  <a:srgbClr val="3F3F3F"/>
                </a:solidFill>
                <a:latin typeface="Times New Roman"/>
                <a:cs typeface="Times New Roman"/>
              </a:rPr>
              <a:t>Základni</a:t>
            </a:r>
            <a:r>
              <a:rPr lang="cs-CZ" dirty="0">
                <a:solidFill>
                  <a:srgbClr val="3F3F3F"/>
                </a:solidFill>
                <a:latin typeface="Times New Roman"/>
                <a:cs typeface="Times New Roman"/>
              </a:rPr>
              <a:t>́ </a:t>
            </a:r>
            <a:r>
              <a:rPr lang="cs-CZ" dirty="0" err="1">
                <a:solidFill>
                  <a:srgbClr val="3F3F3F"/>
                </a:solidFill>
                <a:latin typeface="Times New Roman"/>
                <a:cs typeface="Times New Roman"/>
              </a:rPr>
              <a:t>požadavky</a:t>
            </a:r>
            <a:r>
              <a:rPr lang="cs-CZ" dirty="0">
                <a:solidFill>
                  <a:srgbClr val="3F3F3F"/>
                </a:solidFill>
                <a:latin typeface="Times New Roman"/>
                <a:cs typeface="Times New Roman"/>
              </a:rPr>
              <a:t> na stavby (§ 156 </a:t>
            </a:r>
            <a:r>
              <a:rPr lang="cs-CZ" dirty="0" err="1">
                <a:solidFill>
                  <a:srgbClr val="3F3F3F"/>
                </a:solidFill>
                <a:latin typeface="Times New Roman"/>
                <a:cs typeface="Times New Roman"/>
              </a:rPr>
              <a:t>zák</a:t>
            </a:r>
            <a:r>
              <a:rPr lang="cs-CZ" dirty="0">
                <a:solidFill>
                  <a:srgbClr val="3F3F3F"/>
                </a:solidFill>
                <a:latin typeface="Times New Roman"/>
                <a:cs typeface="Times New Roman"/>
              </a:rPr>
              <a:t>. č. 183/2006 Sb., </a:t>
            </a:r>
            <a:r>
              <a:rPr lang="cs-CZ" dirty="0" err="1">
                <a:solidFill>
                  <a:srgbClr val="3F3F3F"/>
                </a:solidFill>
                <a:latin typeface="Times New Roman"/>
                <a:cs typeface="Times New Roman"/>
              </a:rPr>
              <a:t>stavebni</a:t>
            </a:r>
            <a:r>
              <a:rPr lang="cs-CZ" dirty="0">
                <a:solidFill>
                  <a:srgbClr val="3F3F3F"/>
                </a:solidFill>
                <a:latin typeface="Times New Roman"/>
                <a:cs typeface="Times New Roman"/>
              </a:rPr>
              <a:t>́ </a:t>
            </a:r>
            <a:r>
              <a:rPr lang="cs-CZ" dirty="0" err="1">
                <a:solidFill>
                  <a:srgbClr val="3F3F3F"/>
                </a:solidFill>
                <a:latin typeface="Times New Roman"/>
                <a:cs typeface="Times New Roman"/>
              </a:rPr>
              <a:t>zákon</a:t>
            </a:r>
            <a:r>
              <a:rPr lang="cs-CZ" dirty="0">
                <a:solidFill>
                  <a:srgbClr val="3F3F3F"/>
                </a:solidFill>
                <a:latin typeface="Times New Roman"/>
                <a:cs typeface="Times New Roman"/>
              </a:rPr>
              <a:t>, </a:t>
            </a:r>
            <a:r>
              <a:rPr lang="cs-CZ" dirty="0" err="1">
                <a:solidFill>
                  <a:srgbClr val="3F3F3F"/>
                </a:solidFill>
                <a:latin typeface="Times New Roman"/>
                <a:cs typeface="Times New Roman"/>
              </a:rPr>
              <a:t>příloha</a:t>
            </a:r>
            <a:r>
              <a:rPr lang="cs-CZ" dirty="0">
                <a:solidFill>
                  <a:srgbClr val="3F3F3F"/>
                </a:solidFill>
                <a:latin typeface="Times New Roman"/>
                <a:cs typeface="Times New Roman"/>
              </a:rPr>
              <a:t> č. I. </a:t>
            </a:r>
            <a:r>
              <a:rPr lang="cs-CZ" dirty="0" err="1">
                <a:solidFill>
                  <a:srgbClr val="3F3F3F"/>
                </a:solidFill>
                <a:latin typeface="Times New Roman"/>
                <a:cs typeface="Times New Roman"/>
              </a:rPr>
              <a:t>nařízeni</a:t>
            </a:r>
            <a:r>
              <a:rPr lang="cs-CZ" dirty="0">
                <a:solidFill>
                  <a:srgbClr val="3F3F3F"/>
                </a:solidFill>
                <a:latin typeface="Times New Roman"/>
                <a:cs typeface="Times New Roman"/>
              </a:rPr>
              <a:t>́ </a:t>
            </a:r>
            <a:r>
              <a:rPr lang="cs-CZ" dirty="0" err="1">
                <a:solidFill>
                  <a:srgbClr val="3F3F3F"/>
                </a:solidFill>
                <a:latin typeface="Times New Roman"/>
                <a:cs typeface="Times New Roman"/>
              </a:rPr>
              <a:t>Evropského</a:t>
            </a:r>
            <a:r>
              <a:rPr lang="cs-CZ" dirty="0">
                <a:solidFill>
                  <a:srgbClr val="3F3F3F"/>
                </a:solidFill>
                <a:latin typeface="Times New Roman"/>
                <a:cs typeface="Times New Roman"/>
              </a:rPr>
              <a:t> parlamentu a Rady (EU) 305/2011)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873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FC42B5-949C-6F43-BB97-769E4A865F44}"/>
              </a:ext>
            </a:extLst>
          </p:cNvPr>
          <p:cNvSpPr>
            <a:spLocks noGrp="1"/>
          </p:cNvSpPr>
          <p:nvPr>
            <p:ph idx="1"/>
          </p:nvPr>
        </p:nvSpPr>
        <p:spPr>
          <a:xfrm>
            <a:off x="457200" y="820882"/>
            <a:ext cx="8229600" cy="5305281"/>
          </a:xfrm>
        </p:spPr>
        <p:txBody>
          <a:bodyPr/>
          <a:lstStyle/>
          <a:p>
            <a:r>
              <a:rPr lang="cs-CZ" sz="2200" dirty="0">
                <a:latin typeface="Times New Roman" panose="02020603050405020304" pitchFamily="18" charset="0"/>
                <a:cs typeface="Times New Roman" panose="02020603050405020304" pitchFamily="18" charset="0"/>
              </a:rPr>
              <a:t>Po dobu ekonomicky přiměřené životnosti musí stavby při běžné údržbě plnit tyto základní požadavky na stavby: </a:t>
            </a:r>
          </a:p>
          <a:p>
            <a:endParaRPr lang="cs-CZ" sz="2200"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mechanická odolnost a stabilita, </a:t>
            </a:r>
          </a:p>
          <a:p>
            <a:r>
              <a:rPr lang="cs-CZ" sz="2200" dirty="0">
                <a:latin typeface="Times New Roman" panose="02020603050405020304" pitchFamily="18" charset="0"/>
                <a:cs typeface="Times New Roman" panose="02020603050405020304" pitchFamily="18" charset="0"/>
              </a:rPr>
              <a:t>požární bezpečnost, </a:t>
            </a:r>
          </a:p>
          <a:p>
            <a:r>
              <a:rPr lang="cs-CZ" sz="2200" dirty="0">
                <a:latin typeface="Times New Roman" panose="02020603050405020304" pitchFamily="18" charset="0"/>
                <a:cs typeface="Times New Roman" panose="02020603050405020304" pitchFamily="18" charset="0"/>
              </a:rPr>
              <a:t>hygiena, ochrana zdraví a životního prostředí, </a:t>
            </a:r>
          </a:p>
          <a:p>
            <a:r>
              <a:rPr lang="cs-CZ" sz="2200" dirty="0">
                <a:latin typeface="Times New Roman" panose="02020603050405020304" pitchFamily="18" charset="0"/>
                <a:cs typeface="Times New Roman" panose="02020603050405020304" pitchFamily="18" charset="0"/>
              </a:rPr>
              <a:t>bezpečnost a přístupnost při užívání, </a:t>
            </a:r>
          </a:p>
          <a:p>
            <a:r>
              <a:rPr lang="cs-CZ" sz="2200" dirty="0">
                <a:latin typeface="Times New Roman" panose="02020603050405020304" pitchFamily="18" charset="0"/>
                <a:cs typeface="Times New Roman" panose="02020603050405020304" pitchFamily="18" charset="0"/>
              </a:rPr>
              <a:t>ochrana proti hluku, </a:t>
            </a:r>
          </a:p>
          <a:p>
            <a:r>
              <a:rPr lang="cs-CZ" sz="2200" dirty="0">
                <a:latin typeface="Times New Roman" panose="02020603050405020304" pitchFamily="18" charset="0"/>
                <a:cs typeface="Times New Roman" panose="02020603050405020304" pitchFamily="18" charset="0"/>
              </a:rPr>
              <a:t>úspora energie a tepla. </a:t>
            </a:r>
          </a:p>
          <a:p>
            <a:pPr marL="0" indent="0">
              <a:buNone/>
            </a:pPr>
            <a:endParaRPr lang="cs-CZ" sz="2200"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89498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4036F9-7DCE-914A-B36F-20769FCE3220}"/>
              </a:ext>
            </a:extLst>
          </p:cNvPr>
          <p:cNvSpPr>
            <a:spLocks noGrp="1"/>
          </p:cNvSpPr>
          <p:nvPr>
            <p:ph idx="1"/>
          </p:nvPr>
        </p:nvSpPr>
        <p:spPr>
          <a:xfrm>
            <a:off x="457200" y="727364"/>
            <a:ext cx="8229600" cy="5398799"/>
          </a:xfrm>
        </p:spPr>
        <p:txBody>
          <a:bodyPr>
            <a:normAutofit/>
          </a:bodyPr>
          <a:lstStyle/>
          <a:p>
            <a:r>
              <a:rPr lang="cs-CZ" sz="2200" dirty="0">
                <a:latin typeface="Times New Roman" panose="02020603050405020304" pitchFamily="18" charset="0"/>
                <a:cs typeface="Times New Roman" panose="02020603050405020304" pitchFamily="18" charset="0"/>
              </a:rPr>
              <a:t>ZÁKONNÉ POVINNOSTI TECHNICKÉ A PROVOZNÍ </a:t>
            </a:r>
          </a:p>
          <a:p>
            <a:pPr lvl="1"/>
            <a:r>
              <a:rPr lang="cs-CZ" sz="1800" dirty="0">
                <a:latin typeface="Times New Roman" panose="02020603050405020304" pitchFamily="18" charset="0"/>
                <a:cs typeface="Times New Roman" panose="02020603050405020304" pitchFamily="18" charset="0"/>
              </a:rPr>
              <a:t>Velké množství </a:t>
            </a:r>
          </a:p>
          <a:p>
            <a:pPr lvl="1"/>
            <a:r>
              <a:rPr lang="cs-CZ" sz="1800" dirty="0">
                <a:latin typeface="Times New Roman" panose="02020603050405020304" pitchFamily="18" charset="0"/>
                <a:cs typeface="Times New Roman" panose="02020603050405020304" pitchFamily="18" charset="0"/>
              </a:rPr>
              <a:t>Povinnosti týkající se hygieny </a:t>
            </a:r>
          </a:p>
          <a:p>
            <a:pPr lvl="1"/>
            <a:r>
              <a:rPr lang="cs-CZ" sz="1800" dirty="0">
                <a:latin typeface="Times New Roman" panose="02020603050405020304" pitchFamily="18" charset="0"/>
                <a:cs typeface="Times New Roman" panose="02020603050405020304" pitchFamily="18" charset="0"/>
              </a:rPr>
              <a:t>Intervaly jsou různé podle typu budovy</a:t>
            </a:r>
          </a:p>
          <a:p>
            <a:endParaRPr lang="cs-CZ" sz="2200"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ZÁKONNÉ POVINNOSTI EKONOMICKÉ</a:t>
            </a:r>
          </a:p>
          <a:p>
            <a:pPr lvl="1"/>
            <a:r>
              <a:rPr lang="cs-CZ" sz="1800" dirty="0">
                <a:latin typeface="Times New Roman" panose="02020603050405020304" pitchFamily="18" charset="0"/>
                <a:cs typeface="Times New Roman" panose="02020603050405020304" pitchFamily="18" charset="0"/>
              </a:rPr>
              <a:t>Finanční zajištění a plánování investičních nákladů </a:t>
            </a:r>
          </a:p>
          <a:p>
            <a:pPr lvl="1"/>
            <a:r>
              <a:rPr lang="cs-CZ" sz="1800" dirty="0">
                <a:latin typeface="Times New Roman" panose="02020603050405020304" pitchFamily="18" charset="0"/>
                <a:cs typeface="Times New Roman" panose="02020603050405020304" pitchFamily="18" charset="0"/>
              </a:rPr>
              <a:t>Účetní evidence, odpisování majetku a vedení daňové evidence </a:t>
            </a:r>
          </a:p>
          <a:p>
            <a:endParaRPr lang="cs-CZ" sz="2200" dirty="0">
              <a:latin typeface="Times New Roman" panose="02020603050405020304" pitchFamily="18" charset="0"/>
              <a:cs typeface="Times New Roman" panose="02020603050405020304" pitchFamily="18" charset="0"/>
            </a:endParaRPr>
          </a:p>
          <a:p>
            <a:r>
              <a:rPr lang="cs-CZ" sz="2200" dirty="0">
                <a:latin typeface="Times New Roman" panose="02020603050405020304" pitchFamily="18" charset="0"/>
                <a:cs typeface="Times New Roman" panose="02020603050405020304" pitchFamily="18" charset="0"/>
              </a:rPr>
              <a:t>ZÁKONNÉ POVINNOSTI PRÁVNÍ</a:t>
            </a:r>
          </a:p>
          <a:p>
            <a:pPr lvl="1"/>
            <a:r>
              <a:rPr lang="cs-CZ" sz="1800" dirty="0">
                <a:latin typeface="Times New Roman" panose="02020603050405020304" pitchFamily="18" charset="0"/>
                <a:cs typeface="Times New Roman" panose="02020603050405020304" pitchFamily="18" charset="0"/>
              </a:rPr>
              <a:t>Povinnosti týkající se práva (vlastník nakládá se svým majetkem) </a:t>
            </a:r>
          </a:p>
          <a:p>
            <a:pPr lvl="1"/>
            <a:r>
              <a:rPr lang="cs-CZ" sz="1800" dirty="0">
                <a:latin typeface="Times New Roman" panose="02020603050405020304" pitchFamily="18" charset="0"/>
                <a:cs typeface="Times New Roman" panose="02020603050405020304" pitchFamily="18" charset="0"/>
              </a:rPr>
              <a:t>Koupě, prodej, pronájem -&gt; každý úkon vázán smluvně </a:t>
            </a:r>
          </a:p>
          <a:p>
            <a:pPr marL="457200" lvl="1" indent="0">
              <a:buNone/>
            </a:pPr>
            <a:endParaRPr 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41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3D63C-656E-9C41-8E33-B3C2170A749D}"/>
              </a:ext>
            </a:extLst>
          </p:cNvPr>
          <p:cNvSpPr>
            <a:spLocks noGrp="1"/>
          </p:cNvSpPr>
          <p:nvPr>
            <p:ph idx="1"/>
          </p:nvPr>
        </p:nvSpPr>
        <p:spPr>
          <a:xfrm>
            <a:off x="457200" y="696192"/>
            <a:ext cx="8229600" cy="5429972"/>
          </a:xfrm>
        </p:spPr>
        <p:txBody>
          <a:bodyPr>
            <a:normAutofit/>
          </a:bodyPr>
          <a:lstStyle/>
          <a:p>
            <a:pPr marL="0" indent="0">
              <a:buNone/>
            </a:pPr>
            <a:r>
              <a:rPr lang="cs-CZ" sz="2200" b="1" dirty="0">
                <a:latin typeface="Times New Roman" panose="02020603050405020304" pitchFamily="18" charset="0"/>
                <a:cs typeface="Times New Roman" panose="02020603050405020304" pitchFamily="18" charset="0"/>
              </a:rPr>
              <a:t>PILÍŘE</a:t>
            </a:r>
          </a:p>
          <a:p>
            <a:pPr marL="0" indent="0">
              <a:buNone/>
            </a:pPr>
            <a:endParaRPr lang="cs-CZ" sz="2200" dirty="0">
              <a:latin typeface="Times New Roman" panose="02020603050405020304" pitchFamily="18" charset="0"/>
              <a:cs typeface="Times New Roman" panose="02020603050405020304" pitchFamily="18" charset="0"/>
            </a:endParaRPr>
          </a:p>
          <a:p>
            <a:pPr marL="0" indent="0">
              <a:buNone/>
            </a:pPr>
            <a:r>
              <a:rPr lang="cs-CZ" sz="2200" i="1" dirty="0">
                <a:latin typeface="Times New Roman" panose="02020603050405020304" pitchFamily="18" charset="0"/>
                <a:cs typeface="Times New Roman" panose="02020603050405020304" pitchFamily="18" charset="0"/>
              </a:rPr>
              <a:t>Sociální</a:t>
            </a:r>
          </a:p>
          <a:p>
            <a:r>
              <a:rPr lang="cs-CZ" sz="2200" dirty="0">
                <a:latin typeface="Times New Roman" panose="02020603050405020304" pitchFamily="18" charset="0"/>
                <a:cs typeface="Times New Roman" panose="02020603050405020304" pitchFamily="18" charset="0"/>
              </a:rPr>
              <a:t>aktiva- vyvažování nerovností mezi jednotlivými společenskými skupinami a jednotlivci </a:t>
            </a:r>
          </a:p>
          <a:p>
            <a:r>
              <a:rPr lang="cs-CZ" sz="2200" dirty="0">
                <a:latin typeface="Times New Roman" panose="02020603050405020304" pitchFamily="18" charset="0"/>
                <a:cs typeface="Times New Roman" panose="02020603050405020304" pitchFamily="18" charset="0"/>
              </a:rPr>
              <a:t>Odstraňování chudoby lokálně a globálně </a:t>
            </a:r>
          </a:p>
          <a:p>
            <a:r>
              <a:rPr lang="cs-CZ" sz="2200" dirty="0">
                <a:latin typeface="Times New Roman" panose="02020603050405020304" pitchFamily="18" charset="0"/>
                <a:cs typeface="Times New Roman" panose="02020603050405020304" pitchFamily="18" charset="0"/>
              </a:rPr>
              <a:t>Rovný přístup k základním hygienickým a lékařským podmínkám</a:t>
            </a:r>
          </a:p>
          <a:p>
            <a:r>
              <a:rPr lang="cs-CZ" sz="2200" dirty="0">
                <a:latin typeface="Times New Roman" panose="02020603050405020304" pitchFamily="18" charset="0"/>
                <a:cs typeface="Times New Roman" panose="02020603050405020304" pitchFamily="18" charset="0"/>
              </a:rPr>
              <a:t>Potlačování projevů diskriminace, rasismu, xenofobie, náboženské nesnášenlivosti</a:t>
            </a:r>
          </a:p>
          <a:p>
            <a:pPr marL="0" indent="0">
              <a:buNone/>
            </a:pPr>
            <a:endParaRPr lang="cs-CZ" sz="2200" dirty="0">
              <a:latin typeface="Times New Roman" panose="02020603050405020304" pitchFamily="18" charset="0"/>
              <a:cs typeface="Times New Roman" panose="02020603050405020304" pitchFamily="18" charset="0"/>
            </a:endParaRPr>
          </a:p>
          <a:p>
            <a:pPr marL="0" indent="0">
              <a:buNone/>
            </a:pPr>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22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CB9EF0-30BA-2A4E-90F3-B441FB46006C}"/>
              </a:ext>
            </a:extLst>
          </p:cNvPr>
          <p:cNvSpPr>
            <a:spLocks noGrp="1"/>
          </p:cNvSpPr>
          <p:nvPr>
            <p:ph idx="1"/>
          </p:nvPr>
        </p:nvSpPr>
        <p:spPr>
          <a:xfrm>
            <a:off x="457200" y="789710"/>
            <a:ext cx="8229600" cy="5336454"/>
          </a:xfrm>
        </p:spPr>
        <p:txBody>
          <a:bodyPr/>
          <a:lstStyle/>
          <a:p>
            <a:pPr marL="0" indent="0">
              <a:buNone/>
            </a:pPr>
            <a:r>
              <a:rPr lang="cs-CZ" sz="2200" i="1" dirty="0">
                <a:latin typeface="Times New Roman" panose="02020603050405020304" pitchFamily="18" charset="0"/>
                <a:cs typeface="Times New Roman" panose="02020603050405020304" pitchFamily="18" charset="0"/>
              </a:rPr>
              <a:t>Environmentální </a:t>
            </a:r>
          </a:p>
          <a:p>
            <a:r>
              <a:rPr lang="cs-CZ" sz="2200" dirty="0">
                <a:latin typeface="Times New Roman" panose="02020603050405020304" pitchFamily="18" charset="0"/>
                <a:cs typeface="Times New Roman" panose="02020603050405020304" pitchFamily="18" charset="0"/>
              </a:rPr>
              <a:t>Vychází́ z faktu, </a:t>
            </a:r>
            <a:r>
              <a:rPr lang="cs-CZ" sz="2200" dirty="0" err="1">
                <a:latin typeface="Times New Roman" panose="02020603050405020304" pitchFamily="18" charset="0"/>
                <a:cs typeface="Times New Roman" panose="02020603050405020304" pitchFamily="18" charset="0"/>
              </a:rPr>
              <a:t>že</a:t>
            </a:r>
            <a:r>
              <a:rPr lang="cs-CZ" sz="2200" dirty="0">
                <a:latin typeface="Times New Roman" panose="02020603050405020304" pitchFamily="18" charset="0"/>
                <a:cs typeface="Times New Roman" panose="02020603050405020304" pitchFamily="18" charset="0"/>
              </a:rPr>
              <a:t> v omezeném systému není́ neomezený růst možný́. </a:t>
            </a:r>
          </a:p>
          <a:p>
            <a:r>
              <a:rPr lang="cs-CZ" sz="2200" dirty="0">
                <a:latin typeface="Times New Roman" panose="02020603050405020304" pitchFamily="18" charset="0"/>
                <a:cs typeface="Times New Roman" panose="02020603050405020304" pitchFamily="18" charset="0"/>
              </a:rPr>
              <a:t>Proto je nutně uvědomit si hodnotu ekosystémů a jejich služeb, náležité̌ ji ocenit (ať̌ již̌ duchovně̌ či materiálně̌) a dobře ji střežit.</a:t>
            </a:r>
          </a:p>
          <a:p>
            <a:r>
              <a:rPr lang="cs-CZ" sz="2200" dirty="0">
                <a:latin typeface="Times New Roman" panose="02020603050405020304" pitchFamily="18" charset="0"/>
                <a:cs typeface="Times New Roman" panose="02020603050405020304" pitchFamily="18" charset="0"/>
              </a:rPr>
              <a:t> Environmentální́ pilíř̌ zasahuje jak do roviny sociální́, tak ekonomické́. </a:t>
            </a:r>
          </a:p>
          <a:p>
            <a:r>
              <a:rPr lang="cs-CZ" sz="2200" dirty="0" err="1">
                <a:latin typeface="Times New Roman" panose="02020603050405020304" pitchFamily="18" charset="0"/>
                <a:cs typeface="Times New Roman" panose="02020603050405020304" pitchFamily="18" charset="0"/>
              </a:rPr>
              <a:t>Udržitelny</a:t>
            </a:r>
            <a:r>
              <a:rPr lang="cs-CZ" sz="2200" dirty="0">
                <a:latin typeface="Times New Roman" panose="02020603050405020304" pitchFamily="18" charset="0"/>
                <a:cs typeface="Times New Roman" panose="02020603050405020304" pitchFamily="18" charset="0"/>
              </a:rPr>
              <a:t>́ rozvoj je </a:t>
            </a:r>
            <a:r>
              <a:rPr lang="cs-CZ" sz="2200" dirty="0" err="1">
                <a:latin typeface="Times New Roman" panose="02020603050405020304" pitchFamily="18" charset="0"/>
                <a:cs typeface="Times New Roman" panose="02020603050405020304" pitchFamily="18" charset="0"/>
              </a:rPr>
              <a:t>občas</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mylne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chápán</a:t>
            </a:r>
            <a:r>
              <a:rPr lang="cs-CZ" sz="2200" dirty="0">
                <a:latin typeface="Times New Roman" panose="02020603050405020304" pitchFamily="18" charset="0"/>
                <a:cs typeface="Times New Roman" panose="02020603050405020304" pitchFamily="18" charset="0"/>
              </a:rPr>
              <a:t> pouze jako synonymum k </a:t>
            </a:r>
            <a:r>
              <a:rPr lang="cs-CZ" sz="2200" dirty="0" err="1">
                <a:latin typeface="Times New Roman" panose="02020603050405020304" pitchFamily="18" charset="0"/>
                <a:cs typeface="Times New Roman" panose="02020603050405020304" pitchFamily="18" charset="0"/>
              </a:rPr>
              <a:t>ochrane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přírody</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potažmo</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životního</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prostředi</a:t>
            </a:r>
            <a:r>
              <a:rPr lang="cs-CZ" sz="2200" dirty="0">
                <a:latin typeface="Times New Roman" panose="02020603050405020304" pitchFamily="18" charset="0"/>
                <a:cs typeface="Times New Roman" panose="02020603050405020304" pitchFamily="18" charset="0"/>
              </a:rPr>
              <a:t>́ (v </a:t>
            </a:r>
            <a:r>
              <a:rPr lang="cs-CZ" sz="2200" dirty="0" err="1">
                <a:latin typeface="Times New Roman" panose="02020603050405020304" pitchFamily="18" charset="0"/>
                <a:cs typeface="Times New Roman" panose="02020603050405020304" pitchFamily="18" charset="0"/>
              </a:rPr>
              <a:t>úzce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vymezeném</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přírodním</a:t>
            </a:r>
            <a:r>
              <a:rPr lang="cs-CZ" sz="2200" dirty="0">
                <a:latin typeface="Times New Roman" panose="02020603050405020304" pitchFamily="18" charset="0"/>
                <a:cs typeface="Times New Roman" panose="02020603050405020304" pitchFamily="18" charset="0"/>
              </a:rPr>
              <a:t> slova smyslu). </a:t>
            </a:r>
          </a:p>
          <a:p>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28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5AC08E-E277-194A-9709-CF6864CC3F74}"/>
              </a:ext>
            </a:extLst>
          </p:cNvPr>
          <p:cNvSpPr>
            <a:spLocks noGrp="1"/>
          </p:cNvSpPr>
          <p:nvPr>
            <p:ph idx="1"/>
          </p:nvPr>
        </p:nvSpPr>
        <p:spPr>
          <a:xfrm>
            <a:off x="457200" y="737756"/>
            <a:ext cx="8229600" cy="5388408"/>
          </a:xfrm>
        </p:spPr>
        <p:txBody>
          <a:bodyPr>
            <a:normAutofit/>
          </a:bodyPr>
          <a:lstStyle/>
          <a:p>
            <a:pPr marL="0" indent="0">
              <a:buNone/>
            </a:pPr>
            <a:r>
              <a:rPr lang="cs-CZ" sz="2200" i="1" dirty="0">
                <a:latin typeface="Times New Roman" panose="02020603050405020304" pitchFamily="18" charset="0"/>
                <a:cs typeface="Times New Roman" panose="02020603050405020304" pitchFamily="18" charset="0"/>
              </a:rPr>
              <a:t>Ekonomický </a:t>
            </a:r>
          </a:p>
          <a:p>
            <a:r>
              <a:rPr lang="cs-CZ" sz="2200" dirty="0">
                <a:latin typeface="Times New Roman" panose="02020603050405020304" pitchFamily="18" charset="0"/>
                <a:cs typeface="Times New Roman" panose="02020603050405020304" pitchFamily="18" charset="0"/>
              </a:rPr>
              <a:t>Sestává ze všech hospodářských aktiv v dané společnosti, interakcí mezi nimi a mezi společností a životním prostředím. </a:t>
            </a:r>
          </a:p>
          <a:p>
            <a:r>
              <a:rPr lang="cs-CZ" sz="2200" dirty="0">
                <a:latin typeface="Times New Roman" panose="02020603050405020304" pitchFamily="18" charset="0"/>
                <a:cs typeface="Times New Roman" panose="02020603050405020304" pitchFamily="18" charset="0"/>
              </a:rPr>
              <a:t>Jeho správné uchopení je největší výzvou k udržitelnému rozvoji</a:t>
            </a:r>
          </a:p>
          <a:p>
            <a:r>
              <a:rPr lang="cs-CZ" sz="2200" dirty="0">
                <a:latin typeface="Times New Roman" panose="02020603050405020304" pitchFamily="18" charset="0"/>
                <a:cs typeface="Times New Roman" panose="02020603050405020304" pitchFamily="18" charset="0"/>
              </a:rPr>
              <a:t>Rovina ekonomická́ zahrnuje jednak pobídkové́ nástroje pro ty ekonomické́ subjekty, které́ se nechtějí́ přizpůsobit imperativu udržitelnosti dobrovolně, ale také parametry, plně tržně kompatibilní mechanismy, které náhle umožnují zcela funkčnímu trhu se všemi jeho výhodami životní́ prostředí chránit a nikoli je ohrožovat nebo poškozovat. </a:t>
            </a:r>
          </a:p>
          <a:p>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46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435AA72-8739-EB4E-85BC-C79BA164B6CD}"/>
              </a:ext>
            </a:extLst>
          </p:cNvPr>
          <p:cNvSpPr txBox="1"/>
          <p:nvPr/>
        </p:nvSpPr>
        <p:spPr>
          <a:xfrm>
            <a:off x="583095" y="1099930"/>
            <a:ext cx="8057321" cy="4832092"/>
          </a:xfrm>
          <a:prstGeom prst="rect">
            <a:avLst/>
          </a:prstGeom>
          <a:noFill/>
        </p:spPr>
        <p:txBody>
          <a:bodyPr wrap="square" rtlCol="0">
            <a:spAutoFit/>
          </a:bodyPr>
          <a:lstStyle/>
          <a:p>
            <a:r>
              <a:rPr lang="cs-CZ" sz="2200" b="1" dirty="0">
                <a:latin typeface="Times New Roman" panose="02020603050405020304" pitchFamily="18" charset="0"/>
                <a:cs typeface="Times New Roman" panose="02020603050405020304" pitchFamily="18" charset="0"/>
              </a:rPr>
              <a:t>HISTORIE</a:t>
            </a:r>
          </a:p>
          <a:p>
            <a:pPr marL="342900" indent="-342900">
              <a:buFont typeface="Arial" panose="020B0604020202020204" pitchFamily="34" charset="0"/>
              <a:buChar char="•"/>
            </a:pPr>
            <a:r>
              <a:rPr lang="cs-CZ" sz="2200" b="1" i="1" dirty="0">
                <a:latin typeface="Times New Roman" panose="02020603050405020304" pitchFamily="18" charset="0"/>
                <a:cs typeface="Times New Roman" panose="02020603050405020304" pitchFamily="18" charset="0"/>
              </a:rPr>
              <a:t>1968 - </a:t>
            </a:r>
            <a:r>
              <a:rPr lang="cs-CZ" sz="2200" dirty="0">
                <a:latin typeface="Times New Roman" panose="02020603050405020304" pitchFamily="18" charset="0"/>
                <a:cs typeface="Times New Roman" panose="02020603050405020304" pitchFamily="18" charset="0"/>
              </a:rPr>
              <a:t>byl </a:t>
            </a:r>
            <a:r>
              <a:rPr lang="cs-CZ" sz="2200" dirty="0" err="1">
                <a:latin typeface="Times New Roman" panose="02020603050405020304" pitchFamily="18" charset="0"/>
                <a:cs typeface="Times New Roman" panose="02020603050405020304" pitchFamily="18" charset="0"/>
              </a:rPr>
              <a:t>založen</a:t>
            </a:r>
            <a:r>
              <a:rPr lang="cs-CZ" sz="2200" dirty="0">
                <a:latin typeface="Times New Roman" panose="02020603050405020304" pitchFamily="18" charset="0"/>
                <a:cs typeface="Times New Roman" panose="02020603050405020304" pitchFamily="18" charset="0"/>
              </a:rPr>
              <a:t> tzv. </a:t>
            </a:r>
            <a:r>
              <a:rPr lang="cs-CZ" sz="2200" dirty="0" err="1">
                <a:latin typeface="Times New Roman" panose="02020603050405020304" pitchFamily="18" charset="0"/>
                <a:cs typeface="Times New Roman" panose="02020603050405020304" pitchFamily="18" charset="0"/>
              </a:rPr>
              <a:t>Římsky</a:t>
            </a:r>
            <a:r>
              <a:rPr lang="cs-CZ" sz="2200" dirty="0">
                <a:latin typeface="Times New Roman" panose="02020603050405020304" pitchFamily="18" charset="0"/>
                <a:cs typeface="Times New Roman" panose="02020603050405020304" pitchFamily="18" charset="0"/>
              </a:rPr>
              <a:t>́ klub (Club di Roma), </a:t>
            </a:r>
            <a:r>
              <a:rPr lang="cs-CZ" sz="2200" dirty="0" err="1">
                <a:latin typeface="Times New Roman" panose="02020603050405020304" pitchFamily="18" charset="0"/>
                <a:cs typeface="Times New Roman" panose="02020603050405020304" pitchFamily="18" charset="0"/>
              </a:rPr>
              <a:t>ktery</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sdružuje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uznávane</a:t>
            </a:r>
            <a:r>
              <a:rPr lang="cs-CZ" sz="2200" dirty="0">
                <a:latin typeface="Times New Roman" panose="02020603050405020304" pitchFamily="18" charset="0"/>
                <a:cs typeface="Times New Roman" panose="02020603050405020304" pitchFamily="18" charset="0"/>
              </a:rPr>
              <a:t>́ osoby z mnoha zemí a </a:t>
            </a:r>
            <a:r>
              <a:rPr lang="cs-CZ" sz="2200" dirty="0" err="1">
                <a:latin typeface="Times New Roman" panose="02020603050405020304" pitchFamily="18" charset="0"/>
                <a:cs typeface="Times New Roman" panose="02020603050405020304" pitchFamily="18" charset="0"/>
              </a:rPr>
              <a:t>provádi</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výzkumy</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ktere</a:t>
            </a:r>
            <a:r>
              <a:rPr lang="cs-CZ" sz="2200" dirty="0">
                <a:latin typeface="Times New Roman" panose="02020603050405020304" pitchFamily="18" charset="0"/>
                <a:cs typeface="Times New Roman" panose="02020603050405020304" pitchFamily="18" charset="0"/>
              </a:rPr>
              <a:t>́ se </a:t>
            </a:r>
            <a:r>
              <a:rPr lang="cs-CZ" sz="2200" dirty="0" err="1">
                <a:latin typeface="Times New Roman" panose="02020603050405020304" pitchFamily="18" charset="0"/>
                <a:cs typeface="Times New Roman" panose="02020603050405020304" pitchFamily="18" charset="0"/>
              </a:rPr>
              <a:t>zabývaji</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problémy</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vývoje</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světa</a:t>
            </a:r>
            <a:r>
              <a:rPr lang="cs-CZ" sz="2200" dirty="0">
                <a:latin typeface="Times New Roman" panose="02020603050405020304" pitchFamily="18" charset="0"/>
                <a:cs typeface="Times New Roman" panose="02020603050405020304" pitchFamily="18" charset="0"/>
              </a:rPr>
              <a:t> jako celku, aby bylo </a:t>
            </a:r>
            <a:r>
              <a:rPr lang="cs-CZ" sz="2200" dirty="0" err="1">
                <a:latin typeface="Times New Roman" panose="02020603050405020304" pitchFamily="18" charset="0"/>
                <a:cs typeface="Times New Roman" panose="02020603050405020304" pitchFamily="18" charset="0"/>
              </a:rPr>
              <a:t>možno</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vést</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rozhodujíci</a:t>
            </a:r>
            <a:r>
              <a:rPr lang="cs-CZ" sz="2200" dirty="0">
                <a:latin typeface="Times New Roman" panose="02020603050405020304" pitchFamily="18" charset="0"/>
                <a:cs typeface="Times New Roman" panose="02020603050405020304" pitchFamily="18" charset="0"/>
              </a:rPr>
              <a:t>́ kroky ke stanovení limitů </a:t>
            </a:r>
            <a:r>
              <a:rPr lang="cs-CZ" sz="2200" dirty="0" err="1">
                <a:latin typeface="Times New Roman" panose="02020603050405020304" pitchFamily="18" charset="0"/>
                <a:cs typeface="Times New Roman" panose="02020603050405020304" pitchFamily="18" charset="0"/>
              </a:rPr>
              <a:t>růstu</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popr</a:t>
            </a:r>
            <a:r>
              <a:rPr lang="cs-CZ" sz="2200" dirty="0">
                <a:latin typeface="Times New Roman" panose="02020603050405020304" pitchFamily="18" charset="0"/>
                <a:cs typeface="Times New Roman" panose="02020603050405020304" pitchFamily="18" charset="0"/>
              </a:rPr>
              <a:t>̌. limitů </a:t>
            </a:r>
            <a:r>
              <a:rPr lang="cs-CZ" sz="2200" dirty="0" err="1">
                <a:latin typeface="Times New Roman" panose="02020603050405020304" pitchFamily="18" charset="0"/>
                <a:cs typeface="Times New Roman" panose="02020603050405020304" pitchFamily="18" charset="0"/>
              </a:rPr>
              <a:t>směru</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růstu</a:t>
            </a:r>
            <a:r>
              <a:rPr lang="cs-CZ" sz="22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cs-CZ" sz="2200" b="1" i="1" dirty="0">
                <a:latin typeface="Times New Roman" panose="02020603050405020304" pitchFamily="18" charset="0"/>
                <a:cs typeface="Times New Roman" panose="02020603050405020304" pitchFamily="18" charset="0"/>
              </a:rPr>
              <a:t>1972- </a:t>
            </a:r>
            <a:r>
              <a:rPr lang="cs-CZ" sz="2200" dirty="0" err="1">
                <a:latin typeface="Times New Roman" panose="02020603050405020304" pitchFamily="18" charset="0"/>
                <a:cs typeface="Times New Roman" panose="02020603050405020304" pitchFamily="18" charset="0"/>
              </a:rPr>
              <a:t>uvěřejnění</a:t>
            </a:r>
            <a:r>
              <a:rPr lang="cs-CZ" sz="2200" dirty="0">
                <a:latin typeface="Times New Roman" panose="02020603050405020304" pitchFamily="18" charset="0"/>
                <a:cs typeface="Times New Roman" panose="02020603050405020304" pitchFamily="18" charset="0"/>
              </a:rPr>
              <a:t> zprávy </a:t>
            </a:r>
            <a:r>
              <a:rPr lang="cs-CZ" sz="2200" dirty="0" err="1">
                <a:latin typeface="Times New Roman" panose="02020603050405020304" pitchFamily="18" charset="0"/>
                <a:cs typeface="Times New Roman" panose="02020603050405020304" pitchFamily="18" charset="0"/>
              </a:rPr>
              <a:t>Massachusettského</a:t>
            </a:r>
            <a:r>
              <a:rPr lang="cs-CZ" sz="2200" dirty="0">
                <a:latin typeface="Times New Roman" panose="02020603050405020304" pitchFamily="18" charset="0"/>
                <a:cs typeface="Times New Roman" panose="02020603050405020304" pitchFamily="18" charset="0"/>
              </a:rPr>
              <a:t> </a:t>
            </a:r>
            <a:r>
              <a:rPr lang="cs-CZ" sz="2200" dirty="0" err="1">
                <a:latin typeface="Times New Roman" panose="02020603050405020304" pitchFamily="18" charset="0"/>
                <a:cs typeface="Times New Roman" panose="02020603050405020304" pitchFamily="18" charset="0"/>
              </a:rPr>
              <a:t>technologického</a:t>
            </a:r>
            <a:r>
              <a:rPr lang="cs-CZ" sz="2200" dirty="0">
                <a:latin typeface="Times New Roman" panose="02020603050405020304" pitchFamily="18" charset="0"/>
                <a:cs typeface="Times New Roman" panose="02020603050405020304" pitchFamily="18" charset="0"/>
              </a:rPr>
              <a:t> institutu (počítačové simulace vývoje lidské populace a využívání přírodních zdrojů do roku 2100 =  </a:t>
            </a:r>
            <a:r>
              <a:rPr lang="cs-CZ" sz="2200" i="1" dirty="0">
                <a:latin typeface="Times New Roman" panose="02020603050405020304" pitchFamily="18" charset="0"/>
                <a:cs typeface="Times New Roman" panose="02020603050405020304" pitchFamily="18" charset="0"/>
              </a:rPr>
              <a:t>populační úpadek, vyčerpání úrodnosti, nedostupnost energetických zdrojů. </a:t>
            </a:r>
          </a:p>
          <a:p>
            <a:pPr marL="342900" indent="-342900">
              <a:buFont typeface="Arial" panose="020B0604020202020204" pitchFamily="34" charset="0"/>
              <a:buChar char="•"/>
            </a:pPr>
            <a:r>
              <a:rPr lang="cs-CZ" sz="2200" b="1" i="1" dirty="0">
                <a:latin typeface="Times New Roman" panose="02020603050405020304" pitchFamily="18" charset="0"/>
                <a:cs typeface="Times New Roman" panose="02020603050405020304" pitchFamily="18" charset="0"/>
              </a:rPr>
              <a:t>1972-</a:t>
            </a:r>
            <a:r>
              <a:rPr lang="cs-CZ" sz="2200" dirty="0">
                <a:latin typeface="Times New Roman" panose="02020603050405020304" pitchFamily="18" charset="0"/>
                <a:cs typeface="Times New Roman" panose="02020603050405020304" pitchFamily="18" charset="0"/>
              </a:rPr>
              <a:t> konference OSN- prostředí člověka	</a:t>
            </a:r>
          </a:p>
          <a:p>
            <a:r>
              <a:rPr lang="cs-CZ" sz="2200" b="1" i="1"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cs-CZ" sz="2200" b="1"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cs-CZ" sz="2200" b="1" dirty="0">
              <a:latin typeface="Times New Roman" panose="02020603050405020304" pitchFamily="18" charset="0"/>
              <a:cs typeface="Times New Roman" panose="02020603050405020304" pitchFamily="18" charset="0"/>
            </a:endParaRPr>
          </a:p>
        </p:txBody>
      </p:sp>
      <p:sp>
        <p:nvSpPr>
          <p:cNvPr id="12" name="Right Arrow 11">
            <a:extLst>
              <a:ext uri="{FF2B5EF4-FFF2-40B4-BE49-F238E27FC236}">
                <a16:creationId xmlns:a16="http://schemas.microsoft.com/office/drawing/2014/main" id="{D46AAF1C-57E2-2343-B240-23CB453E885B}"/>
              </a:ext>
            </a:extLst>
          </p:cNvPr>
          <p:cNvSpPr/>
          <p:nvPr/>
        </p:nvSpPr>
        <p:spPr>
          <a:xfrm>
            <a:off x="1577009" y="4943061"/>
            <a:ext cx="516834" cy="119270"/>
          </a:xfrm>
          <a:prstGeom prst="rightArrow">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4" name="Right Arrow 13">
            <a:extLst>
              <a:ext uri="{FF2B5EF4-FFF2-40B4-BE49-F238E27FC236}">
                <a16:creationId xmlns:a16="http://schemas.microsoft.com/office/drawing/2014/main" id="{B501F976-700F-1B4D-8699-1DD743D9BC8C}"/>
              </a:ext>
            </a:extLst>
          </p:cNvPr>
          <p:cNvSpPr/>
          <p:nvPr/>
        </p:nvSpPr>
        <p:spPr>
          <a:xfrm>
            <a:off x="1577009" y="5318271"/>
            <a:ext cx="516834" cy="119270"/>
          </a:xfrm>
          <a:prstGeom prst="rightArrow">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TextBox 12">
            <a:extLst>
              <a:ext uri="{FF2B5EF4-FFF2-40B4-BE49-F238E27FC236}">
                <a16:creationId xmlns:a16="http://schemas.microsoft.com/office/drawing/2014/main" id="{F0AA50CD-65D8-194F-805B-2C8EBBD87FE3}"/>
              </a:ext>
            </a:extLst>
          </p:cNvPr>
          <p:cNvSpPr txBox="1"/>
          <p:nvPr/>
        </p:nvSpPr>
        <p:spPr>
          <a:xfrm>
            <a:off x="2305879" y="4818030"/>
            <a:ext cx="5658678" cy="369332"/>
          </a:xfrm>
          <a:prstGeom prst="rect">
            <a:avLst/>
          </a:prstGeom>
          <a:noFill/>
        </p:spPr>
        <p:txBody>
          <a:bodyPr wrap="square" rtlCol="0">
            <a:spAutoFit/>
          </a:bodyPr>
          <a:lstStyle/>
          <a:p>
            <a:r>
              <a:rPr lang="cs-CZ" dirty="0"/>
              <a:t>Rozvojové země nazývaný </a:t>
            </a:r>
            <a:r>
              <a:rPr lang="cs-CZ" b="1" i="1" dirty="0"/>
              <a:t>globální jih </a:t>
            </a:r>
            <a:endParaRPr lang="cs-CZ" b="1" dirty="0"/>
          </a:p>
        </p:txBody>
      </p:sp>
      <p:sp>
        <p:nvSpPr>
          <p:cNvPr id="16" name="TextBox 15">
            <a:extLst>
              <a:ext uri="{FF2B5EF4-FFF2-40B4-BE49-F238E27FC236}">
                <a16:creationId xmlns:a16="http://schemas.microsoft.com/office/drawing/2014/main" id="{C0F73F58-24B7-3B40-9D92-E51E258CB762}"/>
              </a:ext>
            </a:extLst>
          </p:cNvPr>
          <p:cNvSpPr txBox="1"/>
          <p:nvPr/>
        </p:nvSpPr>
        <p:spPr>
          <a:xfrm>
            <a:off x="2305879" y="5187362"/>
            <a:ext cx="5658678" cy="369332"/>
          </a:xfrm>
          <a:prstGeom prst="rect">
            <a:avLst/>
          </a:prstGeom>
          <a:noFill/>
        </p:spPr>
        <p:txBody>
          <a:bodyPr wrap="square" rtlCol="0">
            <a:spAutoFit/>
          </a:bodyPr>
          <a:lstStyle/>
          <a:p>
            <a:r>
              <a:rPr lang="cs-CZ" dirty="0"/>
              <a:t>Vysoce rozvinuté země nazývaný </a:t>
            </a:r>
            <a:r>
              <a:rPr lang="cs-CZ" b="1" i="1" dirty="0"/>
              <a:t>globální sever </a:t>
            </a:r>
            <a:endParaRPr lang="cs-CZ" b="1" dirty="0"/>
          </a:p>
        </p:txBody>
      </p:sp>
    </p:spTree>
    <p:extLst>
      <p:ext uri="{BB962C8B-B14F-4D97-AF65-F5344CB8AC3E}">
        <p14:creationId xmlns:p14="http://schemas.microsoft.com/office/powerpoint/2010/main" val="37822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9A8670-AED9-4747-B912-8EBFF9C2A82B}"/>
              </a:ext>
            </a:extLst>
          </p:cNvPr>
          <p:cNvSpPr txBox="1"/>
          <p:nvPr/>
        </p:nvSpPr>
        <p:spPr>
          <a:xfrm>
            <a:off x="410817" y="940903"/>
            <a:ext cx="8057321" cy="5170646"/>
          </a:xfrm>
          <a:prstGeom prst="rect">
            <a:avLst/>
          </a:prstGeom>
          <a:noFill/>
        </p:spPr>
        <p:txBody>
          <a:bodyPr wrap="square" rtlCol="0">
            <a:spAutoFit/>
          </a:bodyPr>
          <a:lstStyle/>
          <a:p>
            <a:r>
              <a:rPr lang="cs-CZ" sz="2200" b="1" dirty="0">
                <a:latin typeface="Times New Roman" panose="02020603050405020304" pitchFamily="18" charset="0"/>
                <a:cs typeface="Times New Roman" panose="02020603050405020304" pitchFamily="18" charset="0"/>
              </a:rPr>
              <a:t>HISTORIE</a:t>
            </a:r>
          </a:p>
          <a:p>
            <a:pPr marL="342900" indent="-342900">
              <a:buFont typeface="Arial" panose="020B0604020202020204" pitchFamily="34" charset="0"/>
              <a:buChar char="•"/>
            </a:pPr>
            <a:r>
              <a:rPr lang="cs-CZ" sz="2200" b="1" i="1" dirty="0">
                <a:latin typeface="Times New Roman" panose="02020603050405020304" pitchFamily="18" charset="0"/>
                <a:cs typeface="Times New Roman" panose="02020603050405020304" pitchFamily="18" charset="0"/>
              </a:rPr>
              <a:t>1987	- </a:t>
            </a:r>
            <a:r>
              <a:rPr lang="cs-CZ" sz="2200" dirty="0">
                <a:latin typeface="Times New Roman" panose="02020603050405020304" pitchFamily="18" charset="0"/>
                <a:cs typeface="Times New Roman" panose="02020603050405020304" pitchFamily="18" charset="0"/>
              </a:rPr>
              <a:t>stanovena definice trvale udržitelného rozvoje (</a:t>
            </a:r>
            <a:r>
              <a:rPr lang="cs-CZ" sz="2200" dirty="0" err="1">
                <a:latin typeface="Times New Roman" panose="02020603050405020304" pitchFamily="18" charset="0"/>
                <a:cs typeface="Times New Roman" panose="02020603050405020304" pitchFamily="18" charset="0"/>
              </a:rPr>
              <a:t>Bruntland</a:t>
            </a:r>
            <a:r>
              <a:rPr lang="cs-CZ" sz="2200" dirty="0">
                <a:latin typeface="Times New Roman" panose="02020603050405020304" pitchFamily="18" charset="0"/>
                <a:cs typeface="Times New Roman" panose="02020603050405020304" pitchFamily="18" charset="0"/>
              </a:rPr>
              <a:t> report)</a:t>
            </a:r>
          </a:p>
          <a:p>
            <a:pPr marL="342900" indent="-342900">
              <a:buFont typeface="Arial" panose="020B0604020202020204" pitchFamily="34" charset="0"/>
              <a:buChar char="•"/>
            </a:pPr>
            <a:r>
              <a:rPr lang="cs-CZ" sz="2200" b="1" i="1" dirty="0">
                <a:latin typeface="Times New Roman" panose="02020603050405020304" pitchFamily="18" charset="0"/>
                <a:cs typeface="Times New Roman" panose="02020603050405020304" pitchFamily="18" charset="0"/>
              </a:rPr>
              <a:t>1992- </a:t>
            </a:r>
            <a:r>
              <a:rPr lang="cs-CZ" sz="2200" dirty="0">
                <a:latin typeface="Times New Roman" panose="02020603050405020304" pitchFamily="18" charset="0"/>
                <a:cs typeface="Times New Roman" panose="02020603050405020304" pitchFamily="18" charset="0"/>
              </a:rPr>
              <a:t>Summit Země – široké povědomí (průmyslové katastrofy – Černobylská havárie, chemický závod v </a:t>
            </a:r>
            <a:r>
              <a:rPr lang="cs-CZ" sz="2200" dirty="0" err="1">
                <a:latin typeface="Times New Roman" panose="02020603050405020304" pitchFamily="18" charset="0"/>
                <a:cs typeface="Times New Roman" panose="02020603050405020304" pitchFamily="18" charset="0"/>
              </a:rPr>
              <a:t>Bhopálu</a:t>
            </a:r>
            <a:r>
              <a:rPr lang="cs-CZ" sz="2200" dirty="0">
                <a:latin typeface="Times New Roman" panose="02020603050405020304" pitchFamily="18" charset="0"/>
                <a:cs typeface="Times New Roman" panose="02020603050405020304" pitchFamily="18" charset="0"/>
              </a:rPr>
              <a:t>, havárie tankeru)</a:t>
            </a:r>
          </a:p>
          <a:p>
            <a:r>
              <a:rPr lang="cs-CZ" sz="2200" b="1" i="1" dirty="0">
                <a:latin typeface="Times New Roman" panose="02020603050405020304" pitchFamily="18" charset="0"/>
                <a:cs typeface="Times New Roman" panose="02020603050405020304" pitchFamily="18" charset="0"/>
              </a:rPr>
              <a:t>		</a:t>
            </a:r>
          </a:p>
          <a:p>
            <a:endParaRPr lang="cs-CZ" sz="2200" b="1" i="1" dirty="0">
              <a:latin typeface="Times New Roman" panose="02020603050405020304" pitchFamily="18" charset="0"/>
              <a:cs typeface="Times New Roman" panose="02020603050405020304" pitchFamily="18" charset="0"/>
            </a:endParaRPr>
          </a:p>
          <a:p>
            <a:endParaRPr lang="cs-CZ" sz="2200" b="1"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cs-CZ" sz="2200" b="1" i="1" dirty="0">
                <a:latin typeface="Times New Roman" panose="02020603050405020304" pitchFamily="18" charset="0"/>
                <a:cs typeface="Times New Roman" panose="02020603050405020304" pitchFamily="18" charset="0"/>
              </a:rPr>
              <a:t>2002- </a:t>
            </a:r>
            <a:r>
              <a:rPr lang="cs-CZ" sz="2200" dirty="0">
                <a:latin typeface="Times New Roman" panose="02020603050405020304" pitchFamily="18" charset="0"/>
                <a:cs typeface="Times New Roman" panose="02020603050405020304" pitchFamily="18" charset="0"/>
              </a:rPr>
              <a:t>Summit v Johannesburgu- dohoda o </a:t>
            </a:r>
            <a:r>
              <a:rPr lang="cs-CZ" sz="2200" dirty="0" err="1">
                <a:latin typeface="Times New Roman" panose="02020603050405020304" pitchFamily="18" charset="0"/>
                <a:cs typeface="Times New Roman" panose="02020603050405020304" pitchFamily="18" charset="0"/>
              </a:rPr>
              <a:t>záchování</a:t>
            </a:r>
            <a:r>
              <a:rPr lang="cs-CZ" sz="2200" dirty="0">
                <a:latin typeface="Times New Roman" panose="02020603050405020304" pitchFamily="18" charset="0"/>
                <a:cs typeface="Times New Roman" panose="02020603050405020304" pitchFamily="18" charset="0"/>
              </a:rPr>
              <a:t> přírodních zdrojů a planetární biodiverzity</a:t>
            </a:r>
          </a:p>
          <a:p>
            <a:pPr marL="342900" indent="-342900">
              <a:buFont typeface="Arial" panose="020B0604020202020204" pitchFamily="34" charset="0"/>
              <a:buChar char="•"/>
            </a:pPr>
            <a:r>
              <a:rPr lang="cs-CZ" sz="2200" b="1" i="1" dirty="0">
                <a:latin typeface="Times New Roman" panose="02020603050405020304" pitchFamily="18" charset="0"/>
                <a:cs typeface="Times New Roman" panose="02020603050405020304" pitchFamily="18" charset="0"/>
              </a:rPr>
              <a:t>2005- </a:t>
            </a:r>
            <a:r>
              <a:rPr lang="cs-CZ" sz="2200" dirty="0">
                <a:latin typeface="Times New Roman" panose="02020603050405020304" pitchFamily="18" charset="0"/>
                <a:cs typeface="Times New Roman" panose="02020603050405020304" pitchFamily="18" charset="0"/>
              </a:rPr>
              <a:t>ukončen projekt Hodnocení ekosystému na přelomu tisíciletí – generální tajemník OSN Kofi Annan- vycházející z úmluv o biologické rozmanitosti a boji proti </a:t>
            </a:r>
            <a:r>
              <a:rPr lang="cs-CZ" sz="2200" dirty="0" err="1">
                <a:latin typeface="Times New Roman" panose="02020603050405020304" pitchFamily="18" charset="0"/>
                <a:cs typeface="Times New Roman" panose="02020603050405020304" pitchFamily="18" charset="0"/>
              </a:rPr>
              <a:t>rozšířování</a:t>
            </a:r>
            <a:r>
              <a:rPr lang="cs-CZ" sz="2200" dirty="0">
                <a:latin typeface="Times New Roman" panose="02020603050405020304" pitchFamily="18" charset="0"/>
                <a:cs typeface="Times New Roman" panose="02020603050405020304" pitchFamily="18" charset="0"/>
              </a:rPr>
              <a:t> pouští atd.</a:t>
            </a:r>
            <a:endParaRPr lang="cs-CZ" sz="2200" b="1"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cs-CZ" sz="2200" b="1"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cs-CZ" sz="2200" b="1" dirty="0">
              <a:latin typeface="Times New Roman" panose="02020603050405020304" pitchFamily="18" charset="0"/>
              <a:cs typeface="Times New Roman" panose="02020603050405020304" pitchFamily="18" charset="0"/>
            </a:endParaRPr>
          </a:p>
        </p:txBody>
      </p:sp>
      <p:sp>
        <p:nvSpPr>
          <p:cNvPr id="9" name="Right Arrow 8">
            <a:extLst>
              <a:ext uri="{FF2B5EF4-FFF2-40B4-BE49-F238E27FC236}">
                <a16:creationId xmlns:a16="http://schemas.microsoft.com/office/drawing/2014/main" id="{6157727C-1E22-494C-89A6-D05965F5AD06}"/>
              </a:ext>
            </a:extLst>
          </p:cNvPr>
          <p:cNvSpPr/>
          <p:nvPr/>
        </p:nvSpPr>
        <p:spPr>
          <a:xfrm>
            <a:off x="1102446" y="2767020"/>
            <a:ext cx="516834" cy="119270"/>
          </a:xfrm>
          <a:prstGeom prst="rightArrow">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2" name="TextBox 11">
            <a:extLst>
              <a:ext uri="{FF2B5EF4-FFF2-40B4-BE49-F238E27FC236}">
                <a16:creationId xmlns:a16="http://schemas.microsoft.com/office/drawing/2014/main" id="{9FD9FD76-B716-7441-8B7D-9E8E767D552D}"/>
              </a:ext>
            </a:extLst>
          </p:cNvPr>
          <p:cNvSpPr txBox="1"/>
          <p:nvPr/>
        </p:nvSpPr>
        <p:spPr>
          <a:xfrm>
            <a:off x="1799074" y="2641989"/>
            <a:ext cx="6928237" cy="923330"/>
          </a:xfrm>
          <a:prstGeom prst="rect">
            <a:avLst/>
          </a:prstGeom>
          <a:noFill/>
        </p:spPr>
        <p:txBody>
          <a:bodyPr wrap="square" rtlCol="0">
            <a:spAutoFit/>
          </a:bodyPr>
          <a:lstStyle/>
          <a:p>
            <a:r>
              <a:rPr lang="cs-CZ" dirty="0"/>
              <a:t>Donutili širokou veřejnost k hlubokým otázkám a vzniku nejrůznějších organizací (např. Greenpeace)- Udržitelný rozvoj se stal veřejně diskutovaným tématem </a:t>
            </a:r>
          </a:p>
        </p:txBody>
      </p:sp>
    </p:spTree>
    <p:extLst>
      <p:ext uri="{BB962C8B-B14F-4D97-AF65-F5344CB8AC3E}">
        <p14:creationId xmlns:p14="http://schemas.microsoft.com/office/powerpoint/2010/main" val="175448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E42DA8B-151E-6F46-80DD-D309332D833F}"/>
              </a:ext>
            </a:extLst>
          </p:cNvPr>
          <p:cNvSpPr>
            <a:spLocks noGrp="1"/>
          </p:cNvSpPr>
          <p:nvPr>
            <p:ph idx="1"/>
          </p:nvPr>
        </p:nvSpPr>
        <p:spPr>
          <a:xfrm>
            <a:off x="457200" y="775504"/>
            <a:ext cx="8229600" cy="5350659"/>
          </a:xfrm>
        </p:spPr>
        <p:txBody>
          <a:bodyPr>
            <a:normAutofit/>
          </a:bodyPr>
          <a:lstStyle/>
          <a:p>
            <a:pPr marL="0" indent="0">
              <a:buNone/>
            </a:pPr>
            <a:r>
              <a:rPr lang="cs-CZ" sz="2200" b="1" dirty="0">
                <a:latin typeface="Times New Roman" panose="02020603050405020304" pitchFamily="18" charset="0"/>
                <a:cs typeface="Times New Roman" panose="02020603050405020304" pitchFamily="18" charset="0"/>
              </a:rPr>
              <a:t>Princip</a:t>
            </a:r>
          </a:p>
          <a:p>
            <a:pPr marL="0" indent="0">
              <a:buNone/>
            </a:pPr>
            <a:endParaRPr lang="cs-CZ" sz="2200" i="1" dirty="0">
              <a:latin typeface="Times New Roman" panose="02020603050405020304" pitchFamily="18" charset="0"/>
              <a:cs typeface="Times New Roman" panose="02020603050405020304" pitchFamily="18" charset="0"/>
            </a:endParaRPr>
          </a:p>
          <a:p>
            <a:pPr marL="0" indent="0">
              <a:buNone/>
            </a:pPr>
            <a:r>
              <a:rPr lang="cs-CZ" sz="2200" i="1" dirty="0" err="1">
                <a:latin typeface="Times New Roman" panose="02020603050405020304" pitchFamily="18" charset="0"/>
                <a:cs typeface="Times New Roman" panose="02020603050405020304" pitchFamily="18" charset="0"/>
              </a:rPr>
              <a:t>Jestliže</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vycházíme</a:t>
            </a:r>
            <a:r>
              <a:rPr lang="cs-CZ" sz="2200" i="1" dirty="0">
                <a:latin typeface="Times New Roman" panose="02020603050405020304" pitchFamily="18" charset="0"/>
                <a:cs typeface="Times New Roman" panose="02020603050405020304" pitchFamily="18" charset="0"/>
              </a:rPr>
              <a:t> ze </a:t>
            </a:r>
            <a:r>
              <a:rPr lang="cs-CZ" sz="2200" i="1" dirty="0" err="1">
                <a:latin typeface="Times New Roman" panose="02020603050405020304" pitchFamily="18" charset="0"/>
                <a:cs typeface="Times New Roman" panose="02020603050405020304" pitchFamily="18" charset="0"/>
              </a:rPr>
              <a:t>zjištěni</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že</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hospodářska</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úroven</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globálního</a:t>
            </a:r>
            <a:r>
              <a:rPr lang="cs-CZ" sz="2200" i="1" dirty="0">
                <a:latin typeface="Times New Roman" panose="02020603050405020304" pitchFamily="18" charset="0"/>
                <a:cs typeface="Times New Roman" panose="02020603050405020304" pitchFamily="18" charset="0"/>
              </a:rPr>
              <a:t> severu je </a:t>
            </a:r>
            <a:r>
              <a:rPr lang="cs-CZ" sz="2200" i="1" dirty="0" err="1">
                <a:latin typeface="Times New Roman" panose="02020603050405020304" pitchFamily="18" charset="0"/>
                <a:cs typeface="Times New Roman" panose="02020603050405020304" pitchFamily="18" charset="0"/>
              </a:rPr>
              <a:t>založena</a:t>
            </a:r>
            <a:r>
              <a:rPr lang="cs-CZ" sz="2200" i="1" dirty="0">
                <a:latin typeface="Times New Roman" panose="02020603050405020304" pitchFamily="18" charset="0"/>
                <a:cs typeface="Times New Roman" panose="02020603050405020304" pitchFamily="18" charset="0"/>
              </a:rPr>
              <a:t> na </a:t>
            </a:r>
            <a:r>
              <a:rPr lang="cs-CZ" sz="2200" i="1" dirty="0" err="1">
                <a:latin typeface="Times New Roman" panose="02020603050405020304" pitchFamily="18" charset="0"/>
                <a:cs typeface="Times New Roman" panose="02020603050405020304" pitchFamily="18" charset="0"/>
              </a:rPr>
              <a:t>intenzivním</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využíváni</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přírodních</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zdroju</a:t>
            </a:r>
            <a:r>
              <a:rPr lang="cs-CZ" sz="2200" i="1" dirty="0">
                <a:latin typeface="Times New Roman" panose="02020603050405020304" pitchFamily="18" charset="0"/>
                <a:cs typeface="Times New Roman" panose="02020603050405020304" pitchFamily="18" charset="0"/>
              </a:rPr>
              <a:t>̊ a </a:t>
            </a:r>
            <a:r>
              <a:rPr lang="cs-CZ" sz="2200" i="1" dirty="0" err="1">
                <a:latin typeface="Times New Roman" panose="02020603050405020304" pitchFamily="18" charset="0"/>
                <a:cs typeface="Times New Roman" panose="02020603050405020304" pitchFamily="18" charset="0"/>
              </a:rPr>
              <a:t>následném</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znečišťováni</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často</a:t>
            </a:r>
            <a:r>
              <a:rPr lang="cs-CZ" sz="2200" i="1" dirty="0">
                <a:latin typeface="Times New Roman" panose="02020603050405020304" pitchFamily="18" charset="0"/>
                <a:cs typeface="Times New Roman" panose="02020603050405020304" pitchFamily="18" charset="0"/>
              </a:rPr>
              <a:t> i destrukci </a:t>
            </a:r>
            <a:r>
              <a:rPr lang="cs-CZ" sz="2200" i="1" dirty="0" err="1">
                <a:latin typeface="Times New Roman" panose="02020603050405020304" pitchFamily="18" charset="0"/>
                <a:cs typeface="Times New Roman" panose="02020603050405020304" pitchFamily="18" charset="0"/>
              </a:rPr>
              <a:t>mnohých</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ekosystému</a:t>
            </a:r>
            <a:r>
              <a:rPr lang="cs-CZ" sz="2200" i="1" dirty="0">
                <a:latin typeface="Times New Roman" panose="02020603050405020304" pitchFamily="18" charset="0"/>
                <a:cs typeface="Times New Roman" panose="02020603050405020304" pitchFamily="18" charset="0"/>
              </a:rPr>
              <a:t>̊, je </a:t>
            </a:r>
            <a:r>
              <a:rPr lang="cs-CZ" sz="2200" i="1" dirty="0" err="1">
                <a:latin typeface="Times New Roman" panose="02020603050405020304" pitchFamily="18" charset="0"/>
                <a:cs typeface="Times New Roman" panose="02020603050405020304" pitchFamily="18" charset="0"/>
              </a:rPr>
              <a:t>třeba</a:t>
            </a:r>
            <a:r>
              <a:rPr lang="cs-CZ" sz="2200" i="1" dirty="0">
                <a:latin typeface="Times New Roman" panose="02020603050405020304" pitchFamily="18" charset="0"/>
                <a:cs typeface="Times New Roman" panose="02020603050405020304" pitchFamily="18" charset="0"/>
              </a:rPr>
              <a:t> se </a:t>
            </a:r>
            <a:r>
              <a:rPr lang="cs-CZ" sz="2200" i="1" dirty="0" err="1">
                <a:latin typeface="Times New Roman" panose="02020603050405020304" pitchFamily="18" charset="0"/>
                <a:cs typeface="Times New Roman" panose="02020603050405020304" pitchFamily="18" charset="0"/>
              </a:rPr>
              <a:t>obávat</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že</a:t>
            </a:r>
            <a:r>
              <a:rPr lang="cs-CZ" sz="2200" i="1" dirty="0">
                <a:latin typeface="Times New Roman" panose="02020603050405020304" pitchFamily="18" charset="0"/>
                <a:cs typeface="Times New Roman" panose="02020603050405020304" pitchFamily="18" charset="0"/>
              </a:rPr>
              <a:t> cesta zemí </a:t>
            </a:r>
            <a:r>
              <a:rPr lang="cs-CZ" sz="2200" i="1" dirty="0" err="1">
                <a:latin typeface="Times New Roman" panose="02020603050405020304" pitchFamily="18" charset="0"/>
                <a:cs typeface="Times New Roman" panose="02020603050405020304" pitchFamily="18" charset="0"/>
              </a:rPr>
              <a:t>globálního</a:t>
            </a:r>
            <a:r>
              <a:rPr lang="cs-CZ" sz="2200" i="1" dirty="0">
                <a:latin typeface="Times New Roman" panose="02020603050405020304" pitchFamily="18" charset="0"/>
                <a:cs typeface="Times New Roman" panose="02020603050405020304" pitchFamily="18" charset="0"/>
              </a:rPr>
              <a:t> jihu k </a:t>
            </a:r>
            <a:r>
              <a:rPr lang="cs-CZ" sz="2200" i="1" dirty="0" err="1">
                <a:latin typeface="Times New Roman" panose="02020603050405020304" pitchFamily="18" charset="0"/>
                <a:cs typeface="Times New Roman" panose="02020603050405020304" pitchFamily="18" charset="0"/>
              </a:rPr>
              <a:t>podobnému</a:t>
            </a:r>
            <a:r>
              <a:rPr lang="cs-CZ" sz="2200" i="1" dirty="0">
                <a:latin typeface="Times New Roman" panose="02020603050405020304" pitchFamily="18" charset="0"/>
                <a:cs typeface="Times New Roman" panose="02020603050405020304" pitchFamily="18" charset="0"/>
              </a:rPr>
              <a:t> stavu prosperity </a:t>
            </a:r>
            <a:r>
              <a:rPr lang="cs-CZ" sz="2200" i="1" dirty="0" err="1">
                <a:latin typeface="Times New Roman" panose="02020603050405020304" pitchFamily="18" charset="0"/>
                <a:cs typeface="Times New Roman" panose="02020603050405020304" pitchFamily="18" charset="0"/>
              </a:rPr>
              <a:t>přinese</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ješte</a:t>
            </a:r>
            <a:r>
              <a:rPr lang="cs-CZ" sz="2200" i="1" dirty="0">
                <a:latin typeface="Times New Roman" panose="02020603050405020304" pitchFamily="18" charset="0"/>
                <a:cs typeface="Times New Roman" panose="02020603050405020304" pitchFamily="18" charset="0"/>
              </a:rPr>
              <a:t>̌ masiv- </a:t>
            </a:r>
            <a:r>
              <a:rPr lang="cs-CZ" sz="2200" i="1" dirty="0" err="1">
                <a:latin typeface="Times New Roman" panose="02020603050405020304" pitchFamily="18" charset="0"/>
                <a:cs typeface="Times New Roman" panose="02020603050405020304" pitchFamily="18" charset="0"/>
              </a:rPr>
              <a:t>nějši</a:t>
            </a:r>
            <a:r>
              <a:rPr lang="cs-CZ" sz="2200" i="1" dirty="0">
                <a:latin typeface="Times New Roman" panose="02020603050405020304" pitchFamily="18" charset="0"/>
                <a:cs typeface="Times New Roman" panose="02020603050405020304" pitchFamily="18" charset="0"/>
              </a:rPr>
              <a:t>́ degradaci </a:t>
            </a:r>
            <a:r>
              <a:rPr lang="cs-CZ" sz="2200" i="1" dirty="0" err="1">
                <a:latin typeface="Times New Roman" panose="02020603050405020304" pitchFamily="18" charset="0"/>
                <a:cs typeface="Times New Roman" panose="02020603050405020304" pitchFamily="18" charset="0"/>
              </a:rPr>
              <a:t>biosféry</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nez</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jaka</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probíha</a:t>
            </a:r>
            <a:r>
              <a:rPr lang="cs-CZ" sz="2200" i="1" dirty="0">
                <a:latin typeface="Times New Roman" panose="02020603050405020304" pitchFamily="18" charset="0"/>
                <a:cs typeface="Times New Roman" panose="02020603050405020304" pitchFamily="18" charset="0"/>
              </a:rPr>
              <a:t>́ dnes. A </a:t>
            </a:r>
            <a:r>
              <a:rPr lang="cs-CZ" sz="2200" i="1" dirty="0" err="1">
                <a:latin typeface="Times New Roman" panose="02020603050405020304" pitchFamily="18" charset="0"/>
                <a:cs typeface="Times New Roman" panose="02020603050405020304" pitchFamily="18" charset="0"/>
              </a:rPr>
              <a:t>jelikoz</a:t>
            </a:r>
            <a:r>
              <a:rPr lang="cs-CZ" sz="2200" i="1" dirty="0">
                <a:latin typeface="Times New Roman" panose="02020603050405020304" pitchFamily="18" charset="0"/>
                <a:cs typeface="Times New Roman" panose="02020603050405020304" pitchFamily="18" charset="0"/>
              </a:rPr>
              <a:t>̌ je </a:t>
            </a:r>
            <a:r>
              <a:rPr lang="cs-CZ" sz="2200" i="1" dirty="0" err="1">
                <a:latin typeface="Times New Roman" panose="02020603050405020304" pitchFamily="18" charset="0"/>
                <a:cs typeface="Times New Roman" panose="02020603050405020304" pitchFamily="18" charset="0"/>
              </a:rPr>
              <a:t>jasne</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že</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neni</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možne</a:t>
            </a:r>
            <a:r>
              <a:rPr lang="cs-CZ" sz="2200" i="1" dirty="0">
                <a:latin typeface="Times New Roman" panose="02020603050405020304" pitchFamily="18" charset="0"/>
                <a:cs typeface="Times New Roman" panose="02020603050405020304" pitchFamily="18" charset="0"/>
              </a:rPr>
              <a:t>́ ani </a:t>
            </a:r>
            <a:r>
              <a:rPr lang="cs-CZ" sz="2200" i="1" dirty="0" err="1">
                <a:latin typeface="Times New Roman" panose="02020603050405020304" pitchFamily="18" charset="0"/>
                <a:cs typeface="Times New Roman" panose="02020603050405020304" pitchFamily="18" charset="0"/>
              </a:rPr>
              <a:t>účelne</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bránit</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chudým</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populacím</a:t>
            </a:r>
            <a:r>
              <a:rPr lang="cs-CZ" sz="2200" i="1" dirty="0">
                <a:latin typeface="Times New Roman" panose="02020603050405020304" pitchFamily="18" charset="0"/>
                <a:cs typeface="Times New Roman" panose="02020603050405020304" pitchFamily="18" charset="0"/>
              </a:rPr>
              <a:t> v </a:t>
            </a:r>
            <a:r>
              <a:rPr lang="cs-CZ" sz="2200" i="1" dirty="0" err="1">
                <a:latin typeface="Times New Roman" panose="02020603050405020304" pitchFamily="18" charset="0"/>
                <a:cs typeface="Times New Roman" panose="02020603050405020304" pitchFamily="18" charset="0"/>
              </a:rPr>
              <a:t>dosaženi</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stejne</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míry</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úrovne</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života</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jaka</a:t>
            </a:r>
            <a:r>
              <a:rPr lang="cs-CZ" sz="2200" i="1" dirty="0">
                <a:latin typeface="Times New Roman" panose="02020603050405020304" pitchFamily="18" charset="0"/>
                <a:cs typeface="Times New Roman" panose="02020603050405020304" pitchFamily="18" charset="0"/>
              </a:rPr>
              <a:t>́ je ve </a:t>
            </a:r>
            <a:r>
              <a:rPr lang="cs-CZ" sz="2200" i="1" dirty="0" err="1">
                <a:latin typeface="Times New Roman" panose="02020603050405020304" pitchFamily="18" charset="0"/>
                <a:cs typeface="Times New Roman" panose="02020603050405020304" pitchFamily="18" charset="0"/>
              </a:rPr>
              <a:t>vyspělých</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zemích</a:t>
            </a:r>
            <a:r>
              <a:rPr lang="cs-CZ" sz="2200" i="1" dirty="0">
                <a:latin typeface="Times New Roman" panose="02020603050405020304" pitchFamily="18" charset="0"/>
                <a:cs typeface="Times New Roman" panose="02020603050405020304" pitchFamily="18" charset="0"/>
              </a:rPr>
              <a:t> standardem, mezi hlavní </a:t>
            </a:r>
            <a:r>
              <a:rPr lang="cs-CZ" sz="2200" i="1" dirty="0" err="1">
                <a:latin typeface="Times New Roman" panose="02020603050405020304" pitchFamily="18" charset="0"/>
                <a:cs typeface="Times New Roman" panose="02020603050405020304" pitchFamily="18" charset="0"/>
              </a:rPr>
              <a:t>úkoly</a:t>
            </a:r>
            <a:r>
              <a:rPr lang="cs-CZ" sz="2200" i="1" dirty="0">
                <a:latin typeface="Times New Roman" panose="02020603050405020304" pitchFamily="18" charset="0"/>
                <a:cs typeface="Times New Roman" panose="02020603050405020304" pitchFamily="18" charset="0"/>
              </a:rPr>
              <a:t> trvale </a:t>
            </a:r>
            <a:r>
              <a:rPr lang="cs-CZ" sz="2200" i="1" dirty="0" err="1">
                <a:latin typeface="Times New Roman" panose="02020603050405020304" pitchFamily="18" charset="0"/>
                <a:cs typeface="Times New Roman" panose="02020603050405020304" pitchFamily="18" charset="0"/>
              </a:rPr>
              <a:t>udržitelného</a:t>
            </a:r>
            <a:r>
              <a:rPr lang="cs-CZ" sz="2200" i="1" dirty="0">
                <a:latin typeface="Times New Roman" panose="02020603050405020304" pitchFamily="18" charset="0"/>
                <a:cs typeface="Times New Roman" panose="02020603050405020304" pitchFamily="18" charset="0"/>
              </a:rPr>
              <a:t> rozvoje </a:t>
            </a:r>
            <a:r>
              <a:rPr lang="cs-CZ" sz="2200" i="1" dirty="0" err="1">
                <a:latin typeface="Times New Roman" panose="02020603050405020304" pitchFamily="18" charset="0"/>
                <a:cs typeface="Times New Roman" panose="02020603050405020304" pitchFamily="18" charset="0"/>
              </a:rPr>
              <a:t>patři</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zejména</a:t>
            </a:r>
            <a:r>
              <a:rPr lang="cs-CZ" sz="2200" i="1" dirty="0">
                <a:latin typeface="Times New Roman" panose="02020603050405020304" pitchFamily="18" charset="0"/>
                <a:cs typeface="Times New Roman" panose="02020603050405020304" pitchFamily="18" charset="0"/>
              </a:rPr>
              <a:t> definovat koncepce, </a:t>
            </a:r>
            <a:r>
              <a:rPr lang="cs-CZ" sz="2200" i="1" dirty="0" err="1">
                <a:latin typeface="Times New Roman" panose="02020603050405020304" pitchFamily="18" charset="0"/>
                <a:cs typeface="Times New Roman" panose="02020603050405020304" pitchFamily="18" charset="0"/>
              </a:rPr>
              <a:t>ktere</a:t>
            </a:r>
            <a:r>
              <a:rPr lang="cs-CZ" sz="2200" i="1" dirty="0">
                <a:latin typeface="Times New Roman" panose="02020603050405020304" pitchFamily="18" charset="0"/>
                <a:cs typeface="Times New Roman" panose="02020603050405020304" pitchFamily="18" charset="0"/>
              </a:rPr>
              <a:t>́ by </a:t>
            </a:r>
            <a:r>
              <a:rPr lang="cs-CZ" sz="2200" i="1" dirty="0" err="1">
                <a:latin typeface="Times New Roman" panose="02020603050405020304" pitchFamily="18" charset="0"/>
                <a:cs typeface="Times New Roman" panose="02020603050405020304" pitchFamily="18" charset="0"/>
              </a:rPr>
              <a:t>dokázaly</a:t>
            </a:r>
            <a:r>
              <a:rPr lang="cs-CZ" sz="2200" i="1" dirty="0">
                <a:latin typeface="Times New Roman" panose="02020603050405020304" pitchFamily="18" charset="0"/>
                <a:cs typeface="Times New Roman" panose="02020603050405020304" pitchFamily="18" charset="0"/>
              </a:rPr>
              <a:t> omezit dopad </a:t>
            </a:r>
            <a:r>
              <a:rPr lang="cs-CZ" sz="2200" i="1" dirty="0" err="1">
                <a:latin typeface="Times New Roman" panose="02020603050405020304" pitchFamily="18" charset="0"/>
                <a:cs typeface="Times New Roman" panose="02020603050405020304" pitchFamily="18" charset="0"/>
              </a:rPr>
              <a:t>lidske</a:t>
            </a:r>
            <a:r>
              <a:rPr lang="cs-CZ" sz="2200" i="1" dirty="0">
                <a:latin typeface="Times New Roman" panose="02020603050405020304" pitchFamily="18" charset="0"/>
                <a:cs typeface="Times New Roman" panose="02020603050405020304" pitchFamily="18" charset="0"/>
              </a:rPr>
              <a:t>́ populace na </a:t>
            </a:r>
            <a:r>
              <a:rPr lang="cs-CZ" sz="2200" i="1" dirty="0" err="1">
                <a:latin typeface="Times New Roman" panose="02020603050405020304" pitchFamily="18" charset="0"/>
                <a:cs typeface="Times New Roman" panose="02020603050405020304" pitchFamily="18" charset="0"/>
              </a:rPr>
              <a:t>životni</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prostředi</a:t>
            </a:r>
            <a:r>
              <a:rPr lang="cs-CZ" sz="2200" i="1" dirty="0">
                <a:latin typeface="Times New Roman" panose="02020603050405020304" pitchFamily="18" charset="0"/>
                <a:cs typeface="Times New Roman" panose="02020603050405020304" pitchFamily="18" charset="0"/>
              </a:rPr>
              <a:t>́ (v </a:t>
            </a:r>
            <a:r>
              <a:rPr lang="cs-CZ" sz="2200" i="1" dirty="0" err="1">
                <a:latin typeface="Times New Roman" panose="02020603050405020304" pitchFamily="18" charset="0"/>
                <a:cs typeface="Times New Roman" panose="02020603050405020304" pitchFamily="18" charset="0"/>
              </a:rPr>
              <a:t>podstate</a:t>
            </a:r>
            <a:r>
              <a:rPr lang="cs-CZ" sz="2200" i="1" dirty="0">
                <a:latin typeface="Times New Roman" panose="02020603050405020304" pitchFamily="18" charset="0"/>
                <a:cs typeface="Times New Roman" panose="02020603050405020304" pitchFamily="18" charset="0"/>
              </a:rPr>
              <a:t>̌ </a:t>
            </a:r>
            <a:r>
              <a:rPr lang="cs-CZ" sz="2200" i="1" dirty="0" err="1">
                <a:latin typeface="Times New Roman" panose="02020603050405020304" pitchFamily="18" charset="0"/>
                <a:cs typeface="Times New Roman" panose="02020603050405020304" pitchFamily="18" charset="0"/>
              </a:rPr>
              <a:t>snížit</a:t>
            </a:r>
            <a:r>
              <a:rPr lang="cs-CZ" sz="2200" i="1" dirty="0">
                <a:latin typeface="Times New Roman" panose="02020603050405020304" pitchFamily="18" charset="0"/>
                <a:cs typeface="Times New Roman" panose="02020603050405020304" pitchFamily="18" charset="0"/>
              </a:rPr>
              <a:t> tzv. ekologickou stopu). </a:t>
            </a:r>
          </a:p>
          <a:p>
            <a:pPr marL="0" indent="0">
              <a:buNone/>
            </a:pPr>
            <a:endParaRPr lang="cs-CZ"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390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EA92EA18247CF4EA4049AD934FACBB4" ma:contentTypeVersion="2" ma:contentTypeDescription="Vytvoří nový dokument" ma:contentTypeScope="" ma:versionID="cd1288c353413c4317ef9ba5da3c14bc">
  <xsd:schema xmlns:xsd="http://www.w3.org/2001/XMLSchema" xmlns:xs="http://www.w3.org/2001/XMLSchema" xmlns:p="http://schemas.microsoft.com/office/2006/metadata/properties" xmlns:ns2="f9fb6428-44b4-4ba6-8290-26fbcf4b563a" targetNamespace="http://schemas.microsoft.com/office/2006/metadata/properties" ma:root="true" ma:fieldsID="190a824c40c4514c0bec55161a88e9cc" ns2:_="">
    <xsd:import namespace="f9fb6428-44b4-4ba6-8290-26fbcf4b563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fb6428-44b4-4ba6-8290-26fbcf4b56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BAF4D5-477D-4EC3-BDFC-A435B2421CB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FC43AB4-DBB3-442A-8C05-ACDD17369E59}">
  <ds:schemaRefs>
    <ds:schemaRef ds:uri="http://schemas.microsoft.com/sharepoint/v3/contenttype/forms"/>
  </ds:schemaRefs>
</ds:datastoreItem>
</file>

<file path=customXml/itemProps3.xml><?xml version="1.0" encoding="utf-8"?>
<ds:datastoreItem xmlns:ds="http://schemas.openxmlformats.org/officeDocument/2006/customXml" ds:itemID="{098ECC46-AB2A-454E-8D23-66C04766E5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fb6428-44b4-4ba6-8290-26fbcf4b5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42992</TotalTime>
  <Words>2598</Words>
  <Application>Microsoft Office PowerPoint</Application>
  <PresentationFormat>On-screen Show (4:3)</PresentationFormat>
  <Paragraphs>288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  Udržitelný rozvoj a výstavba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Rössler Miroslav</dc:creator>
  <cp:lastModifiedBy>Microsoft Office User</cp:lastModifiedBy>
  <cp:revision>233</cp:revision>
  <dcterms:created xsi:type="dcterms:W3CDTF">2012-07-19T22:32:54Z</dcterms:created>
  <dcterms:modified xsi:type="dcterms:W3CDTF">2021-04-13T15:27:02Z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0x0101001EA92EA18247CF4EA4049AD934FACBB4</vt:lpwstr>
  </property>
</Properties>
</file>