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256" r:id="rId5"/>
    <p:sldId id="345" r:id="rId6"/>
    <p:sldId id="350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49" autoAdjust="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12.3.2021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Ekonomické aspekty </a:t>
            </a:r>
            <a:r>
              <a:rPr lang="cs-CZ" b="1" dirty="0" err="1" smtClean="0"/>
              <a:t>facility</a:t>
            </a:r>
            <a:r>
              <a:rPr lang="cs-CZ" b="1" dirty="0" smtClean="0"/>
              <a:t> managementu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Kulda</a:t>
            </a:r>
            <a:endParaRPr lang="cs-CZ" dirty="0"/>
          </a:p>
          <a:p>
            <a:r>
              <a:rPr lang="cs-CZ" dirty="0" smtClean="0"/>
              <a:t>M20099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Konkurenční rozsah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egmentový rozsah</a:t>
            </a:r>
            <a:r>
              <a:rPr lang="cs-CZ" dirty="0" smtClean="0"/>
              <a:t> – typy produktů a zákazníků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vertikální rozsah </a:t>
            </a:r>
            <a:r>
              <a:rPr lang="cs-CZ" dirty="0" smtClean="0"/>
              <a:t>– míra závislosti podniku</a:t>
            </a:r>
          </a:p>
          <a:p>
            <a:r>
              <a:rPr lang="cs-CZ" dirty="0">
                <a:solidFill>
                  <a:srgbClr val="FF0000"/>
                </a:solidFill>
              </a:rPr>
              <a:t>g</a:t>
            </a:r>
            <a:r>
              <a:rPr lang="cs-CZ" dirty="0" smtClean="0">
                <a:solidFill>
                  <a:srgbClr val="FF0000"/>
                </a:solidFill>
              </a:rPr>
              <a:t>eografický rozsah </a:t>
            </a:r>
            <a:r>
              <a:rPr lang="cs-CZ" dirty="0" smtClean="0"/>
              <a:t>– rozloha oblasti, ve které společnost působí</a:t>
            </a:r>
          </a:p>
          <a:p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dvětvový rozsah </a:t>
            </a:r>
            <a:r>
              <a:rPr lang="cs-CZ" dirty="0" smtClean="0"/>
              <a:t>– okruh příbuzných odvětví, v nichž má podnik konkurenci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88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Analýza hodnotového řetězce dle </a:t>
            </a:r>
            <a:r>
              <a:rPr lang="cs-CZ" sz="3600" dirty="0" err="1" smtClean="0"/>
              <a:t>Portera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5283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hodnotového řetězce odvětví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Porovnání hodnotového řetězce odvětví s vlastním hodnotovým řetězce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Identifikace činností, jež mají nebo budou mít vliv na vytvoření konkurenční výhody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Identifikace faktorů ovlivňující náklady</a:t>
            </a:r>
          </a:p>
        </p:txBody>
      </p:sp>
    </p:spTree>
    <p:extLst>
      <p:ext uri="{BB962C8B-B14F-4D97-AF65-F5344CB8AC3E}">
        <p14:creationId xmlns:p14="http://schemas.microsoft.com/office/powerpoint/2010/main" val="99040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1984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5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/>
              <a:t>Porterova</a:t>
            </a:r>
            <a:r>
              <a:rPr lang="cs-CZ" sz="3600" b="1" dirty="0" smtClean="0"/>
              <a:t> analýza hodnotového řetězce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600" dirty="0" smtClean="0"/>
              <a:t>Michael E. Porter</a:t>
            </a:r>
          </a:p>
          <a:p>
            <a:endParaRPr lang="cs-CZ" sz="2600" dirty="0" smtClean="0"/>
          </a:p>
          <a:p>
            <a:r>
              <a:rPr lang="cs-CZ" sz="2600" dirty="0" err="1" smtClean="0"/>
              <a:t>Porterova</a:t>
            </a:r>
            <a:r>
              <a:rPr lang="cs-CZ" sz="2600" dirty="0" smtClean="0"/>
              <a:t> analýza hodnotového řetězce</a:t>
            </a:r>
          </a:p>
          <a:p>
            <a:endParaRPr lang="cs-CZ" sz="2600" dirty="0" smtClean="0"/>
          </a:p>
          <a:p>
            <a:r>
              <a:rPr lang="cs-CZ" sz="2600" dirty="0" err="1"/>
              <a:t>Competitive</a:t>
            </a:r>
            <a:r>
              <a:rPr lang="cs-CZ" sz="2600" dirty="0"/>
              <a:t> </a:t>
            </a:r>
            <a:r>
              <a:rPr lang="cs-CZ" sz="2600" dirty="0" err="1"/>
              <a:t>Advatage</a:t>
            </a:r>
            <a:r>
              <a:rPr lang="cs-CZ" sz="2600" dirty="0"/>
              <a:t> (1985)</a:t>
            </a:r>
          </a:p>
          <a:p>
            <a:endParaRPr lang="cs-CZ" sz="2600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1026" name="Picture 2" descr="C:\Users\martin\Downloads\po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2"/>
            <a:ext cx="2265040" cy="226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4" y="6257836"/>
            <a:ext cx="4968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Obr1. Zdroj</a:t>
            </a:r>
            <a:r>
              <a:rPr lang="cs-CZ" sz="1100" dirty="0"/>
              <a:t>: </a:t>
            </a:r>
            <a:r>
              <a:rPr lang="cs-CZ" sz="1100" i="1" dirty="0"/>
              <a:t>https://www.hbs.edu/faculty/Pages/profile.aspx?facId=6532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Konkurenční výhoda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00500"/>
          </a:xfrm>
        </p:spPr>
        <p:txBody>
          <a:bodyPr>
            <a:no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přímá návaznost na finanční prosperitu podniku</a:t>
            </a:r>
          </a:p>
          <a:p>
            <a:endParaRPr lang="cs-CZ" sz="2600" dirty="0" smtClean="0"/>
          </a:p>
          <a:p>
            <a:r>
              <a:rPr lang="cs-CZ" sz="2600" dirty="0" smtClean="0"/>
              <a:t>vytvoření mimořádné hodnoty – konkurenční výhoda</a:t>
            </a:r>
            <a:endParaRPr lang="cs-CZ" sz="2600" dirty="0"/>
          </a:p>
          <a:p>
            <a:endParaRPr lang="cs-CZ" sz="2600" dirty="0" smtClean="0"/>
          </a:p>
          <a:p>
            <a:r>
              <a:rPr lang="cs-CZ" sz="2600" dirty="0" smtClean="0"/>
              <a:t>posuzujeme srovnáním výnosů společnostní působících ve stejném odvětví</a:t>
            </a:r>
          </a:p>
          <a:p>
            <a:endParaRPr lang="cs-CZ" sz="2600" dirty="0"/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05D9C7-E5D3-4D79-A967-2F50B43C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sz="3600" b="1" dirty="0" smtClean="0"/>
              <a:t>Hodnota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částka, kterou jsou lidé ochotni zaplatit</a:t>
            </a:r>
          </a:p>
          <a:p>
            <a:endParaRPr lang="cs-CZ" sz="2600" dirty="0" smtClean="0"/>
          </a:p>
          <a:p>
            <a:r>
              <a:rPr lang="cs-CZ" sz="2600" dirty="0" smtClean="0"/>
              <a:t>společně s náklady je ukazatelem výnosnosti</a:t>
            </a:r>
          </a:p>
          <a:p>
            <a:endParaRPr lang="cs-CZ" sz="2600" dirty="0"/>
          </a:p>
          <a:p>
            <a:r>
              <a:rPr lang="cs-CZ" sz="2600" dirty="0" smtClean="0"/>
              <a:t>společnost je výnosná, jestliže její hodnota převyšuje náklady vynaložené na tvorbu produktu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51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Hodnotový řetězec</a:t>
            </a:r>
            <a:endParaRPr lang="cs-CZ" sz="3600" b="1" dirty="0"/>
          </a:p>
        </p:txBody>
      </p:sp>
      <p:pic>
        <p:nvPicPr>
          <p:cNvPr id="2050" name="Picture 2" descr="C:\Users\martin\Downloads\1200px-Porter_Value_Ch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552728" cy="452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5536" y="6229550"/>
            <a:ext cx="6552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Obr2. Zdroj</a:t>
            </a:r>
            <a:r>
              <a:rPr lang="cs-CZ" sz="1100" dirty="0"/>
              <a:t>: </a:t>
            </a:r>
            <a:r>
              <a:rPr lang="cs-CZ" sz="1100" i="1" dirty="0"/>
              <a:t>https://cs.wikipedia.org/wiki/Hodnotov%C3%BD_%C5%99et%C4%9Bzec</a:t>
            </a:r>
          </a:p>
        </p:txBody>
      </p:sp>
    </p:spTree>
    <p:extLst>
      <p:ext uri="{BB962C8B-B14F-4D97-AF65-F5344CB8AC3E}">
        <p14:creationId xmlns:p14="http://schemas.microsoft.com/office/powerpoint/2010/main" val="24318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Hodnototvorné činnosti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primární činnosti</a:t>
            </a:r>
          </a:p>
          <a:p>
            <a:pPr lvl="1"/>
            <a:r>
              <a:rPr lang="cs-CZ" dirty="0" smtClean="0"/>
              <a:t>řízení vstupních operací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ýroba a provoz</a:t>
            </a:r>
          </a:p>
          <a:p>
            <a:pPr lvl="1"/>
            <a:r>
              <a:rPr lang="cs-CZ" dirty="0" smtClean="0"/>
              <a:t>řízení výstupních operací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arketing a odbyt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ervisní služby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01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Hodnototvorné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Podpůrné činnosti </a:t>
            </a:r>
          </a:p>
          <a:p>
            <a:pPr lvl="1"/>
            <a:r>
              <a:rPr lang="cs-CZ" dirty="0" smtClean="0"/>
              <a:t>obstaravatelská činnost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echnologický rozvoj</a:t>
            </a:r>
          </a:p>
          <a:p>
            <a:pPr lvl="1"/>
            <a:r>
              <a:rPr lang="cs-CZ" dirty="0" smtClean="0"/>
              <a:t>řízení pracovních sil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nfrastruktura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51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Typy činností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římé činnosti </a:t>
            </a:r>
            <a:r>
              <a:rPr lang="cs-CZ" dirty="0" smtClean="0"/>
              <a:t>– činnosti přímo zapojené do tvorby hodnoty pro kupujícího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nepřímé činnosti </a:t>
            </a:r>
            <a:r>
              <a:rPr lang="cs-CZ" dirty="0" smtClean="0"/>
              <a:t>– napomáhají plynulému výkonu přímých činností</a:t>
            </a:r>
          </a:p>
          <a:p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abezpečování kvality </a:t>
            </a:r>
            <a:r>
              <a:rPr lang="cs-CZ" dirty="0" smtClean="0"/>
              <a:t>– zajišťují kvalitu ostatních činností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85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Vazby hodnototvorných činností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horizontální</a:t>
            </a:r>
            <a:r>
              <a:rPr lang="cs-CZ" dirty="0" smtClean="0"/>
              <a:t>- v rámci jednoho hodnotového řetězce</a:t>
            </a:r>
          </a:p>
          <a:p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ertikální</a:t>
            </a:r>
            <a:r>
              <a:rPr lang="cs-CZ" dirty="0" smtClean="0"/>
              <a:t>  - vazby mezi jednotlivými řetězci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06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660319-35F8-43C2-9904-0F27ECEFCD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CC71C1-BFF9-4BBE-9193-7CBBF2E51BDD}"/>
</file>

<file path=customXml/itemProps3.xml><?xml version="1.0" encoding="utf-8"?>
<ds:datastoreItem xmlns:ds="http://schemas.openxmlformats.org/officeDocument/2006/customXml" ds:itemID="{A648F2E1-2340-4F82-BD2E-31128A92CC8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241</Words>
  <Application>Microsoft Office PowerPoint</Application>
  <PresentationFormat>Předvádění na obrazovce (4:3)</PresentationFormat>
  <Paragraphs>59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Ekonomické aspekty facility managementu</vt:lpstr>
      <vt:lpstr>Porterova analýza hodnotového řetězce</vt:lpstr>
      <vt:lpstr>Konkurenční výhoda</vt:lpstr>
      <vt:lpstr>Hodnota</vt:lpstr>
      <vt:lpstr>Hodnotový řetězec</vt:lpstr>
      <vt:lpstr>Hodnototvorné činnosti</vt:lpstr>
      <vt:lpstr>Hodnototvorné činnosti</vt:lpstr>
      <vt:lpstr>Typy činností</vt:lpstr>
      <vt:lpstr>Vazby hodnototvorných činností</vt:lpstr>
      <vt:lpstr>Konkurenční rozsah</vt:lpstr>
      <vt:lpstr>Analýza hodnotového řetězce dle Portera</vt:lpstr>
      <vt:lpstr>Děkuji za pozornost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martin</cp:lastModifiedBy>
  <cp:revision>93</cp:revision>
  <cp:lastPrinted>2018-09-11T09:44:43Z</cp:lastPrinted>
  <dcterms:created xsi:type="dcterms:W3CDTF">2012-02-25T13:45:29Z</dcterms:created>
  <dcterms:modified xsi:type="dcterms:W3CDTF">2021-03-12T11:58:20Z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