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1362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084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26860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1485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0795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445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6959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56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6359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3929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1585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3896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0675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142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526"/>
            <a:ext cx="757555" cy="7541895"/>
          </a:xfrm>
          <a:custGeom>
            <a:avLst/>
            <a:gdLst/>
            <a:ahLst/>
            <a:cxnLst/>
            <a:rect l="l" t="t" r="r" b="b"/>
            <a:pathLst>
              <a:path w="757555" h="7541895">
                <a:moveTo>
                  <a:pt x="37302" y="0"/>
                </a:moveTo>
                <a:lnTo>
                  <a:pt x="0" y="7899"/>
                </a:lnTo>
                <a:lnTo>
                  <a:pt x="0" y="7535839"/>
                </a:lnTo>
                <a:lnTo>
                  <a:pt x="26790" y="7541513"/>
                </a:lnTo>
                <a:lnTo>
                  <a:pt x="47827" y="7541513"/>
                </a:lnTo>
                <a:lnTo>
                  <a:pt x="96358" y="7531236"/>
                </a:lnTo>
                <a:lnTo>
                  <a:pt x="154088" y="7494371"/>
                </a:lnTo>
                <a:lnTo>
                  <a:pt x="210318" y="7434116"/>
                </a:lnTo>
                <a:lnTo>
                  <a:pt x="264864" y="7351442"/>
                </a:lnTo>
                <a:lnTo>
                  <a:pt x="317539" y="7247320"/>
                </a:lnTo>
                <a:lnTo>
                  <a:pt x="368159" y="7122720"/>
                </a:lnTo>
                <a:lnTo>
                  <a:pt x="416537" y="6978614"/>
                </a:lnTo>
                <a:lnTo>
                  <a:pt x="462490" y="6815973"/>
                </a:lnTo>
                <a:lnTo>
                  <a:pt x="505831" y="6635766"/>
                </a:lnTo>
                <a:lnTo>
                  <a:pt x="546376" y="6438966"/>
                </a:lnTo>
                <a:lnTo>
                  <a:pt x="583938" y="6226543"/>
                </a:lnTo>
                <a:lnTo>
                  <a:pt x="618333" y="5999468"/>
                </a:lnTo>
                <a:lnTo>
                  <a:pt x="649376" y="5758712"/>
                </a:lnTo>
                <a:lnTo>
                  <a:pt x="676881" y="5505246"/>
                </a:lnTo>
                <a:lnTo>
                  <a:pt x="700663" y="5240040"/>
                </a:lnTo>
                <a:lnTo>
                  <a:pt x="720536" y="4964065"/>
                </a:lnTo>
                <a:lnTo>
                  <a:pt x="736315" y="4678293"/>
                </a:lnTo>
                <a:lnTo>
                  <a:pt x="747816" y="4383694"/>
                </a:lnTo>
                <a:lnTo>
                  <a:pt x="754852" y="4081239"/>
                </a:lnTo>
                <a:lnTo>
                  <a:pt x="757239" y="3771777"/>
                </a:lnTo>
                <a:lnTo>
                  <a:pt x="754852" y="3462437"/>
                </a:lnTo>
                <a:lnTo>
                  <a:pt x="747816" y="3159983"/>
                </a:lnTo>
                <a:lnTo>
                  <a:pt x="736316" y="2865386"/>
                </a:lnTo>
                <a:lnTo>
                  <a:pt x="720537" y="2579616"/>
                </a:lnTo>
                <a:lnTo>
                  <a:pt x="700664" y="2303645"/>
                </a:lnTo>
                <a:lnTo>
                  <a:pt x="676883" y="2038442"/>
                </a:lnTo>
                <a:lnTo>
                  <a:pt x="649378" y="1784980"/>
                </a:lnTo>
                <a:lnTo>
                  <a:pt x="618336" y="1544228"/>
                </a:lnTo>
                <a:lnTo>
                  <a:pt x="583941" y="1317158"/>
                </a:lnTo>
                <a:lnTo>
                  <a:pt x="546379" y="1104739"/>
                </a:lnTo>
                <a:lnTo>
                  <a:pt x="505835" y="907944"/>
                </a:lnTo>
                <a:lnTo>
                  <a:pt x="462494" y="727743"/>
                </a:lnTo>
                <a:lnTo>
                  <a:pt x="416541" y="565106"/>
                </a:lnTo>
                <a:lnTo>
                  <a:pt x="368163" y="421004"/>
                </a:lnTo>
                <a:lnTo>
                  <a:pt x="317543" y="296409"/>
                </a:lnTo>
                <a:lnTo>
                  <a:pt x="264867" y="192290"/>
                </a:lnTo>
                <a:lnTo>
                  <a:pt x="210321" y="109619"/>
                </a:lnTo>
                <a:lnTo>
                  <a:pt x="154090" y="49367"/>
                </a:lnTo>
                <a:lnTo>
                  <a:pt x="96359" y="12503"/>
                </a:lnTo>
                <a:lnTo>
                  <a:pt x="3730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20935" cy="7470140"/>
          </a:xfrm>
          <a:custGeom>
            <a:avLst/>
            <a:gdLst/>
            <a:ahLst/>
            <a:cxnLst/>
            <a:rect l="l" t="t" r="r" b="b"/>
            <a:pathLst>
              <a:path w="10020935" h="7470140">
                <a:moveTo>
                  <a:pt x="10020849" y="0"/>
                </a:moveTo>
                <a:lnTo>
                  <a:pt x="0" y="7469663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602370"/>
            <a:ext cx="10081260" cy="18415"/>
          </a:xfrm>
          <a:custGeom>
            <a:avLst/>
            <a:gdLst/>
            <a:ahLst/>
            <a:cxnLst/>
            <a:rect l="l" t="t" r="r" b="b"/>
            <a:pathLst>
              <a:path w="10081260" h="18415">
                <a:moveTo>
                  <a:pt x="10081259" y="18199"/>
                </a:moveTo>
                <a:lnTo>
                  <a:pt x="0" y="0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690363"/>
            <a:ext cx="10081260" cy="4790440"/>
          </a:xfrm>
          <a:custGeom>
            <a:avLst/>
            <a:gdLst/>
            <a:ahLst/>
            <a:cxnLst/>
            <a:rect l="l" t="t" r="r" b="b"/>
            <a:pathLst>
              <a:path w="10081260" h="4790440">
                <a:moveTo>
                  <a:pt x="10081259" y="0"/>
                </a:moveTo>
                <a:lnTo>
                  <a:pt x="0" y="4789982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03240" y="346085"/>
            <a:ext cx="9070975" cy="1171575"/>
          </a:xfrm>
          <a:custGeom>
            <a:avLst/>
            <a:gdLst/>
            <a:ahLst/>
            <a:cxnLst/>
            <a:rect l="l" t="t" r="r" b="b"/>
            <a:pathLst>
              <a:path w="9070975" h="1171575">
                <a:moveTo>
                  <a:pt x="0" y="1171574"/>
                </a:moveTo>
                <a:lnTo>
                  <a:pt x="9070969" y="1171574"/>
                </a:lnTo>
                <a:lnTo>
                  <a:pt x="9070969" y="0"/>
                </a:lnTo>
                <a:lnTo>
                  <a:pt x="0" y="0"/>
                </a:lnTo>
                <a:lnTo>
                  <a:pt x="0" y="1171574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526"/>
            <a:ext cx="757555" cy="7541895"/>
          </a:xfrm>
          <a:custGeom>
            <a:avLst/>
            <a:gdLst/>
            <a:ahLst/>
            <a:cxnLst/>
            <a:rect l="l" t="t" r="r" b="b"/>
            <a:pathLst>
              <a:path w="757555" h="7541895">
                <a:moveTo>
                  <a:pt x="37302" y="0"/>
                </a:moveTo>
                <a:lnTo>
                  <a:pt x="0" y="7899"/>
                </a:lnTo>
                <a:lnTo>
                  <a:pt x="0" y="7535839"/>
                </a:lnTo>
                <a:lnTo>
                  <a:pt x="26790" y="7541513"/>
                </a:lnTo>
                <a:lnTo>
                  <a:pt x="47827" y="7541513"/>
                </a:lnTo>
                <a:lnTo>
                  <a:pt x="96358" y="7531236"/>
                </a:lnTo>
                <a:lnTo>
                  <a:pt x="154088" y="7494371"/>
                </a:lnTo>
                <a:lnTo>
                  <a:pt x="210318" y="7434116"/>
                </a:lnTo>
                <a:lnTo>
                  <a:pt x="264864" y="7351442"/>
                </a:lnTo>
                <a:lnTo>
                  <a:pt x="317539" y="7247320"/>
                </a:lnTo>
                <a:lnTo>
                  <a:pt x="368159" y="7122720"/>
                </a:lnTo>
                <a:lnTo>
                  <a:pt x="416537" y="6978614"/>
                </a:lnTo>
                <a:lnTo>
                  <a:pt x="462490" y="6815973"/>
                </a:lnTo>
                <a:lnTo>
                  <a:pt x="505831" y="6635766"/>
                </a:lnTo>
                <a:lnTo>
                  <a:pt x="546376" y="6438966"/>
                </a:lnTo>
                <a:lnTo>
                  <a:pt x="583938" y="6226543"/>
                </a:lnTo>
                <a:lnTo>
                  <a:pt x="618333" y="5999468"/>
                </a:lnTo>
                <a:lnTo>
                  <a:pt x="649376" y="5758712"/>
                </a:lnTo>
                <a:lnTo>
                  <a:pt x="676881" y="5505246"/>
                </a:lnTo>
                <a:lnTo>
                  <a:pt x="700663" y="5240040"/>
                </a:lnTo>
                <a:lnTo>
                  <a:pt x="720536" y="4964065"/>
                </a:lnTo>
                <a:lnTo>
                  <a:pt x="736315" y="4678293"/>
                </a:lnTo>
                <a:lnTo>
                  <a:pt x="747816" y="4383694"/>
                </a:lnTo>
                <a:lnTo>
                  <a:pt x="754852" y="4081239"/>
                </a:lnTo>
                <a:lnTo>
                  <a:pt x="757239" y="3771777"/>
                </a:lnTo>
                <a:lnTo>
                  <a:pt x="754852" y="3462437"/>
                </a:lnTo>
                <a:lnTo>
                  <a:pt x="747816" y="3159983"/>
                </a:lnTo>
                <a:lnTo>
                  <a:pt x="736316" y="2865386"/>
                </a:lnTo>
                <a:lnTo>
                  <a:pt x="720537" y="2579616"/>
                </a:lnTo>
                <a:lnTo>
                  <a:pt x="700664" y="2303645"/>
                </a:lnTo>
                <a:lnTo>
                  <a:pt x="676883" y="2038442"/>
                </a:lnTo>
                <a:lnTo>
                  <a:pt x="649378" y="1784980"/>
                </a:lnTo>
                <a:lnTo>
                  <a:pt x="618336" y="1544228"/>
                </a:lnTo>
                <a:lnTo>
                  <a:pt x="583941" y="1317158"/>
                </a:lnTo>
                <a:lnTo>
                  <a:pt x="546379" y="1104739"/>
                </a:lnTo>
                <a:lnTo>
                  <a:pt x="505835" y="907944"/>
                </a:lnTo>
                <a:lnTo>
                  <a:pt x="462494" y="727743"/>
                </a:lnTo>
                <a:lnTo>
                  <a:pt x="416541" y="565106"/>
                </a:lnTo>
                <a:lnTo>
                  <a:pt x="368163" y="421004"/>
                </a:lnTo>
                <a:lnTo>
                  <a:pt x="317543" y="296409"/>
                </a:lnTo>
                <a:lnTo>
                  <a:pt x="264867" y="192290"/>
                </a:lnTo>
                <a:lnTo>
                  <a:pt x="210321" y="109619"/>
                </a:lnTo>
                <a:lnTo>
                  <a:pt x="154090" y="49367"/>
                </a:lnTo>
                <a:lnTo>
                  <a:pt x="96359" y="12503"/>
                </a:lnTo>
                <a:lnTo>
                  <a:pt x="3730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20935" cy="7470140"/>
          </a:xfrm>
          <a:custGeom>
            <a:avLst/>
            <a:gdLst/>
            <a:ahLst/>
            <a:cxnLst/>
            <a:rect l="l" t="t" r="r" b="b"/>
            <a:pathLst>
              <a:path w="10020935" h="7470140">
                <a:moveTo>
                  <a:pt x="10020849" y="0"/>
                </a:moveTo>
                <a:lnTo>
                  <a:pt x="0" y="7469663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602370"/>
            <a:ext cx="10081260" cy="18415"/>
          </a:xfrm>
          <a:custGeom>
            <a:avLst/>
            <a:gdLst/>
            <a:ahLst/>
            <a:cxnLst/>
            <a:rect l="l" t="t" r="r" b="b"/>
            <a:pathLst>
              <a:path w="10081260" h="18415">
                <a:moveTo>
                  <a:pt x="10081259" y="18199"/>
                </a:moveTo>
                <a:lnTo>
                  <a:pt x="0" y="0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690363"/>
            <a:ext cx="10081260" cy="4790440"/>
          </a:xfrm>
          <a:custGeom>
            <a:avLst/>
            <a:gdLst/>
            <a:ahLst/>
            <a:cxnLst/>
            <a:rect l="l" t="t" r="r" b="b"/>
            <a:pathLst>
              <a:path w="10081260" h="4790440">
                <a:moveTo>
                  <a:pt x="10081259" y="0"/>
                </a:moveTo>
                <a:lnTo>
                  <a:pt x="0" y="4789982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0743" y="428236"/>
            <a:ext cx="8922312" cy="106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0743" y="1831390"/>
            <a:ext cx="8922312" cy="4617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3240" y="301682"/>
            <a:ext cx="9070975" cy="1262380"/>
          </a:xfrm>
          <a:custGeom>
            <a:avLst/>
            <a:gdLst/>
            <a:ahLst/>
            <a:cxnLst/>
            <a:rect l="l" t="t" r="r" b="b"/>
            <a:pathLst>
              <a:path w="9070975" h="1262380">
                <a:moveTo>
                  <a:pt x="0" y="1262063"/>
                </a:moveTo>
                <a:lnTo>
                  <a:pt x="9070969" y="1262063"/>
                </a:lnTo>
                <a:lnTo>
                  <a:pt x="9070969" y="0"/>
                </a:lnTo>
                <a:lnTo>
                  <a:pt x="0" y="0"/>
                </a:lnTo>
                <a:lnTo>
                  <a:pt x="0" y="1262063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180"/>
              </a:lnSpc>
            </a:pPr>
            <a:r>
              <a:rPr spc="-25" dirty="0">
                <a:latin typeface="Arial"/>
                <a:cs typeface="Arial"/>
              </a:rPr>
              <a:t>1</a:t>
            </a:r>
            <a:r>
              <a:rPr spc="100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Arial"/>
                <a:cs typeface="Arial"/>
              </a:rPr>
              <a:t>-</a:t>
            </a:r>
            <a:r>
              <a:rPr spc="114" dirty="0">
                <a:latin typeface="Times New Roman"/>
                <a:cs typeface="Times New Roman"/>
              </a:rPr>
              <a:t> </a:t>
            </a:r>
            <a:r>
              <a:rPr spc="-30" dirty="0"/>
              <a:t>MAN</a:t>
            </a:r>
            <a:r>
              <a:rPr spc="-45" dirty="0"/>
              <a:t>A</a:t>
            </a:r>
            <a:r>
              <a:rPr spc="-30" dirty="0"/>
              <a:t>ŽE</a:t>
            </a:r>
            <a:r>
              <a:rPr spc="-45" dirty="0"/>
              <a:t>R</a:t>
            </a:r>
            <a:r>
              <a:rPr spc="-30" dirty="0"/>
              <a:t>SKÉ</a:t>
            </a:r>
            <a:r>
              <a:rPr spc="15" dirty="0"/>
              <a:t> </a:t>
            </a:r>
            <a:r>
              <a:rPr spc="-30" dirty="0"/>
              <a:t>ÚČE</a:t>
            </a:r>
            <a:r>
              <a:rPr spc="-45" dirty="0"/>
              <a:t>T</a:t>
            </a:r>
            <a:r>
              <a:rPr spc="-25" dirty="0"/>
              <a:t>NICT</a:t>
            </a:r>
            <a:r>
              <a:rPr spc="-45" dirty="0"/>
              <a:t>V</a:t>
            </a:r>
            <a:r>
              <a:rPr spc="-15" dirty="0"/>
              <a:t>Í:</a:t>
            </a:r>
            <a:r>
              <a:rPr spc="-25" dirty="0"/>
              <a:t> POJEM,</a:t>
            </a:r>
            <a:r>
              <a:rPr spc="-5" dirty="0"/>
              <a:t> </a:t>
            </a:r>
            <a:r>
              <a:rPr spc="-20" dirty="0"/>
              <a:t>CÍL,</a:t>
            </a:r>
            <a:r>
              <a:rPr spc="10" dirty="0"/>
              <a:t> </a:t>
            </a:r>
            <a:r>
              <a:rPr spc="-30" dirty="0"/>
              <a:t>OBSAH</a:t>
            </a:r>
            <a:r>
              <a:rPr spc="-235" dirty="0"/>
              <a:t> </a:t>
            </a:r>
            <a:r>
              <a:rPr spc="-30" dirty="0"/>
              <a:t>A</a:t>
            </a:r>
            <a:r>
              <a:rPr spc="-220" dirty="0"/>
              <a:t> </a:t>
            </a:r>
            <a:r>
              <a:rPr spc="-30" dirty="0"/>
              <a:t>STR</a:t>
            </a:r>
            <a:r>
              <a:rPr spc="-45" dirty="0"/>
              <a:t>U</a:t>
            </a:r>
            <a:r>
              <a:rPr spc="-30" dirty="0"/>
              <a:t>KT</a:t>
            </a:r>
            <a:r>
              <a:rPr spc="-45" dirty="0"/>
              <a:t>U</a:t>
            </a:r>
            <a:r>
              <a:rPr spc="-30" dirty="0"/>
              <a:t>RA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7423" y="1841907"/>
            <a:ext cx="8630285" cy="52911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lang="cs-CZ" sz="2400" dirty="0" smtClean="0">
              <a:latin typeface="Arial"/>
              <a:cs typeface="Arial"/>
            </a:endParaRPr>
          </a:p>
          <a:p>
            <a:pPr marL="332740" marR="879475" indent="-320040">
              <a:lnSpc>
                <a:spcPts val="2510"/>
              </a:lnSpc>
              <a:spcBef>
                <a:spcPts val="142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Vymezit cíl manažerského účetnictví a odlišit jej od cílů finančního a daňového účetnictví</a:t>
            </a:r>
            <a:endParaRPr lang="cs-CZ" sz="2400" dirty="0" smtClean="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100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Vyjádřit vztah manažerského účetnictví ke controllingu</a:t>
            </a:r>
            <a:endParaRPr lang="cs-CZ" sz="2400" dirty="0" smtClean="0">
              <a:latin typeface="Arial"/>
              <a:cs typeface="Arial"/>
            </a:endParaRPr>
          </a:p>
          <a:p>
            <a:pPr marL="332740" marR="5080" indent="-320040">
              <a:lnSpc>
                <a:spcPts val="2510"/>
              </a:lnSpc>
              <a:spcBef>
                <a:spcPts val="141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Charakterizovat vztah nákladového účetnictví a účetnictví pro manažersky orientované rozhodování</a:t>
            </a:r>
            <a:endParaRPr lang="cs-CZ" sz="2400" dirty="0" smtClean="0">
              <a:latin typeface="Arial"/>
              <a:cs typeface="Arial"/>
            </a:endParaRPr>
          </a:p>
          <a:p>
            <a:pPr marL="332740" indent="-320040">
              <a:lnSpc>
                <a:spcPts val="2695"/>
              </a:lnSpc>
              <a:spcBef>
                <a:spcPts val="101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Vymezit základní strukturu informací , které manažerské</a:t>
            </a:r>
            <a:endParaRPr lang="cs-CZ" sz="2400" dirty="0" smtClean="0">
              <a:latin typeface="Arial"/>
              <a:cs typeface="Arial"/>
            </a:endParaRPr>
          </a:p>
          <a:p>
            <a:pPr marL="332740">
              <a:lnSpc>
                <a:spcPts val="2695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účetnictví poskytuje svým uživatelům</a:t>
            </a:r>
            <a:endParaRPr lang="cs-CZ" sz="2400" dirty="0" smtClean="0">
              <a:latin typeface="Arial"/>
              <a:cs typeface="Arial"/>
            </a:endParaRPr>
          </a:p>
          <a:p>
            <a:pPr marL="332740" marR="507365" indent="-320040">
              <a:lnSpc>
                <a:spcPts val="2510"/>
              </a:lnSpc>
              <a:spcBef>
                <a:spcPts val="141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Obecně charakterizovat cíle a obsah výkonově, odpovědnostně a procesně orientovaného manažerského účetnictví</a:t>
            </a:r>
            <a:endParaRPr lang="cs-CZ" sz="2400" dirty="0" smtClean="0">
              <a:latin typeface="Arial"/>
              <a:cs typeface="Arial"/>
            </a:endParaRPr>
          </a:p>
          <a:p>
            <a:pPr marL="332740" marR="1200150" indent="-320040">
              <a:lnSpc>
                <a:spcPts val="2510"/>
              </a:lnSpc>
              <a:spcBef>
                <a:spcPts val="139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Vyjádřit smysl a cíl duálního vztahu manažerského a finančního účetnictví</a:t>
            </a:r>
            <a:endParaRPr lang="cs-CZ"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3240" y="307988"/>
            <a:ext cx="9070975" cy="1250950"/>
          </a:xfrm>
          <a:custGeom>
            <a:avLst/>
            <a:gdLst/>
            <a:ahLst/>
            <a:cxnLst/>
            <a:rect l="l" t="t" r="r" b="b"/>
            <a:pathLst>
              <a:path w="9070975" h="1250950">
                <a:moveTo>
                  <a:pt x="0" y="1250941"/>
                </a:moveTo>
                <a:lnTo>
                  <a:pt x="9070969" y="1250941"/>
                </a:lnTo>
                <a:lnTo>
                  <a:pt x="9070969" y="0"/>
                </a:lnTo>
                <a:lnTo>
                  <a:pt x="0" y="0"/>
                </a:lnTo>
                <a:lnTo>
                  <a:pt x="0" y="1250941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0743" y="428236"/>
            <a:ext cx="8922312" cy="115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490"/>
              </a:lnSpc>
            </a:pPr>
            <a:r>
              <a:rPr dirty="0"/>
              <a:t>Duální vztah finančního a</a:t>
            </a:r>
          </a:p>
          <a:p>
            <a:pPr marL="12700">
              <a:lnSpc>
                <a:spcPts val="4490"/>
              </a:lnSpc>
            </a:pPr>
            <a:r>
              <a:rPr dirty="0"/>
              <a:t>manažerského účetnictví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80743" y="1856210"/>
            <a:ext cx="8734425" cy="42814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9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Oproti finančnímu účetnictví se zdůrazňuje jeho</a:t>
            </a:r>
            <a:endParaRPr sz="3200" dirty="0">
              <a:latin typeface="Arial"/>
              <a:cs typeface="Arial"/>
            </a:endParaRPr>
          </a:p>
          <a:p>
            <a:pPr marL="271780">
              <a:lnSpc>
                <a:spcPts val="3590"/>
              </a:lnSpc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obsahově rozdílné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(tzv. duální)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pojetí</a:t>
            </a:r>
            <a:endParaRPr sz="32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Arial"/>
              <a:buChar char="•"/>
              <a:tabLst>
                <a:tab pos="271780" algn="l"/>
              </a:tabLst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odlišné vymezení aktiv a pasiv</a:t>
            </a:r>
            <a:endParaRPr sz="3200" dirty="0">
              <a:latin typeface="Arial"/>
              <a:cs typeface="Arial"/>
            </a:endParaRPr>
          </a:p>
          <a:p>
            <a:pPr marL="271780" marR="5080" indent="-259079">
              <a:lnSpc>
                <a:spcPct val="87000"/>
              </a:lnSpc>
              <a:spcBef>
                <a:spcPts val="1400"/>
              </a:spcBef>
              <a:buClr>
                <a:srgbClr val="FFFFFF"/>
              </a:buClr>
              <a:buFont typeface="Arial"/>
              <a:buChar char="•"/>
              <a:tabLst>
                <a:tab pos="27178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větší variabilita aplikovaných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oceňovacích principů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 konkrétních způsobů oceňování, ocenění na úrovni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předem stanovených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(směrných)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veličin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, na různých úrovních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reprodukčních cen, oportunitních nákladů a výnosů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3240" y="301621"/>
            <a:ext cx="9069705" cy="1260475"/>
          </a:xfrm>
          <a:custGeom>
            <a:avLst/>
            <a:gdLst/>
            <a:ahLst/>
            <a:cxnLst/>
            <a:rect l="l" t="t" r="r" b="b"/>
            <a:pathLst>
              <a:path w="9069705" h="1260475">
                <a:moveTo>
                  <a:pt x="0" y="1260479"/>
                </a:moveTo>
                <a:lnTo>
                  <a:pt x="9069323" y="1260479"/>
                </a:lnTo>
                <a:lnTo>
                  <a:pt x="9069323" y="0"/>
                </a:lnTo>
                <a:lnTo>
                  <a:pt x="0" y="0"/>
                </a:lnTo>
                <a:lnTo>
                  <a:pt x="0" y="126047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0743" y="428236"/>
            <a:ext cx="8922312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180"/>
              </a:lnSpc>
            </a:pPr>
            <a:r>
              <a:rPr dirty="0"/>
              <a:t>Duální vztah finančního a manažerského účetnictví II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580743" y="1831390"/>
            <a:ext cx="8922312" cy="35625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95"/>
              </a:lnSpc>
            </a:pPr>
            <a:r>
              <a:rPr lang="cs-CZ" sz="2400" dirty="0" smtClean="0"/>
              <a:t>Informace</a:t>
            </a:r>
            <a:r>
              <a:rPr lang="cs-CZ" sz="2400" dirty="0" smtClean="0">
                <a:latin typeface="Times New Roman"/>
                <a:cs typeface="Times New Roman"/>
              </a:rPr>
              <a:t> </a:t>
            </a:r>
            <a:r>
              <a:rPr lang="cs-CZ" sz="2400" dirty="0" smtClean="0"/>
              <a:t>pro</a:t>
            </a:r>
            <a:r>
              <a:rPr lang="cs-CZ" sz="2400" dirty="0" smtClean="0">
                <a:latin typeface="Times New Roman"/>
                <a:cs typeface="Times New Roman"/>
              </a:rPr>
              <a:t> </a:t>
            </a:r>
            <a:r>
              <a:rPr lang="cs-CZ" sz="2400" b="1" dirty="0" smtClean="0"/>
              <a:t>srovnání skutečnosti se žádoucím stavem</a:t>
            </a:r>
            <a:r>
              <a:rPr lang="cs-CZ" sz="2400" dirty="0" smtClean="0"/>
              <a:t>,</a:t>
            </a:r>
          </a:p>
          <a:p>
            <a:pPr marL="12700">
              <a:lnSpc>
                <a:spcPts val="2695"/>
              </a:lnSpc>
            </a:pPr>
            <a:r>
              <a:rPr lang="cs-CZ" sz="2400" dirty="0" smtClean="0"/>
              <a:t>resp. pro vyhodnocení </a:t>
            </a:r>
            <a:r>
              <a:rPr lang="cs-CZ" sz="2400" b="1" dirty="0" smtClean="0"/>
              <a:t>srovnávaných variant </a:t>
            </a:r>
            <a:r>
              <a:rPr lang="cs-CZ" sz="2400" dirty="0" smtClean="0"/>
              <a:t>budoucího vývoje.</a:t>
            </a:r>
          </a:p>
          <a:p>
            <a:pPr marL="12700">
              <a:lnSpc>
                <a:spcPts val="2695"/>
              </a:lnSpc>
              <a:spcBef>
                <a:spcPts val="225"/>
              </a:spcBef>
            </a:pPr>
            <a:r>
              <a:rPr lang="cs-CZ" sz="2400" dirty="0" smtClean="0"/>
              <a:t>Zobrazení externích a </a:t>
            </a:r>
            <a:r>
              <a:rPr lang="cs-CZ" sz="2400" b="1" dirty="0" smtClean="0"/>
              <a:t>interních vztahů </a:t>
            </a:r>
            <a:r>
              <a:rPr lang="cs-CZ" sz="2400" dirty="0" smtClean="0"/>
              <a:t>mezi útvary a jejich</a:t>
            </a:r>
          </a:p>
          <a:p>
            <a:pPr marL="12700">
              <a:lnSpc>
                <a:spcPts val="2695"/>
              </a:lnSpc>
            </a:pPr>
            <a:r>
              <a:rPr lang="cs-CZ" sz="2400" dirty="0" smtClean="0"/>
              <a:t>procesy.</a:t>
            </a: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lang="cs-CZ" sz="2400" dirty="0" smtClean="0"/>
              <a:t>Informace o faktorech ovlivňujících výsledky z prodeje</a:t>
            </a:r>
          </a:p>
          <a:p>
            <a:pPr marL="12700" marR="939800" indent="81915">
              <a:lnSpc>
                <a:spcPts val="2510"/>
              </a:lnSpc>
              <a:spcBef>
                <a:spcPts val="620"/>
              </a:spcBef>
            </a:pPr>
            <a:r>
              <a:rPr lang="cs-CZ" sz="2400" dirty="0" smtClean="0"/>
              <a:t>Informace</a:t>
            </a:r>
            <a:r>
              <a:rPr lang="cs-CZ" sz="2400" dirty="0" smtClean="0">
                <a:latin typeface="Times New Roman"/>
                <a:cs typeface="Times New Roman"/>
              </a:rPr>
              <a:t> </a:t>
            </a:r>
            <a:r>
              <a:rPr lang="cs-CZ" sz="2400" dirty="0" smtClean="0"/>
              <a:t>o</a:t>
            </a:r>
            <a:r>
              <a:rPr lang="cs-CZ" sz="2400" dirty="0" smtClean="0">
                <a:latin typeface="Times New Roman"/>
                <a:cs typeface="Times New Roman"/>
              </a:rPr>
              <a:t> </a:t>
            </a:r>
            <a:r>
              <a:rPr lang="cs-CZ" sz="2400" dirty="0" smtClean="0"/>
              <a:t>tzv.</a:t>
            </a:r>
            <a:r>
              <a:rPr lang="cs-CZ" sz="2400" dirty="0" smtClean="0">
                <a:latin typeface="Times New Roman"/>
                <a:cs typeface="Times New Roman"/>
              </a:rPr>
              <a:t> </a:t>
            </a:r>
            <a:r>
              <a:rPr lang="cs-CZ" sz="2400" b="1" dirty="0" smtClean="0"/>
              <a:t>odpovědnostních uzlech, </a:t>
            </a:r>
            <a:r>
              <a:rPr lang="cs-CZ" sz="2400" dirty="0" smtClean="0"/>
              <a:t>vnitřní uznání výnosu předávajícího útvaru = převzetím nákladu nebo odpovědnosti za aktivum v odebírajícím útvaru.</a:t>
            </a:r>
          </a:p>
          <a:p>
            <a:pPr marL="12700">
              <a:lnSpc>
                <a:spcPts val="2690"/>
              </a:lnSpc>
              <a:spcBef>
                <a:spcPts val="209"/>
              </a:spcBef>
            </a:pPr>
            <a:r>
              <a:rPr lang="cs-CZ" sz="2400" dirty="0" smtClean="0"/>
              <a:t>Poskytnout co nejkvalitnější informace o </a:t>
            </a:r>
            <a:r>
              <a:rPr lang="cs-CZ" sz="2400" b="1" dirty="0" smtClean="0"/>
              <a:t>faktorech ovlivňujících</a:t>
            </a:r>
            <a:endParaRPr lang="cs-CZ" sz="2400" dirty="0" smtClean="0"/>
          </a:p>
          <a:p>
            <a:pPr marL="12700">
              <a:lnSpc>
                <a:spcPts val="2690"/>
              </a:lnSpc>
            </a:pPr>
            <a:r>
              <a:rPr lang="cs-CZ" sz="2400" b="1" dirty="0" smtClean="0"/>
              <a:t>výši zisku</a:t>
            </a:r>
            <a:endParaRPr lang="cs-CZ" sz="2400" dirty="0"/>
          </a:p>
        </p:txBody>
      </p:sp>
      <p:sp>
        <p:nvSpPr>
          <p:cNvPr id="5" name="object 5"/>
          <p:cNvSpPr txBox="1"/>
          <p:nvPr/>
        </p:nvSpPr>
        <p:spPr>
          <a:xfrm>
            <a:off x="938883" y="5406097"/>
            <a:ext cx="965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9447" y="5406097"/>
            <a:ext cx="7998459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95"/>
              </a:lnSpc>
            </a:pP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diferencováním pohledu na způsob měření </a:t>
            </a:r>
            <a:r>
              <a:rPr lang="cs-CZ" sz="1600" b="1" dirty="0" smtClean="0">
                <a:solidFill>
                  <a:srgbClr val="FFFFFF"/>
                </a:solidFill>
                <a:latin typeface="Arial"/>
                <a:cs typeface="Arial"/>
              </a:rPr>
              <a:t>celkového </a:t>
            </a: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skutečného a předpokládaného</a:t>
            </a:r>
            <a:endParaRPr lang="cs-CZ" sz="1600" dirty="0" smtClean="0">
              <a:latin typeface="Arial"/>
              <a:cs typeface="Arial"/>
            </a:endParaRPr>
          </a:p>
          <a:p>
            <a:pPr marL="12700">
              <a:lnSpc>
                <a:spcPts val="1795"/>
              </a:lnSpc>
            </a:pPr>
            <a:r>
              <a:rPr lang="cs-CZ" sz="1600" b="1" dirty="0" smtClean="0">
                <a:solidFill>
                  <a:srgbClr val="FFFFFF"/>
                </a:solidFill>
                <a:latin typeface="Arial"/>
                <a:cs typeface="Arial"/>
              </a:rPr>
              <a:t>zisku</a:t>
            </a: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lang="cs-CZ" sz="1600" dirty="0" smtClean="0">
              <a:latin typeface="Arial"/>
              <a:cs typeface="Arial"/>
            </a:endParaRPr>
          </a:p>
          <a:p>
            <a:pPr marL="12700">
              <a:lnSpc>
                <a:spcPts val="1795"/>
              </a:lnSpc>
              <a:spcBef>
                <a:spcPts val="345"/>
              </a:spcBef>
            </a:pP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snaha vyjádřit </a:t>
            </a:r>
            <a:r>
              <a:rPr lang="cs-CZ" sz="1600" b="1" dirty="0" smtClean="0">
                <a:solidFill>
                  <a:srgbClr val="FFFFFF"/>
                </a:solidFill>
                <a:latin typeface="Arial"/>
                <a:cs typeface="Arial"/>
              </a:rPr>
              <a:t>přínos </a:t>
            </a: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jednotlivých </a:t>
            </a:r>
            <a:r>
              <a:rPr lang="cs-CZ" sz="1600" b="1" dirty="0" smtClean="0">
                <a:solidFill>
                  <a:srgbClr val="FFFFFF"/>
                </a:solidFill>
                <a:latin typeface="Arial"/>
                <a:cs typeface="Arial"/>
              </a:rPr>
              <a:t>výkonů, procesů, aktivit a útvarů </a:t>
            </a: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k celkovému zisku</a:t>
            </a:r>
            <a:endParaRPr lang="cs-CZ" sz="1600" dirty="0" smtClean="0">
              <a:latin typeface="Arial"/>
              <a:cs typeface="Arial"/>
            </a:endParaRPr>
          </a:p>
          <a:p>
            <a:pPr marL="12700">
              <a:lnSpc>
                <a:spcPts val="1795"/>
              </a:lnSpc>
            </a:pP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a kvantifikovat variantní úrovně </a:t>
            </a:r>
            <a:r>
              <a:rPr lang="cs-CZ" sz="1600" b="1" dirty="0" smtClean="0">
                <a:solidFill>
                  <a:srgbClr val="FFFFFF"/>
                </a:solidFill>
                <a:latin typeface="Arial"/>
                <a:cs typeface="Arial"/>
              </a:rPr>
              <a:t>přírůstkového </a:t>
            </a: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lang="cs-CZ" sz="16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1600" b="1" dirty="0" smtClean="0">
                <a:solidFill>
                  <a:srgbClr val="FFFFFF"/>
                </a:solidFill>
                <a:latin typeface="Arial"/>
                <a:cs typeface="Arial"/>
              </a:rPr>
              <a:t>oportunitního zisku</a:t>
            </a: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lang="cs-CZ" sz="16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8885" y="5905969"/>
            <a:ext cx="965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3240" y="346085"/>
            <a:ext cx="9070975" cy="1171575"/>
          </a:xfrm>
          <a:custGeom>
            <a:avLst/>
            <a:gdLst/>
            <a:ahLst/>
            <a:cxnLst/>
            <a:rect l="l" t="t" r="r" b="b"/>
            <a:pathLst>
              <a:path w="9070975" h="1171575">
                <a:moveTo>
                  <a:pt x="0" y="1171574"/>
                </a:moveTo>
                <a:lnTo>
                  <a:pt x="9070969" y="1171574"/>
                </a:lnTo>
                <a:lnTo>
                  <a:pt x="9070969" y="0"/>
                </a:lnTo>
                <a:lnTo>
                  <a:pt x="0" y="0"/>
                </a:lnTo>
                <a:lnTo>
                  <a:pt x="0" y="1171574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0743" y="428236"/>
            <a:ext cx="8922312" cy="883319"/>
          </a:xfrm>
          <a:prstGeom prst="rect">
            <a:avLst/>
          </a:prstGeom>
        </p:spPr>
        <p:txBody>
          <a:bodyPr vert="horz" wrap="square" lIns="0" tIns="26517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580743" y="1831390"/>
            <a:ext cx="8922312" cy="4658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" marR="236854" indent="-5080">
              <a:lnSpc>
                <a:spcPts val="1880"/>
              </a:lnSpc>
            </a:pPr>
            <a:r>
              <a:rPr lang="cs-CZ" dirty="0" smtClean="0"/>
              <a:t>Zobrazení podnikatelského procesu v účetnictví je třeba diferencovat podle uživatele účetních informací a podle řešených rozhodovacích úloh = diferenciace informací finančního a daňového účetnictví od účetnictví manažerského.</a:t>
            </a:r>
          </a:p>
          <a:p>
            <a:pPr marL="12700" marR="618490">
              <a:lnSpc>
                <a:spcPct val="87000"/>
              </a:lnSpc>
              <a:spcBef>
                <a:spcPts val="575"/>
              </a:spcBef>
            </a:pPr>
            <a:r>
              <a:rPr lang="cs-CZ" dirty="0" smtClean="0"/>
              <a:t>První vývojová etapa = nákladové účetnictví. Poskytuje podklady pro řízení podnikatelského procesu, o jehož hlavních parametrech již bylo rozhodnuto. Koncepčně tzv. výkonové, odpovědnostní nebo procesně orientované účetnictví.</a:t>
            </a:r>
          </a:p>
          <a:p>
            <a:pPr marL="17145" marR="618490" indent="-5080">
              <a:lnSpc>
                <a:spcPts val="1880"/>
              </a:lnSpc>
              <a:spcBef>
                <a:spcPts val="620"/>
              </a:spcBef>
            </a:pPr>
            <a:r>
              <a:rPr lang="cs-CZ" dirty="0" smtClean="0"/>
              <a:t>Přechod nákladového účetnictví v manažerské je spojen se snahou rozšířit škálu poskytovaných informací o podklady pro rozhodování o budoucnosti podniku.</a:t>
            </a:r>
          </a:p>
          <a:p>
            <a:pPr marL="17145" marR="219710" indent="-5080">
              <a:lnSpc>
                <a:spcPct val="87100"/>
              </a:lnSpc>
              <a:spcBef>
                <a:spcPts val="575"/>
              </a:spcBef>
            </a:pPr>
            <a:r>
              <a:rPr lang="cs-CZ" dirty="0" smtClean="0"/>
              <a:t>Manažerské účetnictví je úzce spojeno s controllingem -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cs-CZ" dirty="0" smtClean="0"/>
              <a:t>nástroj řízení, koordinuje plánování, kontrolu a zajištění informační datové základny. Oba informační přístupy chápou účetnictví jako vrcholový informační nástroj, který vnitřně koordinuje všechny funkce systému řízení.</a:t>
            </a:r>
          </a:p>
          <a:p>
            <a:pPr marL="17145" marR="5080" indent="-5080">
              <a:lnSpc>
                <a:spcPct val="87000"/>
              </a:lnSpc>
              <a:spcBef>
                <a:spcPts val="590"/>
              </a:spcBef>
            </a:pPr>
            <a:r>
              <a:rPr lang="cs-CZ" dirty="0" smtClean="0"/>
              <a:t>Manažerské účetnictví nemůže být "v zajetí" postupů a metod primárně orientovaných na informace pro externí uživatele finančního účetnictví, splnění zákonných požadavků na zjištění daňových povinností firmy či interní daňové optimalizace. Požadavek na zobrazení z hlediska potřeb </a:t>
            </a:r>
            <a:r>
              <a:rPr lang="cs-CZ" dirty="0" smtClean="0"/>
              <a:t>ř</a:t>
            </a:r>
            <a:r>
              <a:rPr lang="cs-CZ" dirty="0" smtClean="0"/>
              <a:t>ízení podnikatelského procesu a na rozhodování o jeho budoucnosti se projevuje tzv. duálním pojetím vztahu finančního a manažerského účetnictví.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3240" y="346085"/>
            <a:ext cx="9070975" cy="1171575"/>
          </a:xfrm>
          <a:custGeom>
            <a:avLst/>
            <a:gdLst/>
            <a:ahLst/>
            <a:cxnLst/>
            <a:rect l="l" t="t" r="r" b="b"/>
            <a:pathLst>
              <a:path w="9070975" h="1171575">
                <a:moveTo>
                  <a:pt x="0" y="1171574"/>
                </a:moveTo>
                <a:lnTo>
                  <a:pt x="9070969" y="1171574"/>
                </a:lnTo>
                <a:lnTo>
                  <a:pt x="9070969" y="0"/>
                </a:lnTo>
                <a:lnTo>
                  <a:pt x="0" y="0"/>
                </a:lnTo>
                <a:lnTo>
                  <a:pt x="0" y="1171574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8793" rIns="0" bIns="0" rtlCol="0">
            <a:spAutoFit/>
          </a:bodyPr>
          <a:lstStyle/>
          <a:p>
            <a:pPr marL="12700">
              <a:lnSpc>
                <a:spcPts val="4040"/>
              </a:lnSpc>
            </a:pPr>
            <a:r>
              <a:rPr sz="3600" dirty="0"/>
              <a:t>UŽI</a:t>
            </a:r>
            <a:r>
              <a:rPr sz="3600" spc="-275" dirty="0"/>
              <a:t>V</a:t>
            </a:r>
            <a:r>
              <a:rPr sz="3600" spc="-270" dirty="0"/>
              <a:t>A</a:t>
            </a:r>
            <a:r>
              <a:rPr sz="3600" dirty="0"/>
              <a:t>TELS</a:t>
            </a:r>
            <a:r>
              <a:rPr sz="3600" spc="-15" dirty="0"/>
              <a:t>K</a:t>
            </a:r>
            <a:r>
              <a:rPr sz="3600" dirty="0"/>
              <a:t>Á</a:t>
            </a:r>
            <a:r>
              <a:rPr sz="3600" spc="-25" dirty="0"/>
              <a:t> </a:t>
            </a:r>
            <a:r>
              <a:rPr sz="3600" dirty="0"/>
              <a:t>STRUKTURA</a:t>
            </a:r>
            <a:r>
              <a:rPr sz="3600" spc="-210" dirty="0"/>
              <a:t> </a:t>
            </a:r>
            <a:r>
              <a:rPr sz="3600" dirty="0"/>
              <a:t>ÚČETNÍCH</a:t>
            </a:r>
          </a:p>
          <a:p>
            <a:pPr marL="12700">
              <a:lnSpc>
                <a:spcPts val="4000"/>
              </a:lnSpc>
            </a:pPr>
            <a:r>
              <a:rPr sz="3600" dirty="0"/>
              <a:t>INFORMACÍ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18464" y="2028825"/>
            <a:ext cx="8135620" cy="44088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2740" indent="-320040">
              <a:lnSpc>
                <a:spcPct val="100000"/>
              </a:lnSpc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  <a:tab pos="4340860" algn="l"/>
              </a:tabLst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Finanční účetnictví </a:t>
            </a:r>
            <a:r>
              <a:rPr lang="cs-CZ" sz="3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	Externí uživatel</a:t>
            </a:r>
            <a:endParaRPr lang="cs-CZ" sz="3200" dirty="0" smtClean="0">
              <a:latin typeface="Arial"/>
              <a:cs typeface="Arial"/>
            </a:endParaRPr>
          </a:p>
          <a:p>
            <a:pPr marL="767080" marR="5080" lvl="1" indent="-321945">
              <a:lnSpc>
                <a:spcPts val="2920"/>
              </a:lnSpc>
              <a:spcBef>
                <a:spcPts val="144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767715" algn="l"/>
              </a:tabLst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Vlastníci, současní a potenciální poskytovatelé kapitálu, zaměstnanci, konkurence, ...</a:t>
            </a:r>
            <a:endParaRPr lang="cs-CZ" sz="2800" dirty="0" smtClean="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57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  <a:tab pos="4173220" algn="l"/>
              </a:tabLst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Daňové účetnictví </a:t>
            </a:r>
            <a:r>
              <a:rPr lang="cs-CZ" sz="3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Daňová agenda</a:t>
            </a:r>
            <a:endParaRPr lang="cs-CZ" sz="3200" dirty="0" smtClean="0">
              <a:latin typeface="Arial"/>
              <a:cs typeface="Arial"/>
            </a:endParaRPr>
          </a:p>
          <a:p>
            <a:pPr marL="767080" lvl="1" indent="-321945">
              <a:lnSpc>
                <a:spcPct val="100000"/>
              </a:lnSpc>
              <a:spcBef>
                <a:spcPts val="96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767715" algn="l"/>
              </a:tabLst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DPPO,</a:t>
            </a:r>
            <a:r>
              <a:rPr lang="cs-CZ" sz="28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DPH,</a:t>
            </a:r>
            <a:r>
              <a:rPr lang="cs-CZ" sz="28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SD,</a:t>
            </a:r>
            <a:r>
              <a:rPr lang="cs-CZ" sz="28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...</a:t>
            </a:r>
            <a:endParaRPr lang="cs-CZ" sz="2800" dirty="0" smtClean="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60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  <a:tab pos="4994910" algn="l"/>
              </a:tabLst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Manažerské účetnictví </a:t>
            </a:r>
            <a:r>
              <a:rPr lang="cs-CZ" sz="3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Interní uživatel</a:t>
            </a:r>
            <a:endParaRPr lang="cs-CZ" sz="3200" dirty="0" smtClean="0">
              <a:latin typeface="Arial"/>
              <a:cs typeface="Arial"/>
            </a:endParaRPr>
          </a:p>
          <a:p>
            <a:pPr marL="767080" lvl="1" indent="-321945">
              <a:lnSpc>
                <a:spcPts val="3140"/>
              </a:lnSpc>
              <a:spcBef>
                <a:spcPts val="96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767715" algn="l"/>
              </a:tabLst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ídící pracovníci různých úrovní podnikového</a:t>
            </a:r>
            <a:endParaRPr lang="cs-CZ" sz="2800" dirty="0" smtClean="0">
              <a:latin typeface="Arial"/>
              <a:cs typeface="Arial"/>
            </a:endParaRPr>
          </a:p>
          <a:p>
            <a:pPr marL="767080">
              <a:lnSpc>
                <a:spcPts val="3110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vedení</a:t>
            </a:r>
            <a:endParaRPr lang="cs-CZ"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3240" y="346085"/>
            <a:ext cx="9070975" cy="1171575"/>
          </a:xfrm>
          <a:custGeom>
            <a:avLst/>
            <a:gdLst/>
            <a:ahLst/>
            <a:cxnLst/>
            <a:rect l="l" t="t" r="r" b="b"/>
            <a:pathLst>
              <a:path w="9070975" h="1171575">
                <a:moveTo>
                  <a:pt x="0" y="1171574"/>
                </a:moveTo>
                <a:lnTo>
                  <a:pt x="9070969" y="1171574"/>
                </a:lnTo>
                <a:lnTo>
                  <a:pt x="9070969" y="0"/>
                </a:lnTo>
                <a:lnTo>
                  <a:pt x="0" y="0"/>
                </a:lnTo>
                <a:lnTo>
                  <a:pt x="0" y="1171574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517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Manažerské</a:t>
            </a:r>
            <a:r>
              <a:rPr spc="15" dirty="0"/>
              <a:t> </a:t>
            </a:r>
            <a:r>
              <a:rPr spc="-20" dirty="0"/>
              <a:t>účetni</a:t>
            </a:r>
            <a:r>
              <a:rPr spc="-15" dirty="0"/>
              <a:t>ctví</a:t>
            </a:r>
          </a:p>
        </p:txBody>
      </p:sp>
      <p:sp>
        <p:nvSpPr>
          <p:cNvPr id="4" name="object 4"/>
          <p:cNvSpPr/>
          <p:nvPr/>
        </p:nvSpPr>
        <p:spPr>
          <a:xfrm>
            <a:off x="1602358" y="3592068"/>
            <a:ext cx="167639" cy="187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59558" y="4326636"/>
            <a:ext cx="140207" cy="1554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59558" y="4668011"/>
            <a:ext cx="140207" cy="1554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59558" y="5009388"/>
            <a:ext cx="140207" cy="1554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02358" y="5969761"/>
            <a:ext cx="167639" cy="1874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87423" y="1856203"/>
            <a:ext cx="8208009" cy="47761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2740" indent="-320040">
              <a:lnSpc>
                <a:spcPts val="3590"/>
              </a:lnSpc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</a:tabLst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Subsystémy nákladové a manažerské (v</a:t>
            </a:r>
            <a:r>
              <a:rPr lang="cs-CZ" sz="3200" dirty="0"/>
              <a:t> 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užším pojetí) účetnictví</a:t>
            </a:r>
            <a:endParaRPr lang="cs-CZ" sz="3200" dirty="0" smtClean="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</a:tabLst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Nákladové účetnictví</a:t>
            </a:r>
            <a:endParaRPr lang="cs-CZ" sz="3200" dirty="0" smtClean="0">
              <a:latin typeface="Arial"/>
              <a:cs typeface="Arial"/>
            </a:endParaRPr>
          </a:p>
          <a:p>
            <a:pPr marL="1196340">
              <a:lnSpc>
                <a:spcPts val="2695"/>
              </a:lnSpc>
              <a:spcBef>
                <a:spcPts val="1055"/>
              </a:spcBef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Informace pro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ízení reprodukčního procesu o jehož</a:t>
            </a:r>
            <a:endParaRPr lang="cs-CZ" sz="2400" dirty="0" smtClean="0">
              <a:latin typeface="Arial"/>
              <a:cs typeface="Arial"/>
            </a:endParaRPr>
          </a:p>
          <a:p>
            <a:pPr marL="1653539" indent="-457200">
              <a:lnSpc>
                <a:spcPts val="2695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základních parametrech již bylo rozhodnuto</a:t>
            </a:r>
            <a:endParaRPr lang="cs-CZ" sz="2400" dirty="0" smtClean="0">
              <a:latin typeface="Arial"/>
              <a:cs typeface="Arial"/>
            </a:endParaRPr>
          </a:p>
          <a:p>
            <a:pPr marL="1653539" marR="3681729">
              <a:lnSpc>
                <a:spcPct val="112000"/>
              </a:lnSpc>
              <a:spcBef>
                <a:spcPts val="305"/>
              </a:spcBef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Výkonové účetnictví Odpovědnostní účetnictví Procesní účetnictví</a:t>
            </a:r>
            <a:endParaRPr lang="cs-CZ" sz="2000" dirty="0" smtClean="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7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</a:tabLst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Manažerské účetnictví (v užším pojetí)</a:t>
            </a:r>
            <a:endParaRPr lang="cs-CZ" sz="3200" dirty="0" smtClean="0">
              <a:latin typeface="Arial"/>
              <a:cs typeface="Arial"/>
            </a:endParaRPr>
          </a:p>
          <a:p>
            <a:pPr marL="1196340" marR="125095">
              <a:lnSpc>
                <a:spcPts val="2500"/>
              </a:lnSpc>
              <a:spcBef>
                <a:spcPts val="1450"/>
              </a:spcBef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Účetnictví pro rozhodování o variantách budoucího vývoje</a:t>
            </a:r>
            <a:endParaRPr lang="cs-CZ"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517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Procesní</a:t>
            </a:r>
            <a:r>
              <a:rPr spc="-5" dirty="0"/>
              <a:t> </a:t>
            </a:r>
            <a:r>
              <a:rPr spc="-25" dirty="0"/>
              <a:t>nákladové</a:t>
            </a:r>
            <a:r>
              <a:rPr spc="30" dirty="0"/>
              <a:t> </a:t>
            </a:r>
            <a:r>
              <a:rPr spc="-20" dirty="0"/>
              <a:t>účetni</a:t>
            </a:r>
            <a:r>
              <a:rPr spc="-15" dirty="0"/>
              <a:t>ctví</a:t>
            </a:r>
          </a:p>
        </p:txBody>
      </p:sp>
      <p:sp>
        <p:nvSpPr>
          <p:cNvPr id="3" name="object 3"/>
          <p:cNvSpPr/>
          <p:nvPr/>
        </p:nvSpPr>
        <p:spPr>
          <a:xfrm>
            <a:off x="142875" y="2973324"/>
            <a:ext cx="1800225" cy="892810"/>
          </a:xfrm>
          <a:custGeom>
            <a:avLst/>
            <a:gdLst/>
            <a:ahLst/>
            <a:cxnLst/>
            <a:rect l="l" t="t" r="r" b="b"/>
            <a:pathLst>
              <a:path w="1800225" h="892810">
                <a:moveTo>
                  <a:pt x="1473458" y="0"/>
                </a:moveTo>
                <a:lnTo>
                  <a:pt x="0" y="0"/>
                </a:lnTo>
                <a:lnTo>
                  <a:pt x="326791" y="446135"/>
                </a:lnTo>
                <a:lnTo>
                  <a:pt x="0" y="892301"/>
                </a:lnTo>
                <a:lnTo>
                  <a:pt x="1473458" y="892301"/>
                </a:lnTo>
                <a:lnTo>
                  <a:pt x="1800224" y="446135"/>
                </a:lnTo>
                <a:lnTo>
                  <a:pt x="1473458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875" y="2973324"/>
            <a:ext cx="1800225" cy="892810"/>
          </a:xfrm>
          <a:custGeom>
            <a:avLst/>
            <a:gdLst/>
            <a:ahLst/>
            <a:cxnLst/>
            <a:rect l="l" t="t" r="r" b="b"/>
            <a:pathLst>
              <a:path w="1800225" h="892810">
                <a:moveTo>
                  <a:pt x="0" y="0"/>
                </a:moveTo>
                <a:lnTo>
                  <a:pt x="1473458" y="0"/>
                </a:lnTo>
                <a:lnTo>
                  <a:pt x="1800224" y="446135"/>
                </a:lnTo>
                <a:lnTo>
                  <a:pt x="1473458" y="892301"/>
                </a:lnTo>
                <a:lnTo>
                  <a:pt x="0" y="892301"/>
                </a:lnTo>
                <a:lnTo>
                  <a:pt x="326791" y="446135"/>
                </a:lnTo>
                <a:lnTo>
                  <a:pt x="0" y="0"/>
                </a:lnTo>
                <a:close/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08782" y="3215677"/>
            <a:ext cx="86741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15" dirty="0">
                <a:latin typeface="Arial"/>
                <a:cs typeface="Arial"/>
              </a:rPr>
              <a:t>M</a:t>
            </a:r>
            <a:r>
              <a:rPr sz="1400" b="1" spc="-5" dirty="0">
                <a:latin typeface="Arial"/>
                <a:cs typeface="Arial"/>
              </a:rPr>
              <a:t>a</a:t>
            </a:r>
            <a:r>
              <a:rPr sz="1400" b="1" dirty="0">
                <a:latin typeface="Arial"/>
                <a:cs typeface="Arial"/>
              </a:rPr>
              <a:t>r</a:t>
            </a:r>
            <a:r>
              <a:rPr sz="1400" b="1" spc="-5" dirty="0">
                <a:latin typeface="Arial"/>
                <a:cs typeface="Arial"/>
              </a:rPr>
              <a:t>k</a:t>
            </a:r>
            <a:r>
              <a:rPr sz="1400" b="1" spc="-15" dirty="0">
                <a:latin typeface="Arial"/>
                <a:cs typeface="Arial"/>
              </a:rPr>
              <a:t>e</a:t>
            </a:r>
            <a:r>
              <a:rPr sz="1400" b="1" dirty="0">
                <a:latin typeface="Arial"/>
                <a:cs typeface="Arial"/>
              </a:rPr>
              <a:t>t</a:t>
            </a:r>
            <a:r>
              <a:rPr sz="1400" b="1" spc="-10" dirty="0">
                <a:latin typeface="Arial"/>
                <a:cs typeface="Arial"/>
              </a:rPr>
              <a:t>in</a:t>
            </a:r>
            <a:r>
              <a:rPr sz="1400" b="1" dirty="0">
                <a:latin typeface="Arial"/>
                <a:cs typeface="Arial"/>
              </a:rPr>
              <a:t>g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52621" y="2973324"/>
            <a:ext cx="1571624" cy="892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52621" y="2973324"/>
            <a:ext cx="1571625" cy="892810"/>
          </a:xfrm>
          <a:custGeom>
            <a:avLst/>
            <a:gdLst/>
            <a:ahLst/>
            <a:cxnLst/>
            <a:rect l="l" t="t" r="r" b="b"/>
            <a:pathLst>
              <a:path w="1571625" h="892810">
                <a:moveTo>
                  <a:pt x="0" y="0"/>
                </a:moveTo>
                <a:lnTo>
                  <a:pt x="1271147" y="0"/>
                </a:lnTo>
                <a:lnTo>
                  <a:pt x="1571624" y="446135"/>
                </a:lnTo>
                <a:lnTo>
                  <a:pt x="1271147" y="892301"/>
                </a:lnTo>
                <a:lnTo>
                  <a:pt x="0" y="892301"/>
                </a:lnTo>
                <a:lnTo>
                  <a:pt x="300359" y="446135"/>
                </a:lnTo>
                <a:lnTo>
                  <a:pt x="0" y="0"/>
                </a:lnTo>
                <a:close/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37386" y="3029494"/>
            <a:ext cx="699135" cy="601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620"/>
              </a:lnSpc>
            </a:pPr>
            <a:r>
              <a:rPr sz="1400" b="1" dirty="0">
                <a:latin typeface="Arial"/>
                <a:cs typeface="Arial"/>
              </a:rPr>
              <a:t>Výzk</a:t>
            </a:r>
            <a:r>
              <a:rPr sz="1400" b="1" spc="-10" dirty="0">
                <a:latin typeface="Arial"/>
                <a:cs typeface="Arial"/>
              </a:rPr>
              <a:t>u</a:t>
            </a:r>
            <a:r>
              <a:rPr sz="1400" b="1" dirty="0"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  <a:p>
            <a:pPr marL="99060" algn="ctr">
              <a:lnSpc>
                <a:spcPts val="1565"/>
              </a:lnSpc>
            </a:pPr>
            <a:r>
              <a:rPr sz="1400" b="1" dirty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  <a:p>
            <a:pPr marL="635" algn="ctr">
              <a:lnSpc>
                <a:spcPts val="1625"/>
              </a:lnSpc>
            </a:pPr>
            <a:r>
              <a:rPr sz="1400" b="1" spc="-15" dirty="0">
                <a:latin typeface="Arial"/>
                <a:cs typeface="Arial"/>
              </a:rPr>
              <a:t>v</a:t>
            </a:r>
            <a:r>
              <a:rPr sz="1400" b="1" dirty="0">
                <a:latin typeface="Arial"/>
                <a:cs typeface="Arial"/>
              </a:rPr>
              <a:t>ý</a:t>
            </a:r>
            <a:r>
              <a:rPr sz="1400" b="1" spc="-15" dirty="0">
                <a:latin typeface="Arial"/>
                <a:cs typeface="Arial"/>
              </a:rPr>
              <a:t>v</a:t>
            </a:r>
            <a:r>
              <a:rPr sz="1400" b="1" spc="-10" dirty="0">
                <a:latin typeface="Arial"/>
                <a:cs typeface="Arial"/>
              </a:rPr>
              <a:t>o</a:t>
            </a:r>
            <a:r>
              <a:rPr sz="1400" b="1" dirty="0">
                <a:latin typeface="Arial"/>
                <a:cs typeface="Arial"/>
              </a:rPr>
              <a:t>j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19421" y="2973324"/>
            <a:ext cx="1878330" cy="892810"/>
          </a:xfrm>
          <a:custGeom>
            <a:avLst/>
            <a:gdLst/>
            <a:ahLst/>
            <a:cxnLst/>
            <a:rect l="l" t="t" r="r" b="b"/>
            <a:pathLst>
              <a:path w="1878329" h="892810">
                <a:moveTo>
                  <a:pt x="1507382" y="0"/>
                </a:moveTo>
                <a:lnTo>
                  <a:pt x="0" y="0"/>
                </a:lnTo>
                <a:lnTo>
                  <a:pt x="370463" y="446135"/>
                </a:lnTo>
                <a:lnTo>
                  <a:pt x="0" y="892301"/>
                </a:lnTo>
                <a:lnTo>
                  <a:pt x="1507382" y="892301"/>
                </a:lnTo>
                <a:lnTo>
                  <a:pt x="1877958" y="446135"/>
                </a:lnTo>
                <a:lnTo>
                  <a:pt x="1507382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19421" y="2973324"/>
            <a:ext cx="1878330" cy="892810"/>
          </a:xfrm>
          <a:custGeom>
            <a:avLst/>
            <a:gdLst/>
            <a:ahLst/>
            <a:cxnLst/>
            <a:rect l="l" t="t" r="r" b="b"/>
            <a:pathLst>
              <a:path w="1878329" h="892810">
                <a:moveTo>
                  <a:pt x="0" y="0"/>
                </a:moveTo>
                <a:lnTo>
                  <a:pt x="1507382" y="0"/>
                </a:lnTo>
                <a:lnTo>
                  <a:pt x="1877958" y="446135"/>
                </a:lnTo>
                <a:lnTo>
                  <a:pt x="1507382" y="892301"/>
                </a:lnTo>
                <a:lnTo>
                  <a:pt x="0" y="892301"/>
                </a:lnTo>
                <a:lnTo>
                  <a:pt x="370463" y="446135"/>
                </a:lnTo>
                <a:lnTo>
                  <a:pt x="0" y="0"/>
                </a:lnTo>
                <a:close/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100834" y="3030255"/>
            <a:ext cx="799465" cy="600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244" marR="5080" indent="-43180" algn="just">
              <a:lnSpc>
                <a:spcPct val="93200"/>
              </a:lnSpc>
            </a:pPr>
            <a:r>
              <a:rPr sz="1400" b="1" spc="-135" dirty="0">
                <a:latin typeface="Times New Roman"/>
                <a:cs typeface="Times New Roman"/>
              </a:rPr>
              <a:t>T</a:t>
            </a:r>
            <a:r>
              <a:rPr sz="1400" b="1" dirty="0">
                <a:latin typeface="Times New Roman"/>
                <a:cs typeface="Times New Roman"/>
              </a:rPr>
              <a:t>ech</a:t>
            </a:r>
            <a:r>
              <a:rPr sz="1400" b="1" spc="-5" dirty="0">
                <a:latin typeface="Times New Roman"/>
                <a:cs typeface="Times New Roman"/>
              </a:rPr>
              <a:t>n</a:t>
            </a:r>
            <a:r>
              <a:rPr sz="1400" b="1" dirty="0">
                <a:latin typeface="Times New Roman"/>
                <a:cs typeface="Times New Roman"/>
              </a:rPr>
              <a:t>ic</a:t>
            </a:r>
            <a:r>
              <a:rPr sz="1400" b="1" spc="-30" dirty="0">
                <a:latin typeface="Times New Roman"/>
                <a:cs typeface="Times New Roman"/>
              </a:rPr>
              <a:t>k</a:t>
            </a:r>
            <a:r>
              <a:rPr sz="1400" b="1" dirty="0">
                <a:latin typeface="Times New Roman"/>
                <a:cs typeface="Times New Roman"/>
              </a:rPr>
              <a:t>á </a:t>
            </a:r>
            <a:r>
              <a:rPr sz="1400" b="1" spc="-10" dirty="0">
                <a:latin typeface="Arial"/>
                <a:cs typeface="Arial"/>
              </a:rPr>
              <a:t>p</a:t>
            </a:r>
            <a:r>
              <a:rPr sz="1400" b="1" dirty="0">
                <a:latin typeface="Arial"/>
                <a:cs typeface="Arial"/>
              </a:rPr>
              <a:t>ří</a:t>
            </a:r>
            <a:r>
              <a:rPr sz="1400" b="1" spc="-10" dirty="0">
                <a:latin typeface="Arial"/>
                <a:cs typeface="Arial"/>
              </a:rPr>
              <a:t>p</a:t>
            </a:r>
            <a:r>
              <a:rPr sz="1400" b="1" dirty="0">
                <a:latin typeface="Arial"/>
                <a:cs typeface="Arial"/>
              </a:rPr>
              <a:t>ra</a:t>
            </a:r>
            <a:r>
              <a:rPr sz="1400" b="1" spc="-15" dirty="0">
                <a:latin typeface="Arial"/>
                <a:cs typeface="Arial"/>
              </a:rPr>
              <a:t>v</a:t>
            </a:r>
            <a:r>
              <a:rPr sz="1400" b="1" dirty="0">
                <a:latin typeface="Arial"/>
                <a:cs typeface="Arial"/>
              </a:rPr>
              <a:t>a </a:t>
            </a:r>
            <a:r>
              <a:rPr sz="1400" b="1" spc="-15" dirty="0">
                <a:latin typeface="Arial"/>
                <a:cs typeface="Arial"/>
              </a:rPr>
              <a:t>v</a:t>
            </a:r>
            <a:r>
              <a:rPr sz="1400" b="1" dirty="0">
                <a:latin typeface="Arial"/>
                <a:cs typeface="Arial"/>
              </a:rPr>
              <a:t>ýr</a:t>
            </a:r>
            <a:r>
              <a:rPr sz="1400" b="1" spc="-10" dirty="0">
                <a:latin typeface="Arial"/>
                <a:cs typeface="Arial"/>
              </a:rPr>
              <a:t>ob</a:t>
            </a:r>
            <a:r>
              <a:rPr sz="1400" b="1" dirty="0"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87846" y="2973324"/>
            <a:ext cx="1728734" cy="892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87846" y="2973324"/>
            <a:ext cx="1729105" cy="892810"/>
          </a:xfrm>
          <a:custGeom>
            <a:avLst/>
            <a:gdLst/>
            <a:ahLst/>
            <a:cxnLst/>
            <a:rect l="l" t="t" r="r" b="b"/>
            <a:pathLst>
              <a:path w="1729104" h="892810">
                <a:moveTo>
                  <a:pt x="0" y="0"/>
                </a:moveTo>
                <a:lnTo>
                  <a:pt x="1430152" y="0"/>
                </a:lnTo>
                <a:lnTo>
                  <a:pt x="1728734" y="446135"/>
                </a:lnTo>
                <a:lnTo>
                  <a:pt x="1430152" y="892301"/>
                </a:lnTo>
                <a:lnTo>
                  <a:pt x="0" y="892301"/>
                </a:lnTo>
                <a:lnTo>
                  <a:pt x="298582" y="446135"/>
                </a:lnTo>
                <a:lnTo>
                  <a:pt x="0" y="0"/>
                </a:lnTo>
                <a:close/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298064" y="3217952"/>
            <a:ext cx="90805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25" dirty="0">
                <a:latin typeface="Times New Roman"/>
                <a:cs typeface="Times New Roman"/>
              </a:rPr>
              <a:t>Z</a:t>
            </a:r>
            <a:r>
              <a:rPr sz="1400" b="1" dirty="0">
                <a:latin typeface="Times New Roman"/>
                <a:cs typeface="Times New Roman"/>
              </a:rPr>
              <a:t>ásobování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40386" y="2973324"/>
            <a:ext cx="1571625" cy="892810"/>
          </a:xfrm>
          <a:custGeom>
            <a:avLst/>
            <a:gdLst/>
            <a:ahLst/>
            <a:cxnLst/>
            <a:rect l="l" t="t" r="r" b="b"/>
            <a:pathLst>
              <a:path w="1571625" h="892810">
                <a:moveTo>
                  <a:pt x="1312285" y="0"/>
                </a:moveTo>
                <a:lnTo>
                  <a:pt x="0" y="0"/>
                </a:lnTo>
                <a:lnTo>
                  <a:pt x="259201" y="446135"/>
                </a:lnTo>
                <a:lnTo>
                  <a:pt x="0" y="892301"/>
                </a:lnTo>
                <a:lnTo>
                  <a:pt x="1312285" y="892301"/>
                </a:lnTo>
                <a:lnTo>
                  <a:pt x="1571609" y="446135"/>
                </a:lnTo>
                <a:lnTo>
                  <a:pt x="1312285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40386" y="2973324"/>
            <a:ext cx="1571625" cy="892810"/>
          </a:xfrm>
          <a:custGeom>
            <a:avLst/>
            <a:gdLst/>
            <a:ahLst/>
            <a:cxnLst/>
            <a:rect l="l" t="t" r="r" b="b"/>
            <a:pathLst>
              <a:path w="1571625" h="892810">
                <a:moveTo>
                  <a:pt x="0" y="0"/>
                </a:moveTo>
                <a:lnTo>
                  <a:pt x="1312285" y="0"/>
                </a:lnTo>
                <a:lnTo>
                  <a:pt x="1571609" y="446135"/>
                </a:lnTo>
                <a:lnTo>
                  <a:pt x="1312285" y="892301"/>
                </a:lnTo>
                <a:lnTo>
                  <a:pt x="0" y="892301"/>
                </a:lnTo>
                <a:lnTo>
                  <a:pt x="259201" y="446135"/>
                </a:lnTo>
                <a:lnTo>
                  <a:pt x="0" y="0"/>
                </a:lnTo>
                <a:close/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527044" y="3215158"/>
            <a:ext cx="59753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V</a:t>
            </a:r>
            <a:r>
              <a:rPr sz="1400" b="1" dirty="0">
                <a:latin typeface="Times New Roman"/>
                <a:cs typeface="Times New Roman"/>
              </a:rPr>
              <a:t>ý</a:t>
            </a:r>
            <a:r>
              <a:rPr sz="1400" b="1" spc="-25" dirty="0">
                <a:latin typeface="Times New Roman"/>
                <a:cs typeface="Times New Roman"/>
              </a:rPr>
              <a:t>r</a:t>
            </a:r>
            <a:r>
              <a:rPr sz="1400" b="1" dirty="0">
                <a:latin typeface="Times New Roman"/>
                <a:cs typeface="Times New Roman"/>
              </a:rPr>
              <a:t>oba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048390" y="2973324"/>
            <a:ext cx="2592445" cy="892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48390" y="2973324"/>
            <a:ext cx="2592705" cy="892810"/>
          </a:xfrm>
          <a:custGeom>
            <a:avLst/>
            <a:gdLst/>
            <a:ahLst/>
            <a:cxnLst/>
            <a:rect l="l" t="t" r="r" b="b"/>
            <a:pathLst>
              <a:path w="2592704" h="892810">
                <a:moveTo>
                  <a:pt x="0" y="0"/>
                </a:moveTo>
                <a:lnTo>
                  <a:pt x="2190871" y="0"/>
                </a:lnTo>
                <a:lnTo>
                  <a:pt x="2592445" y="446135"/>
                </a:lnTo>
                <a:lnTo>
                  <a:pt x="2190871" y="892301"/>
                </a:lnTo>
                <a:lnTo>
                  <a:pt x="0" y="892301"/>
                </a:lnTo>
                <a:lnTo>
                  <a:pt x="401421" y="446135"/>
                </a:lnTo>
                <a:lnTo>
                  <a:pt x="0" y="0"/>
                </a:lnTo>
                <a:close/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944619" y="3029494"/>
            <a:ext cx="897255" cy="601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8270" marR="5080" indent="-116205">
              <a:lnSpc>
                <a:spcPct val="93300"/>
              </a:lnSpc>
            </a:pPr>
            <a:r>
              <a:rPr sz="1400" b="1" spc="-10" dirty="0">
                <a:latin typeface="Arial"/>
                <a:cs typeface="Arial"/>
              </a:rPr>
              <a:t>D</a:t>
            </a:r>
            <a:r>
              <a:rPr sz="1400" b="1" dirty="0">
                <a:latin typeface="Arial"/>
                <a:cs typeface="Arial"/>
              </a:rPr>
              <a:t>i</a:t>
            </a:r>
            <a:r>
              <a:rPr sz="1400" b="1" spc="-5" dirty="0">
                <a:latin typeface="Arial"/>
                <a:cs typeface="Arial"/>
              </a:rPr>
              <a:t>st</a:t>
            </a:r>
            <a:r>
              <a:rPr sz="1400" b="1" dirty="0">
                <a:latin typeface="Arial"/>
                <a:cs typeface="Arial"/>
              </a:rPr>
              <a:t>ri</a:t>
            </a:r>
            <a:r>
              <a:rPr sz="1400" b="1" spc="-10" dirty="0">
                <a:latin typeface="Arial"/>
                <a:cs typeface="Arial"/>
              </a:rPr>
              <a:t>bu</a:t>
            </a:r>
            <a:r>
              <a:rPr sz="1400" b="1" spc="-5" dirty="0">
                <a:latin typeface="Arial"/>
                <a:cs typeface="Arial"/>
              </a:rPr>
              <a:t>ce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Arial"/>
                <a:cs typeface="Arial"/>
              </a:rPr>
              <a:t>p</a:t>
            </a:r>
            <a:r>
              <a:rPr sz="1400" b="1" dirty="0">
                <a:latin typeface="Arial"/>
                <a:cs typeface="Arial"/>
              </a:rPr>
              <a:t>r</a:t>
            </a:r>
            <a:r>
              <a:rPr sz="1400" b="1" spc="-10" dirty="0">
                <a:latin typeface="Arial"/>
                <a:cs typeface="Arial"/>
              </a:rPr>
              <a:t>od</a:t>
            </a:r>
            <a:r>
              <a:rPr sz="1400" b="1" spc="-5" dirty="0">
                <a:latin typeface="Arial"/>
                <a:cs typeface="Arial"/>
              </a:rPr>
              <a:t>ej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Arial"/>
                <a:cs typeface="Arial"/>
              </a:rPr>
              <a:t>Ser</a:t>
            </a:r>
            <a:r>
              <a:rPr sz="1400" b="1" spc="-15" dirty="0">
                <a:latin typeface="Arial"/>
                <a:cs typeface="Arial"/>
              </a:rPr>
              <a:t>v</a:t>
            </a:r>
            <a:r>
              <a:rPr sz="1400" b="1" dirty="0">
                <a:latin typeface="Arial"/>
                <a:cs typeface="Arial"/>
              </a:rPr>
              <a:t>is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31865" y="3917960"/>
            <a:ext cx="2353945" cy="1273175"/>
          </a:xfrm>
          <a:custGeom>
            <a:avLst/>
            <a:gdLst/>
            <a:ahLst/>
            <a:cxnLst/>
            <a:rect l="l" t="t" r="r" b="b"/>
            <a:pathLst>
              <a:path w="2353945" h="1273175">
                <a:moveTo>
                  <a:pt x="91239" y="30963"/>
                </a:moveTo>
                <a:lnTo>
                  <a:pt x="76260" y="58905"/>
                </a:lnTo>
                <a:lnTo>
                  <a:pt x="2338882" y="1272783"/>
                </a:lnTo>
                <a:lnTo>
                  <a:pt x="2353756" y="1244970"/>
                </a:lnTo>
                <a:lnTo>
                  <a:pt x="91239" y="30963"/>
                </a:lnTo>
                <a:close/>
              </a:path>
              <a:path w="2353945" h="1273175">
                <a:moveTo>
                  <a:pt x="0" y="0"/>
                </a:moveTo>
                <a:lnTo>
                  <a:pt x="61270" y="86867"/>
                </a:lnTo>
                <a:lnTo>
                  <a:pt x="76260" y="58905"/>
                </a:lnTo>
                <a:lnTo>
                  <a:pt x="62307" y="51419"/>
                </a:lnTo>
                <a:lnTo>
                  <a:pt x="77272" y="23469"/>
                </a:lnTo>
                <a:lnTo>
                  <a:pt x="95257" y="23469"/>
                </a:lnTo>
                <a:lnTo>
                  <a:pt x="106204" y="3047"/>
                </a:lnTo>
                <a:lnTo>
                  <a:pt x="0" y="0"/>
                </a:lnTo>
                <a:close/>
              </a:path>
              <a:path w="2353945" h="1273175">
                <a:moveTo>
                  <a:pt x="77272" y="23469"/>
                </a:moveTo>
                <a:lnTo>
                  <a:pt x="62307" y="51419"/>
                </a:lnTo>
                <a:lnTo>
                  <a:pt x="76260" y="58905"/>
                </a:lnTo>
                <a:lnTo>
                  <a:pt x="91239" y="30963"/>
                </a:lnTo>
                <a:lnTo>
                  <a:pt x="77272" y="23469"/>
                </a:lnTo>
                <a:close/>
              </a:path>
              <a:path w="2353945" h="1273175">
                <a:moveTo>
                  <a:pt x="95257" y="23469"/>
                </a:moveTo>
                <a:lnTo>
                  <a:pt x="77272" y="23469"/>
                </a:lnTo>
                <a:lnTo>
                  <a:pt x="91239" y="30963"/>
                </a:lnTo>
                <a:lnTo>
                  <a:pt x="95257" y="234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155829" y="3919484"/>
            <a:ext cx="1477645" cy="1258570"/>
          </a:xfrm>
          <a:custGeom>
            <a:avLst/>
            <a:gdLst/>
            <a:ahLst/>
            <a:cxnLst/>
            <a:rect l="l" t="t" r="r" b="b"/>
            <a:pathLst>
              <a:path w="1477645" h="1258570">
                <a:moveTo>
                  <a:pt x="82717" y="49518"/>
                </a:moveTo>
                <a:lnTo>
                  <a:pt x="62215" y="73610"/>
                </a:lnTo>
                <a:lnTo>
                  <a:pt x="1456569" y="1258305"/>
                </a:lnTo>
                <a:lnTo>
                  <a:pt x="1477143" y="1234171"/>
                </a:lnTo>
                <a:lnTo>
                  <a:pt x="82717" y="49518"/>
                </a:lnTo>
                <a:close/>
              </a:path>
              <a:path w="1477645" h="1258570">
                <a:moveTo>
                  <a:pt x="0" y="0"/>
                </a:moveTo>
                <a:lnTo>
                  <a:pt x="41647" y="97779"/>
                </a:lnTo>
                <a:lnTo>
                  <a:pt x="62215" y="73610"/>
                </a:lnTo>
                <a:lnTo>
                  <a:pt x="50160" y="63367"/>
                </a:lnTo>
                <a:lnTo>
                  <a:pt x="70603" y="39227"/>
                </a:lnTo>
                <a:lnTo>
                  <a:pt x="91475" y="39227"/>
                </a:lnTo>
                <a:lnTo>
                  <a:pt x="103250" y="25389"/>
                </a:lnTo>
                <a:lnTo>
                  <a:pt x="0" y="0"/>
                </a:lnTo>
                <a:close/>
              </a:path>
              <a:path w="1477645" h="1258570">
                <a:moveTo>
                  <a:pt x="70603" y="39227"/>
                </a:moveTo>
                <a:lnTo>
                  <a:pt x="50160" y="63367"/>
                </a:lnTo>
                <a:lnTo>
                  <a:pt x="62215" y="73610"/>
                </a:lnTo>
                <a:lnTo>
                  <a:pt x="82717" y="49518"/>
                </a:lnTo>
                <a:lnTo>
                  <a:pt x="70603" y="39227"/>
                </a:lnTo>
                <a:close/>
              </a:path>
              <a:path w="1477645" h="1258570">
                <a:moveTo>
                  <a:pt x="91475" y="39227"/>
                </a:moveTo>
                <a:lnTo>
                  <a:pt x="70603" y="39227"/>
                </a:lnTo>
                <a:lnTo>
                  <a:pt x="82717" y="49518"/>
                </a:lnTo>
                <a:lnTo>
                  <a:pt x="91475" y="392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79713" y="3919484"/>
            <a:ext cx="714375" cy="1254125"/>
          </a:xfrm>
          <a:custGeom>
            <a:avLst/>
            <a:gdLst/>
            <a:ahLst/>
            <a:cxnLst/>
            <a:rect l="l" t="t" r="r" b="b"/>
            <a:pathLst>
              <a:path w="714375" h="1254125">
                <a:moveTo>
                  <a:pt x="60488" y="75136"/>
                </a:moveTo>
                <a:lnTo>
                  <a:pt x="32810" y="90671"/>
                </a:lnTo>
                <a:lnTo>
                  <a:pt x="686318" y="1253983"/>
                </a:lnTo>
                <a:lnTo>
                  <a:pt x="713993" y="1238493"/>
                </a:lnTo>
                <a:lnTo>
                  <a:pt x="60488" y="75136"/>
                </a:lnTo>
                <a:close/>
              </a:path>
              <a:path w="714375" h="1254125">
                <a:moveTo>
                  <a:pt x="0" y="0"/>
                </a:moveTo>
                <a:lnTo>
                  <a:pt x="5212" y="106161"/>
                </a:lnTo>
                <a:lnTo>
                  <a:pt x="32810" y="90671"/>
                </a:lnTo>
                <a:lnTo>
                  <a:pt x="25024" y="76809"/>
                </a:lnTo>
                <a:lnTo>
                  <a:pt x="52730" y="61325"/>
                </a:lnTo>
                <a:lnTo>
                  <a:pt x="85093" y="61325"/>
                </a:lnTo>
                <a:lnTo>
                  <a:pt x="88026" y="59679"/>
                </a:lnTo>
                <a:lnTo>
                  <a:pt x="0" y="0"/>
                </a:lnTo>
                <a:close/>
              </a:path>
              <a:path w="714375" h="1254125">
                <a:moveTo>
                  <a:pt x="52730" y="61325"/>
                </a:moveTo>
                <a:lnTo>
                  <a:pt x="25024" y="76809"/>
                </a:lnTo>
                <a:lnTo>
                  <a:pt x="32810" y="90671"/>
                </a:lnTo>
                <a:lnTo>
                  <a:pt x="60488" y="75136"/>
                </a:lnTo>
                <a:lnTo>
                  <a:pt x="52730" y="61325"/>
                </a:lnTo>
                <a:close/>
              </a:path>
              <a:path w="714375" h="1254125">
                <a:moveTo>
                  <a:pt x="85093" y="61325"/>
                </a:moveTo>
                <a:lnTo>
                  <a:pt x="52730" y="61325"/>
                </a:lnTo>
                <a:lnTo>
                  <a:pt x="60488" y="75136"/>
                </a:lnTo>
                <a:lnTo>
                  <a:pt x="85093" y="613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860035" y="3917960"/>
            <a:ext cx="756920" cy="1267460"/>
          </a:xfrm>
          <a:custGeom>
            <a:avLst/>
            <a:gdLst/>
            <a:ahLst/>
            <a:cxnLst/>
            <a:rect l="l" t="t" r="r" b="b"/>
            <a:pathLst>
              <a:path w="756920" h="1267460">
                <a:moveTo>
                  <a:pt x="694647" y="73818"/>
                </a:moveTo>
                <a:lnTo>
                  <a:pt x="0" y="1250816"/>
                </a:lnTo>
                <a:lnTo>
                  <a:pt x="27188" y="1266937"/>
                </a:lnTo>
                <a:lnTo>
                  <a:pt x="721807" y="89869"/>
                </a:lnTo>
                <a:lnTo>
                  <a:pt x="694647" y="73818"/>
                </a:lnTo>
                <a:close/>
              </a:path>
              <a:path w="756920" h="1267460">
                <a:moveTo>
                  <a:pt x="752356" y="60197"/>
                </a:moveTo>
                <a:lnTo>
                  <a:pt x="702685" y="60197"/>
                </a:lnTo>
                <a:lnTo>
                  <a:pt x="729874" y="76199"/>
                </a:lnTo>
                <a:lnTo>
                  <a:pt x="721807" y="89869"/>
                </a:lnTo>
                <a:lnTo>
                  <a:pt x="749167" y="106039"/>
                </a:lnTo>
                <a:lnTo>
                  <a:pt x="752356" y="60197"/>
                </a:lnTo>
                <a:close/>
              </a:path>
              <a:path w="756920" h="1267460">
                <a:moveTo>
                  <a:pt x="702685" y="60197"/>
                </a:moveTo>
                <a:lnTo>
                  <a:pt x="694647" y="73818"/>
                </a:lnTo>
                <a:lnTo>
                  <a:pt x="721807" y="89869"/>
                </a:lnTo>
                <a:lnTo>
                  <a:pt x="729874" y="76199"/>
                </a:lnTo>
                <a:lnTo>
                  <a:pt x="702685" y="60197"/>
                </a:lnTo>
                <a:close/>
              </a:path>
              <a:path w="756920" h="1267460">
                <a:moveTo>
                  <a:pt x="756544" y="0"/>
                </a:moveTo>
                <a:lnTo>
                  <a:pt x="667268" y="57637"/>
                </a:lnTo>
                <a:lnTo>
                  <a:pt x="694647" y="73818"/>
                </a:lnTo>
                <a:lnTo>
                  <a:pt x="702685" y="60197"/>
                </a:lnTo>
                <a:lnTo>
                  <a:pt x="752356" y="60197"/>
                </a:lnTo>
                <a:lnTo>
                  <a:pt x="7565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436504" y="3919484"/>
            <a:ext cx="1475740" cy="1258570"/>
          </a:xfrm>
          <a:custGeom>
            <a:avLst/>
            <a:gdLst/>
            <a:ahLst/>
            <a:cxnLst/>
            <a:rect l="l" t="t" r="r" b="b"/>
            <a:pathLst>
              <a:path w="1475740" h="1258570">
                <a:moveTo>
                  <a:pt x="1392806" y="49474"/>
                </a:moveTo>
                <a:lnTo>
                  <a:pt x="0" y="1234171"/>
                </a:lnTo>
                <a:lnTo>
                  <a:pt x="20421" y="1258305"/>
                </a:lnTo>
                <a:lnTo>
                  <a:pt x="1413391" y="73725"/>
                </a:lnTo>
                <a:lnTo>
                  <a:pt x="1392806" y="49474"/>
                </a:lnTo>
                <a:close/>
              </a:path>
              <a:path w="1475740" h="1258570">
                <a:moveTo>
                  <a:pt x="1458759" y="39227"/>
                </a:moveTo>
                <a:lnTo>
                  <a:pt x="1404853" y="39227"/>
                </a:lnTo>
                <a:lnTo>
                  <a:pt x="1425427" y="63489"/>
                </a:lnTo>
                <a:lnTo>
                  <a:pt x="1413391" y="73725"/>
                </a:lnTo>
                <a:lnTo>
                  <a:pt x="1433809" y="97779"/>
                </a:lnTo>
                <a:lnTo>
                  <a:pt x="1458759" y="39227"/>
                </a:lnTo>
                <a:close/>
              </a:path>
              <a:path w="1475740" h="1258570">
                <a:moveTo>
                  <a:pt x="1404853" y="39227"/>
                </a:moveTo>
                <a:lnTo>
                  <a:pt x="1392806" y="49474"/>
                </a:lnTo>
                <a:lnTo>
                  <a:pt x="1413391" y="73725"/>
                </a:lnTo>
                <a:lnTo>
                  <a:pt x="1425427" y="63489"/>
                </a:lnTo>
                <a:lnTo>
                  <a:pt x="1404853" y="39227"/>
                </a:lnTo>
                <a:close/>
              </a:path>
              <a:path w="1475740" h="1258570">
                <a:moveTo>
                  <a:pt x="1475475" y="0"/>
                </a:moveTo>
                <a:lnTo>
                  <a:pt x="1372361" y="25389"/>
                </a:lnTo>
                <a:lnTo>
                  <a:pt x="1392806" y="49474"/>
                </a:lnTo>
                <a:lnTo>
                  <a:pt x="1404853" y="39227"/>
                </a:lnTo>
                <a:lnTo>
                  <a:pt x="1458759" y="39227"/>
                </a:lnTo>
                <a:lnTo>
                  <a:pt x="14754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83336" y="3913997"/>
            <a:ext cx="2857500" cy="1266825"/>
          </a:xfrm>
          <a:custGeom>
            <a:avLst/>
            <a:gdLst/>
            <a:ahLst/>
            <a:cxnLst/>
            <a:rect l="l" t="t" r="r" b="b"/>
            <a:pathLst>
              <a:path w="2857500" h="1266825">
                <a:moveTo>
                  <a:pt x="2764016" y="29067"/>
                </a:moveTo>
                <a:lnTo>
                  <a:pt x="0" y="1237253"/>
                </a:lnTo>
                <a:lnTo>
                  <a:pt x="12557" y="1266209"/>
                </a:lnTo>
                <a:lnTo>
                  <a:pt x="2776728" y="58143"/>
                </a:lnTo>
                <a:lnTo>
                  <a:pt x="2764016" y="29067"/>
                </a:lnTo>
                <a:close/>
              </a:path>
              <a:path w="2857500" h="1266825">
                <a:moveTo>
                  <a:pt x="2843017" y="22738"/>
                </a:moveTo>
                <a:lnTo>
                  <a:pt x="2778495" y="22738"/>
                </a:lnTo>
                <a:lnTo>
                  <a:pt x="2791205" y="51815"/>
                </a:lnTo>
                <a:lnTo>
                  <a:pt x="2776728" y="58143"/>
                </a:lnTo>
                <a:lnTo>
                  <a:pt x="2789407" y="87142"/>
                </a:lnTo>
                <a:lnTo>
                  <a:pt x="2843017" y="22738"/>
                </a:lnTo>
                <a:close/>
              </a:path>
              <a:path w="2857500" h="1266825">
                <a:moveTo>
                  <a:pt x="2778495" y="22738"/>
                </a:moveTo>
                <a:lnTo>
                  <a:pt x="2764016" y="29067"/>
                </a:lnTo>
                <a:lnTo>
                  <a:pt x="2776728" y="58143"/>
                </a:lnTo>
                <a:lnTo>
                  <a:pt x="2791205" y="51815"/>
                </a:lnTo>
                <a:lnTo>
                  <a:pt x="2778495" y="22738"/>
                </a:lnTo>
                <a:close/>
              </a:path>
              <a:path w="2857500" h="1266825">
                <a:moveTo>
                  <a:pt x="2751307" y="0"/>
                </a:moveTo>
                <a:lnTo>
                  <a:pt x="2764016" y="29067"/>
                </a:lnTo>
                <a:lnTo>
                  <a:pt x="2778495" y="22738"/>
                </a:lnTo>
                <a:lnTo>
                  <a:pt x="2843017" y="22738"/>
                </a:lnTo>
                <a:lnTo>
                  <a:pt x="2857378" y="5486"/>
                </a:lnTo>
                <a:lnTo>
                  <a:pt x="27513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848600" y="2965268"/>
            <a:ext cx="2087880" cy="892175"/>
          </a:xfrm>
          <a:custGeom>
            <a:avLst/>
            <a:gdLst/>
            <a:ahLst/>
            <a:cxnLst/>
            <a:rect l="l" t="t" r="r" b="b"/>
            <a:pathLst>
              <a:path w="2087879" h="892175">
                <a:moveTo>
                  <a:pt x="1719833" y="0"/>
                </a:moveTo>
                <a:lnTo>
                  <a:pt x="0" y="0"/>
                </a:lnTo>
                <a:lnTo>
                  <a:pt x="367802" y="446166"/>
                </a:lnTo>
                <a:lnTo>
                  <a:pt x="0" y="892180"/>
                </a:lnTo>
                <a:lnTo>
                  <a:pt x="1719833" y="892180"/>
                </a:lnTo>
                <a:lnTo>
                  <a:pt x="2087636" y="446166"/>
                </a:lnTo>
                <a:lnTo>
                  <a:pt x="1719833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848600" y="2981310"/>
            <a:ext cx="2087880" cy="892175"/>
          </a:xfrm>
          <a:custGeom>
            <a:avLst/>
            <a:gdLst/>
            <a:ahLst/>
            <a:cxnLst/>
            <a:rect l="l" t="t" r="r" b="b"/>
            <a:pathLst>
              <a:path w="2087879" h="892175">
                <a:moveTo>
                  <a:pt x="0" y="0"/>
                </a:moveTo>
                <a:lnTo>
                  <a:pt x="1719833" y="0"/>
                </a:lnTo>
                <a:lnTo>
                  <a:pt x="2087636" y="446166"/>
                </a:lnTo>
                <a:lnTo>
                  <a:pt x="1719833" y="892180"/>
                </a:lnTo>
                <a:lnTo>
                  <a:pt x="0" y="892180"/>
                </a:lnTo>
                <a:lnTo>
                  <a:pt x="367802" y="446166"/>
                </a:lnTo>
                <a:lnTo>
                  <a:pt x="0" y="0"/>
                </a:lnTo>
                <a:close/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406136" y="3223678"/>
            <a:ext cx="975360" cy="401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620"/>
              </a:lnSpc>
            </a:pPr>
            <a:r>
              <a:rPr sz="1400" b="1" spc="-10" dirty="0">
                <a:latin typeface="Arial"/>
                <a:cs typeface="Arial"/>
              </a:rPr>
              <a:t>Z</a:t>
            </a:r>
            <a:r>
              <a:rPr sz="1400" b="1" dirty="0">
                <a:latin typeface="Arial"/>
                <a:cs typeface="Arial"/>
              </a:rPr>
              <a:t>ákaznic</a:t>
            </a:r>
            <a:r>
              <a:rPr sz="1400" b="1" spc="-10" dirty="0">
                <a:latin typeface="Arial"/>
                <a:cs typeface="Arial"/>
              </a:rPr>
              <a:t>k</a:t>
            </a:r>
            <a:r>
              <a:rPr sz="1400" b="1" dirty="0">
                <a:latin typeface="Arial"/>
                <a:cs typeface="Arial"/>
              </a:rPr>
              <a:t>ý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spc="-5" dirty="0">
                <a:latin typeface="Arial"/>
                <a:cs typeface="Arial"/>
              </a:rPr>
              <a:t>se</a:t>
            </a:r>
            <a:r>
              <a:rPr sz="1400" b="1" dirty="0">
                <a:latin typeface="Arial"/>
                <a:cs typeface="Arial"/>
              </a:rPr>
              <a:t>r</a:t>
            </a:r>
            <a:r>
              <a:rPr sz="1400" b="1" spc="-15" dirty="0">
                <a:latin typeface="Arial"/>
                <a:cs typeface="Arial"/>
              </a:rPr>
              <a:t>v</a:t>
            </a:r>
            <a:r>
              <a:rPr sz="1400" b="1" dirty="0">
                <a:latin typeface="Arial"/>
                <a:cs typeface="Arial"/>
              </a:rPr>
              <a:t>is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487661" y="3846454"/>
            <a:ext cx="95250" cy="1330960"/>
          </a:xfrm>
          <a:custGeom>
            <a:avLst/>
            <a:gdLst/>
            <a:ahLst/>
            <a:cxnLst/>
            <a:rect l="l" t="t" r="r" b="b"/>
            <a:pathLst>
              <a:path w="95250" h="1330960">
                <a:moveTo>
                  <a:pt x="31702" y="94985"/>
                </a:moveTo>
                <a:lnTo>
                  <a:pt x="27188" y="1330323"/>
                </a:lnTo>
                <a:lnTo>
                  <a:pt x="58948" y="1330442"/>
                </a:lnTo>
                <a:lnTo>
                  <a:pt x="63342" y="95117"/>
                </a:lnTo>
                <a:lnTo>
                  <a:pt x="31702" y="94985"/>
                </a:lnTo>
                <a:close/>
              </a:path>
              <a:path w="95250" h="1330960">
                <a:moveTo>
                  <a:pt x="87069" y="79247"/>
                </a:moveTo>
                <a:lnTo>
                  <a:pt x="31760" y="79247"/>
                </a:lnTo>
                <a:lnTo>
                  <a:pt x="63398" y="79369"/>
                </a:lnTo>
                <a:lnTo>
                  <a:pt x="63342" y="95117"/>
                </a:lnTo>
                <a:lnTo>
                  <a:pt x="95006" y="95249"/>
                </a:lnTo>
                <a:lnTo>
                  <a:pt x="87069" y="79247"/>
                </a:lnTo>
                <a:close/>
              </a:path>
              <a:path w="95250" h="1330960">
                <a:moveTo>
                  <a:pt x="31760" y="79247"/>
                </a:moveTo>
                <a:lnTo>
                  <a:pt x="31702" y="94985"/>
                </a:lnTo>
                <a:lnTo>
                  <a:pt x="63342" y="95117"/>
                </a:lnTo>
                <a:lnTo>
                  <a:pt x="63398" y="79369"/>
                </a:lnTo>
                <a:lnTo>
                  <a:pt x="31760" y="79247"/>
                </a:lnTo>
                <a:close/>
              </a:path>
              <a:path w="95250" h="1330960">
                <a:moveTo>
                  <a:pt x="47762" y="0"/>
                </a:moveTo>
                <a:lnTo>
                  <a:pt x="0" y="94853"/>
                </a:lnTo>
                <a:lnTo>
                  <a:pt x="31702" y="94985"/>
                </a:lnTo>
                <a:lnTo>
                  <a:pt x="31760" y="79247"/>
                </a:lnTo>
                <a:lnTo>
                  <a:pt x="87069" y="79247"/>
                </a:lnTo>
                <a:lnTo>
                  <a:pt x="477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46475" y="5141845"/>
            <a:ext cx="2971799" cy="5714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046475" y="5141845"/>
            <a:ext cx="2971800" cy="571500"/>
          </a:xfrm>
          <a:prstGeom prst="rect">
            <a:avLst/>
          </a:prstGeom>
          <a:ln w="3167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z="1400" b="1" spc="15" dirty="0">
                <a:latin typeface="Arial"/>
                <a:cs typeface="Arial"/>
              </a:rPr>
              <a:t>M</a:t>
            </a:r>
            <a:r>
              <a:rPr sz="1400" b="1" dirty="0">
                <a:latin typeface="Arial"/>
                <a:cs typeface="Arial"/>
              </a:rPr>
              <a:t>a</a:t>
            </a:r>
            <a:r>
              <a:rPr sz="1400" b="1" spc="-10" dirty="0">
                <a:latin typeface="Arial"/>
                <a:cs typeface="Arial"/>
              </a:rPr>
              <a:t>n</a:t>
            </a:r>
            <a:r>
              <a:rPr sz="1400" b="1" dirty="0">
                <a:latin typeface="Arial"/>
                <a:cs typeface="Arial"/>
              </a:rPr>
              <a:t>a</a:t>
            </a:r>
            <a:r>
              <a:rPr sz="1400" b="1" spc="-10" dirty="0">
                <a:latin typeface="Arial"/>
                <a:cs typeface="Arial"/>
              </a:rPr>
              <a:t>ž</a:t>
            </a:r>
            <a:r>
              <a:rPr sz="1400" b="1" dirty="0">
                <a:latin typeface="Arial"/>
                <a:cs typeface="Arial"/>
              </a:rPr>
              <a:t>er</a:t>
            </a:r>
            <a:r>
              <a:rPr sz="1400" b="1" spc="-15" dirty="0">
                <a:latin typeface="Arial"/>
                <a:cs typeface="Arial"/>
              </a:rPr>
              <a:t>s</a:t>
            </a:r>
            <a:r>
              <a:rPr sz="1400" b="1" dirty="0">
                <a:latin typeface="Arial"/>
                <a:cs typeface="Arial"/>
              </a:rPr>
              <a:t>ké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ú</a:t>
            </a:r>
            <a:r>
              <a:rPr sz="1400" b="1" dirty="0">
                <a:latin typeface="Arial"/>
                <a:cs typeface="Arial"/>
              </a:rPr>
              <a:t>čet</a:t>
            </a:r>
            <a:r>
              <a:rPr sz="1400" b="1" spc="-10" dirty="0">
                <a:latin typeface="Arial"/>
                <a:cs typeface="Arial"/>
              </a:rPr>
              <a:t>n</a:t>
            </a:r>
            <a:r>
              <a:rPr sz="1400" b="1" dirty="0">
                <a:latin typeface="Arial"/>
                <a:cs typeface="Arial"/>
              </a:rPr>
              <a:t>ict</a:t>
            </a:r>
            <a:r>
              <a:rPr sz="1400" b="1" spc="-15" dirty="0">
                <a:latin typeface="Arial"/>
                <a:cs typeface="Arial"/>
              </a:rPr>
              <a:t>v</a:t>
            </a:r>
            <a:r>
              <a:rPr sz="1400" b="1" dirty="0">
                <a:latin typeface="Arial"/>
                <a:cs typeface="Arial"/>
              </a:rPr>
              <a:t>í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3240" y="307988"/>
            <a:ext cx="9070975" cy="1250950"/>
          </a:xfrm>
          <a:custGeom>
            <a:avLst/>
            <a:gdLst/>
            <a:ahLst/>
            <a:cxnLst/>
            <a:rect l="l" t="t" r="r" b="b"/>
            <a:pathLst>
              <a:path w="9070975" h="1250950">
                <a:moveTo>
                  <a:pt x="0" y="1250941"/>
                </a:moveTo>
                <a:lnTo>
                  <a:pt x="9070969" y="1250941"/>
                </a:lnTo>
                <a:lnTo>
                  <a:pt x="9070969" y="0"/>
                </a:lnTo>
                <a:lnTo>
                  <a:pt x="0" y="0"/>
                </a:lnTo>
                <a:lnTo>
                  <a:pt x="0" y="1250941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490"/>
              </a:lnSpc>
            </a:pPr>
            <a:r>
              <a:rPr spc="-25" dirty="0"/>
              <a:t>Vztah</a:t>
            </a:r>
            <a:r>
              <a:rPr spc="-5" dirty="0"/>
              <a:t> </a:t>
            </a:r>
            <a:r>
              <a:rPr spc="-20" dirty="0"/>
              <a:t>finančního,</a:t>
            </a:r>
            <a:r>
              <a:rPr spc="20" dirty="0"/>
              <a:t> </a:t>
            </a:r>
            <a:r>
              <a:rPr spc="-25" dirty="0"/>
              <a:t>daňového</a:t>
            </a:r>
            <a:r>
              <a:rPr spc="15" dirty="0"/>
              <a:t> </a:t>
            </a:r>
            <a:r>
              <a:rPr spc="-25" dirty="0"/>
              <a:t>a</a:t>
            </a:r>
          </a:p>
          <a:p>
            <a:pPr marL="12700">
              <a:lnSpc>
                <a:spcPts val="4490"/>
              </a:lnSpc>
            </a:pPr>
            <a:r>
              <a:rPr spc="-30" dirty="0"/>
              <a:t>ma</a:t>
            </a:r>
            <a:r>
              <a:rPr spc="-40" dirty="0"/>
              <a:t>n</a:t>
            </a:r>
            <a:r>
              <a:rPr spc="-25" dirty="0"/>
              <a:t>ažerského</a:t>
            </a:r>
            <a:r>
              <a:rPr spc="20" dirty="0"/>
              <a:t> </a:t>
            </a:r>
            <a:r>
              <a:rPr spc="-20" dirty="0"/>
              <a:t>účetnict</a:t>
            </a:r>
            <a:r>
              <a:rPr spc="-10" dirty="0"/>
              <a:t>v</a:t>
            </a:r>
            <a:r>
              <a:rPr spc="-15" dirty="0"/>
              <a:t>í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80743" y="1707105"/>
            <a:ext cx="754253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9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Uživatelská diferenciace x zpracovatelská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59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jednota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96995" y="3708410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>
                <a:moveTo>
                  <a:pt x="0" y="0"/>
                </a:moveTo>
                <a:lnTo>
                  <a:pt x="5714628" y="0"/>
                </a:lnTo>
                <a:lnTo>
                  <a:pt x="0" y="0"/>
                </a:lnTo>
              </a:path>
            </a:pathLst>
          </a:custGeom>
          <a:ln w="284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82472" y="4119893"/>
            <a:ext cx="100266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Finan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30692" y="4119893"/>
            <a:ext cx="90360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Daňové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61613" y="4191271"/>
            <a:ext cx="2425700" cy="2290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79450">
              <a:lnSpc>
                <a:spcPct val="9300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Mana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erské Nákladové Vý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onové Odpovědno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í Pro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15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roz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odování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235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existuj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cí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pa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itě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315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budoucí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kapacitě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67077" y="3127515"/>
            <a:ext cx="11430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Ú</a:t>
            </a:r>
            <a:r>
              <a:rPr sz="2000" spc="10" dirty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etnict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111989" y="3708410"/>
            <a:ext cx="0" cy="285750"/>
          </a:xfrm>
          <a:custGeom>
            <a:avLst/>
            <a:gdLst/>
            <a:ahLst/>
            <a:cxnLst/>
            <a:rect l="l" t="t" r="r" b="b"/>
            <a:pathLst>
              <a:path h="285750">
                <a:moveTo>
                  <a:pt x="0" y="0"/>
                </a:moveTo>
                <a:lnTo>
                  <a:pt x="0" y="285353"/>
                </a:lnTo>
                <a:lnTo>
                  <a:pt x="0" y="0"/>
                </a:lnTo>
              </a:path>
            </a:pathLst>
          </a:custGeom>
          <a:ln w="284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25880" y="3708410"/>
            <a:ext cx="0" cy="285750"/>
          </a:xfrm>
          <a:custGeom>
            <a:avLst/>
            <a:gdLst/>
            <a:ahLst/>
            <a:cxnLst/>
            <a:rect l="l" t="t" r="r" b="b"/>
            <a:pathLst>
              <a:path h="285750">
                <a:moveTo>
                  <a:pt x="0" y="0"/>
                </a:moveTo>
                <a:lnTo>
                  <a:pt x="0" y="285353"/>
                </a:lnTo>
                <a:lnTo>
                  <a:pt x="0" y="0"/>
                </a:lnTo>
              </a:path>
            </a:pathLst>
          </a:custGeom>
          <a:ln w="284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96995" y="3708410"/>
            <a:ext cx="0" cy="285750"/>
          </a:xfrm>
          <a:custGeom>
            <a:avLst/>
            <a:gdLst/>
            <a:ahLst/>
            <a:cxnLst/>
            <a:rect l="l" t="t" r="r" b="b"/>
            <a:pathLst>
              <a:path h="285750">
                <a:moveTo>
                  <a:pt x="0" y="0"/>
                </a:moveTo>
                <a:lnTo>
                  <a:pt x="0" y="285353"/>
                </a:lnTo>
                <a:lnTo>
                  <a:pt x="0" y="0"/>
                </a:lnTo>
              </a:path>
            </a:pathLst>
          </a:custGeom>
          <a:ln w="284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3240" y="346085"/>
            <a:ext cx="9070975" cy="1171575"/>
          </a:xfrm>
          <a:custGeom>
            <a:avLst/>
            <a:gdLst/>
            <a:ahLst/>
            <a:cxnLst/>
            <a:rect l="l" t="t" r="r" b="b"/>
            <a:pathLst>
              <a:path w="9070975" h="1171575">
                <a:moveTo>
                  <a:pt x="0" y="1171574"/>
                </a:moveTo>
                <a:lnTo>
                  <a:pt x="9070969" y="1171574"/>
                </a:lnTo>
                <a:lnTo>
                  <a:pt x="9070969" y="0"/>
                </a:lnTo>
                <a:lnTo>
                  <a:pt x="0" y="0"/>
                </a:lnTo>
                <a:lnTo>
                  <a:pt x="0" y="1171574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517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>
                <a:latin typeface="Arial"/>
                <a:cs typeface="Arial"/>
              </a:rPr>
              <a:t>Controlling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Arial"/>
                <a:cs typeface="Arial"/>
              </a:rPr>
              <a:t>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7423" y="1856203"/>
            <a:ext cx="8809355" cy="44504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2740" indent="-320040">
              <a:lnSpc>
                <a:spcPts val="3590"/>
              </a:lnSpc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Odlišný vývoj v anglofonní a germanofonní</a:t>
            </a:r>
            <a:endParaRPr sz="3200" dirty="0">
              <a:latin typeface="Arial"/>
              <a:cs typeface="Arial"/>
            </a:endParaRPr>
          </a:p>
          <a:p>
            <a:pPr marL="332740">
              <a:lnSpc>
                <a:spcPts val="359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oblasti</a:t>
            </a:r>
            <a:endParaRPr sz="3200" dirty="0">
              <a:latin typeface="Arial"/>
              <a:cs typeface="Arial"/>
            </a:endParaRPr>
          </a:p>
          <a:p>
            <a:pPr marL="332740" marR="461645" indent="-320040">
              <a:lnSpc>
                <a:spcPct val="87000"/>
              </a:lnSpc>
              <a:spcBef>
                <a:spcPts val="140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Controlling je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nástroj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, který má za úkol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koordinaci plánování, kontroly a zajištění informační datové základny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tak,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aby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působilo na zlepšení podnikových výsledků.</a:t>
            </a:r>
            <a:endParaRPr sz="3200" dirty="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910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(P.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Horváth)</a:t>
            </a:r>
            <a:endParaRPr sz="3200" dirty="0">
              <a:latin typeface="Arial"/>
              <a:cs typeface="Arial"/>
            </a:endParaRPr>
          </a:p>
          <a:p>
            <a:pPr marL="332740" marR="913765" indent="-320040">
              <a:lnSpc>
                <a:spcPts val="3340"/>
              </a:lnSpc>
              <a:spcBef>
                <a:spcPts val="143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274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Integrace plánování a kontroly do jednoho subsystému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3240" y="301621"/>
            <a:ext cx="9069705" cy="1260475"/>
          </a:xfrm>
          <a:custGeom>
            <a:avLst/>
            <a:gdLst/>
            <a:ahLst/>
            <a:cxnLst/>
            <a:rect l="l" t="t" r="r" b="b"/>
            <a:pathLst>
              <a:path w="9069705" h="1260475">
                <a:moveTo>
                  <a:pt x="0" y="1260479"/>
                </a:moveTo>
                <a:lnTo>
                  <a:pt x="9069323" y="1260479"/>
                </a:lnTo>
                <a:lnTo>
                  <a:pt x="9069323" y="0"/>
                </a:lnTo>
                <a:lnTo>
                  <a:pt x="0" y="0"/>
                </a:lnTo>
                <a:lnTo>
                  <a:pt x="0" y="126047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5176" rIns="0" bIns="0" rtlCol="0">
            <a:spAutoFit/>
          </a:bodyPr>
          <a:lstStyle/>
          <a:p>
            <a:pPr marL="3032125">
              <a:lnSpc>
                <a:spcPct val="100000"/>
              </a:lnSpc>
            </a:pPr>
            <a:r>
              <a:rPr spc="-25" dirty="0">
                <a:latin typeface="Arial"/>
                <a:cs typeface="Arial"/>
              </a:rPr>
              <a:t>Controlling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Arial"/>
                <a:cs typeface="Arial"/>
              </a:rPr>
              <a:t>II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80743" y="1841907"/>
            <a:ext cx="8626475" cy="3728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4490" marR="55244" indent="-351790">
              <a:lnSpc>
                <a:spcPts val="2510"/>
              </a:lnSpc>
              <a:buClr>
                <a:srgbClr val="FFFFFF"/>
              </a:buClr>
              <a:buFont typeface="Arial"/>
              <a:buChar char="•"/>
              <a:tabLst>
                <a:tab pos="36512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Účinnost je ovlivněna systémovým propojením a koordinací dílčích funkcí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organizační, plánovací, kontrolní a informační</a:t>
            </a:r>
            <a:endParaRPr sz="2400" dirty="0">
              <a:latin typeface="Arial"/>
              <a:cs typeface="Arial"/>
            </a:endParaRPr>
          </a:p>
          <a:p>
            <a:pPr marL="364490" marR="392430" indent="-351790">
              <a:lnSpc>
                <a:spcPct val="86900"/>
              </a:lnSpc>
              <a:spcBef>
                <a:spcPts val="1385"/>
              </a:spcBef>
              <a:buClr>
                <a:srgbClr val="FFFFFF"/>
              </a:buClr>
              <a:buFont typeface="Arial"/>
              <a:buChar char="•"/>
              <a:tabLst>
                <a:tab pos="36512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Účinnost informačního systému nelze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zvyšovat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rozší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disponibilních dat, ale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účelovou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orientací na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předem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rozpoznané a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vymezené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pot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64490" marR="675640" indent="-351790" algn="just">
              <a:lnSpc>
                <a:spcPct val="86900"/>
              </a:lnSpc>
              <a:spcBef>
                <a:spcPts val="1410"/>
              </a:spcBef>
              <a:buClr>
                <a:srgbClr val="FFFFFF"/>
              </a:buClr>
              <a:buFont typeface="Arial"/>
              <a:buChar char="•"/>
              <a:tabLst>
                <a:tab pos="36512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Je celkově výhodnější mít informace o skutečném a žádoucím průběhu podnikatelské činnosti v účetním systému než mimo něj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64490" indent="-351790">
              <a:lnSpc>
                <a:spcPts val="2690"/>
              </a:lnSpc>
              <a:spcBef>
                <a:spcPts val="1035"/>
              </a:spcBef>
              <a:buClr>
                <a:srgbClr val="FFFFFF"/>
              </a:buClr>
              <a:buFont typeface="Arial"/>
              <a:buChar char="•"/>
              <a:tabLst>
                <a:tab pos="36512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Primární orientace na požadavky na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řízení podnikatelského</a:t>
            </a:r>
            <a:endParaRPr sz="2400" dirty="0">
              <a:latin typeface="Arial"/>
              <a:cs typeface="Arial"/>
            </a:endParaRPr>
          </a:p>
          <a:p>
            <a:pPr marL="364490">
              <a:lnSpc>
                <a:spcPts val="269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procesu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 úrovně podnikového managementu.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3240" y="346085"/>
            <a:ext cx="9070975" cy="1171575"/>
          </a:xfrm>
          <a:custGeom>
            <a:avLst/>
            <a:gdLst/>
            <a:ahLst/>
            <a:cxnLst/>
            <a:rect l="l" t="t" r="r" b="b"/>
            <a:pathLst>
              <a:path w="9070975" h="1171575">
                <a:moveTo>
                  <a:pt x="0" y="1171574"/>
                </a:moveTo>
                <a:lnTo>
                  <a:pt x="9070969" y="1171574"/>
                </a:lnTo>
                <a:lnTo>
                  <a:pt x="9070969" y="0"/>
                </a:lnTo>
                <a:lnTo>
                  <a:pt x="0" y="0"/>
                </a:lnTo>
                <a:lnTo>
                  <a:pt x="0" y="1171574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0743" y="428236"/>
            <a:ext cx="8922312" cy="896143"/>
          </a:xfrm>
          <a:prstGeom prst="rect">
            <a:avLst/>
          </a:prstGeom>
        </p:spPr>
        <p:txBody>
          <a:bodyPr vert="horz" wrap="square" lIns="0" tIns="277876" rIns="0" bIns="0" rtlCol="0">
            <a:spAutoFit/>
          </a:bodyPr>
          <a:lstStyle/>
          <a:p>
            <a:pPr marL="12700">
              <a:lnSpc>
                <a:spcPts val="4760"/>
              </a:lnSpc>
            </a:pPr>
            <a:r>
              <a:rPr dirty="0"/>
              <a:t>Fáze </a:t>
            </a:r>
            <a:r>
              <a:rPr dirty="0" err="1"/>
              <a:t>systému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738755" y="1486530"/>
            <a:ext cx="2236470" cy="1241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lang="cs-CZ" sz="1400" b="1" dirty="0" smtClean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endParaRPr lang="cs-CZ" sz="1400" dirty="0" smtClean="0">
              <a:latin typeface="Calibri"/>
              <a:cs typeface="Calibri"/>
            </a:endParaRPr>
          </a:p>
          <a:p>
            <a:pPr marL="247015" marR="236854" algn="ctr">
              <a:lnSpc>
                <a:spcPts val="1560"/>
              </a:lnSpc>
              <a:spcBef>
                <a:spcPts val="1040"/>
              </a:spcBef>
            </a:pPr>
            <a:r>
              <a:rPr lang="cs-CZ" sz="1400" b="1" cap="all" dirty="0" smtClean="0">
                <a:solidFill>
                  <a:srgbClr val="FFFFFF"/>
                </a:solidFill>
                <a:latin typeface="Calibri"/>
                <a:cs typeface="Calibri"/>
              </a:rPr>
              <a:t>STANOVENÍ </a:t>
            </a:r>
            <a:r>
              <a:rPr lang="cs-CZ" sz="1400" b="1" cap="all" dirty="0" err="1" smtClean="0">
                <a:solidFill>
                  <a:srgbClr val="FFFFFF"/>
                </a:solidFill>
                <a:latin typeface="Calibri"/>
                <a:cs typeface="Calibri"/>
              </a:rPr>
              <a:t>ÚKOLů</a:t>
            </a:r>
            <a:r>
              <a:rPr lang="cs-CZ" sz="1400" b="1" cap="all" dirty="0" smtClean="0">
                <a:solidFill>
                  <a:srgbClr val="FFFFFF"/>
                </a:solidFill>
                <a:latin typeface="Calibri"/>
                <a:cs typeface="Calibri"/>
              </a:rPr>
              <a:t> PRO BUDOUCÍ OBDOBÍ</a:t>
            </a:r>
            <a:r>
              <a:rPr lang="cs-CZ" sz="1400" b="1" dirty="0" smtClean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lang="cs-CZ" sz="1400" dirty="0" smtClean="0">
              <a:latin typeface="Calibri"/>
              <a:cs typeface="Calibri"/>
            </a:endParaRPr>
          </a:p>
          <a:p>
            <a:pPr marL="12700" marR="5080" algn="ctr">
              <a:lnSpc>
                <a:spcPts val="1570"/>
              </a:lnSpc>
              <a:spcBef>
                <a:spcPts val="590"/>
              </a:spcBef>
            </a:pP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Jaké jsou cílové 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áklady a cena konkrétního výrobku ?</a:t>
            </a:r>
            <a:endParaRPr lang="cs-CZ" sz="1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8309" y="2922635"/>
            <a:ext cx="3792854" cy="1929130"/>
          </a:xfrm>
          <a:custGeom>
            <a:avLst/>
            <a:gdLst/>
            <a:ahLst/>
            <a:cxnLst/>
            <a:rect l="l" t="t" r="r" b="b"/>
            <a:pathLst>
              <a:path w="3792854" h="1929129">
                <a:moveTo>
                  <a:pt x="0" y="964326"/>
                </a:moveTo>
                <a:lnTo>
                  <a:pt x="6285" y="885228"/>
                </a:lnTo>
                <a:lnTo>
                  <a:pt x="24817" y="807894"/>
                </a:lnTo>
                <a:lnTo>
                  <a:pt x="55107" y="732569"/>
                </a:lnTo>
                <a:lnTo>
                  <a:pt x="96668" y="659503"/>
                </a:lnTo>
                <a:lnTo>
                  <a:pt x="149011" y="588943"/>
                </a:lnTo>
                <a:lnTo>
                  <a:pt x="211649" y="521138"/>
                </a:lnTo>
                <a:lnTo>
                  <a:pt x="284094" y="456335"/>
                </a:lnTo>
                <a:lnTo>
                  <a:pt x="365857" y="394783"/>
                </a:lnTo>
                <a:lnTo>
                  <a:pt x="456452" y="336730"/>
                </a:lnTo>
                <a:lnTo>
                  <a:pt x="555390" y="282423"/>
                </a:lnTo>
                <a:lnTo>
                  <a:pt x="662183" y="232112"/>
                </a:lnTo>
                <a:lnTo>
                  <a:pt x="776343" y="186043"/>
                </a:lnTo>
                <a:lnTo>
                  <a:pt x="897383" y="144465"/>
                </a:lnTo>
                <a:lnTo>
                  <a:pt x="1024815" y="107625"/>
                </a:lnTo>
                <a:lnTo>
                  <a:pt x="1158150" y="75773"/>
                </a:lnTo>
                <a:lnTo>
                  <a:pt x="1296901" y="49156"/>
                </a:lnTo>
                <a:lnTo>
                  <a:pt x="1440580" y="28022"/>
                </a:lnTo>
                <a:lnTo>
                  <a:pt x="1588699" y="12619"/>
                </a:lnTo>
                <a:lnTo>
                  <a:pt x="1740771" y="3196"/>
                </a:lnTo>
                <a:lnTo>
                  <a:pt x="1896307" y="0"/>
                </a:lnTo>
                <a:lnTo>
                  <a:pt x="2051826" y="3196"/>
                </a:lnTo>
                <a:lnTo>
                  <a:pt x="2203884" y="12619"/>
                </a:lnTo>
                <a:lnTo>
                  <a:pt x="2351992" y="28022"/>
                </a:lnTo>
                <a:lnTo>
                  <a:pt x="2495661" y="49156"/>
                </a:lnTo>
                <a:lnTo>
                  <a:pt x="2634404" y="75773"/>
                </a:lnTo>
                <a:lnTo>
                  <a:pt x="2767734" y="107625"/>
                </a:lnTo>
                <a:lnTo>
                  <a:pt x="2895161" y="144465"/>
                </a:lnTo>
                <a:lnTo>
                  <a:pt x="3016197" y="186043"/>
                </a:lnTo>
                <a:lnTo>
                  <a:pt x="3130356" y="232112"/>
                </a:lnTo>
                <a:lnTo>
                  <a:pt x="3237148" y="282423"/>
                </a:lnTo>
                <a:lnTo>
                  <a:pt x="3336086" y="336730"/>
                </a:lnTo>
                <a:lnTo>
                  <a:pt x="3426681" y="394783"/>
                </a:lnTo>
                <a:lnTo>
                  <a:pt x="3508446" y="456335"/>
                </a:lnTo>
                <a:lnTo>
                  <a:pt x="3580892" y="521138"/>
                </a:lnTo>
                <a:lnTo>
                  <a:pt x="3643532" y="588943"/>
                </a:lnTo>
                <a:lnTo>
                  <a:pt x="3695877" y="659503"/>
                </a:lnTo>
                <a:lnTo>
                  <a:pt x="3737439" y="732569"/>
                </a:lnTo>
                <a:lnTo>
                  <a:pt x="3767731" y="807894"/>
                </a:lnTo>
                <a:lnTo>
                  <a:pt x="3786264" y="885228"/>
                </a:lnTo>
                <a:lnTo>
                  <a:pt x="3792550" y="964326"/>
                </a:lnTo>
                <a:lnTo>
                  <a:pt x="3786264" y="1043424"/>
                </a:lnTo>
                <a:lnTo>
                  <a:pt x="3767731" y="1120761"/>
                </a:lnTo>
                <a:lnTo>
                  <a:pt x="3737439" y="1196089"/>
                </a:lnTo>
                <a:lnTo>
                  <a:pt x="3695877" y="1269161"/>
                </a:lnTo>
                <a:lnTo>
                  <a:pt x="3643532" y="1339726"/>
                </a:lnTo>
                <a:lnTo>
                  <a:pt x="3580892" y="1407539"/>
                </a:lnTo>
                <a:lnTo>
                  <a:pt x="3508446" y="1472349"/>
                </a:lnTo>
                <a:lnTo>
                  <a:pt x="3426681" y="1533909"/>
                </a:lnTo>
                <a:lnTo>
                  <a:pt x="3336086" y="1591971"/>
                </a:lnTo>
                <a:lnTo>
                  <a:pt x="3237148" y="1646286"/>
                </a:lnTo>
                <a:lnTo>
                  <a:pt x="3130356" y="1696606"/>
                </a:lnTo>
                <a:lnTo>
                  <a:pt x="3016197" y="1742684"/>
                </a:lnTo>
                <a:lnTo>
                  <a:pt x="2895161" y="1784270"/>
                </a:lnTo>
                <a:lnTo>
                  <a:pt x="2767734" y="1821117"/>
                </a:lnTo>
                <a:lnTo>
                  <a:pt x="2634404" y="1852976"/>
                </a:lnTo>
                <a:lnTo>
                  <a:pt x="2495661" y="1879599"/>
                </a:lnTo>
                <a:lnTo>
                  <a:pt x="2351992" y="1900738"/>
                </a:lnTo>
                <a:lnTo>
                  <a:pt x="2203884" y="1916145"/>
                </a:lnTo>
                <a:lnTo>
                  <a:pt x="2051826" y="1925571"/>
                </a:lnTo>
                <a:lnTo>
                  <a:pt x="1896307" y="1928768"/>
                </a:lnTo>
                <a:lnTo>
                  <a:pt x="1740771" y="1925571"/>
                </a:lnTo>
                <a:lnTo>
                  <a:pt x="1588699" y="1916145"/>
                </a:lnTo>
                <a:lnTo>
                  <a:pt x="1440580" y="1900738"/>
                </a:lnTo>
                <a:lnTo>
                  <a:pt x="1296901" y="1879599"/>
                </a:lnTo>
                <a:lnTo>
                  <a:pt x="1158150" y="1852976"/>
                </a:lnTo>
                <a:lnTo>
                  <a:pt x="1024815" y="1821117"/>
                </a:lnTo>
                <a:lnTo>
                  <a:pt x="897383" y="1784270"/>
                </a:lnTo>
                <a:lnTo>
                  <a:pt x="776343" y="1742684"/>
                </a:lnTo>
                <a:lnTo>
                  <a:pt x="662183" y="1696606"/>
                </a:lnTo>
                <a:lnTo>
                  <a:pt x="555390" y="1646286"/>
                </a:lnTo>
                <a:lnTo>
                  <a:pt x="456452" y="1591971"/>
                </a:lnTo>
                <a:lnTo>
                  <a:pt x="365857" y="1533909"/>
                </a:lnTo>
                <a:lnTo>
                  <a:pt x="284094" y="1472349"/>
                </a:lnTo>
                <a:lnTo>
                  <a:pt x="211649" y="1407539"/>
                </a:lnTo>
                <a:lnTo>
                  <a:pt x="149011" y="1339726"/>
                </a:lnTo>
                <a:lnTo>
                  <a:pt x="96668" y="1269161"/>
                </a:lnTo>
                <a:lnTo>
                  <a:pt x="55107" y="1196089"/>
                </a:lnTo>
                <a:lnTo>
                  <a:pt x="24817" y="1120761"/>
                </a:lnTo>
                <a:lnTo>
                  <a:pt x="6285" y="1043424"/>
                </a:lnTo>
                <a:lnTo>
                  <a:pt x="0" y="964326"/>
                </a:lnTo>
                <a:close/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8110" y="2974463"/>
            <a:ext cx="2618740" cy="1632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lang="cs-CZ"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4.</a:t>
            </a:r>
            <a:endParaRPr lang="cs-CZ" sz="1400" dirty="0" smtClean="0">
              <a:latin typeface="Calibri"/>
              <a:cs typeface="Calibri"/>
            </a:endParaRPr>
          </a:p>
          <a:p>
            <a:pPr marL="116205" marR="107950" algn="ctr">
              <a:lnSpc>
                <a:spcPts val="1560"/>
              </a:lnSpc>
              <a:spcBef>
                <a:spcPts val="1040"/>
              </a:spcBef>
            </a:pPr>
            <a:r>
              <a:rPr lang="cs-CZ" sz="1400" b="1" dirty="0" smtClean="0">
                <a:solidFill>
                  <a:srgbClr val="FFFFFF"/>
                </a:solidFill>
                <a:latin typeface="Calibri"/>
                <a:cs typeface="Calibri"/>
              </a:rPr>
              <a:t>VYHODNOCENÍ INFORMACÍ PRO PŘIJETÍ NOVÝCH ROZHODNUTÍ :</a:t>
            </a:r>
            <a:endParaRPr lang="cs-CZ" sz="1400" dirty="0" smtClean="0">
              <a:latin typeface="Calibri"/>
              <a:cs typeface="Calibri"/>
            </a:endParaRPr>
          </a:p>
          <a:p>
            <a:pPr marL="12700" marR="5080" algn="ctr">
              <a:lnSpc>
                <a:spcPct val="93100"/>
              </a:lnSpc>
              <a:spcBef>
                <a:spcPts val="565"/>
              </a:spcBef>
            </a:pP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Jak by ovlivnilo výrobkové 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áklady a cenu : zlepšení užitných vlastností, přijetí nového konstrukčního a technologického řešení výrobku ?</a:t>
            </a:r>
            <a:endParaRPr lang="cs-CZ" sz="1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23470" y="3117338"/>
            <a:ext cx="2579370" cy="12243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lang="cs-CZ" sz="1400" b="1" dirty="0" smtClean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endParaRPr lang="cs-CZ" sz="1400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85"/>
              </a:spcBef>
            </a:pPr>
            <a:r>
              <a:rPr lang="cs-CZ" sz="1400" b="1" dirty="0" smtClean="0">
                <a:solidFill>
                  <a:srgbClr val="FFFFFF"/>
                </a:solidFill>
                <a:latin typeface="Calibri"/>
                <a:cs typeface="Calibri"/>
              </a:rPr>
              <a:t>ZJIŠTĚNÍ SKUTEČNOSTI :</a:t>
            </a:r>
            <a:endParaRPr lang="cs-CZ" sz="1400" dirty="0" smtClean="0">
              <a:latin typeface="Calibri"/>
              <a:cs typeface="Calibri"/>
            </a:endParaRPr>
          </a:p>
          <a:p>
            <a:pPr marL="12065" marR="5080" algn="ctr">
              <a:lnSpc>
                <a:spcPct val="93300"/>
              </a:lnSpc>
              <a:spcBef>
                <a:spcPts val="590"/>
              </a:spcBef>
            </a:pP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Jaké jsou skutečné náklady a reálně dosaže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á 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a tohoto výrobku za hodnoce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é období ?</a:t>
            </a:r>
            <a:endParaRPr lang="cs-CZ" sz="14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54380" y="1351026"/>
            <a:ext cx="3376929" cy="1522730"/>
          </a:xfrm>
          <a:custGeom>
            <a:avLst/>
            <a:gdLst/>
            <a:ahLst/>
            <a:cxnLst/>
            <a:rect l="l" t="t" r="r" b="b"/>
            <a:pathLst>
              <a:path w="3376929" h="1522730">
                <a:moveTo>
                  <a:pt x="0" y="761116"/>
                </a:moveTo>
                <a:lnTo>
                  <a:pt x="5596" y="698689"/>
                </a:lnTo>
                <a:lnTo>
                  <a:pt x="22097" y="637652"/>
                </a:lnTo>
                <a:lnTo>
                  <a:pt x="49068" y="578202"/>
                </a:lnTo>
                <a:lnTo>
                  <a:pt x="86073" y="520534"/>
                </a:lnTo>
                <a:lnTo>
                  <a:pt x="132679" y="464843"/>
                </a:lnTo>
                <a:lnTo>
                  <a:pt x="188451" y="411327"/>
                </a:lnTo>
                <a:lnTo>
                  <a:pt x="252954" y="360180"/>
                </a:lnTo>
                <a:lnTo>
                  <a:pt x="325754" y="311598"/>
                </a:lnTo>
                <a:lnTo>
                  <a:pt x="406417" y="265778"/>
                </a:lnTo>
                <a:lnTo>
                  <a:pt x="494507" y="222915"/>
                </a:lnTo>
                <a:lnTo>
                  <a:pt x="589591" y="183205"/>
                </a:lnTo>
                <a:lnTo>
                  <a:pt x="691233" y="146843"/>
                </a:lnTo>
                <a:lnTo>
                  <a:pt x="799000" y="114026"/>
                </a:lnTo>
                <a:lnTo>
                  <a:pt x="912457" y="84949"/>
                </a:lnTo>
                <a:lnTo>
                  <a:pt x="1031168" y="59808"/>
                </a:lnTo>
                <a:lnTo>
                  <a:pt x="1154701" y="38799"/>
                </a:lnTo>
                <a:lnTo>
                  <a:pt x="1282620" y="22118"/>
                </a:lnTo>
                <a:lnTo>
                  <a:pt x="1414490" y="9960"/>
                </a:lnTo>
                <a:lnTo>
                  <a:pt x="1549877" y="2522"/>
                </a:lnTo>
                <a:lnTo>
                  <a:pt x="1688348" y="0"/>
                </a:lnTo>
                <a:lnTo>
                  <a:pt x="1826813" y="2522"/>
                </a:lnTo>
                <a:lnTo>
                  <a:pt x="1962197" y="9960"/>
                </a:lnTo>
                <a:lnTo>
                  <a:pt x="2094064" y="22118"/>
                </a:lnTo>
                <a:lnTo>
                  <a:pt x="2221980" y="38799"/>
                </a:lnTo>
                <a:lnTo>
                  <a:pt x="2345509" y="59808"/>
                </a:lnTo>
                <a:lnTo>
                  <a:pt x="2464219" y="84949"/>
                </a:lnTo>
                <a:lnTo>
                  <a:pt x="2577673" y="114026"/>
                </a:lnTo>
                <a:lnTo>
                  <a:pt x="2685438" y="146843"/>
                </a:lnTo>
                <a:lnTo>
                  <a:pt x="2787079" y="183205"/>
                </a:lnTo>
                <a:lnTo>
                  <a:pt x="2882162" y="222915"/>
                </a:lnTo>
                <a:lnTo>
                  <a:pt x="2970251" y="265778"/>
                </a:lnTo>
                <a:lnTo>
                  <a:pt x="3050913" y="311598"/>
                </a:lnTo>
                <a:lnTo>
                  <a:pt x="3123712" y="360180"/>
                </a:lnTo>
                <a:lnTo>
                  <a:pt x="3188215" y="411327"/>
                </a:lnTo>
                <a:lnTo>
                  <a:pt x="3243986" y="464843"/>
                </a:lnTo>
                <a:lnTo>
                  <a:pt x="3290592" y="520534"/>
                </a:lnTo>
                <a:lnTo>
                  <a:pt x="3327597" y="578202"/>
                </a:lnTo>
                <a:lnTo>
                  <a:pt x="3354568" y="637652"/>
                </a:lnTo>
                <a:lnTo>
                  <a:pt x="3371068" y="698689"/>
                </a:lnTo>
                <a:lnTo>
                  <a:pt x="3376665" y="761116"/>
                </a:lnTo>
                <a:lnTo>
                  <a:pt x="3371068" y="823560"/>
                </a:lnTo>
                <a:lnTo>
                  <a:pt x="3354568" y="884612"/>
                </a:lnTo>
                <a:lnTo>
                  <a:pt x="3327597" y="944077"/>
                </a:lnTo>
                <a:lnTo>
                  <a:pt x="3290592" y="1001757"/>
                </a:lnTo>
                <a:lnTo>
                  <a:pt x="3243986" y="1057458"/>
                </a:lnTo>
                <a:lnTo>
                  <a:pt x="3188215" y="1110984"/>
                </a:lnTo>
                <a:lnTo>
                  <a:pt x="3123712" y="1162140"/>
                </a:lnTo>
                <a:lnTo>
                  <a:pt x="3050913" y="1210728"/>
                </a:lnTo>
                <a:lnTo>
                  <a:pt x="2970251" y="1256555"/>
                </a:lnTo>
                <a:lnTo>
                  <a:pt x="2882162" y="1299423"/>
                </a:lnTo>
                <a:lnTo>
                  <a:pt x="2787079" y="1339137"/>
                </a:lnTo>
                <a:lnTo>
                  <a:pt x="2685438" y="1375502"/>
                </a:lnTo>
                <a:lnTo>
                  <a:pt x="2577673" y="1408322"/>
                </a:lnTo>
                <a:lnTo>
                  <a:pt x="2464219" y="1437401"/>
                </a:lnTo>
                <a:lnTo>
                  <a:pt x="2345509" y="1462543"/>
                </a:lnTo>
                <a:lnTo>
                  <a:pt x="2221980" y="1483553"/>
                </a:lnTo>
                <a:lnTo>
                  <a:pt x="2094064" y="1500235"/>
                </a:lnTo>
                <a:lnTo>
                  <a:pt x="1962197" y="1512392"/>
                </a:lnTo>
                <a:lnTo>
                  <a:pt x="1826813" y="1519831"/>
                </a:lnTo>
                <a:lnTo>
                  <a:pt x="1688348" y="1522354"/>
                </a:lnTo>
                <a:lnTo>
                  <a:pt x="1549877" y="1519831"/>
                </a:lnTo>
                <a:lnTo>
                  <a:pt x="1414490" y="1512392"/>
                </a:lnTo>
                <a:lnTo>
                  <a:pt x="1282620" y="1500235"/>
                </a:lnTo>
                <a:lnTo>
                  <a:pt x="1154701" y="1483553"/>
                </a:lnTo>
                <a:lnTo>
                  <a:pt x="1031168" y="1462543"/>
                </a:lnTo>
                <a:lnTo>
                  <a:pt x="912457" y="1437401"/>
                </a:lnTo>
                <a:lnTo>
                  <a:pt x="799000" y="1408322"/>
                </a:lnTo>
                <a:lnTo>
                  <a:pt x="691233" y="1375502"/>
                </a:lnTo>
                <a:lnTo>
                  <a:pt x="589591" y="1339137"/>
                </a:lnTo>
                <a:lnTo>
                  <a:pt x="494507" y="1299423"/>
                </a:lnTo>
                <a:lnTo>
                  <a:pt x="406417" y="1256555"/>
                </a:lnTo>
                <a:lnTo>
                  <a:pt x="325754" y="1210728"/>
                </a:lnTo>
                <a:lnTo>
                  <a:pt x="252954" y="1162140"/>
                </a:lnTo>
                <a:lnTo>
                  <a:pt x="188451" y="1110984"/>
                </a:lnTo>
                <a:lnTo>
                  <a:pt x="132679" y="1057458"/>
                </a:lnTo>
                <a:lnTo>
                  <a:pt x="86073" y="1001757"/>
                </a:lnTo>
                <a:lnTo>
                  <a:pt x="49068" y="944077"/>
                </a:lnTo>
                <a:lnTo>
                  <a:pt x="22097" y="884612"/>
                </a:lnTo>
                <a:lnTo>
                  <a:pt x="5596" y="823560"/>
                </a:lnTo>
                <a:lnTo>
                  <a:pt x="0" y="761116"/>
                </a:lnTo>
                <a:close/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63945" y="5351526"/>
            <a:ext cx="3948429" cy="2072005"/>
          </a:xfrm>
          <a:custGeom>
            <a:avLst/>
            <a:gdLst/>
            <a:ahLst/>
            <a:cxnLst/>
            <a:rect l="l" t="t" r="r" b="b"/>
            <a:pathLst>
              <a:path w="3948429" h="2072004">
                <a:moveTo>
                  <a:pt x="0" y="1035783"/>
                </a:moveTo>
                <a:lnTo>
                  <a:pt x="6543" y="950825"/>
                </a:lnTo>
                <a:lnTo>
                  <a:pt x="25836" y="867759"/>
                </a:lnTo>
                <a:lnTo>
                  <a:pt x="57370" y="786853"/>
                </a:lnTo>
                <a:lnTo>
                  <a:pt x="100636" y="708373"/>
                </a:lnTo>
                <a:lnTo>
                  <a:pt x="155127" y="632584"/>
                </a:lnTo>
                <a:lnTo>
                  <a:pt x="220335" y="559755"/>
                </a:lnTo>
                <a:lnTo>
                  <a:pt x="295751" y="490150"/>
                </a:lnTo>
                <a:lnTo>
                  <a:pt x="380868" y="424037"/>
                </a:lnTo>
                <a:lnTo>
                  <a:pt x="475177" y="361682"/>
                </a:lnTo>
                <a:lnTo>
                  <a:pt x="578171" y="303351"/>
                </a:lnTo>
                <a:lnTo>
                  <a:pt x="689341" y="249311"/>
                </a:lnTo>
                <a:lnTo>
                  <a:pt x="808179" y="199829"/>
                </a:lnTo>
                <a:lnTo>
                  <a:pt x="934178" y="155170"/>
                </a:lnTo>
                <a:lnTo>
                  <a:pt x="1066828" y="115601"/>
                </a:lnTo>
                <a:lnTo>
                  <a:pt x="1205623" y="81388"/>
                </a:lnTo>
                <a:lnTo>
                  <a:pt x="1350054" y="52799"/>
                </a:lnTo>
                <a:lnTo>
                  <a:pt x="1499612" y="30099"/>
                </a:lnTo>
                <a:lnTo>
                  <a:pt x="1653791" y="13555"/>
                </a:lnTo>
                <a:lnTo>
                  <a:pt x="1812082" y="3433"/>
                </a:lnTo>
                <a:lnTo>
                  <a:pt x="1973976" y="0"/>
                </a:lnTo>
                <a:lnTo>
                  <a:pt x="2135887" y="3433"/>
                </a:lnTo>
                <a:lnTo>
                  <a:pt x="2294193" y="13555"/>
                </a:lnTo>
                <a:lnTo>
                  <a:pt x="2448384" y="30099"/>
                </a:lnTo>
                <a:lnTo>
                  <a:pt x="2597954" y="52799"/>
                </a:lnTo>
                <a:lnTo>
                  <a:pt x="2742394" y="81388"/>
                </a:lnTo>
                <a:lnTo>
                  <a:pt x="2881197" y="115601"/>
                </a:lnTo>
                <a:lnTo>
                  <a:pt x="3013854" y="155170"/>
                </a:lnTo>
                <a:lnTo>
                  <a:pt x="3139857" y="199829"/>
                </a:lnTo>
                <a:lnTo>
                  <a:pt x="3258699" y="249311"/>
                </a:lnTo>
                <a:lnTo>
                  <a:pt x="3369872" y="303351"/>
                </a:lnTo>
                <a:lnTo>
                  <a:pt x="3472868" y="361682"/>
                </a:lnTo>
                <a:lnTo>
                  <a:pt x="3567178" y="424037"/>
                </a:lnTo>
                <a:lnTo>
                  <a:pt x="3652295" y="490150"/>
                </a:lnTo>
                <a:lnTo>
                  <a:pt x="3727711" y="559755"/>
                </a:lnTo>
                <a:lnTo>
                  <a:pt x="3792919" y="632584"/>
                </a:lnTo>
                <a:lnTo>
                  <a:pt x="3847409" y="708373"/>
                </a:lnTo>
                <a:lnTo>
                  <a:pt x="3890675" y="786853"/>
                </a:lnTo>
                <a:lnTo>
                  <a:pt x="3922208" y="867759"/>
                </a:lnTo>
                <a:lnTo>
                  <a:pt x="3941500" y="950825"/>
                </a:lnTo>
                <a:lnTo>
                  <a:pt x="3948043" y="1035783"/>
                </a:lnTo>
                <a:lnTo>
                  <a:pt x="3941500" y="1120739"/>
                </a:lnTo>
                <a:lnTo>
                  <a:pt x="3922208" y="1203803"/>
                </a:lnTo>
                <a:lnTo>
                  <a:pt x="3890675" y="1284710"/>
                </a:lnTo>
                <a:lnTo>
                  <a:pt x="3847409" y="1363192"/>
                </a:lnTo>
                <a:lnTo>
                  <a:pt x="3792919" y="1438982"/>
                </a:lnTo>
                <a:lnTo>
                  <a:pt x="3727711" y="1511815"/>
                </a:lnTo>
                <a:lnTo>
                  <a:pt x="3652295" y="1581424"/>
                </a:lnTo>
                <a:lnTo>
                  <a:pt x="3567178" y="1647541"/>
                </a:lnTo>
                <a:lnTo>
                  <a:pt x="3472868" y="1709901"/>
                </a:lnTo>
                <a:lnTo>
                  <a:pt x="3369872" y="1768237"/>
                </a:lnTo>
                <a:lnTo>
                  <a:pt x="3258699" y="1822283"/>
                </a:lnTo>
                <a:lnTo>
                  <a:pt x="3139857" y="1871771"/>
                </a:lnTo>
                <a:lnTo>
                  <a:pt x="3013854" y="1916435"/>
                </a:lnTo>
                <a:lnTo>
                  <a:pt x="2881197" y="1956009"/>
                </a:lnTo>
                <a:lnTo>
                  <a:pt x="2742394" y="1990226"/>
                </a:lnTo>
                <a:lnTo>
                  <a:pt x="2597954" y="2018820"/>
                </a:lnTo>
                <a:lnTo>
                  <a:pt x="2448384" y="2041523"/>
                </a:lnTo>
                <a:lnTo>
                  <a:pt x="2294193" y="2058070"/>
                </a:lnTo>
                <a:lnTo>
                  <a:pt x="2135887" y="2068194"/>
                </a:lnTo>
                <a:lnTo>
                  <a:pt x="1973976" y="2071628"/>
                </a:lnTo>
                <a:lnTo>
                  <a:pt x="1812082" y="2068194"/>
                </a:lnTo>
                <a:lnTo>
                  <a:pt x="1653791" y="2058070"/>
                </a:lnTo>
                <a:lnTo>
                  <a:pt x="1499612" y="2041523"/>
                </a:lnTo>
                <a:lnTo>
                  <a:pt x="1350054" y="2018820"/>
                </a:lnTo>
                <a:lnTo>
                  <a:pt x="1205623" y="1990226"/>
                </a:lnTo>
                <a:lnTo>
                  <a:pt x="1066828" y="1956009"/>
                </a:lnTo>
                <a:lnTo>
                  <a:pt x="934178" y="1916435"/>
                </a:lnTo>
                <a:lnTo>
                  <a:pt x="808179" y="1871771"/>
                </a:lnTo>
                <a:lnTo>
                  <a:pt x="689341" y="1822283"/>
                </a:lnTo>
                <a:lnTo>
                  <a:pt x="578171" y="1768237"/>
                </a:lnTo>
                <a:lnTo>
                  <a:pt x="475177" y="1709901"/>
                </a:lnTo>
                <a:lnTo>
                  <a:pt x="380868" y="1647541"/>
                </a:lnTo>
                <a:lnTo>
                  <a:pt x="295751" y="1581424"/>
                </a:lnTo>
                <a:lnTo>
                  <a:pt x="220335" y="1511815"/>
                </a:lnTo>
                <a:lnTo>
                  <a:pt x="155127" y="1438982"/>
                </a:lnTo>
                <a:lnTo>
                  <a:pt x="100636" y="1363192"/>
                </a:lnTo>
                <a:lnTo>
                  <a:pt x="57370" y="1284710"/>
                </a:lnTo>
                <a:lnTo>
                  <a:pt x="25836" y="1203803"/>
                </a:lnTo>
                <a:lnTo>
                  <a:pt x="6543" y="1120739"/>
                </a:lnTo>
                <a:lnTo>
                  <a:pt x="0" y="1035783"/>
                </a:lnTo>
                <a:close/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10206" y="5332347"/>
            <a:ext cx="3476625" cy="18774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1400" b="1" dirty="0" smtClean="0">
                <a:solidFill>
                  <a:srgbClr val="FFFFFF"/>
                </a:solidFill>
                <a:latin typeface="Calibri"/>
                <a:cs typeface="Calibri"/>
              </a:rPr>
              <a:t>3.</a:t>
            </a:r>
            <a:endParaRPr lang="cs-CZ" sz="1400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85"/>
              </a:spcBef>
            </a:pPr>
            <a:r>
              <a:rPr lang="cs-CZ" sz="1400" b="1" cap="all" dirty="0" smtClean="0">
                <a:solidFill>
                  <a:srgbClr val="FFFFFF"/>
                </a:solidFill>
                <a:latin typeface="Calibri"/>
                <a:cs typeface="Calibri"/>
              </a:rPr>
              <a:t>ANALÝZA </a:t>
            </a:r>
            <a:r>
              <a:rPr lang="cs-CZ" sz="1400" b="1" cap="all" dirty="0" err="1" smtClean="0">
                <a:solidFill>
                  <a:srgbClr val="FFFFFF"/>
                </a:solidFill>
                <a:latin typeface="Calibri"/>
                <a:cs typeface="Calibri"/>
              </a:rPr>
              <a:t>ROZDÍLů</a:t>
            </a:r>
            <a:r>
              <a:rPr lang="cs-CZ" sz="1400" b="1" cap="all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cs-CZ" sz="1400" b="1" dirty="0" smtClean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lang="cs-CZ" sz="1400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Co je příčinou odchylek ?</a:t>
            </a:r>
            <a:endParaRPr lang="cs-CZ" sz="1400" dirty="0" smtClean="0">
              <a:latin typeface="Calibri"/>
              <a:cs typeface="Calibri"/>
            </a:endParaRPr>
          </a:p>
          <a:p>
            <a:pPr algn="ctr">
              <a:lnSpc>
                <a:spcPts val="1620"/>
              </a:lnSpc>
              <a:spcBef>
                <a:spcPts val="890"/>
              </a:spcBef>
            </a:pP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Jaká je nákladová 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áročnost a cenová úroveň ve</a:t>
            </a:r>
            <a:endParaRPr lang="cs-CZ" sz="1400" dirty="0" smtClean="0">
              <a:latin typeface="Calibri"/>
              <a:cs typeface="Calibri"/>
            </a:endParaRPr>
          </a:p>
          <a:p>
            <a:pPr algn="ctr">
              <a:lnSpc>
                <a:spcPts val="1620"/>
              </a:lnSpc>
            </a:pP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vztahu k ostatním výrobkům ?</a:t>
            </a:r>
            <a:endParaRPr lang="cs-CZ" sz="1400" dirty="0" smtClean="0">
              <a:latin typeface="Calibri"/>
              <a:cs typeface="Calibri"/>
            </a:endParaRPr>
          </a:p>
          <a:p>
            <a:pPr algn="ctr">
              <a:lnSpc>
                <a:spcPts val="1625"/>
              </a:lnSpc>
              <a:spcBef>
                <a:spcPts val="875"/>
              </a:spcBef>
            </a:pP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Jaká je nákladová 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áročnost a cena výrobků</a:t>
            </a:r>
            <a:endParaRPr lang="cs-CZ" sz="1400" dirty="0" smtClean="0">
              <a:latin typeface="Calibri"/>
              <a:cs typeface="Calibri"/>
            </a:endParaRPr>
          </a:p>
          <a:p>
            <a:pPr algn="ctr">
              <a:lnSpc>
                <a:spcPts val="1625"/>
              </a:lnSpc>
            </a:pP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konkurence</a:t>
            </a:r>
            <a:r>
              <a:rPr lang="cs-CZ" sz="1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 smtClean="0">
                <a:solidFill>
                  <a:srgbClr val="FFFFFF"/>
                </a:solidFill>
                <a:latin typeface="Calibri"/>
                <a:cs typeface="Calibri"/>
              </a:rPr>
              <a:t>?</a:t>
            </a:r>
            <a:endParaRPr lang="cs-CZ" sz="1400" dirty="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826130" y="3065526"/>
            <a:ext cx="3897629" cy="1863725"/>
          </a:xfrm>
          <a:custGeom>
            <a:avLst/>
            <a:gdLst/>
            <a:ahLst/>
            <a:cxnLst/>
            <a:rect l="l" t="t" r="r" b="b"/>
            <a:pathLst>
              <a:path w="3897629" h="1863725">
                <a:moveTo>
                  <a:pt x="0" y="931804"/>
                </a:moveTo>
                <a:lnTo>
                  <a:pt x="6460" y="855381"/>
                </a:lnTo>
                <a:lnTo>
                  <a:pt x="25505" y="780659"/>
                </a:lnTo>
                <a:lnTo>
                  <a:pt x="56635" y="707879"/>
                </a:lnTo>
                <a:lnTo>
                  <a:pt x="99348" y="637280"/>
                </a:lnTo>
                <a:lnTo>
                  <a:pt x="153141" y="569102"/>
                </a:lnTo>
                <a:lnTo>
                  <a:pt x="217514" y="503585"/>
                </a:lnTo>
                <a:lnTo>
                  <a:pt x="291965" y="440968"/>
                </a:lnTo>
                <a:lnTo>
                  <a:pt x="375992" y="381491"/>
                </a:lnTo>
                <a:lnTo>
                  <a:pt x="469093" y="325394"/>
                </a:lnTo>
                <a:lnTo>
                  <a:pt x="570768" y="272917"/>
                </a:lnTo>
                <a:lnTo>
                  <a:pt x="680514" y="224300"/>
                </a:lnTo>
                <a:lnTo>
                  <a:pt x="797830" y="179783"/>
                </a:lnTo>
                <a:lnTo>
                  <a:pt x="922214" y="139604"/>
                </a:lnTo>
                <a:lnTo>
                  <a:pt x="1053164" y="104005"/>
                </a:lnTo>
                <a:lnTo>
                  <a:pt x="1190180" y="73225"/>
                </a:lnTo>
                <a:lnTo>
                  <a:pt x="1332759" y="47503"/>
                </a:lnTo>
                <a:lnTo>
                  <a:pt x="1480400" y="27080"/>
                </a:lnTo>
                <a:lnTo>
                  <a:pt x="1632601" y="12195"/>
                </a:lnTo>
                <a:lnTo>
                  <a:pt x="1788860" y="3088"/>
                </a:lnTo>
                <a:lnTo>
                  <a:pt x="1948677" y="0"/>
                </a:lnTo>
                <a:lnTo>
                  <a:pt x="2108498" y="3088"/>
                </a:lnTo>
                <a:lnTo>
                  <a:pt x="2264762" y="12195"/>
                </a:lnTo>
                <a:lnTo>
                  <a:pt x="2416967" y="27080"/>
                </a:lnTo>
                <a:lnTo>
                  <a:pt x="2564611" y="47503"/>
                </a:lnTo>
                <a:lnTo>
                  <a:pt x="2707193" y="73225"/>
                </a:lnTo>
                <a:lnTo>
                  <a:pt x="2844211" y="104005"/>
                </a:lnTo>
                <a:lnTo>
                  <a:pt x="2975163" y="139604"/>
                </a:lnTo>
                <a:lnTo>
                  <a:pt x="3099549" y="179783"/>
                </a:lnTo>
                <a:lnTo>
                  <a:pt x="3216866" y="224300"/>
                </a:lnTo>
                <a:lnTo>
                  <a:pt x="3326613" y="272917"/>
                </a:lnTo>
                <a:lnTo>
                  <a:pt x="3428289" y="325394"/>
                </a:lnTo>
                <a:lnTo>
                  <a:pt x="3521391" y="381491"/>
                </a:lnTo>
                <a:lnTo>
                  <a:pt x="3605419" y="440968"/>
                </a:lnTo>
                <a:lnTo>
                  <a:pt x="3679870" y="503585"/>
                </a:lnTo>
                <a:lnTo>
                  <a:pt x="3744243" y="569102"/>
                </a:lnTo>
                <a:lnTo>
                  <a:pt x="3798037" y="637280"/>
                </a:lnTo>
                <a:lnTo>
                  <a:pt x="3840750" y="707879"/>
                </a:lnTo>
                <a:lnTo>
                  <a:pt x="3871880" y="780659"/>
                </a:lnTo>
                <a:lnTo>
                  <a:pt x="3890925" y="855381"/>
                </a:lnTo>
                <a:lnTo>
                  <a:pt x="3897386" y="931804"/>
                </a:lnTo>
                <a:lnTo>
                  <a:pt x="3890925" y="1008224"/>
                </a:lnTo>
                <a:lnTo>
                  <a:pt x="3871880" y="1082946"/>
                </a:lnTo>
                <a:lnTo>
                  <a:pt x="3840750" y="1155728"/>
                </a:lnTo>
                <a:lnTo>
                  <a:pt x="3798037" y="1226330"/>
                </a:lnTo>
                <a:lnTo>
                  <a:pt x="3744243" y="1294514"/>
                </a:lnTo>
                <a:lnTo>
                  <a:pt x="3679870" y="1360038"/>
                </a:lnTo>
                <a:lnTo>
                  <a:pt x="3605419" y="1422662"/>
                </a:lnTo>
                <a:lnTo>
                  <a:pt x="3521391" y="1482147"/>
                </a:lnTo>
                <a:lnTo>
                  <a:pt x="3428289" y="1538252"/>
                </a:lnTo>
                <a:lnTo>
                  <a:pt x="3326613" y="1590738"/>
                </a:lnTo>
                <a:lnTo>
                  <a:pt x="3216866" y="1639364"/>
                </a:lnTo>
                <a:lnTo>
                  <a:pt x="3099549" y="1683891"/>
                </a:lnTo>
                <a:lnTo>
                  <a:pt x="2975163" y="1724079"/>
                </a:lnTo>
                <a:lnTo>
                  <a:pt x="2844211" y="1759686"/>
                </a:lnTo>
                <a:lnTo>
                  <a:pt x="2707193" y="1790474"/>
                </a:lnTo>
                <a:lnTo>
                  <a:pt x="2564611" y="1816203"/>
                </a:lnTo>
                <a:lnTo>
                  <a:pt x="2416967" y="1836632"/>
                </a:lnTo>
                <a:lnTo>
                  <a:pt x="2264762" y="1851521"/>
                </a:lnTo>
                <a:lnTo>
                  <a:pt x="2108498" y="1860631"/>
                </a:lnTo>
                <a:lnTo>
                  <a:pt x="1948677" y="1863720"/>
                </a:lnTo>
                <a:lnTo>
                  <a:pt x="1788860" y="1860631"/>
                </a:lnTo>
                <a:lnTo>
                  <a:pt x="1632601" y="1851521"/>
                </a:lnTo>
                <a:lnTo>
                  <a:pt x="1480400" y="1836632"/>
                </a:lnTo>
                <a:lnTo>
                  <a:pt x="1332759" y="1816203"/>
                </a:lnTo>
                <a:lnTo>
                  <a:pt x="1190180" y="1790474"/>
                </a:lnTo>
                <a:lnTo>
                  <a:pt x="1053164" y="1759686"/>
                </a:lnTo>
                <a:lnTo>
                  <a:pt x="922214" y="1724079"/>
                </a:lnTo>
                <a:lnTo>
                  <a:pt x="797830" y="1683891"/>
                </a:lnTo>
                <a:lnTo>
                  <a:pt x="680514" y="1639364"/>
                </a:lnTo>
                <a:lnTo>
                  <a:pt x="570768" y="1590738"/>
                </a:lnTo>
                <a:lnTo>
                  <a:pt x="469093" y="1538252"/>
                </a:lnTo>
                <a:lnTo>
                  <a:pt x="375992" y="1482147"/>
                </a:lnTo>
                <a:lnTo>
                  <a:pt x="291965" y="1422662"/>
                </a:lnTo>
                <a:lnTo>
                  <a:pt x="217514" y="1360038"/>
                </a:lnTo>
                <a:lnTo>
                  <a:pt x="153141" y="1294514"/>
                </a:lnTo>
                <a:lnTo>
                  <a:pt x="99348" y="1226330"/>
                </a:lnTo>
                <a:lnTo>
                  <a:pt x="56635" y="1155728"/>
                </a:lnTo>
                <a:lnTo>
                  <a:pt x="25505" y="1082946"/>
                </a:lnTo>
                <a:lnTo>
                  <a:pt x="6460" y="1008224"/>
                </a:lnTo>
                <a:lnTo>
                  <a:pt x="0" y="931804"/>
                </a:lnTo>
                <a:close/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13360" y="4922901"/>
            <a:ext cx="979805" cy="1441450"/>
          </a:xfrm>
          <a:custGeom>
            <a:avLst/>
            <a:gdLst/>
            <a:ahLst/>
            <a:cxnLst/>
            <a:rect l="l" t="t" r="r" b="b"/>
            <a:pathLst>
              <a:path w="979805" h="1441450">
                <a:moveTo>
                  <a:pt x="63321" y="93724"/>
                </a:moveTo>
                <a:lnTo>
                  <a:pt x="31786" y="95877"/>
                </a:lnTo>
                <a:lnTo>
                  <a:pt x="34789" y="135386"/>
                </a:lnTo>
                <a:lnTo>
                  <a:pt x="38980" y="180344"/>
                </a:lnTo>
                <a:lnTo>
                  <a:pt x="43933" y="225420"/>
                </a:lnTo>
                <a:lnTo>
                  <a:pt x="50029" y="270509"/>
                </a:lnTo>
                <a:lnTo>
                  <a:pt x="57399" y="315467"/>
                </a:lnTo>
                <a:lnTo>
                  <a:pt x="66162" y="360675"/>
                </a:lnTo>
                <a:lnTo>
                  <a:pt x="76580" y="406014"/>
                </a:lnTo>
                <a:lnTo>
                  <a:pt x="88891" y="451353"/>
                </a:lnTo>
                <a:lnTo>
                  <a:pt x="103119" y="496442"/>
                </a:lnTo>
                <a:lnTo>
                  <a:pt x="119883" y="541781"/>
                </a:lnTo>
                <a:lnTo>
                  <a:pt x="139064" y="587120"/>
                </a:lnTo>
                <a:lnTo>
                  <a:pt x="160900" y="632591"/>
                </a:lnTo>
                <a:lnTo>
                  <a:pt x="185665" y="677798"/>
                </a:lnTo>
                <a:lnTo>
                  <a:pt x="213478" y="723137"/>
                </a:lnTo>
                <a:lnTo>
                  <a:pt x="244470" y="768476"/>
                </a:lnTo>
                <a:lnTo>
                  <a:pt x="278629" y="813684"/>
                </a:lnTo>
                <a:lnTo>
                  <a:pt x="315467" y="858642"/>
                </a:lnTo>
                <a:lnTo>
                  <a:pt x="355091" y="903731"/>
                </a:lnTo>
                <a:lnTo>
                  <a:pt x="397001" y="948689"/>
                </a:lnTo>
                <a:lnTo>
                  <a:pt x="441197" y="993647"/>
                </a:lnTo>
                <a:lnTo>
                  <a:pt x="487298" y="1038474"/>
                </a:lnTo>
                <a:lnTo>
                  <a:pt x="535304" y="1083314"/>
                </a:lnTo>
                <a:lnTo>
                  <a:pt x="584834" y="1128140"/>
                </a:lnTo>
                <a:lnTo>
                  <a:pt x="635888" y="1172967"/>
                </a:lnTo>
                <a:lnTo>
                  <a:pt x="687954" y="1217544"/>
                </a:lnTo>
                <a:lnTo>
                  <a:pt x="741044" y="1262384"/>
                </a:lnTo>
                <a:lnTo>
                  <a:pt x="795015" y="1307079"/>
                </a:lnTo>
                <a:lnTo>
                  <a:pt x="959607" y="1441048"/>
                </a:lnTo>
                <a:lnTo>
                  <a:pt x="979541" y="1416439"/>
                </a:lnTo>
                <a:lnTo>
                  <a:pt x="815208" y="1282577"/>
                </a:lnTo>
                <a:lnTo>
                  <a:pt x="761356" y="1238000"/>
                </a:lnTo>
                <a:lnTo>
                  <a:pt x="708397" y="1193423"/>
                </a:lnTo>
                <a:lnTo>
                  <a:pt x="656462" y="1148846"/>
                </a:lnTo>
                <a:lnTo>
                  <a:pt x="605789" y="1104387"/>
                </a:lnTo>
                <a:lnTo>
                  <a:pt x="556509" y="1059810"/>
                </a:lnTo>
                <a:lnTo>
                  <a:pt x="508884" y="1015364"/>
                </a:lnTo>
                <a:lnTo>
                  <a:pt x="463295" y="970919"/>
                </a:lnTo>
                <a:lnTo>
                  <a:pt x="419599" y="926591"/>
                </a:lnTo>
                <a:lnTo>
                  <a:pt x="378332" y="882264"/>
                </a:lnTo>
                <a:lnTo>
                  <a:pt x="339589" y="837950"/>
                </a:lnTo>
                <a:lnTo>
                  <a:pt x="303275" y="793754"/>
                </a:lnTo>
                <a:lnTo>
                  <a:pt x="269997" y="749676"/>
                </a:lnTo>
                <a:lnTo>
                  <a:pt x="239767" y="705480"/>
                </a:lnTo>
                <a:lnTo>
                  <a:pt x="212847" y="661547"/>
                </a:lnTo>
                <a:lnTo>
                  <a:pt x="188844" y="617732"/>
                </a:lnTo>
                <a:lnTo>
                  <a:pt x="167758" y="573785"/>
                </a:lnTo>
                <a:lnTo>
                  <a:pt x="149220" y="529839"/>
                </a:lnTo>
                <a:lnTo>
                  <a:pt x="132968" y="485774"/>
                </a:lnTo>
                <a:lnTo>
                  <a:pt x="119121" y="441710"/>
                </a:lnTo>
                <a:lnTo>
                  <a:pt x="107179" y="397763"/>
                </a:lnTo>
                <a:lnTo>
                  <a:pt x="97023" y="353567"/>
                </a:lnTo>
                <a:lnTo>
                  <a:pt x="88510" y="309503"/>
                </a:lnTo>
                <a:lnTo>
                  <a:pt x="81271" y="265425"/>
                </a:lnTo>
                <a:lnTo>
                  <a:pt x="75437" y="221111"/>
                </a:lnTo>
                <a:lnTo>
                  <a:pt x="70484" y="176783"/>
                </a:lnTo>
                <a:lnTo>
                  <a:pt x="66293" y="132456"/>
                </a:lnTo>
                <a:lnTo>
                  <a:pt x="63321" y="93724"/>
                </a:lnTo>
                <a:close/>
              </a:path>
              <a:path w="979805" h="1441450">
                <a:moveTo>
                  <a:pt x="40885" y="0"/>
                </a:moveTo>
                <a:lnTo>
                  <a:pt x="0" y="98048"/>
                </a:lnTo>
                <a:lnTo>
                  <a:pt x="31786" y="95877"/>
                </a:lnTo>
                <a:lnTo>
                  <a:pt x="30598" y="80259"/>
                </a:lnTo>
                <a:lnTo>
                  <a:pt x="62102" y="77855"/>
                </a:lnTo>
                <a:lnTo>
                  <a:pt x="86783" y="77855"/>
                </a:lnTo>
                <a:lnTo>
                  <a:pt x="40885" y="0"/>
                </a:lnTo>
                <a:close/>
              </a:path>
              <a:path w="979805" h="1441450">
                <a:moveTo>
                  <a:pt x="62102" y="77855"/>
                </a:moveTo>
                <a:lnTo>
                  <a:pt x="30598" y="80259"/>
                </a:lnTo>
                <a:lnTo>
                  <a:pt x="31786" y="95877"/>
                </a:lnTo>
                <a:lnTo>
                  <a:pt x="63321" y="93724"/>
                </a:lnTo>
                <a:lnTo>
                  <a:pt x="62102" y="77855"/>
                </a:lnTo>
                <a:close/>
              </a:path>
              <a:path w="979805" h="1441450">
                <a:moveTo>
                  <a:pt x="86783" y="77855"/>
                </a:moveTo>
                <a:lnTo>
                  <a:pt x="62102" y="77855"/>
                </a:lnTo>
                <a:lnTo>
                  <a:pt x="63321" y="93724"/>
                </a:lnTo>
                <a:lnTo>
                  <a:pt x="94868" y="91571"/>
                </a:lnTo>
                <a:lnTo>
                  <a:pt x="86783" y="778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24764" y="2048774"/>
            <a:ext cx="1229995" cy="876935"/>
          </a:xfrm>
          <a:custGeom>
            <a:avLst/>
            <a:gdLst/>
            <a:ahLst/>
            <a:cxnLst/>
            <a:rect l="l" t="t" r="r" b="b"/>
            <a:pathLst>
              <a:path w="1229995" h="876935">
                <a:moveTo>
                  <a:pt x="1134290" y="30280"/>
                </a:moveTo>
                <a:lnTo>
                  <a:pt x="1092333" y="43555"/>
                </a:lnTo>
                <a:lnTo>
                  <a:pt x="896992" y="107563"/>
                </a:lnTo>
                <a:lnTo>
                  <a:pt x="833746" y="129387"/>
                </a:lnTo>
                <a:lnTo>
                  <a:pt x="772024" y="151363"/>
                </a:lnTo>
                <a:lnTo>
                  <a:pt x="711576" y="173735"/>
                </a:lnTo>
                <a:lnTo>
                  <a:pt x="652902" y="196443"/>
                </a:lnTo>
                <a:lnTo>
                  <a:pt x="596383" y="219577"/>
                </a:lnTo>
                <a:lnTo>
                  <a:pt x="541781" y="243321"/>
                </a:lnTo>
                <a:lnTo>
                  <a:pt x="489834" y="267461"/>
                </a:lnTo>
                <a:lnTo>
                  <a:pt x="440304" y="292211"/>
                </a:lnTo>
                <a:lnTo>
                  <a:pt x="393572" y="317479"/>
                </a:lnTo>
                <a:lnTo>
                  <a:pt x="350007" y="343661"/>
                </a:lnTo>
                <a:lnTo>
                  <a:pt x="309621" y="370453"/>
                </a:lnTo>
                <a:lnTo>
                  <a:pt x="272664" y="398129"/>
                </a:lnTo>
                <a:lnTo>
                  <a:pt x="239005" y="426567"/>
                </a:lnTo>
                <a:lnTo>
                  <a:pt x="208525" y="455675"/>
                </a:lnTo>
                <a:lnTo>
                  <a:pt x="180974" y="485393"/>
                </a:lnTo>
                <a:lnTo>
                  <a:pt x="156209" y="515599"/>
                </a:lnTo>
                <a:lnTo>
                  <a:pt x="133849" y="546475"/>
                </a:lnTo>
                <a:lnTo>
                  <a:pt x="95880" y="609203"/>
                </a:lnTo>
                <a:lnTo>
                  <a:pt x="65531" y="673089"/>
                </a:lnTo>
                <a:lnTo>
                  <a:pt x="40504" y="737859"/>
                </a:lnTo>
                <a:lnTo>
                  <a:pt x="19299" y="802873"/>
                </a:lnTo>
                <a:lnTo>
                  <a:pt x="0" y="867765"/>
                </a:lnTo>
                <a:lnTo>
                  <a:pt x="30348" y="876787"/>
                </a:lnTo>
                <a:lnTo>
                  <a:pt x="49648" y="811895"/>
                </a:lnTo>
                <a:lnTo>
                  <a:pt x="59685" y="779769"/>
                </a:lnTo>
                <a:lnTo>
                  <a:pt x="82164" y="716279"/>
                </a:lnTo>
                <a:lnTo>
                  <a:pt x="108834" y="654039"/>
                </a:lnTo>
                <a:lnTo>
                  <a:pt x="141350" y="593323"/>
                </a:lnTo>
                <a:lnTo>
                  <a:pt x="170687" y="549127"/>
                </a:lnTo>
                <a:lnTo>
                  <a:pt x="205227" y="505693"/>
                </a:lnTo>
                <a:lnTo>
                  <a:pt x="231385" y="477499"/>
                </a:lnTo>
                <a:lnTo>
                  <a:pt x="260603" y="449823"/>
                </a:lnTo>
                <a:lnTo>
                  <a:pt x="292726" y="422635"/>
                </a:lnTo>
                <a:lnTo>
                  <a:pt x="328159" y="396239"/>
                </a:lnTo>
                <a:lnTo>
                  <a:pt x="367152" y="370179"/>
                </a:lnTo>
                <a:lnTo>
                  <a:pt x="409574" y="344911"/>
                </a:lnTo>
                <a:lnTo>
                  <a:pt x="455163" y="320161"/>
                </a:lnTo>
                <a:lnTo>
                  <a:pt x="503800" y="295777"/>
                </a:lnTo>
                <a:lnTo>
                  <a:pt x="581524" y="260329"/>
                </a:lnTo>
                <a:lnTo>
                  <a:pt x="664963" y="225795"/>
                </a:lnTo>
                <a:lnTo>
                  <a:pt x="723006" y="203301"/>
                </a:lnTo>
                <a:lnTo>
                  <a:pt x="782954" y="181081"/>
                </a:lnTo>
                <a:lnTo>
                  <a:pt x="844414" y="159105"/>
                </a:lnTo>
                <a:lnTo>
                  <a:pt x="907279" y="137525"/>
                </a:lnTo>
                <a:lnTo>
                  <a:pt x="1101964" y="73639"/>
                </a:lnTo>
                <a:lnTo>
                  <a:pt x="1143824" y="60389"/>
                </a:lnTo>
                <a:lnTo>
                  <a:pt x="1134290" y="30280"/>
                </a:lnTo>
                <a:close/>
              </a:path>
              <a:path w="1229995" h="876935">
                <a:moveTo>
                  <a:pt x="1220458" y="25511"/>
                </a:moveTo>
                <a:lnTo>
                  <a:pt x="1149361" y="25511"/>
                </a:lnTo>
                <a:lnTo>
                  <a:pt x="1158870" y="55625"/>
                </a:lnTo>
                <a:lnTo>
                  <a:pt x="1143824" y="60389"/>
                </a:lnTo>
                <a:lnTo>
                  <a:pt x="1153414" y="90677"/>
                </a:lnTo>
                <a:lnTo>
                  <a:pt x="1220458" y="25511"/>
                </a:lnTo>
                <a:close/>
              </a:path>
              <a:path w="1229995" h="876935">
                <a:moveTo>
                  <a:pt x="1149361" y="25511"/>
                </a:moveTo>
                <a:lnTo>
                  <a:pt x="1134290" y="30280"/>
                </a:lnTo>
                <a:lnTo>
                  <a:pt x="1143824" y="60389"/>
                </a:lnTo>
                <a:lnTo>
                  <a:pt x="1158870" y="55625"/>
                </a:lnTo>
                <a:lnTo>
                  <a:pt x="1149361" y="25511"/>
                </a:lnTo>
                <a:close/>
              </a:path>
              <a:path w="1229995" h="876935">
                <a:moveTo>
                  <a:pt x="1124702" y="0"/>
                </a:moveTo>
                <a:lnTo>
                  <a:pt x="1134290" y="30280"/>
                </a:lnTo>
                <a:lnTo>
                  <a:pt x="1149361" y="25511"/>
                </a:lnTo>
                <a:lnTo>
                  <a:pt x="1220458" y="25511"/>
                </a:lnTo>
                <a:lnTo>
                  <a:pt x="1229614" y="16611"/>
                </a:lnTo>
                <a:lnTo>
                  <a:pt x="1124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608064" y="2050024"/>
            <a:ext cx="1265555" cy="1016000"/>
          </a:xfrm>
          <a:custGeom>
            <a:avLst/>
            <a:gdLst/>
            <a:ahLst/>
            <a:cxnLst/>
            <a:rect l="l" t="t" r="r" b="b"/>
            <a:pathLst>
              <a:path w="1265554" h="1016000">
                <a:moveTo>
                  <a:pt x="1201769" y="920557"/>
                </a:moveTo>
                <a:lnTo>
                  <a:pt x="1170188" y="920770"/>
                </a:lnTo>
                <a:lnTo>
                  <a:pt x="1218316" y="1015502"/>
                </a:lnTo>
                <a:lnTo>
                  <a:pt x="1257189" y="936619"/>
                </a:lnTo>
                <a:lnTo>
                  <a:pt x="1202070" y="936619"/>
                </a:lnTo>
                <a:lnTo>
                  <a:pt x="1201769" y="920557"/>
                </a:lnTo>
                <a:close/>
              </a:path>
              <a:path w="1265554" h="1016000">
                <a:moveTo>
                  <a:pt x="1233399" y="920344"/>
                </a:moveTo>
                <a:lnTo>
                  <a:pt x="1201769" y="920557"/>
                </a:lnTo>
                <a:lnTo>
                  <a:pt x="1202070" y="936619"/>
                </a:lnTo>
                <a:lnTo>
                  <a:pt x="1233677" y="936010"/>
                </a:lnTo>
                <a:lnTo>
                  <a:pt x="1233399" y="920344"/>
                </a:lnTo>
                <a:close/>
              </a:path>
              <a:path w="1265554" h="1016000">
                <a:moveTo>
                  <a:pt x="1265316" y="920130"/>
                </a:moveTo>
                <a:lnTo>
                  <a:pt x="1233399" y="920344"/>
                </a:lnTo>
                <a:lnTo>
                  <a:pt x="1233677" y="936010"/>
                </a:lnTo>
                <a:lnTo>
                  <a:pt x="1202070" y="936619"/>
                </a:lnTo>
                <a:lnTo>
                  <a:pt x="1257189" y="936619"/>
                </a:lnTo>
                <a:lnTo>
                  <a:pt x="1265316" y="920130"/>
                </a:lnTo>
                <a:close/>
              </a:path>
              <a:path w="1265554" h="1016000">
                <a:moveTo>
                  <a:pt x="7863" y="0"/>
                </a:moveTo>
                <a:lnTo>
                  <a:pt x="0" y="30754"/>
                </a:lnTo>
                <a:lnTo>
                  <a:pt x="151394" y="69860"/>
                </a:lnTo>
                <a:lnTo>
                  <a:pt x="373014" y="130180"/>
                </a:lnTo>
                <a:lnTo>
                  <a:pt x="444124" y="150997"/>
                </a:lnTo>
                <a:lnTo>
                  <a:pt x="513587" y="172486"/>
                </a:lnTo>
                <a:lnTo>
                  <a:pt x="580765" y="194431"/>
                </a:lnTo>
                <a:lnTo>
                  <a:pt x="645657" y="217169"/>
                </a:lnTo>
                <a:lnTo>
                  <a:pt x="707776" y="240670"/>
                </a:lnTo>
                <a:lnTo>
                  <a:pt x="766815" y="265175"/>
                </a:lnTo>
                <a:lnTo>
                  <a:pt x="822716" y="290443"/>
                </a:lnTo>
                <a:lnTo>
                  <a:pt x="874775" y="316870"/>
                </a:lnTo>
                <a:lnTo>
                  <a:pt x="922903" y="344302"/>
                </a:lnTo>
                <a:lnTo>
                  <a:pt x="966856" y="372892"/>
                </a:lnTo>
                <a:lnTo>
                  <a:pt x="1006083" y="402854"/>
                </a:lnTo>
                <a:lnTo>
                  <a:pt x="1040770" y="433974"/>
                </a:lnTo>
                <a:lnTo>
                  <a:pt x="1070853" y="466222"/>
                </a:lnTo>
                <a:lnTo>
                  <a:pt x="1097036" y="499750"/>
                </a:lnTo>
                <a:lnTo>
                  <a:pt x="1119499" y="534436"/>
                </a:lnTo>
                <a:lnTo>
                  <a:pt x="1138427" y="570097"/>
                </a:lnTo>
                <a:lnTo>
                  <a:pt x="1154308" y="606948"/>
                </a:lnTo>
                <a:lnTo>
                  <a:pt x="1167262" y="644773"/>
                </a:lnTo>
                <a:lnTo>
                  <a:pt x="1177686" y="683392"/>
                </a:lnTo>
                <a:lnTo>
                  <a:pt x="1185793" y="722894"/>
                </a:lnTo>
                <a:lnTo>
                  <a:pt x="1192011" y="763402"/>
                </a:lnTo>
                <a:lnTo>
                  <a:pt x="1196339" y="804184"/>
                </a:lnTo>
                <a:lnTo>
                  <a:pt x="1199387" y="845698"/>
                </a:lnTo>
                <a:lnTo>
                  <a:pt x="1201155" y="887729"/>
                </a:lnTo>
                <a:lnTo>
                  <a:pt x="1201769" y="920557"/>
                </a:lnTo>
                <a:lnTo>
                  <a:pt x="1233399" y="920344"/>
                </a:lnTo>
                <a:lnTo>
                  <a:pt x="1231026" y="843412"/>
                </a:lnTo>
                <a:lnTo>
                  <a:pt x="1227825" y="800861"/>
                </a:lnTo>
                <a:lnTo>
                  <a:pt x="1223406" y="758586"/>
                </a:lnTo>
                <a:lnTo>
                  <a:pt x="1216913" y="716920"/>
                </a:lnTo>
                <a:lnTo>
                  <a:pt x="1208410" y="675528"/>
                </a:lnTo>
                <a:lnTo>
                  <a:pt x="1197345" y="634867"/>
                </a:lnTo>
                <a:lnTo>
                  <a:pt x="1183507" y="595000"/>
                </a:lnTo>
                <a:lnTo>
                  <a:pt x="1166621" y="555894"/>
                </a:lnTo>
                <a:lnTo>
                  <a:pt x="1146444" y="517794"/>
                </a:lnTo>
                <a:lnTo>
                  <a:pt x="1122425" y="480821"/>
                </a:lnTo>
                <a:lnTo>
                  <a:pt x="1094475" y="445129"/>
                </a:lnTo>
                <a:lnTo>
                  <a:pt x="1062349" y="410839"/>
                </a:lnTo>
                <a:lnTo>
                  <a:pt x="1025773" y="377951"/>
                </a:lnTo>
                <a:lnTo>
                  <a:pt x="984503" y="346588"/>
                </a:lnTo>
                <a:lnTo>
                  <a:pt x="939027" y="316991"/>
                </a:lnTo>
                <a:lnTo>
                  <a:pt x="889375" y="288797"/>
                </a:lnTo>
                <a:lnTo>
                  <a:pt x="836035" y="261762"/>
                </a:lnTo>
                <a:lnTo>
                  <a:pt x="779282" y="235976"/>
                </a:lnTo>
                <a:lnTo>
                  <a:pt x="719206" y="211195"/>
                </a:lnTo>
                <a:lnTo>
                  <a:pt x="656325" y="187330"/>
                </a:lnTo>
                <a:lnTo>
                  <a:pt x="590793" y="164348"/>
                </a:lnTo>
                <a:lnTo>
                  <a:pt x="522853" y="142128"/>
                </a:lnTo>
                <a:lnTo>
                  <a:pt x="453146" y="120670"/>
                </a:lnTo>
                <a:lnTo>
                  <a:pt x="381518" y="99700"/>
                </a:lnTo>
                <a:lnTo>
                  <a:pt x="234330" y="59070"/>
                </a:lnTo>
                <a:lnTo>
                  <a:pt x="78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11989" y="4920865"/>
            <a:ext cx="881380" cy="1431290"/>
          </a:xfrm>
          <a:custGeom>
            <a:avLst/>
            <a:gdLst/>
            <a:ahLst/>
            <a:cxnLst/>
            <a:rect l="l" t="t" r="r" b="b"/>
            <a:pathLst>
              <a:path w="881379" h="1431289">
                <a:moveTo>
                  <a:pt x="47884" y="1335917"/>
                </a:moveTo>
                <a:lnTo>
                  <a:pt x="0" y="1430786"/>
                </a:lnTo>
                <a:lnTo>
                  <a:pt x="104668" y="1412129"/>
                </a:lnTo>
                <a:lnTo>
                  <a:pt x="92781" y="1396175"/>
                </a:lnTo>
                <a:lnTo>
                  <a:pt x="73030" y="1396175"/>
                </a:lnTo>
                <a:lnTo>
                  <a:pt x="54101" y="1370777"/>
                </a:lnTo>
                <a:lnTo>
                  <a:pt x="66804" y="1361311"/>
                </a:lnTo>
                <a:lnTo>
                  <a:pt x="47884" y="1335917"/>
                </a:lnTo>
                <a:close/>
              </a:path>
              <a:path w="881379" h="1431289">
                <a:moveTo>
                  <a:pt x="66804" y="1361311"/>
                </a:moveTo>
                <a:lnTo>
                  <a:pt x="54101" y="1370777"/>
                </a:lnTo>
                <a:lnTo>
                  <a:pt x="73030" y="1396175"/>
                </a:lnTo>
                <a:lnTo>
                  <a:pt x="85742" y="1386727"/>
                </a:lnTo>
                <a:lnTo>
                  <a:pt x="66804" y="1361311"/>
                </a:lnTo>
                <a:close/>
              </a:path>
              <a:path w="881379" h="1431289">
                <a:moveTo>
                  <a:pt x="85742" y="1386727"/>
                </a:moveTo>
                <a:lnTo>
                  <a:pt x="73030" y="1396175"/>
                </a:lnTo>
                <a:lnTo>
                  <a:pt x="92781" y="1396175"/>
                </a:lnTo>
                <a:lnTo>
                  <a:pt x="85742" y="1386727"/>
                </a:lnTo>
                <a:close/>
              </a:path>
              <a:path w="881379" h="1431289">
                <a:moveTo>
                  <a:pt x="849508" y="0"/>
                </a:moveTo>
                <a:lnTo>
                  <a:pt x="835792" y="108335"/>
                </a:lnTo>
                <a:lnTo>
                  <a:pt x="828568" y="162187"/>
                </a:lnTo>
                <a:lnTo>
                  <a:pt x="820826" y="215777"/>
                </a:lnTo>
                <a:lnTo>
                  <a:pt x="812566" y="269117"/>
                </a:lnTo>
                <a:lnTo>
                  <a:pt x="803422" y="321944"/>
                </a:lnTo>
                <a:lnTo>
                  <a:pt x="793394" y="374273"/>
                </a:lnTo>
                <a:lnTo>
                  <a:pt x="782208" y="426089"/>
                </a:lnTo>
                <a:lnTo>
                  <a:pt x="769772" y="477143"/>
                </a:lnTo>
                <a:lnTo>
                  <a:pt x="756056" y="527566"/>
                </a:lnTo>
                <a:lnTo>
                  <a:pt x="740663" y="577096"/>
                </a:lnTo>
                <a:lnTo>
                  <a:pt x="723534" y="625864"/>
                </a:lnTo>
                <a:lnTo>
                  <a:pt x="704606" y="673607"/>
                </a:lnTo>
                <a:lnTo>
                  <a:pt x="683788" y="720352"/>
                </a:lnTo>
                <a:lnTo>
                  <a:pt x="660806" y="765809"/>
                </a:lnTo>
                <a:lnTo>
                  <a:pt x="635386" y="810386"/>
                </a:lnTo>
                <a:lnTo>
                  <a:pt x="607466" y="853820"/>
                </a:lnTo>
                <a:lnTo>
                  <a:pt x="577230" y="895993"/>
                </a:lnTo>
                <a:lnTo>
                  <a:pt x="544708" y="937522"/>
                </a:lnTo>
                <a:lnTo>
                  <a:pt x="510174" y="978026"/>
                </a:lnTo>
                <a:lnTo>
                  <a:pt x="473720" y="1017532"/>
                </a:lnTo>
                <a:lnTo>
                  <a:pt x="435498" y="1056394"/>
                </a:lnTo>
                <a:lnTo>
                  <a:pt x="395752" y="1094494"/>
                </a:lnTo>
                <a:lnTo>
                  <a:pt x="354329" y="1131950"/>
                </a:lnTo>
                <a:lnTo>
                  <a:pt x="311810" y="1169039"/>
                </a:lnTo>
                <a:lnTo>
                  <a:pt x="267980" y="1205483"/>
                </a:lnTo>
                <a:lnTo>
                  <a:pt x="223418" y="1241429"/>
                </a:lnTo>
                <a:lnTo>
                  <a:pt x="177820" y="1277111"/>
                </a:lnTo>
                <a:lnTo>
                  <a:pt x="131582" y="1312676"/>
                </a:lnTo>
                <a:lnTo>
                  <a:pt x="66804" y="1361311"/>
                </a:lnTo>
                <a:lnTo>
                  <a:pt x="85742" y="1386727"/>
                </a:lnTo>
                <a:lnTo>
                  <a:pt x="150875" y="1337822"/>
                </a:lnTo>
                <a:lnTo>
                  <a:pt x="197357" y="1302139"/>
                </a:lnTo>
                <a:lnTo>
                  <a:pt x="243230" y="1266194"/>
                </a:lnTo>
                <a:lnTo>
                  <a:pt x="288310" y="1229749"/>
                </a:lnTo>
                <a:lnTo>
                  <a:pt x="332628" y="1192910"/>
                </a:lnTo>
                <a:lnTo>
                  <a:pt x="375665" y="1155454"/>
                </a:lnTo>
                <a:lnTo>
                  <a:pt x="417575" y="1117354"/>
                </a:lnTo>
                <a:lnTo>
                  <a:pt x="458114" y="1078610"/>
                </a:lnTo>
                <a:lnTo>
                  <a:pt x="496976" y="1038986"/>
                </a:lnTo>
                <a:lnTo>
                  <a:pt x="534314" y="998482"/>
                </a:lnTo>
                <a:lnTo>
                  <a:pt x="569610" y="957071"/>
                </a:lnTo>
                <a:lnTo>
                  <a:pt x="602741" y="914780"/>
                </a:lnTo>
                <a:lnTo>
                  <a:pt x="633862" y="871228"/>
                </a:lnTo>
                <a:lnTo>
                  <a:pt x="662574" y="826520"/>
                </a:lnTo>
                <a:lnTo>
                  <a:pt x="688847" y="780550"/>
                </a:lnTo>
                <a:lnTo>
                  <a:pt x="712744" y="733306"/>
                </a:lnTo>
                <a:lnTo>
                  <a:pt x="734080" y="685300"/>
                </a:lnTo>
                <a:lnTo>
                  <a:pt x="753496" y="636269"/>
                </a:lnTo>
                <a:lnTo>
                  <a:pt x="770900" y="586490"/>
                </a:lnTo>
                <a:lnTo>
                  <a:pt x="786536" y="535948"/>
                </a:lnTo>
                <a:lnTo>
                  <a:pt x="800618" y="484631"/>
                </a:lnTo>
                <a:lnTo>
                  <a:pt x="813206" y="432697"/>
                </a:lnTo>
                <a:lnTo>
                  <a:pt x="824483" y="380237"/>
                </a:lnTo>
                <a:lnTo>
                  <a:pt x="834664" y="327278"/>
                </a:lnTo>
                <a:lnTo>
                  <a:pt x="843808" y="274070"/>
                </a:lnTo>
                <a:lnTo>
                  <a:pt x="852190" y="220349"/>
                </a:lnTo>
                <a:lnTo>
                  <a:pt x="859932" y="166496"/>
                </a:lnTo>
                <a:lnTo>
                  <a:pt x="867155" y="112276"/>
                </a:lnTo>
                <a:lnTo>
                  <a:pt x="880871" y="4072"/>
                </a:lnTo>
                <a:lnTo>
                  <a:pt x="8495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3240" y="307988"/>
            <a:ext cx="9070975" cy="1250950"/>
          </a:xfrm>
          <a:custGeom>
            <a:avLst/>
            <a:gdLst/>
            <a:ahLst/>
            <a:cxnLst/>
            <a:rect l="l" t="t" r="r" b="b"/>
            <a:pathLst>
              <a:path w="9070975" h="1250950">
                <a:moveTo>
                  <a:pt x="0" y="1250941"/>
                </a:moveTo>
                <a:lnTo>
                  <a:pt x="9070969" y="1250941"/>
                </a:lnTo>
                <a:lnTo>
                  <a:pt x="9070969" y="0"/>
                </a:lnTo>
                <a:lnTo>
                  <a:pt x="0" y="0"/>
                </a:lnTo>
                <a:lnTo>
                  <a:pt x="0" y="1250941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0743" y="428236"/>
            <a:ext cx="8922312" cy="115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490"/>
              </a:lnSpc>
            </a:pPr>
            <a:r>
              <a:rPr dirty="0"/>
              <a:t>Vztah manažerského účetnictví a</a:t>
            </a:r>
          </a:p>
          <a:p>
            <a:pPr marL="12700">
              <a:lnSpc>
                <a:spcPts val="4490"/>
              </a:lnSpc>
            </a:pPr>
            <a:r>
              <a:rPr dirty="0"/>
              <a:t>controllingu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580743" y="1831390"/>
            <a:ext cx="8922312" cy="19620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90"/>
              </a:lnSpc>
            </a:pPr>
            <a:r>
              <a:rPr lang="cs-CZ" sz="3200" dirty="0" smtClean="0"/>
              <a:t>Controlling</a:t>
            </a:r>
            <a:r>
              <a:rPr lang="cs-CZ" sz="3200" dirty="0" smtClean="0">
                <a:latin typeface="Times New Roman"/>
                <a:cs typeface="Times New Roman"/>
              </a:rPr>
              <a:t> </a:t>
            </a:r>
            <a:r>
              <a:rPr lang="cs-CZ" sz="3200" dirty="0" smtClean="0"/>
              <a:t>-</a:t>
            </a:r>
            <a:r>
              <a:rPr lang="cs-CZ" sz="3200" dirty="0" smtClean="0">
                <a:latin typeface="Times New Roman"/>
                <a:cs typeface="Times New Roman"/>
              </a:rPr>
              <a:t> </a:t>
            </a:r>
            <a:r>
              <a:rPr lang="cs-CZ" sz="3200" dirty="0" smtClean="0"/>
              <a:t>metoda řízení, integruje a funkčně</a:t>
            </a:r>
            <a:endParaRPr lang="cs-CZ" sz="3200" dirty="0" smtClean="0">
              <a:latin typeface="Times New Roman"/>
              <a:cs typeface="Times New Roman"/>
            </a:endParaRPr>
          </a:p>
          <a:p>
            <a:pPr marL="12700">
              <a:lnSpc>
                <a:spcPts val="3590"/>
              </a:lnSpc>
            </a:pPr>
            <a:r>
              <a:rPr lang="cs-CZ" sz="3200" dirty="0" smtClean="0"/>
              <a:t>koordinuj</a:t>
            </a:r>
            <a:r>
              <a:rPr lang="cs-CZ" sz="3200" dirty="0" smtClean="0">
                <a:latin typeface="Times New Roman"/>
                <a:cs typeface="Times New Roman"/>
              </a:rPr>
              <a:t> </a:t>
            </a:r>
            <a:r>
              <a:rPr lang="cs-CZ" sz="3200" b="1" dirty="0" smtClean="0"/>
              <a:t>všechny funkce systému řízení</a:t>
            </a:r>
            <a:endParaRPr lang="cs-CZ" sz="3200" dirty="0" smtClean="0"/>
          </a:p>
          <a:p>
            <a:pPr marL="12700">
              <a:lnSpc>
                <a:spcPts val="3595"/>
              </a:lnSpc>
              <a:spcBef>
                <a:spcPts val="900"/>
              </a:spcBef>
            </a:pPr>
            <a:r>
              <a:rPr lang="cs-CZ" sz="3200" dirty="0" smtClean="0"/>
              <a:t>Manažerské účetnictví -</a:t>
            </a:r>
            <a:r>
              <a:rPr lang="cs-CZ" sz="3200" dirty="0" smtClean="0">
                <a:latin typeface="Times New Roman"/>
                <a:cs typeface="Times New Roman"/>
              </a:rPr>
              <a:t> </a:t>
            </a:r>
            <a:r>
              <a:rPr lang="cs-CZ" sz="3200" dirty="0" smtClean="0"/>
              <a:t>"jen"</a:t>
            </a:r>
            <a:r>
              <a:rPr lang="cs-CZ" sz="3200" dirty="0" smtClean="0">
                <a:latin typeface="Times New Roman"/>
                <a:cs typeface="Times New Roman"/>
              </a:rPr>
              <a:t> </a:t>
            </a:r>
            <a:r>
              <a:rPr lang="cs-CZ" sz="3200" b="1" dirty="0" smtClean="0"/>
              <a:t>informační nástroj</a:t>
            </a:r>
            <a:endParaRPr lang="cs-CZ" sz="3200" dirty="0" smtClean="0"/>
          </a:p>
          <a:p>
            <a:pPr marL="12700">
              <a:lnSpc>
                <a:spcPts val="3595"/>
              </a:lnSpc>
            </a:pPr>
            <a:r>
              <a:rPr lang="cs-CZ" sz="3200" dirty="0" smtClean="0"/>
              <a:t>systému řízení</a:t>
            </a:r>
            <a:endParaRPr lang="cs-CZ" sz="3200" dirty="0"/>
          </a:p>
        </p:txBody>
      </p:sp>
      <p:sp>
        <p:nvSpPr>
          <p:cNvPr id="5" name="object 5"/>
          <p:cNvSpPr txBox="1"/>
          <p:nvPr/>
        </p:nvSpPr>
        <p:spPr>
          <a:xfrm>
            <a:off x="3043296" y="4708529"/>
            <a:ext cx="2568575" cy="428625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12775">
              <a:lnSpc>
                <a:spcPct val="100000"/>
              </a:lnSpc>
            </a:pPr>
            <a:r>
              <a:rPr sz="2400" b="1" spc="-2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400" b="1" spc="-4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b="1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oli</a:t>
            </a:r>
            <a:r>
              <a:rPr sz="2400" b="1" spc="-2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19175" y="5565779"/>
            <a:ext cx="1663700" cy="369332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26695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Naturální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19556" y="5565779"/>
            <a:ext cx="1663700" cy="428625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8956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Fi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anční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162690" y="5565779"/>
            <a:ext cx="1663700" cy="428625"/>
          </a:xfrm>
          <a:custGeom>
            <a:avLst/>
            <a:gdLst/>
            <a:ahLst/>
            <a:cxnLst/>
            <a:rect l="l" t="t" r="r" b="b"/>
            <a:pathLst>
              <a:path w="1663700" h="428625">
                <a:moveTo>
                  <a:pt x="0" y="428624"/>
                </a:moveTo>
                <a:lnTo>
                  <a:pt x="1663695" y="428624"/>
                </a:lnTo>
                <a:lnTo>
                  <a:pt x="1663695" y="0"/>
                </a:lnTo>
                <a:lnTo>
                  <a:pt x="0" y="0"/>
                </a:lnTo>
                <a:lnTo>
                  <a:pt x="0" y="428624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19656" y="5348228"/>
            <a:ext cx="9525" cy="222250"/>
          </a:xfrm>
          <a:custGeom>
            <a:avLst/>
            <a:gdLst/>
            <a:ahLst/>
            <a:cxnLst/>
            <a:rect l="l" t="t" r="r" b="b"/>
            <a:pathLst>
              <a:path w="9525" h="222250">
                <a:moveTo>
                  <a:pt x="9509" y="222241"/>
                </a:moveTo>
                <a:lnTo>
                  <a:pt x="0" y="0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28800" y="5378446"/>
            <a:ext cx="5140325" cy="6350"/>
          </a:xfrm>
          <a:custGeom>
            <a:avLst/>
            <a:gdLst/>
            <a:ahLst/>
            <a:cxnLst/>
            <a:rect l="l" t="t" r="r" b="b"/>
            <a:pathLst>
              <a:path w="5140325" h="6350">
                <a:moveTo>
                  <a:pt x="0" y="0"/>
                </a:moveTo>
                <a:lnTo>
                  <a:pt x="5140329" y="6358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62789" y="5368921"/>
            <a:ext cx="9525" cy="222250"/>
          </a:xfrm>
          <a:custGeom>
            <a:avLst/>
            <a:gdLst/>
            <a:ahLst/>
            <a:cxnLst/>
            <a:rect l="l" t="t" r="r" b="b"/>
            <a:pathLst>
              <a:path w="9525" h="222250">
                <a:moveTo>
                  <a:pt x="9509" y="222254"/>
                </a:moveTo>
                <a:lnTo>
                  <a:pt x="0" y="0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22454" y="5348228"/>
            <a:ext cx="9525" cy="222250"/>
          </a:xfrm>
          <a:custGeom>
            <a:avLst/>
            <a:gdLst/>
            <a:ahLst/>
            <a:cxnLst/>
            <a:rect l="l" t="t" r="r" b="b"/>
            <a:pathLst>
              <a:path w="9525" h="222250">
                <a:moveTo>
                  <a:pt x="9524" y="222241"/>
                </a:moveTo>
                <a:lnTo>
                  <a:pt x="0" y="0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19656" y="5132320"/>
            <a:ext cx="9525" cy="222250"/>
          </a:xfrm>
          <a:custGeom>
            <a:avLst/>
            <a:gdLst/>
            <a:ahLst/>
            <a:cxnLst/>
            <a:rect l="l" t="t" r="r" b="b"/>
            <a:pathLst>
              <a:path w="9525" h="222250">
                <a:moveTo>
                  <a:pt x="9509" y="222254"/>
                </a:moveTo>
                <a:lnTo>
                  <a:pt x="0" y="0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254380" y="5494340"/>
            <a:ext cx="4929505" cy="1023357"/>
          </a:xfrm>
          <a:prstGeom prst="rect">
            <a:avLst/>
          </a:prstGeom>
          <a:solidFill>
            <a:srgbClr val="2C2CB8"/>
          </a:solidFill>
          <a:ln w="2844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3663">
              <a:lnSpc>
                <a:spcPct val="100000"/>
              </a:lnSpc>
            </a:pPr>
            <a:r>
              <a:rPr lang="cs-CZ" sz="2400" b="1" dirty="0" smtClean="0">
                <a:solidFill>
                  <a:srgbClr val="FFFFFF"/>
                </a:solidFill>
                <a:latin typeface="Calibri"/>
                <a:cs typeface="Calibri"/>
              </a:rPr>
              <a:t>Finanční 		Nákladový</a:t>
            </a:r>
            <a:endParaRPr lang="cs-CZ" sz="2400" dirty="0" smtClean="0">
              <a:latin typeface="Calibri"/>
              <a:cs typeface="Calibri"/>
            </a:endParaRPr>
          </a:p>
          <a:p>
            <a:pPr marL="76200">
              <a:lnSpc>
                <a:spcPts val="2090"/>
              </a:lnSpc>
              <a:spcBef>
                <a:spcPts val="1005"/>
              </a:spcBef>
            </a:pP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Předmět informačního zobrazení</a:t>
            </a:r>
            <a:endParaRPr lang="cs-CZ" sz="1800" dirty="0" smtClean="0">
              <a:latin typeface="Arial"/>
              <a:cs typeface="Arial"/>
            </a:endParaRPr>
          </a:p>
          <a:p>
            <a:pPr marL="76200">
              <a:lnSpc>
                <a:spcPts val="2039"/>
              </a:lnSpc>
            </a:pP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manažerského účetnictví</a:t>
            </a:r>
            <a:endParaRPr lang="cs-CZ"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748</Words>
  <Application>Microsoft Office PowerPoint</Application>
  <PresentationFormat>Vlastní</PresentationFormat>
  <Paragraphs>117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1 - MANAŽERSKÉ ÚČETNICTVÍ: POJEM, CÍL, OBSAH A STRUKTURA</vt:lpstr>
      <vt:lpstr>UŽIVATELSKÁ STRUKTURA ÚČETNÍCH INFORMACÍ</vt:lpstr>
      <vt:lpstr>Manažerské účetnictví</vt:lpstr>
      <vt:lpstr>Procesní nákladové účetnictví</vt:lpstr>
      <vt:lpstr>Vztah finančního, daňového a manažerského účetnictví</vt:lpstr>
      <vt:lpstr>Controlling I</vt:lpstr>
      <vt:lpstr>Controlling II</vt:lpstr>
      <vt:lpstr>Fáze systému řízení</vt:lpstr>
      <vt:lpstr>Vztah manažerského účetnictví a controllingu</vt:lpstr>
      <vt:lpstr>Duální vztah finančního a manažerského účetnictví</vt:lpstr>
      <vt:lpstr>Duální vztah finančního a manažerského účetnictví II</vt:lpstr>
      <vt:lpstr>Shrnutí kapitoly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1 - MANAŽERSKÉ ÚČETNICTVÍ: POJEM, CÍL, OBSAH A STRUKTURA</dc:title>
  <dc:creator>Online2PDF.com</dc:creator>
  <cp:lastModifiedBy>Menšík Michal</cp:lastModifiedBy>
  <cp:revision>7</cp:revision>
  <dcterms:created xsi:type="dcterms:W3CDTF">2018-02-08T09:14:03Z</dcterms:created>
  <dcterms:modified xsi:type="dcterms:W3CDTF">2018-02-08T09:44:06Z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