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523679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868265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89804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7371702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457890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1497394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3615973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5110633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0046802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832898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4359597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92417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2510947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5774123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56103216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9622113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837584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6936315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389245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7218732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664393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0723021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909284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88"/>
                </a:moveTo>
                <a:lnTo>
                  <a:pt x="10080619" y="1566588"/>
                </a:lnTo>
                <a:lnTo>
                  <a:pt x="10080619" y="0"/>
                </a:lnTo>
                <a:lnTo>
                  <a:pt x="0" y="0"/>
                </a:lnTo>
                <a:lnTo>
                  <a:pt x="0" y="1566588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89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51"/>
                </a:moveTo>
                <a:lnTo>
                  <a:pt x="10080619" y="5920451"/>
                </a:lnTo>
                <a:lnTo>
                  <a:pt x="10080619" y="0"/>
                </a:lnTo>
                <a:lnTo>
                  <a:pt x="0" y="0"/>
                </a:lnTo>
                <a:lnTo>
                  <a:pt x="0" y="5920451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889000" cy="7541895"/>
          </a:xfrm>
          <a:custGeom>
            <a:avLst/>
            <a:gdLst/>
            <a:ahLst/>
            <a:cxnLst/>
            <a:rect l="l" t="t" r="r" b="b"/>
            <a:pathLst>
              <a:path w="889000" h="7541895">
                <a:moveTo>
                  <a:pt x="104774" y="0"/>
                </a:moveTo>
                <a:lnTo>
                  <a:pt x="40454" y="12503"/>
                </a:lnTo>
                <a:lnTo>
                  <a:pt x="0" y="36217"/>
                </a:lnTo>
                <a:lnTo>
                  <a:pt x="0" y="7507519"/>
                </a:lnTo>
                <a:lnTo>
                  <a:pt x="40463" y="7531236"/>
                </a:lnTo>
                <a:lnTo>
                  <a:pt x="93323" y="7541513"/>
                </a:lnTo>
                <a:lnTo>
                  <a:pt x="116227" y="7541513"/>
                </a:lnTo>
                <a:lnTo>
                  <a:pt x="169097" y="7531234"/>
                </a:lnTo>
                <a:lnTo>
                  <a:pt x="231983" y="7494371"/>
                </a:lnTo>
                <a:lnTo>
                  <a:pt x="293237" y="7434116"/>
                </a:lnTo>
                <a:lnTo>
                  <a:pt x="352655" y="7351442"/>
                </a:lnTo>
                <a:lnTo>
                  <a:pt x="410036" y="7247320"/>
                </a:lnTo>
                <a:lnTo>
                  <a:pt x="465177" y="7122720"/>
                </a:lnTo>
                <a:lnTo>
                  <a:pt x="517877" y="6978614"/>
                </a:lnTo>
                <a:lnTo>
                  <a:pt x="567934" y="6815973"/>
                </a:lnTo>
                <a:lnTo>
                  <a:pt x="615146" y="6635766"/>
                </a:lnTo>
                <a:lnTo>
                  <a:pt x="659312" y="6438966"/>
                </a:lnTo>
                <a:lnTo>
                  <a:pt x="700229" y="6226543"/>
                </a:lnTo>
                <a:lnTo>
                  <a:pt x="737695" y="5999468"/>
                </a:lnTo>
                <a:lnTo>
                  <a:pt x="771510" y="5758712"/>
                </a:lnTo>
                <a:lnTo>
                  <a:pt x="801471" y="5505246"/>
                </a:lnTo>
                <a:lnTo>
                  <a:pt x="827376" y="5240040"/>
                </a:lnTo>
                <a:lnTo>
                  <a:pt x="849024" y="4964065"/>
                </a:lnTo>
                <a:lnTo>
                  <a:pt x="866212" y="4678293"/>
                </a:lnTo>
                <a:lnTo>
                  <a:pt x="878740" y="4383694"/>
                </a:lnTo>
                <a:lnTo>
                  <a:pt x="886404" y="4081239"/>
                </a:lnTo>
                <a:lnTo>
                  <a:pt x="889004" y="3771777"/>
                </a:lnTo>
                <a:lnTo>
                  <a:pt x="886404" y="3462437"/>
                </a:lnTo>
                <a:lnTo>
                  <a:pt x="878740" y="3159983"/>
                </a:lnTo>
                <a:lnTo>
                  <a:pt x="866212" y="2865386"/>
                </a:lnTo>
                <a:lnTo>
                  <a:pt x="849024" y="2579616"/>
                </a:lnTo>
                <a:lnTo>
                  <a:pt x="827376" y="2303645"/>
                </a:lnTo>
                <a:lnTo>
                  <a:pt x="801471" y="2038442"/>
                </a:lnTo>
                <a:lnTo>
                  <a:pt x="771511" y="1784980"/>
                </a:lnTo>
                <a:lnTo>
                  <a:pt x="737696" y="1544228"/>
                </a:lnTo>
                <a:lnTo>
                  <a:pt x="700230" y="1317158"/>
                </a:lnTo>
                <a:lnTo>
                  <a:pt x="659313" y="1104739"/>
                </a:lnTo>
                <a:lnTo>
                  <a:pt x="615148" y="907944"/>
                </a:lnTo>
                <a:lnTo>
                  <a:pt x="567937" y="727743"/>
                </a:lnTo>
                <a:lnTo>
                  <a:pt x="517880" y="565106"/>
                </a:lnTo>
                <a:lnTo>
                  <a:pt x="465181" y="421004"/>
                </a:lnTo>
                <a:lnTo>
                  <a:pt x="410041" y="296409"/>
                </a:lnTo>
                <a:lnTo>
                  <a:pt x="352661" y="192290"/>
                </a:lnTo>
                <a:lnTo>
                  <a:pt x="293244" y="109619"/>
                </a:lnTo>
                <a:lnTo>
                  <a:pt x="231991" y="49367"/>
                </a:lnTo>
                <a:lnTo>
                  <a:pt x="169105" y="12503"/>
                </a:lnTo>
                <a:lnTo>
                  <a:pt x="104774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0"/>
            <a:ext cx="10022205" cy="7494905"/>
          </a:xfrm>
          <a:custGeom>
            <a:avLst/>
            <a:gdLst/>
            <a:ahLst/>
            <a:cxnLst/>
            <a:rect l="l" t="t" r="r" b="b"/>
            <a:pathLst>
              <a:path w="10022205" h="7494905">
                <a:moveTo>
                  <a:pt x="10021640" y="0"/>
                </a:moveTo>
                <a:lnTo>
                  <a:pt x="0" y="7494885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74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29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067130"/>
            <a:ext cx="10081260" cy="4441190"/>
          </a:xfrm>
          <a:custGeom>
            <a:avLst/>
            <a:gdLst/>
            <a:ahLst/>
            <a:cxnLst/>
            <a:rect l="l" t="t" r="r" b="b"/>
            <a:pathLst>
              <a:path w="10081260" h="4441190">
                <a:moveTo>
                  <a:pt x="10081259" y="0"/>
                </a:moveTo>
                <a:lnTo>
                  <a:pt x="0" y="444114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51092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en-GB" dirty="0" smtClean="0"/>
              <a:t>13</a:t>
            </a:r>
            <a:r>
              <a:rPr lang="en-GB" dirty="0" smtClean="0">
                <a:latin typeface="Times New Roman"/>
                <a:cs typeface="Times New Roman"/>
              </a:rPr>
              <a:t> </a:t>
            </a:r>
            <a:r>
              <a:rPr lang="en-GB" dirty="0" smtClean="0"/>
              <a:t>– METODA STANDARDNÍCH</a:t>
            </a:r>
            <a:br>
              <a:rPr lang="en-GB" dirty="0" smtClean="0"/>
            </a:br>
            <a:r>
              <a:rPr lang="en-GB" dirty="0" smtClean="0"/>
              <a:t>NÁKLADŮ A VÝNOSŮ</a:t>
            </a:r>
            <a:endParaRPr lang="en-GB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949690" cy="454425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vysvětlit cíl, význam a obsah metody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standardních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vysvětlit podstatu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vztah metody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standardních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normové metody,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základní typy odchylek,</a:t>
            </a:r>
            <a:endParaRPr sz="2400" dirty="0">
              <a:latin typeface="Arial"/>
              <a:cs typeface="Arial"/>
            </a:endParaRPr>
          </a:p>
          <a:p>
            <a:pPr marL="334010" marR="1304925" indent="-321310" algn="just">
              <a:lnSpc>
                <a:spcPct val="93200"/>
              </a:lnSpc>
              <a:spcBef>
                <a:spcPts val="139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strukturu odchylek při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zjišťování hospodářského výsledku na principu plných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ts val="2785"/>
              </a:lnSpc>
              <a:spcBef>
                <a:spcPts val="118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raznit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specifika zjišťování odchylek při nehomogenní</a:t>
            </a:r>
            <a:endParaRPr sz="2400" dirty="0">
              <a:latin typeface="Arial"/>
              <a:cs typeface="Arial"/>
            </a:endParaRPr>
          </a:p>
          <a:p>
            <a:pPr marL="33401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produkci.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5" dirty="0"/>
              <a:t>Analýza</a:t>
            </a:r>
            <a:r>
              <a:rPr spc="-5" dirty="0"/>
              <a:t> </a:t>
            </a:r>
            <a:r>
              <a:rPr spc="-20" dirty="0"/>
              <a:t>odchylek</a:t>
            </a:r>
            <a:r>
              <a:rPr spc="15" dirty="0"/>
              <a:t> </a:t>
            </a:r>
            <a:r>
              <a:rPr spc="-15" dirty="0">
                <a:latin typeface="Arial"/>
                <a:cs typeface="Arial"/>
              </a:rPr>
              <a:t>-</a:t>
            </a:r>
            <a:r>
              <a:rPr spc="125" dirty="0">
                <a:latin typeface="Times New Roman"/>
                <a:cs typeface="Times New Roman"/>
              </a:rPr>
              <a:t> </a:t>
            </a:r>
            <a:r>
              <a:rPr spc="-20" dirty="0"/>
              <a:t>shrnutí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0961292"/>
              </p:ext>
            </p:extLst>
          </p:nvPr>
        </p:nvGraphicFramePr>
        <p:xfrm>
          <a:off x="559501" y="1678681"/>
          <a:ext cx="8975794" cy="573474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68556"/>
                <a:gridCol w="4176652"/>
                <a:gridCol w="2830586"/>
              </a:tblGrid>
              <a:tr h="744870">
                <a:tc>
                  <a:txBody>
                    <a:bodyPr/>
                    <a:lstStyle/>
                    <a:p>
                      <a:pPr marL="356235">
                        <a:lnSpc>
                          <a:spcPct val="100000"/>
                        </a:lnSpc>
                      </a:pPr>
                      <a:r>
                        <a:rPr sz="2200" b="1" dirty="0">
                          <a:latin typeface="Arial"/>
                          <a:cs typeface="Arial"/>
                        </a:rPr>
                        <a:t>Odch</a:t>
                      </a:r>
                      <a:r>
                        <a:rPr sz="2200" b="1" spc="-20" dirty="0">
                          <a:latin typeface="Arial"/>
                          <a:cs typeface="Arial"/>
                        </a:rPr>
                        <a:t>y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lka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2390"/>
                        </a:lnSpc>
                      </a:pPr>
                      <a:r>
                        <a:rPr sz="2200" b="1" dirty="0">
                          <a:latin typeface="Arial"/>
                          <a:cs typeface="Arial"/>
                        </a:rPr>
                        <a:t>Fa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tor</a:t>
                      </a:r>
                      <a:r>
                        <a:rPr sz="2200" b="1" spc="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–</a:t>
                      </a:r>
                      <a:r>
                        <a:rPr sz="2200" b="1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výraz</a:t>
                      </a:r>
                      <a:r>
                        <a:rPr sz="22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vzniku</a:t>
                      </a:r>
                      <a:endParaRPr sz="2200">
                        <a:latin typeface="Arial"/>
                        <a:cs typeface="Arial"/>
                      </a:endParaRPr>
                    </a:p>
                    <a:p>
                      <a:pPr marL="2540" algn="ctr">
                        <a:lnSpc>
                          <a:spcPts val="2390"/>
                        </a:lnSpc>
                      </a:pPr>
                      <a:r>
                        <a:rPr sz="2200" b="1" dirty="0">
                          <a:latin typeface="Arial"/>
                          <a:cs typeface="Arial"/>
                        </a:rPr>
                        <a:t>odch</a:t>
                      </a:r>
                      <a:r>
                        <a:rPr sz="2200" b="1" spc="-20" dirty="0">
                          <a:latin typeface="Arial"/>
                          <a:cs typeface="Arial"/>
                        </a:rPr>
                        <a:t>y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l</a:t>
                      </a:r>
                      <a:r>
                        <a:rPr sz="2200" b="1" spc="15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y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  <a:tc>
                  <a:txBody>
                    <a:bodyPr/>
                    <a:lstStyle/>
                    <a:p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</a:tr>
              <a:tr h="1033515">
                <a:tc>
                  <a:txBody>
                    <a:bodyPr/>
                    <a:lstStyle/>
                    <a:p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970280">
                        <a:lnSpc>
                          <a:spcPct val="100000"/>
                        </a:lnSpc>
                      </a:pPr>
                      <a:r>
                        <a:rPr sz="2200" b="1" dirty="0">
                          <a:latin typeface="Arial"/>
                          <a:cs typeface="Arial"/>
                        </a:rPr>
                        <a:t>Ná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lady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(v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s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tu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p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y)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259715">
                        <a:lnSpc>
                          <a:spcPct val="100000"/>
                        </a:lnSpc>
                      </a:pPr>
                      <a:r>
                        <a:rPr sz="2200" b="1" dirty="0">
                          <a:latin typeface="Arial"/>
                          <a:cs typeface="Arial"/>
                        </a:rPr>
                        <a:t>Výnosy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(výstu</a:t>
                      </a:r>
                      <a:r>
                        <a:rPr sz="2200" b="1" spc="5" dirty="0">
                          <a:latin typeface="Arial"/>
                          <a:cs typeface="Arial"/>
                        </a:rPr>
                        <a:t>p</a:t>
                      </a:r>
                      <a:r>
                        <a:rPr sz="2200" b="1" spc="-10" dirty="0">
                          <a:latin typeface="Arial"/>
                          <a:cs typeface="Arial"/>
                        </a:rPr>
                        <a:t>y</a:t>
                      </a:r>
                      <a:r>
                        <a:rPr sz="2200" b="1" dirty="0">
                          <a:latin typeface="Arial"/>
                          <a:cs typeface="Arial"/>
                        </a:rPr>
                        <a:t>)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</a:tr>
              <a:tr h="1277873">
                <a:tc>
                  <a:txBody>
                    <a:bodyPr/>
                    <a:lstStyle/>
                    <a:p>
                      <a:pPr marL="222250">
                        <a:lnSpc>
                          <a:spcPct val="10000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spc="-10" dirty="0">
                          <a:latin typeface="Arial"/>
                          <a:cs typeface="Arial"/>
                        </a:rPr>
                        <a:t>v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ant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i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tati</a:t>
                      </a:r>
                      <a:r>
                        <a:rPr sz="2200" spc="-10" dirty="0">
                          <a:latin typeface="Arial"/>
                          <a:cs typeface="Arial"/>
                        </a:rPr>
                        <a:t>v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ní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239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Změny</a:t>
                      </a:r>
                      <a:r>
                        <a:rPr sz="2200" spc="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mno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ž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ství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sp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o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tře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b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y</a:t>
                      </a:r>
                      <a:endParaRPr sz="2200">
                        <a:latin typeface="Arial"/>
                        <a:cs typeface="Arial"/>
                      </a:endParaRPr>
                    </a:p>
                    <a:p>
                      <a:pPr algn="ctr">
                        <a:lnSpc>
                          <a:spcPts val="239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mat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e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ri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á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l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u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2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p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rá</a:t>
                      </a:r>
                      <a:r>
                        <a:rPr sz="2200" spc="10" dirty="0">
                          <a:latin typeface="Arial"/>
                          <a:cs typeface="Arial"/>
                        </a:rPr>
                        <a:t>c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239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Změna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o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b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j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e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mu</a:t>
                      </a:r>
                    </a:p>
                    <a:p>
                      <a:pPr marL="2540" algn="ctr">
                        <a:lnSpc>
                          <a:spcPts val="2390"/>
                        </a:lnSpc>
                      </a:pPr>
                      <a:r>
                        <a:rPr sz="2200" dirty="0" err="1" smtClean="0">
                          <a:latin typeface="Arial"/>
                          <a:cs typeface="Arial"/>
                        </a:rPr>
                        <a:t>vý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o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n</a:t>
                      </a:r>
                      <a:r>
                        <a:rPr lang="cs-CZ" sz="2200" dirty="0" smtClean="0">
                          <a:latin typeface="Arial"/>
                          <a:cs typeface="Arial"/>
                        </a:rPr>
                        <a:t>ů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</a:tr>
              <a:tr h="1933611">
                <a:tc>
                  <a:txBody>
                    <a:bodyPr/>
                    <a:lstStyle/>
                    <a:p>
                      <a:pPr marL="307340">
                        <a:lnSpc>
                          <a:spcPct val="10000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spc="-10" dirty="0">
                          <a:latin typeface="Arial"/>
                          <a:cs typeface="Arial"/>
                        </a:rPr>
                        <a:t>v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alit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a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tivní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1092200" marR="660400" indent="-426720">
                        <a:lnSpc>
                          <a:spcPts val="214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Změna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c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e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ny</a:t>
                      </a:r>
                      <a:r>
                        <a:rPr sz="22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-10" dirty="0">
                          <a:latin typeface="Arial"/>
                          <a:cs typeface="Arial"/>
                        </a:rPr>
                        <a:t>m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ateri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á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lu, mzdového</a:t>
                      </a:r>
                      <a:r>
                        <a:rPr sz="2200" spc="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tar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i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fu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132715" marR="122555" indent="513715">
                        <a:lnSpc>
                          <a:spcPts val="214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Změna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c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e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n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y 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pr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o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d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á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van</a:t>
                      </a:r>
                      <a:r>
                        <a:rPr sz="2200" spc="10" dirty="0" err="1">
                          <a:latin typeface="Arial"/>
                          <a:cs typeface="Arial"/>
                        </a:rPr>
                        <a:t>ý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c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h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vý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o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n</a:t>
                      </a:r>
                      <a:r>
                        <a:rPr lang="cs-CZ" sz="2200" dirty="0" smtClean="0">
                          <a:latin typeface="Arial"/>
                          <a:cs typeface="Arial"/>
                        </a:rPr>
                        <a:t>ů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</a:tr>
              <a:tr h="744877">
                <a:tc>
                  <a:txBody>
                    <a:bodyPr/>
                    <a:lstStyle/>
                    <a:p>
                      <a:pPr marL="424815">
                        <a:lnSpc>
                          <a:spcPct val="10000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Stru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tury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766445" marR="672465" indent="-85725">
                        <a:lnSpc>
                          <a:spcPts val="214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Změna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s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tru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tury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dr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u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h</a:t>
                      </a:r>
                      <a:r>
                        <a:rPr lang="cs-CZ" sz="2200" dirty="0" smtClean="0">
                          <a:latin typeface="Arial"/>
                          <a:cs typeface="Arial"/>
                        </a:rPr>
                        <a:t>ů</a:t>
                      </a:r>
                      <a:r>
                        <a:rPr sz="2200" dirty="0" smtClean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mat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e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ri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á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l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u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2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d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ruh</a:t>
                      </a:r>
                      <a:r>
                        <a:rPr sz="22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pr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ác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e</a:t>
                      </a: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972819" marR="403225" indent="-559435">
                        <a:lnSpc>
                          <a:spcPts val="2140"/>
                        </a:lnSpc>
                      </a:pPr>
                      <a:r>
                        <a:rPr sz="2200" dirty="0">
                          <a:latin typeface="Arial"/>
                          <a:cs typeface="Arial"/>
                        </a:rPr>
                        <a:t>Změny</a:t>
                      </a:r>
                      <a:r>
                        <a:rPr sz="22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s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tru</a:t>
                      </a:r>
                      <a:r>
                        <a:rPr sz="2200" spc="5" dirty="0" err="1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 err="1">
                          <a:latin typeface="Arial"/>
                          <a:cs typeface="Arial"/>
                        </a:rPr>
                        <a:t>tury</a:t>
                      </a:r>
                      <a:r>
                        <a:rPr sz="22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vý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k</a:t>
                      </a:r>
                      <a:r>
                        <a:rPr sz="2200" dirty="0" err="1" smtClean="0">
                          <a:latin typeface="Arial"/>
                          <a:cs typeface="Arial"/>
                        </a:rPr>
                        <a:t>o</a:t>
                      </a:r>
                      <a:r>
                        <a:rPr sz="2200" spc="5" dirty="0" err="1" smtClean="0">
                          <a:latin typeface="Arial"/>
                          <a:cs typeface="Arial"/>
                        </a:rPr>
                        <a:t>n</a:t>
                      </a:r>
                      <a:r>
                        <a:rPr lang="cs-CZ" sz="2200" dirty="0" smtClean="0">
                          <a:latin typeface="Arial"/>
                          <a:cs typeface="Arial"/>
                        </a:rPr>
                        <a:t>ů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Analýza odchylek při aplikaci metody</a:t>
            </a:r>
          </a:p>
          <a:p>
            <a:pPr marL="12700">
              <a:lnSpc>
                <a:spcPts val="4630"/>
              </a:lnSpc>
            </a:pPr>
            <a:r>
              <a:rPr dirty="0"/>
              <a:t>variable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costing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3" y="1808386"/>
            <a:ext cx="8907780" cy="503214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080" indent="-33845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Zjišťování výsledku hospodaření vychází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vyjádření marže 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rozdílu 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výnosy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variabilními 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marže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odečítají fixní náklady,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brány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52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plné výši 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období,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představuje zisk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ztrátu.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9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promítá 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kvantitativní odchylky z objemu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kvalitativní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prodeje</a:t>
            </a:r>
            <a:endParaRPr sz="2400" dirty="0">
              <a:latin typeface="Arial"/>
              <a:cs typeface="Arial"/>
            </a:endParaRPr>
          </a:p>
          <a:p>
            <a:pPr marL="350520" marR="112776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kvantitativní a kvalitativní odchylky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kvalitativní a kvantitativní odchylky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vynaložených v hodnoceném období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Kvantitativní a kvalitativní odchylka</a:t>
            </a:r>
          </a:p>
        </p:txBody>
      </p:sp>
      <p:sp>
        <p:nvSpPr>
          <p:cNvPr id="25" name="Zástupný symbol pro text 2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4431983"/>
          </a:xfrm>
        </p:spPr>
        <p:txBody>
          <a:bodyPr/>
          <a:lstStyle/>
          <a:p>
            <a:r>
              <a:rPr lang="cs-CZ" dirty="0"/>
              <a:t>Kvantitativní odchylka (</a:t>
            </a:r>
            <a:r>
              <a:rPr lang="cs-CZ" b="1" dirty="0" err="1"/>
              <a:t>O</a:t>
            </a:r>
            <a:r>
              <a:rPr lang="cs-CZ" b="1" baseline="-25000" dirty="0" err="1"/>
              <a:t>q</a:t>
            </a:r>
            <a:r>
              <a:rPr lang="cs-CZ" dirty="0"/>
              <a:t>) se zjistí jako rozdíl mezi skutečným (</a:t>
            </a:r>
            <a:r>
              <a:rPr lang="cs-CZ" b="1" dirty="0" err="1"/>
              <a:t>Q</a:t>
            </a:r>
            <a:r>
              <a:rPr lang="cs-CZ" b="1" baseline="-25000" dirty="0" err="1"/>
              <a:t>sk</a:t>
            </a:r>
            <a:r>
              <a:rPr lang="cs-CZ" dirty="0"/>
              <a:t>) a standardním (</a:t>
            </a:r>
            <a:r>
              <a:rPr lang="cs-CZ" b="1" dirty="0" err="1"/>
              <a:t>Q</a:t>
            </a:r>
            <a:r>
              <a:rPr lang="cs-CZ" b="1" baseline="-25000" dirty="0" err="1"/>
              <a:t>st</a:t>
            </a:r>
            <a:r>
              <a:rPr lang="cs-CZ" dirty="0"/>
              <a:t>) objemem prodeje, vynásobený standardní jednotkovou marží (</a:t>
            </a:r>
            <a:r>
              <a:rPr lang="cs-CZ" b="1" dirty="0" err="1"/>
              <a:t>m</a:t>
            </a:r>
            <a:r>
              <a:rPr lang="cs-CZ" b="1" baseline="-25000" dirty="0" err="1"/>
              <a:t>st</a:t>
            </a:r>
            <a:r>
              <a:rPr lang="cs-CZ" dirty="0" smtClean="0"/>
              <a:t>)</a:t>
            </a:r>
          </a:p>
          <a:p>
            <a:endParaRPr lang="cs-CZ" dirty="0"/>
          </a:p>
          <a:p>
            <a:pPr algn="ctr"/>
            <a:r>
              <a:rPr lang="cs-CZ" b="1" dirty="0" err="1"/>
              <a:t>Oq</a:t>
            </a:r>
            <a:r>
              <a:rPr lang="cs-CZ" b="1" dirty="0"/>
              <a:t> = (</a:t>
            </a:r>
            <a:r>
              <a:rPr lang="cs-CZ" b="1" dirty="0" err="1"/>
              <a:t>Q</a:t>
            </a:r>
            <a:r>
              <a:rPr lang="cs-CZ" b="1" baseline="-25000" dirty="0" err="1"/>
              <a:t>sk</a:t>
            </a:r>
            <a:r>
              <a:rPr lang="cs-CZ" b="1" dirty="0"/>
              <a:t> -</a:t>
            </a:r>
            <a:r>
              <a:rPr lang="cs-CZ" b="1" dirty="0" err="1"/>
              <a:t>Q</a:t>
            </a:r>
            <a:r>
              <a:rPr lang="cs-CZ" b="1" baseline="-25000" dirty="0" err="1"/>
              <a:t>st</a:t>
            </a:r>
            <a:r>
              <a:rPr lang="cs-CZ" b="1" dirty="0"/>
              <a:t>) . </a:t>
            </a:r>
            <a:r>
              <a:rPr lang="cs-CZ" b="1" dirty="0" err="1"/>
              <a:t>m</a:t>
            </a:r>
            <a:r>
              <a:rPr lang="cs-CZ" b="1" baseline="-25000" dirty="0" err="1"/>
              <a:t>st</a:t>
            </a:r>
            <a:endParaRPr lang="cs-CZ" baseline="-25000" dirty="0"/>
          </a:p>
          <a:p>
            <a:endParaRPr lang="cs-CZ" b="1" dirty="0" smtClean="0"/>
          </a:p>
          <a:p>
            <a:r>
              <a:rPr lang="cs-CZ" b="1" dirty="0" smtClean="0"/>
              <a:t>Kvalitativní </a:t>
            </a:r>
            <a:r>
              <a:rPr lang="cs-CZ" b="1" dirty="0"/>
              <a:t>odchylka výnosů z prodeje (O</a:t>
            </a:r>
            <a:r>
              <a:rPr lang="cs-CZ" b="1" baseline="-25000" dirty="0"/>
              <a:t>p</a:t>
            </a:r>
            <a:r>
              <a:rPr lang="cs-CZ" b="1" dirty="0"/>
              <a:t>)</a:t>
            </a:r>
            <a:r>
              <a:rPr lang="cs-CZ" dirty="0"/>
              <a:t>vzniká </a:t>
            </a:r>
            <a:r>
              <a:rPr lang="cs-CZ" dirty="0" smtClean="0"/>
              <a:t>v důsledku </a:t>
            </a:r>
            <a:r>
              <a:rPr lang="cs-CZ" dirty="0"/>
              <a:t>změny prodejní ceny prodávaných výkonů; zjistí se jako rozdíl mezi skutečnou </a:t>
            </a:r>
            <a:r>
              <a:rPr lang="cs-CZ" b="1" dirty="0"/>
              <a:t>(</a:t>
            </a:r>
            <a:r>
              <a:rPr lang="cs-CZ" b="1" dirty="0" err="1"/>
              <a:t>c</a:t>
            </a:r>
            <a:r>
              <a:rPr lang="cs-CZ" b="1" baseline="-25000" dirty="0" err="1"/>
              <a:t>sk</a:t>
            </a:r>
            <a:r>
              <a:rPr lang="cs-CZ" b="1" dirty="0"/>
              <a:t>)</a:t>
            </a:r>
            <a:r>
              <a:rPr lang="cs-CZ" dirty="0"/>
              <a:t>a standardní prodejní cenou</a:t>
            </a:r>
            <a:r>
              <a:rPr lang="cs-CZ" b="1" dirty="0"/>
              <a:t>(</a:t>
            </a:r>
            <a:r>
              <a:rPr lang="cs-CZ" b="1" dirty="0" err="1"/>
              <a:t>c</a:t>
            </a:r>
            <a:r>
              <a:rPr lang="cs-CZ" b="1" baseline="-25000" dirty="0" err="1"/>
              <a:t>st</a:t>
            </a:r>
            <a:r>
              <a:rPr lang="cs-CZ" b="1" dirty="0"/>
              <a:t>)</a:t>
            </a:r>
            <a:r>
              <a:rPr lang="cs-CZ" dirty="0"/>
              <a:t>, vynásobený skutečným objemem prodeje</a:t>
            </a:r>
            <a:r>
              <a:rPr lang="cs-CZ" b="1" dirty="0"/>
              <a:t>(</a:t>
            </a:r>
            <a:r>
              <a:rPr lang="cs-CZ" b="1" dirty="0" err="1"/>
              <a:t>Q</a:t>
            </a:r>
            <a:r>
              <a:rPr lang="cs-CZ" b="1" baseline="-25000" dirty="0" err="1"/>
              <a:t>sk</a:t>
            </a:r>
            <a:r>
              <a:rPr lang="cs-CZ" b="1" dirty="0"/>
              <a:t>)</a:t>
            </a:r>
            <a:r>
              <a:rPr lang="cs-CZ" dirty="0"/>
              <a:t>. </a:t>
            </a:r>
          </a:p>
          <a:p>
            <a:endParaRPr lang="cs-CZ" b="1" dirty="0" smtClean="0"/>
          </a:p>
          <a:p>
            <a:pPr algn="ctr"/>
            <a:r>
              <a:rPr lang="cs-CZ" b="1" dirty="0" smtClean="0"/>
              <a:t>Op</a:t>
            </a:r>
            <a:r>
              <a:rPr lang="cs-CZ" b="1" dirty="0"/>
              <a:t>= (</a:t>
            </a:r>
            <a:r>
              <a:rPr lang="cs-CZ" b="1" dirty="0" err="1"/>
              <a:t>c</a:t>
            </a:r>
            <a:r>
              <a:rPr lang="cs-CZ" b="1" baseline="-25000" dirty="0" err="1"/>
              <a:t>sk</a:t>
            </a:r>
            <a:r>
              <a:rPr lang="cs-CZ" b="1" dirty="0"/>
              <a:t> -</a:t>
            </a:r>
            <a:r>
              <a:rPr lang="cs-CZ" b="1" dirty="0" err="1"/>
              <a:t>c</a:t>
            </a:r>
            <a:r>
              <a:rPr lang="cs-CZ" b="1" baseline="-25000" dirty="0" err="1"/>
              <a:t>st</a:t>
            </a:r>
            <a:r>
              <a:rPr lang="cs-CZ" b="1" dirty="0"/>
              <a:t>) . </a:t>
            </a:r>
            <a:r>
              <a:rPr lang="cs-CZ" b="1" dirty="0" err="1"/>
              <a:t>Q</a:t>
            </a:r>
            <a:r>
              <a:rPr lang="cs-CZ" b="1" baseline="-25000" dirty="0" err="1"/>
              <a:t>sk</a:t>
            </a:r>
            <a:endParaRPr lang="cs-CZ" baseline="-250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391406"/>
            <a:ext cx="8300084" cy="11004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Kvanti</a:t>
            </a:r>
            <a:r>
              <a:rPr sz="4000" spc="-1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ativní</a:t>
            </a:r>
            <a:r>
              <a:rPr sz="40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40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4000" spc="-1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4000" spc="-15" dirty="0">
                <a:solidFill>
                  <a:srgbClr val="FFFFFF"/>
                </a:solidFill>
                <a:latin typeface="Arial"/>
                <a:cs typeface="Arial"/>
              </a:rPr>
              <a:t>alitati</a:t>
            </a:r>
            <a:r>
              <a:rPr sz="4000" spc="-1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40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odchylka</a:t>
            </a:r>
            <a:r>
              <a:rPr sz="4000" spc="5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–</a:t>
            </a:r>
            <a:endParaRPr sz="4000">
              <a:latin typeface="Arial"/>
              <a:cs typeface="Arial"/>
            </a:endParaRPr>
          </a:p>
          <a:p>
            <a:pPr marL="12700">
              <a:lnSpc>
                <a:spcPts val="4635"/>
              </a:lnSpc>
            </a:pP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grafické</a:t>
            </a:r>
            <a:r>
              <a:rPr sz="40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vyjádření</a:t>
            </a:r>
            <a:endParaRPr sz="40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1249362" y="2279651"/>
            <a:ext cx="6864339" cy="428625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Odchylky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4785" cy="258218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10185">
              <a:lnSpc>
                <a:spcPts val="2680"/>
              </a:lnSpc>
              <a:tabLst>
                <a:tab pos="543560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Celková odchylka variabilních 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dána rozdílem mezi standardními a skutečně vynaloženými	variabilními náklady. Tuto odchylku lze analyzovat jednak podle jednotlivých složek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na kvantitativní a kvalitativní složku.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200"/>
              </a:lnSpc>
              <a:spcBef>
                <a:spcPts val="1340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Kvantitativní odchylky variabilních 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představují zvýšení či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snížení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sledku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překročení či úspory spotřebovaných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(materiálu, času práce)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723521" y="4546120"/>
            <a:ext cx="245110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428625" algn="l"/>
                <a:tab pos="1266825" algn="l"/>
                <a:tab pos="191643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(Q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961265" y="4755352"/>
            <a:ext cx="239331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792480" algn="l"/>
                <a:tab pos="1452245" algn="l"/>
                <a:tab pos="2199640" algn="l"/>
              </a:tabLst>
            </a:pP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sk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endParaRPr sz="16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90530" y="5062771"/>
            <a:ext cx="9008110" cy="20023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1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Naopak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kvalitativní odchylka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představuje zvýšení či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snížení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sledku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změny ceny materiálu, změny mzdového tarifu či změny ocenění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jednotku vztahové veličiny ovlivňující výši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R="129539" algn="ctr">
              <a:lnSpc>
                <a:spcPts val="2340"/>
              </a:lnSpc>
              <a:spcBef>
                <a:spcPts val="1200"/>
              </a:spcBef>
              <a:tabLst>
                <a:tab pos="415925" algn="l"/>
                <a:tab pos="1231265" algn="l"/>
                <a:tab pos="176657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(c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endParaRPr sz="2400" dirty="0">
              <a:latin typeface="Arial"/>
              <a:cs typeface="Arial"/>
            </a:endParaRPr>
          </a:p>
          <a:p>
            <a:pPr marL="325755" algn="ctr">
              <a:lnSpc>
                <a:spcPts val="1380"/>
              </a:lnSpc>
              <a:tabLst>
                <a:tab pos="1037590" algn="l"/>
                <a:tab pos="1674495" algn="l"/>
                <a:tab pos="2449195" algn="l"/>
              </a:tabLst>
            </a:pP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sk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16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sk</a:t>
            </a:r>
            <a:endParaRPr sz="1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391406"/>
            <a:ext cx="9090660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Odchyl</a:t>
            </a:r>
            <a:r>
              <a:rPr sz="40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40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 err="1">
                <a:solidFill>
                  <a:srgbClr val="FFFFFF"/>
                </a:solidFill>
                <a:latin typeface="Arial"/>
                <a:cs typeface="Arial"/>
              </a:rPr>
              <a:t>variabilní</a:t>
            </a:r>
            <a:r>
              <a:rPr sz="4000" spc="-15" dirty="0" err="1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4000" spc="-25" dirty="0" err="1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40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105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4000" spc="-105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4000" spc="3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–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grafic</a:t>
            </a:r>
            <a:r>
              <a:rPr sz="40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é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ts val="4635"/>
              </a:lnSpc>
            </a:pP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znázornění</a:t>
            </a:r>
            <a:endParaRPr sz="40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96873" y="2206550"/>
            <a:ext cx="8789913" cy="4926086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Odchylky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24620" cy="41356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939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aplikaci metody odděleného řízení fixních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v odchylce celkového zisku projeví pouze 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absolutní odchylka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vyjadřuje absolutní úsporu či překročení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část úspornostní formy hospodárnosti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200"/>
              </a:lnSpc>
              <a:spcBef>
                <a:spcPts val="134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Objemová odchylka vyjadřuje relativní úsporu či překročení vzniklé lepším či horším využitím kapacity, k níž se váží fixní náklady, je výrazem 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výtěžnostní formy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hospodárnosti.</a:t>
            </a:r>
            <a:endParaRPr sz="2400" dirty="0">
              <a:latin typeface="Arial"/>
              <a:cs typeface="Arial"/>
            </a:endParaRPr>
          </a:p>
          <a:p>
            <a:pPr marL="12700" marR="109855">
              <a:lnSpc>
                <a:spcPct val="92900"/>
              </a:lnSpc>
              <a:spcBef>
                <a:spcPts val="140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standardních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aplikované na bázi Variable Costing, není tato odchylka součástí systému odchylek celkového absolutního zisku. Význam této informace však někdy vyžaduje zjišťovat relativní odchylku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mimo uvedený systém.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90530" y="6084123"/>
            <a:ext cx="720344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5260340" algn="l"/>
                <a:tab pos="55314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Relativní odchylka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zjistí jako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510031" y="6293355"/>
            <a:ext cx="17208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endParaRPr sz="16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3276988" y="6602330"/>
            <a:ext cx="3526154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b="1" baseline="-27777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(FN</a:t>
            </a:r>
            <a:r>
              <a:rPr sz="2400" b="1" baseline="-27777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/Q</a:t>
            </a:r>
            <a:r>
              <a:rPr sz="2400" b="1" baseline="-27777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)*Q</a:t>
            </a:r>
            <a:r>
              <a:rPr sz="2400" b="1" baseline="-27777" dirty="0">
                <a:solidFill>
                  <a:srgbClr val="FFFFFF"/>
                </a:solidFill>
                <a:latin typeface="Arial"/>
                <a:cs typeface="Arial"/>
              </a:rPr>
              <a:t>SK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-FN</a:t>
            </a:r>
            <a:r>
              <a:rPr sz="2400" b="1" baseline="-27777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endParaRPr sz="2400" baseline="-27777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Analýza odchylek při aplikaci metody</a:t>
            </a:r>
          </a:p>
          <a:p>
            <a:pPr marL="12700">
              <a:lnSpc>
                <a:spcPts val="4630"/>
              </a:lnSpc>
            </a:pPr>
            <a:r>
              <a:rPr dirty="0" err="1"/>
              <a:t>plných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4605" cy="50590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0701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Ocenění vytvářených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realizovaných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úrovni předem stanovených jednotkových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podílu stendardních fixních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připadající na vytvořený výkon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650"/>
              </a:spcBef>
              <a:tabLst>
                <a:tab pos="54000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Rozdílem při srovnání standardní ceny	prodávaného výkonu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Bef>
                <a:spcPts val="1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jeho standardními plnými náklady je tedy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standardní průměrný výrobkový zisk</a:t>
            </a:r>
            <a:endParaRPr sz="2400" dirty="0">
              <a:latin typeface="Arial"/>
              <a:cs typeface="Arial"/>
            </a:endParaRPr>
          </a:p>
          <a:p>
            <a:pPr marL="12700" marR="123189">
              <a:lnSpc>
                <a:spcPct val="93000"/>
              </a:lnSpc>
              <a:spcBef>
                <a:spcPts val="84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ocenění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projevuje v kvantifikaci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odchylek,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součástí systému odchylek, zjišťovaných v návaznosti na účetní systém, se stává nově objemová odchylka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odchylně se zjišťuje odchylka z objemu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;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kvantifikaci vyplývá z toho, že se rozdíl mezi standardním a skutečným objemem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násobí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nikoli standardní marží, ale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standardním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měrným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výrobkovým ziskem.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Odchylka ze změny </a:t>
            </a:r>
            <a:r>
              <a:rPr dirty="0" err="1"/>
              <a:t>struktury</a:t>
            </a:r>
            <a:r>
              <a:rPr dirty="0"/>
              <a:t> </a:t>
            </a:r>
            <a:r>
              <a:rPr dirty="0" err="1" smtClean="0"/>
              <a:t>vstup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34086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Odchylka ze změny struktury na vstupu představuje rozdíl</a:t>
            </a:r>
          </a:p>
          <a:p>
            <a:pPr marL="12700" marR="516255">
              <a:lnSpc>
                <a:spcPts val="2680"/>
              </a:lnSpc>
              <a:spcBef>
                <a:spcPts val="155"/>
              </a:spcBef>
            </a:pPr>
            <a:r>
              <a:rPr dirty="0"/>
              <a:t>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nákladech na skutečně spotřebované zdroje (např. jednotlivé druhy materiálu) při standardním poměru </a:t>
            </a:r>
            <a:r>
              <a:rPr dirty="0" err="1"/>
              <a:t>těchto</a:t>
            </a:r>
            <a:r>
              <a:rPr dirty="0"/>
              <a:t> </a:t>
            </a:r>
            <a:r>
              <a:rPr dirty="0" err="1" smtClean="0"/>
              <a:t>zdroj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</a:t>
            </a:r>
          </a:p>
          <a:p>
            <a:pPr marL="12700">
              <a:lnSpc>
                <a:spcPts val="2525"/>
              </a:lnSpc>
            </a:pPr>
            <a:r>
              <a:rPr dirty="0"/>
              <a:t>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nákladech na skutečně spotřebované zdroje při jejich skutečném</a:t>
            </a:r>
          </a:p>
          <a:p>
            <a:pPr marL="12700">
              <a:lnSpc>
                <a:spcPts val="2785"/>
              </a:lnSpc>
            </a:pPr>
            <a:r>
              <a:rPr dirty="0"/>
              <a:t>čerpání.</a:t>
            </a:r>
          </a:p>
          <a:p>
            <a:pPr marL="12700" marR="588645">
              <a:lnSpc>
                <a:spcPct val="93100"/>
              </a:lnSpc>
              <a:spcBef>
                <a:spcPts val="1390"/>
              </a:spcBef>
            </a:pPr>
            <a:r>
              <a:rPr dirty="0"/>
              <a:t>Pro kvantifikaci odchylky ze změny struktury je třeba </a:t>
            </a:r>
            <a:r>
              <a:rPr dirty="0" err="1"/>
              <a:t>zjistit</a:t>
            </a:r>
            <a:r>
              <a:rPr dirty="0"/>
              <a:t>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err="1" smtClean="0"/>
              <a:t>měrnou</a:t>
            </a:r>
            <a:r>
              <a:rPr dirty="0" smtClean="0"/>
              <a:t> </a:t>
            </a:r>
            <a:r>
              <a:rPr dirty="0"/>
              <a:t>cenu jednotky </a:t>
            </a:r>
            <a:r>
              <a:rPr dirty="0" err="1"/>
              <a:t>vstupujících</a:t>
            </a:r>
            <a:r>
              <a:rPr dirty="0"/>
              <a:t> </a:t>
            </a:r>
            <a:r>
              <a:rPr dirty="0" err="1" smtClean="0"/>
              <a:t>druh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materiálu při standardní a skutečně </a:t>
            </a:r>
            <a:r>
              <a:rPr dirty="0" err="1"/>
              <a:t>struktuře</a:t>
            </a:r>
            <a:r>
              <a:rPr dirty="0"/>
              <a:t> </a:t>
            </a:r>
            <a:r>
              <a:rPr dirty="0" err="1" smtClean="0"/>
              <a:t>vstup</a:t>
            </a:r>
            <a:r>
              <a:rPr lang="cs-CZ" dirty="0" smtClean="0"/>
              <a:t>ů</a:t>
            </a:r>
            <a:r>
              <a:rPr dirty="0" smtClean="0"/>
              <a:t>. </a:t>
            </a:r>
            <a:r>
              <a:rPr dirty="0"/>
              <a:t>Změna </a:t>
            </a:r>
            <a:r>
              <a:rPr dirty="0" err="1"/>
              <a:t>této</a:t>
            </a:r>
            <a:r>
              <a:rPr dirty="0"/>
              <a:t>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err="1" smtClean="0"/>
              <a:t>měrné</a:t>
            </a:r>
            <a:r>
              <a:rPr dirty="0" smtClean="0"/>
              <a:t> </a:t>
            </a:r>
            <a:r>
              <a:rPr dirty="0"/>
              <a:t>ceny, vynásobená skutečnou celkovou spotřebou, představuje odchylku ze změny struktury. Rozdíl ve skutečné absolutní spotřebě, </a:t>
            </a:r>
            <a:r>
              <a:rPr dirty="0" err="1"/>
              <a:t>oceněný</a:t>
            </a:r>
            <a:r>
              <a:rPr dirty="0"/>
              <a:t>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err="1" smtClean="0"/>
              <a:t>měrnou</a:t>
            </a:r>
            <a:r>
              <a:rPr dirty="0" smtClean="0"/>
              <a:t> </a:t>
            </a:r>
            <a:r>
              <a:rPr dirty="0"/>
              <a:t>cenou při standardní </a:t>
            </a:r>
            <a:r>
              <a:rPr dirty="0" err="1"/>
              <a:t>struktuře</a:t>
            </a:r>
            <a:r>
              <a:rPr dirty="0"/>
              <a:t> </a:t>
            </a:r>
            <a:r>
              <a:rPr dirty="0" err="1" smtClean="0"/>
              <a:t>zdroj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pak představuje kvantitativní odchylku.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285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405"/>
              </a:lnSpc>
            </a:pPr>
            <a:r>
              <a:rPr sz="3800" dirty="0"/>
              <a:t>Odchylky vznikající při nehomogenní</a:t>
            </a:r>
            <a:endParaRPr sz="3800"/>
          </a:p>
          <a:p>
            <a:pPr marL="12700">
              <a:lnSpc>
                <a:spcPts val="4405"/>
              </a:lnSpc>
            </a:pPr>
            <a:r>
              <a:rPr sz="3800" dirty="0"/>
              <a:t>produkci</a:t>
            </a:r>
            <a:r>
              <a:rPr sz="3800" dirty="0">
                <a:latin typeface="Times New Roman"/>
                <a:cs typeface="Times New Roman"/>
              </a:rPr>
              <a:t> </a:t>
            </a:r>
            <a:r>
              <a:rPr sz="3800" dirty="0"/>
              <a:t>– odchylka ze změny sortimentu</a:t>
            </a:r>
            <a:endParaRPr sz="380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1327295" y="3841896"/>
            <a:ext cx="6845018" cy="3425596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490530" y="1808378"/>
            <a:ext cx="8935085" cy="287258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algn="just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Vyjadřuje změnu marže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sledku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změny struktury prodávaných</a:t>
            </a:r>
            <a:endParaRPr sz="2400" dirty="0">
              <a:latin typeface="Arial"/>
              <a:cs typeface="Arial"/>
            </a:endParaRPr>
          </a:p>
          <a:p>
            <a:pPr marL="12700" algn="just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2700" marR="5080" algn="just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kvantifikaci kvantitativní odchylky a odchylky struktury se často využívá přepočet pomocí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příspěvku k tržbám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 zjišťovaného jako podíl jednotkové marže a prodejní ceny výkonu</a:t>
            </a:r>
            <a:endParaRPr sz="2400" dirty="0">
              <a:latin typeface="Arial"/>
              <a:cs typeface="Arial"/>
            </a:endParaRPr>
          </a:p>
          <a:p>
            <a:pPr marR="411480" algn="ctr">
              <a:lnSpc>
                <a:spcPct val="100000"/>
              </a:lnSpc>
              <a:spcBef>
                <a:spcPts val="1855"/>
              </a:spcBef>
            </a:pPr>
            <a:r>
              <a:rPr sz="1600" b="1" dirty="0">
                <a:latin typeface="Times New Roman"/>
                <a:cs typeface="Times New Roman"/>
              </a:rPr>
              <a:t>Celkový zisk</a:t>
            </a:r>
            <a:endParaRPr sz="16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4"/>
              </a:spcBef>
            </a:pPr>
            <a:endParaRPr sz="1400" dirty="0">
              <a:latin typeface="Times New Roman"/>
              <a:cs typeface="Times New Roman"/>
            </a:endParaRPr>
          </a:p>
          <a:p>
            <a:pPr marR="412750" algn="ctr">
              <a:lnSpc>
                <a:spcPts val="1730"/>
              </a:lnSpc>
            </a:pPr>
            <a:r>
              <a:rPr sz="1600" dirty="0">
                <a:latin typeface="Times New Roman"/>
                <a:cs typeface="Times New Roman"/>
              </a:rPr>
              <a:t>31 050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2597279" y="5218903"/>
            <a:ext cx="75755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dirty="0">
                <a:latin typeface="Times New Roman"/>
                <a:cs typeface="Times New Roman"/>
              </a:rPr>
              <a:t>Náklady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684147" y="5635982"/>
            <a:ext cx="583565" cy="21800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730"/>
              </a:lnSpc>
            </a:pPr>
            <a:r>
              <a:rPr sz="1600" dirty="0">
                <a:latin typeface="Times New Roman"/>
                <a:cs typeface="Times New Roman"/>
              </a:rPr>
              <a:t>63 550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6186682" y="5218903"/>
            <a:ext cx="66865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dirty="0">
                <a:latin typeface="Times New Roman"/>
                <a:cs typeface="Times New Roman"/>
              </a:rPr>
              <a:t>Výnosy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6052570" y="5635982"/>
            <a:ext cx="93916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latin typeface="Times New Roman"/>
                <a:cs typeface="Times New Roman"/>
              </a:rPr>
              <a:t>-32 500 Kč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927222" y="6501759"/>
            <a:ext cx="1414780" cy="6807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-635" algn="ctr">
              <a:lnSpc>
                <a:spcPct val="92800"/>
              </a:lnSpc>
            </a:pPr>
            <a:r>
              <a:rPr sz="1600" b="1" dirty="0">
                <a:latin typeface="Times New Roman"/>
                <a:cs typeface="Times New Roman"/>
              </a:rPr>
              <a:t>Kvantitativní (objem prodeje) </a:t>
            </a:r>
            <a:r>
              <a:rPr sz="1600" dirty="0">
                <a:latin typeface="Times New Roman"/>
                <a:cs typeface="Times New Roman"/>
              </a:rPr>
              <a:t>20 000 Kč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876039" y="6501759"/>
            <a:ext cx="1062990" cy="66684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algn="ctr">
              <a:lnSpc>
                <a:spcPts val="1780"/>
              </a:lnSpc>
            </a:pPr>
            <a:r>
              <a:rPr sz="1600" b="1" dirty="0">
                <a:latin typeface="Times New Roman"/>
                <a:cs typeface="Times New Roman"/>
              </a:rPr>
              <a:t>Kvalitativní (cenová)</a:t>
            </a:r>
            <a:endParaRPr sz="1600">
              <a:latin typeface="Times New Roman"/>
              <a:cs typeface="Times New Roman"/>
            </a:endParaRPr>
          </a:p>
          <a:p>
            <a:pPr algn="ctr">
              <a:lnSpc>
                <a:spcPts val="1565"/>
              </a:lnSpc>
            </a:pPr>
            <a:r>
              <a:rPr sz="1600" dirty="0">
                <a:latin typeface="Times New Roman"/>
                <a:cs typeface="Times New Roman"/>
              </a:rPr>
              <a:t>- 52 500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641095" y="6501759"/>
            <a:ext cx="898525" cy="6924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algn="ctr">
              <a:lnSpc>
                <a:spcPts val="1780"/>
              </a:lnSpc>
            </a:pPr>
            <a:r>
              <a:rPr sz="1600" b="1" dirty="0">
                <a:latin typeface="Times New Roman"/>
                <a:cs typeface="Times New Roman"/>
              </a:rPr>
              <a:t>Variabilní náklady</a:t>
            </a:r>
            <a:endParaRPr sz="1600">
              <a:latin typeface="Times New Roman"/>
              <a:cs typeface="Times New Roman"/>
            </a:endParaRPr>
          </a:p>
          <a:p>
            <a:pPr algn="ctr">
              <a:lnSpc>
                <a:spcPts val="1750"/>
              </a:lnSpc>
            </a:pPr>
            <a:r>
              <a:rPr sz="1600" dirty="0">
                <a:latin typeface="Times New Roman"/>
                <a:cs typeface="Times New Roman"/>
              </a:rPr>
              <a:t>8 550 Kč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3247773" y="6501759"/>
            <a:ext cx="1225550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dirty="0">
                <a:latin typeface="Times New Roman"/>
                <a:cs typeface="Times New Roman"/>
              </a:rPr>
              <a:t>Fixní náklady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3426081" y="6918838"/>
            <a:ext cx="869950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latin typeface="Times New Roman"/>
                <a:cs typeface="Times New Roman"/>
              </a:rPr>
              <a:t>55 000 Kč</a:t>
            </a:r>
            <a:endParaRPr sz="16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37930" cy="2980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141300"/>
              </a:lnSpc>
              <a:spcBef>
                <a:spcPts val="1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vodně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 na oceňování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interních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úrovni PSN V současnosti subsystém hodnotového řízení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Sledování odchylek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Analýza odchylek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Cílem je zefektivnit rozhodovací proces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Odchylky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při aplikaci metody</a:t>
            </a:r>
          </a:p>
          <a:p>
            <a:pPr marL="12700">
              <a:lnSpc>
                <a:spcPts val="4630"/>
              </a:lnSpc>
            </a:pPr>
            <a:r>
              <a:rPr dirty="0"/>
              <a:t>Variable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Costing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51991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Zjišťují se obdobně jako u homogenní produkce, obvykle odděleně</a:t>
            </a:r>
          </a:p>
          <a:p>
            <a:pPr marL="12700">
              <a:lnSpc>
                <a:spcPts val="2780"/>
              </a:lnSpc>
            </a:pPr>
            <a:r>
              <a:rPr dirty="0"/>
              <a:t>podle </a:t>
            </a:r>
            <a:r>
              <a:rPr dirty="0" err="1"/>
              <a:t>jednotlivých</a:t>
            </a:r>
            <a:r>
              <a:rPr dirty="0"/>
              <a:t> </a:t>
            </a:r>
            <a:r>
              <a:rPr dirty="0" err="1" smtClean="0"/>
              <a:t>výrobk</a:t>
            </a:r>
            <a:r>
              <a:rPr lang="cs-CZ" dirty="0" smtClean="0"/>
              <a:t>ů</a:t>
            </a:r>
            <a:endParaRPr dirty="0"/>
          </a:p>
          <a:p>
            <a:pPr marL="12700" marR="180975">
              <a:lnSpc>
                <a:spcPct val="93000"/>
              </a:lnSpc>
              <a:spcBef>
                <a:spcPts val="1400"/>
              </a:spcBef>
            </a:pPr>
            <a:r>
              <a:rPr dirty="0"/>
              <a:t>Zjišťování relativní odchylky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je komplikovanější 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fixní náklady jsou převážně nepřímé, jejich alokace na jednotlivé výkony je ovlivněna volbou rozvrhové základny. Vhodnost jednotlivých variant závisí na účelu zjišťování relativní odchylky a na charakteru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 činnosti podniku</a:t>
            </a:r>
          </a:p>
          <a:p>
            <a:pPr marL="12700" marR="85725">
              <a:lnSpc>
                <a:spcPct val="93000"/>
              </a:lnSpc>
              <a:spcBef>
                <a:spcPts val="1400"/>
              </a:spcBef>
            </a:pPr>
            <a:r>
              <a:rPr dirty="0"/>
              <a:t>Pokud převážnou část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tvoří tzv. kapacitní fixní náklady a podnik je schopen </a:t>
            </a:r>
            <a:r>
              <a:rPr b="1" dirty="0"/>
              <a:t>kvantifikovat využití kapacit </a:t>
            </a:r>
            <a:r>
              <a:rPr dirty="0"/>
              <a:t>např. pomocí strojových hodin, hodin práce, objemu produkce přepočteného na nároky na kapacitu, lze relativní odchylku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zjišťovat prostřednictvím </a:t>
            </a:r>
            <a:r>
              <a:rPr b="1" dirty="0"/>
              <a:t>lepšího či horšího využití kapacit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13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51744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92710">
              <a:lnSpc>
                <a:spcPts val="2680"/>
              </a:lnSpc>
            </a:pPr>
            <a:r>
              <a:rPr dirty="0"/>
              <a:t>Metoda </a:t>
            </a:r>
            <a:r>
              <a:rPr dirty="0" err="1"/>
              <a:t>standardních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 </a:t>
            </a:r>
            <a:r>
              <a:rPr dirty="0" err="1" smtClean="0"/>
              <a:t>výnos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představuje relativně ucelený systém informací pro hodnotové řízení, který se zaměřuje na podrobné sledování a analýzu </a:t>
            </a:r>
            <a:r>
              <a:rPr dirty="0" err="1"/>
              <a:t>odchylek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 err="1" smtClean="0"/>
              <a:t>výnos</a:t>
            </a:r>
            <a:r>
              <a:rPr lang="cs-CZ" dirty="0" smtClean="0"/>
              <a:t>ů</a:t>
            </a:r>
            <a:endParaRPr dirty="0"/>
          </a:p>
          <a:p>
            <a:pPr marL="12700">
              <a:lnSpc>
                <a:spcPts val="2620"/>
              </a:lnSpc>
            </a:pP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zisku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 jehož cílem je zefektivnit řídicí proces.</a:t>
            </a:r>
          </a:p>
          <a:p>
            <a:pPr marL="12700" marR="628650" algn="just">
              <a:lnSpc>
                <a:spcPct val="93200"/>
              </a:lnSpc>
              <a:spcBef>
                <a:spcPts val="1395"/>
              </a:spcBef>
            </a:pPr>
            <a:r>
              <a:rPr dirty="0"/>
              <a:t>Standard představuje předem stanovenou </a:t>
            </a:r>
            <a:r>
              <a:rPr dirty="0" err="1"/>
              <a:t>výši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ceny, zisku či naturálně vyjádřeného zdroje (kg, hodiny) na </a:t>
            </a:r>
            <a:r>
              <a:rPr dirty="0" err="1"/>
              <a:t>jednotku</a:t>
            </a:r>
            <a:r>
              <a:rPr dirty="0"/>
              <a:t>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.</a:t>
            </a:r>
            <a:endParaRPr dirty="0"/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dirty="0"/>
              <a:t>Cílem analýzy odchylek je zjistit </a:t>
            </a:r>
            <a:r>
              <a:rPr dirty="0" err="1"/>
              <a:t>příčiny</a:t>
            </a:r>
            <a:r>
              <a:rPr dirty="0"/>
              <a:t> </a:t>
            </a:r>
            <a:r>
              <a:rPr dirty="0" err="1" smtClean="0"/>
              <a:t>rozdíl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mezi standardní</a:t>
            </a:r>
          </a:p>
          <a:p>
            <a:pPr marL="12700">
              <a:lnSpc>
                <a:spcPts val="2675"/>
              </a:lnSpc>
            </a:pP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skutečnou výši zisku (odchylky celkového zisku). Příčinou vzniku</a:t>
            </a:r>
          </a:p>
          <a:p>
            <a:pPr marL="12700">
              <a:lnSpc>
                <a:spcPts val="2675"/>
              </a:lnSpc>
            </a:pPr>
            <a:r>
              <a:rPr dirty="0" err="1"/>
              <a:t>odchylky</a:t>
            </a:r>
            <a:r>
              <a:rPr dirty="0"/>
              <a:t> </a:t>
            </a:r>
            <a:r>
              <a:rPr dirty="0" smtClean="0"/>
              <a:t>m</a:t>
            </a:r>
            <a:r>
              <a:rPr lang="cs-CZ" dirty="0" smtClean="0"/>
              <a:t>ů</a:t>
            </a:r>
            <a:r>
              <a:rPr dirty="0" err="1" smtClean="0"/>
              <a:t>že</a:t>
            </a:r>
            <a:r>
              <a:rPr dirty="0" smtClean="0"/>
              <a:t> </a:t>
            </a:r>
            <a:r>
              <a:rPr dirty="0"/>
              <a:t>být odlišný vývoj veličin vstupujících</a:t>
            </a:r>
          </a:p>
          <a:p>
            <a:pPr marL="12700" marR="447040">
              <a:lnSpc>
                <a:spcPct val="93100"/>
              </a:lnSpc>
              <a:spcBef>
                <a:spcPts val="95"/>
              </a:spcBef>
            </a:pPr>
            <a:r>
              <a:rPr dirty="0"/>
              <a:t>do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transformačního procesu měřených </a:t>
            </a:r>
            <a:r>
              <a:rPr dirty="0" err="1"/>
              <a:t>prostřednictvím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veličin vystupujících z transformačního procesu měřených </a:t>
            </a:r>
            <a:r>
              <a:rPr dirty="0" err="1"/>
              <a:t>prostřednictvím</a:t>
            </a:r>
            <a:r>
              <a:rPr dirty="0"/>
              <a:t> </a:t>
            </a:r>
            <a:r>
              <a:rPr dirty="0" err="1" smtClean="0"/>
              <a:t>výnos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z tohoto hlediska odlišujeme </a:t>
            </a:r>
            <a:r>
              <a:rPr dirty="0" err="1"/>
              <a:t>odchylky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(</a:t>
            </a:r>
            <a:r>
              <a:rPr dirty="0" err="1" smtClean="0"/>
              <a:t>vstup</a:t>
            </a:r>
            <a:r>
              <a:rPr lang="cs-CZ" dirty="0" smtClean="0"/>
              <a:t>ů</a:t>
            </a:r>
            <a:r>
              <a:rPr dirty="0" smtClean="0"/>
              <a:t>) </a:t>
            </a:r>
            <a:r>
              <a:rPr dirty="0"/>
              <a:t>a </a:t>
            </a:r>
            <a:r>
              <a:rPr dirty="0" err="1"/>
              <a:t>odchylky</a:t>
            </a:r>
            <a:r>
              <a:rPr dirty="0"/>
              <a:t> </a:t>
            </a:r>
            <a:r>
              <a:rPr dirty="0" err="1" smtClean="0"/>
              <a:t>výnos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(</a:t>
            </a:r>
            <a:r>
              <a:rPr dirty="0" err="1" smtClean="0"/>
              <a:t>výstup</a:t>
            </a:r>
            <a:r>
              <a:rPr lang="cs-CZ" dirty="0" smtClean="0"/>
              <a:t>ů</a:t>
            </a:r>
            <a:r>
              <a:rPr dirty="0" smtClean="0"/>
              <a:t>).</a:t>
            </a:r>
            <a:endParaRPr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13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03665" cy="555363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podrobnější analýze se absolutní odchylky člení podle příčin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tabLst>
                <a:tab pos="475488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kvantitativní, kvalitativní	a odchylky ze struktury.</a:t>
            </a:r>
            <a:endParaRPr sz="2400" dirty="0">
              <a:latin typeface="Arial"/>
              <a:cs typeface="Arial"/>
            </a:endParaRPr>
          </a:p>
          <a:p>
            <a:pPr marL="12700" marR="189865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případě, kdy kvalita či vlastnosti jednoho vstupujícího materiálu ovlivňují výši spotřeby druhého materiálu vzniká odchylka ze změny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vstup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hlavně materiálu, ale i práce či režie.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2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Typickým příkladem těchto odchylek jsou odvětví zpracovávající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2900"/>
              </a:lnSpc>
              <a:spcBef>
                <a:spcPts val="10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primární suroviny. Odchylka ze změny struktury představuje rozdíl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nákladech na skutečně spotřebované zdroje při standardním poměru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v nákladech na skutečně spotřebované zdroje 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materiál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skutečném poměru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Odchylka ze změny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sortimentu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(struktury) vyjadřuje změnu marže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sledku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změny struktury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prodávaných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;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 ji rozdělit na odchylku vzniklou zvýšením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bez vlivu změny sortimentu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kvantitativní odchylku a na odchylku vzniklou změnou sortimentu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struktury.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Zavedení metody </a:t>
            </a:r>
            <a:r>
              <a:rPr dirty="0" err="1"/>
              <a:t>standardních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140065" cy="333424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Splnění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předpoklad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stanovení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zjištění skutečně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dosažených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výsledk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5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zjištění odchylek mezi standardními a skutečnými stavy či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vývojem zkoumaných veličin,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analýza odchylek a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přijetí opatření k eliminaci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budoucnosti.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Stanovení</a:t>
            </a:r>
            <a:r>
              <a:rPr dirty="0"/>
              <a:t> </a:t>
            </a:r>
            <a:r>
              <a:rPr dirty="0" smtClean="0"/>
              <a:t>standard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5875" cy="545476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080" indent="-33845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 představuje předem stanovenou výši hodnotové veličiny 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ceny, zisku) či naturálně vyjádřeného ekonomického zdroje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(kg,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hodiny)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 jednotku výkonu.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AutoNum type="arabicPeriod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Druhová, jakostní a objemová specifikace výkonu, jednotka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  <a:tabLst>
                <a:tab pos="167132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finálního	výkonu či standardní dílčí části</a:t>
            </a:r>
            <a:endParaRPr sz="2400" dirty="0">
              <a:latin typeface="Arial"/>
              <a:cs typeface="Arial"/>
            </a:endParaRPr>
          </a:p>
          <a:p>
            <a:pPr marL="350520" marR="277495" indent="-337820">
              <a:lnSpc>
                <a:spcPct val="93100"/>
              </a:lnSpc>
              <a:spcBef>
                <a:spcPts val="894"/>
              </a:spcBef>
              <a:buClr>
                <a:srgbClr val="FFFFFF"/>
              </a:buClr>
              <a:buFont typeface="Arial"/>
              <a:buAutoNum type="arabicPeriod" startAt="2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Následně primární standardy – vztažené bezprostředně k jednotce výkonu – standardy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variabilní režie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695"/>
              </a:spcBef>
              <a:buClr>
                <a:srgbClr val="FFFFFF"/>
              </a:buClr>
              <a:buFont typeface="Arial"/>
              <a:buAutoNum type="arabicPeriod" startAt="2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standardní využití kapacity –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standardní výše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50520" marR="953135" indent="-337820">
              <a:lnSpc>
                <a:spcPts val="2690"/>
              </a:lnSpc>
              <a:spcBef>
                <a:spcPts val="945"/>
              </a:spcBef>
              <a:buClr>
                <a:srgbClr val="FFFFFF"/>
              </a:buClr>
              <a:buFont typeface="Arial"/>
              <a:buAutoNum type="arabicPeriod" startAt="4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Standardní podíl zisku na jednotku výkonu, nákladová či výnosová rentabilita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635"/>
              </a:spcBef>
              <a:buClr>
                <a:srgbClr val="FFFFFF"/>
              </a:buClr>
              <a:buFont typeface="Arial"/>
              <a:buAutoNum type="arabicPeriod" startAt="4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sortiment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v případě nehomogenní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produkce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0" dirty="0" err="1"/>
              <a:t>Stanovení</a:t>
            </a:r>
            <a:r>
              <a:rPr spc="-5" dirty="0"/>
              <a:t> </a:t>
            </a:r>
            <a:r>
              <a:rPr spc="-10" dirty="0" smtClean="0"/>
              <a:t>s</a:t>
            </a:r>
            <a:r>
              <a:rPr spc="-105" dirty="0" smtClean="0"/>
              <a:t>tandard</a:t>
            </a:r>
            <a:r>
              <a:rPr lang="cs-CZ" spc="-105" dirty="0" smtClean="0"/>
              <a:t>ů</a:t>
            </a:r>
            <a:r>
              <a:rPr spc="15" dirty="0" smtClean="0"/>
              <a:t> </a:t>
            </a:r>
            <a:r>
              <a:rPr spc="-15"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491106" y="2476500"/>
            <a:ext cx="2120900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6995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k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endParaRPr sz="16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491106" y="3246364"/>
            <a:ext cx="2621280" cy="5715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29539" marR="122555" indent="129539">
              <a:lnSpc>
                <a:spcPts val="1789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jedn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cové</a:t>
            </a:r>
            <a:r>
              <a:rPr sz="16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a variab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lní</a:t>
            </a:r>
            <a:r>
              <a:rPr sz="16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lady na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16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39745" y="2933700"/>
            <a:ext cx="3357879" cy="20574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no</a:t>
            </a:r>
            <a:r>
              <a:rPr sz="1600" spc="-2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my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sz="1600" spc="-2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mate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iálu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ená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materiá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endParaRPr sz="1600">
              <a:latin typeface="Arial"/>
              <a:cs typeface="Arial"/>
            </a:endParaRPr>
          </a:p>
          <a:p>
            <a:pPr marL="287655" marR="281940" algn="ctr">
              <a:lnSpc>
                <a:spcPts val="1789"/>
              </a:lnSpc>
              <a:spcBef>
                <a:spcPts val="1030"/>
              </a:spcBef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norma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spotřeby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času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předem stano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ený 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do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ý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tarif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855"/>
              </a:lnSpc>
              <a:spcBef>
                <a:spcPts val="825"/>
              </a:spcBef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spotřeby strojo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ých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hod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789"/>
              </a:lnSpc>
            </a:pP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normat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spotřeby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strojo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ých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855"/>
              </a:lnSpc>
            </a:pP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hodin</a:t>
            </a:r>
            <a:endParaRPr sz="16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491106" y="4505325"/>
            <a:ext cx="2621280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0541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marže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16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539745" y="5426071"/>
            <a:ext cx="2694305" cy="993775"/>
          </a:xfrm>
          <a:custGeom>
            <a:avLst/>
            <a:gdLst/>
            <a:ahLst/>
            <a:cxnLst/>
            <a:rect l="l" t="t" r="r" b="b"/>
            <a:pathLst>
              <a:path w="2694305" h="993775">
                <a:moveTo>
                  <a:pt x="0" y="993779"/>
                </a:moveTo>
                <a:lnTo>
                  <a:pt x="2694050" y="993779"/>
                </a:lnTo>
                <a:lnTo>
                  <a:pt x="2694050" y="0"/>
                </a:lnTo>
                <a:lnTo>
                  <a:pt x="0" y="0"/>
                </a:lnTo>
                <a:lnTo>
                  <a:pt x="0" y="993779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672493" y="5476840"/>
            <a:ext cx="243014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rozpo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č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tované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fi</a:t>
            </a:r>
            <a:r>
              <a:rPr sz="1600" spc="-20" dirty="0">
                <a:solidFill>
                  <a:srgbClr val="FFFFFF"/>
                </a:solidFill>
                <a:latin typeface="Arial"/>
                <a:cs typeface="Arial"/>
              </a:rPr>
              <a:t>x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16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lady</a:t>
            </a:r>
            <a:endParaRPr sz="1600">
              <a:latin typeface="Arial"/>
              <a:cs typeface="Arial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684977" y="5681603"/>
            <a:ext cx="2403475" cy="0"/>
          </a:xfrm>
          <a:custGeom>
            <a:avLst/>
            <a:gdLst/>
            <a:ahLst/>
            <a:cxnLst/>
            <a:rect l="l" t="t" r="r" b="b"/>
            <a:pathLst>
              <a:path w="2403475">
                <a:moveTo>
                  <a:pt x="0" y="0"/>
                </a:moveTo>
                <a:lnTo>
                  <a:pt x="2403347" y="0"/>
                </a:lnTo>
              </a:path>
            </a:pathLst>
          </a:custGeom>
          <a:ln w="1650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738025" y="5831932"/>
            <a:ext cx="2294890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5" dirty="0" err="1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600" spc="-10" dirty="0" err="1" smtClean="0">
                <a:solidFill>
                  <a:srgbClr val="FFFFFF"/>
                </a:solidFill>
                <a:latin typeface="Arial"/>
                <a:cs typeface="Arial"/>
              </a:rPr>
              <a:t>ýk</a:t>
            </a:r>
            <a:r>
              <a:rPr sz="1600" spc="-100" dirty="0" err="1" smtClean="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lang="cs-CZ" sz="1600" spc="-1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1600" dirty="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4491106" y="6038850"/>
            <a:ext cx="1600200" cy="51752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855"/>
              </a:lnSpc>
            </a:pP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8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4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16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4491106" y="5276850"/>
            <a:ext cx="2621280" cy="60642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540" algn="ctr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</a:t>
            </a:r>
            <a:r>
              <a:rPr sz="1600" spc="-2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fi</a:t>
            </a:r>
            <a:r>
              <a:rPr sz="1600" spc="-20" dirty="0">
                <a:solidFill>
                  <a:srgbClr val="FFFFFF"/>
                </a:solidFill>
                <a:latin typeface="Arial"/>
                <a:cs typeface="Arial"/>
              </a:rPr>
              <a:t>x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nák</a:t>
            </a:r>
            <a:r>
              <a:rPr sz="16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ady</a:t>
            </a:r>
            <a:endParaRPr sz="1600">
              <a:latin typeface="Arial"/>
              <a:cs typeface="Arial"/>
            </a:endParaRPr>
          </a:p>
          <a:p>
            <a:pPr algn="ctr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1600" spc="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1600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1600">
              <a:latin typeface="Arial"/>
              <a:cs typeface="Arial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5253989" y="2903464"/>
            <a:ext cx="76835" cy="342900"/>
          </a:xfrm>
          <a:custGeom>
            <a:avLst/>
            <a:gdLst/>
            <a:ahLst/>
            <a:cxnLst/>
            <a:rect l="l" t="t" r="r" b="b"/>
            <a:pathLst>
              <a:path w="76835" h="342900">
                <a:moveTo>
                  <a:pt x="25605" y="266323"/>
                </a:moveTo>
                <a:lnTo>
                  <a:pt x="0" y="266456"/>
                </a:lnTo>
                <a:lnTo>
                  <a:pt x="38740" y="342899"/>
                </a:lnTo>
                <a:lnTo>
                  <a:pt x="70240" y="279166"/>
                </a:lnTo>
                <a:lnTo>
                  <a:pt x="25664" y="279166"/>
                </a:lnTo>
                <a:lnTo>
                  <a:pt x="25605" y="266323"/>
                </a:lnTo>
                <a:close/>
              </a:path>
              <a:path w="76835" h="342900">
                <a:moveTo>
                  <a:pt x="51118" y="266192"/>
                </a:moveTo>
                <a:lnTo>
                  <a:pt x="25605" y="266323"/>
                </a:lnTo>
                <a:lnTo>
                  <a:pt x="25664" y="279166"/>
                </a:lnTo>
                <a:lnTo>
                  <a:pt x="51175" y="279013"/>
                </a:lnTo>
                <a:lnTo>
                  <a:pt x="51118" y="266192"/>
                </a:lnTo>
                <a:close/>
              </a:path>
              <a:path w="76835" h="342900">
                <a:moveTo>
                  <a:pt x="76718" y="266059"/>
                </a:moveTo>
                <a:lnTo>
                  <a:pt x="51118" y="266192"/>
                </a:lnTo>
                <a:lnTo>
                  <a:pt x="51175" y="279013"/>
                </a:lnTo>
                <a:lnTo>
                  <a:pt x="25664" y="279166"/>
                </a:lnTo>
                <a:lnTo>
                  <a:pt x="70240" y="279166"/>
                </a:lnTo>
                <a:lnTo>
                  <a:pt x="76718" y="266059"/>
                </a:lnTo>
                <a:close/>
              </a:path>
              <a:path w="76835" h="342900">
                <a:moveTo>
                  <a:pt x="49926" y="0"/>
                </a:moveTo>
                <a:lnTo>
                  <a:pt x="24383" y="121"/>
                </a:lnTo>
                <a:lnTo>
                  <a:pt x="25605" y="266323"/>
                </a:lnTo>
                <a:lnTo>
                  <a:pt x="51118" y="266192"/>
                </a:lnTo>
                <a:lnTo>
                  <a:pt x="499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5254233" y="3819509"/>
            <a:ext cx="76835" cy="685800"/>
          </a:xfrm>
          <a:custGeom>
            <a:avLst/>
            <a:gdLst/>
            <a:ahLst/>
            <a:cxnLst/>
            <a:rect l="l" t="t" r="r" b="b"/>
            <a:pathLst>
              <a:path w="76835" h="685800">
                <a:moveTo>
                  <a:pt x="25513" y="609193"/>
                </a:moveTo>
                <a:lnTo>
                  <a:pt x="0" y="609234"/>
                </a:lnTo>
                <a:lnTo>
                  <a:pt x="38496" y="685799"/>
                </a:lnTo>
                <a:lnTo>
                  <a:pt x="70220" y="621944"/>
                </a:lnTo>
                <a:lnTo>
                  <a:pt x="25542" y="621944"/>
                </a:lnTo>
                <a:lnTo>
                  <a:pt x="25513" y="609193"/>
                </a:lnTo>
                <a:close/>
              </a:path>
              <a:path w="76835" h="685800">
                <a:moveTo>
                  <a:pt x="51025" y="609153"/>
                </a:moveTo>
                <a:lnTo>
                  <a:pt x="25513" y="609193"/>
                </a:lnTo>
                <a:lnTo>
                  <a:pt x="25542" y="621944"/>
                </a:lnTo>
                <a:lnTo>
                  <a:pt x="51053" y="621944"/>
                </a:lnTo>
                <a:lnTo>
                  <a:pt x="51025" y="609153"/>
                </a:lnTo>
                <a:close/>
              </a:path>
              <a:path w="76835" h="685800">
                <a:moveTo>
                  <a:pt x="76596" y="609112"/>
                </a:moveTo>
                <a:lnTo>
                  <a:pt x="51025" y="609153"/>
                </a:lnTo>
                <a:lnTo>
                  <a:pt x="51053" y="621944"/>
                </a:lnTo>
                <a:lnTo>
                  <a:pt x="70220" y="621944"/>
                </a:lnTo>
                <a:lnTo>
                  <a:pt x="76596" y="609112"/>
                </a:lnTo>
                <a:close/>
              </a:path>
              <a:path w="76835" h="685800">
                <a:moveTo>
                  <a:pt x="49682" y="0"/>
                </a:moveTo>
                <a:lnTo>
                  <a:pt x="24140" y="0"/>
                </a:lnTo>
                <a:lnTo>
                  <a:pt x="25513" y="609193"/>
                </a:lnTo>
                <a:lnTo>
                  <a:pt x="51025" y="609153"/>
                </a:lnTo>
                <a:lnTo>
                  <a:pt x="4968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5239755" y="4962394"/>
            <a:ext cx="76835" cy="314960"/>
          </a:xfrm>
          <a:custGeom>
            <a:avLst/>
            <a:gdLst/>
            <a:ahLst/>
            <a:cxnLst/>
            <a:rect l="l" t="t" r="r" b="b"/>
            <a:pathLst>
              <a:path w="76835" h="314960">
                <a:moveTo>
                  <a:pt x="25477" y="237879"/>
                </a:moveTo>
                <a:lnTo>
                  <a:pt x="0" y="238006"/>
                </a:lnTo>
                <a:lnTo>
                  <a:pt x="38618" y="314456"/>
                </a:lnTo>
                <a:lnTo>
                  <a:pt x="70192" y="250579"/>
                </a:lnTo>
                <a:lnTo>
                  <a:pt x="25542" y="250579"/>
                </a:lnTo>
                <a:lnTo>
                  <a:pt x="25477" y="237879"/>
                </a:lnTo>
                <a:close/>
              </a:path>
              <a:path w="76835" h="314960">
                <a:moveTo>
                  <a:pt x="51141" y="237751"/>
                </a:moveTo>
                <a:lnTo>
                  <a:pt x="25477" y="237879"/>
                </a:lnTo>
                <a:lnTo>
                  <a:pt x="25542" y="250579"/>
                </a:lnTo>
                <a:lnTo>
                  <a:pt x="51206" y="250448"/>
                </a:lnTo>
                <a:lnTo>
                  <a:pt x="51141" y="237751"/>
                </a:lnTo>
                <a:close/>
              </a:path>
              <a:path w="76835" h="314960">
                <a:moveTo>
                  <a:pt x="76596" y="237625"/>
                </a:moveTo>
                <a:lnTo>
                  <a:pt x="51141" y="237751"/>
                </a:lnTo>
                <a:lnTo>
                  <a:pt x="51206" y="250448"/>
                </a:lnTo>
                <a:lnTo>
                  <a:pt x="25542" y="250579"/>
                </a:lnTo>
                <a:lnTo>
                  <a:pt x="70192" y="250579"/>
                </a:lnTo>
                <a:lnTo>
                  <a:pt x="76596" y="237625"/>
                </a:lnTo>
                <a:close/>
              </a:path>
              <a:path w="76835" h="314960">
                <a:moveTo>
                  <a:pt x="49926" y="0"/>
                </a:moveTo>
                <a:lnTo>
                  <a:pt x="24262" y="131"/>
                </a:lnTo>
                <a:lnTo>
                  <a:pt x="25477" y="237879"/>
                </a:lnTo>
                <a:lnTo>
                  <a:pt x="51141" y="237751"/>
                </a:lnTo>
                <a:lnTo>
                  <a:pt x="499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5216286" y="5895975"/>
            <a:ext cx="76835" cy="142875"/>
          </a:xfrm>
          <a:custGeom>
            <a:avLst/>
            <a:gdLst/>
            <a:ahLst/>
            <a:cxnLst/>
            <a:rect l="l" t="t" r="r" b="b"/>
            <a:pathLst>
              <a:path w="76835" h="142875">
                <a:moveTo>
                  <a:pt x="25517" y="66162"/>
                </a:moveTo>
                <a:lnTo>
                  <a:pt x="0" y="66162"/>
                </a:lnTo>
                <a:lnTo>
                  <a:pt x="38343" y="142874"/>
                </a:lnTo>
                <a:lnTo>
                  <a:pt x="70272" y="78998"/>
                </a:lnTo>
                <a:lnTo>
                  <a:pt x="25517" y="78998"/>
                </a:lnTo>
                <a:lnTo>
                  <a:pt x="25517" y="66162"/>
                </a:lnTo>
                <a:close/>
              </a:path>
              <a:path w="76835" h="142875">
                <a:moveTo>
                  <a:pt x="51175" y="0"/>
                </a:moveTo>
                <a:lnTo>
                  <a:pt x="25517" y="0"/>
                </a:lnTo>
                <a:lnTo>
                  <a:pt x="25517" y="78998"/>
                </a:lnTo>
                <a:lnTo>
                  <a:pt x="51175" y="78998"/>
                </a:lnTo>
                <a:lnTo>
                  <a:pt x="51175" y="0"/>
                </a:lnTo>
                <a:close/>
              </a:path>
              <a:path w="76835" h="142875">
                <a:moveTo>
                  <a:pt x="76687" y="66162"/>
                </a:moveTo>
                <a:lnTo>
                  <a:pt x="51175" y="66162"/>
                </a:lnTo>
                <a:lnTo>
                  <a:pt x="51175" y="78998"/>
                </a:lnTo>
                <a:lnTo>
                  <a:pt x="70272" y="78998"/>
                </a:lnTo>
                <a:lnTo>
                  <a:pt x="76687" y="661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896989" y="3438906"/>
            <a:ext cx="594360" cy="76835"/>
          </a:xfrm>
          <a:custGeom>
            <a:avLst/>
            <a:gdLst/>
            <a:ahLst/>
            <a:cxnLst/>
            <a:rect l="l" t="t" r="r" b="b"/>
            <a:pathLst>
              <a:path w="594360" h="76835">
                <a:moveTo>
                  <a:pt x="570736" y="25267"/>
                </a:moveTo>
                <a:lnTo>
                  <a:pt x="529864" y="25267"/>
                </a:lnTo>
                <a:lnTo>
                  <a:pt x="530626" y="50810"/>
                </a:lnTo>
                <a:lnTo>
                  <a:pt x="517795" y="51187"/>
                </a:lnTo>
                <a:lnTo>
                  <a:pt x="518556" y="76718"/>
                </a:lnTo>
                <a:lnTo>
                  <a:pt x="593994" y="36057"/>
                </a:lnTo>
                <a:lnTo>
                  <a:pt x="570736" y="25267"/>
                </a:lnTo>
                <a:close/>
              </a:path>
              <a:path w="594360" h="76835">
                <a:moveTo>
                  <a:pt x="517034" y="25642"/>
                </a:moveTo>
                <a:lnTo>
                  <a:pt x="0" y="40751"/>
                </a:lnTo>
                <a:lnTo>
                  <a:pt x="640" y="66415"/>
                </a:lnTo>
                <a:lnTo>
                  <a:pt x="517795" y="51187"/>
                </a:lnTo>
                <a:lnTo>
                  <a:pt x="517034" y="25642"/>
                </a:lnTo>
                <a:close/>
              </a:path>
              <a:path w="594360" h="76835">
                <a:moveTo>
                  <a:pt x="529864" y="25267"/>
                </a:moveTo>
                <a:lnTo>
                  <a:pt x="517034" y="25642"/>
                </a:lnTo>
                <a:lnTo>
                  <a:pt x="517795" y="51187"/>
                </a:lnTo>
                <a:lnTo>
                  <a:pt x="530626" y="50810"/>
                </a:lnTo>
                <a:lnTo>
                  <a:pt x="529864" y="25267"/>
                </a:lnTo>
                <a:close/>
              </a:path>
              <a:path w="594360" h="76835">
                <a:moveTo>
                  <a:pt x="516270" y="0"/>
                </a:moveTo>
                <a:lnTo>
                  <a:pt x="517034" y="25642"/>
                </a:lnTo>
                <a:lnTo>
                  <a:pt x="529864" y="25267"/>
                </a:lnTo>
                <a:lnTo>
                  <a:pt x="570736" y="25267"/>
                </a:lnTo>
                <a:lnTo>
                  <a:pt x="51627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3233684" y="5609844"/>
            <a:ext cx="1257300" cy="76835"/>
          </a:xfrm>
          <a:custGeom>
            <a:avLst/>
            <a:gdLst/>
            <a:ahLst/>
            <a:cxnLst/>
            <a:rect l="l" t="t" r="r" b="b"/>
            <a:pathLst>
              <a:path w="1257300" h="76835">
                <a:moveTo>
                  <a:pt x="1180703" y="0"/>
                </a:moveTo>
                <a:lnTo>
                  <a:pt x="1180662" y="25641"/>
                </a:lnTo>
                <a:lnTo>
                  <a:pt x="1193413" y="25658"/>
                </a:lnTo>
                <a:lnTo>
                  <a:pt x="1193413" y="51185"/>
                </a:lnTo>
                <a:lnTo>
                  <a:pt x="1180622" y="51185"/>
                </a:lnTo>
                <a:lnTo>
                  <a:pt x="1180581" y="76712"/>
                </a:lnTo>
                <a:lnTo>
                  <a:pt x="1231806" y="51185"/>
                </a:lnTo>
                <a:lnTo>
                  <a:pt x="1193413" y="51185"/>
                </a:lnTo>
                <a:lnTo>
                  <a:pt x="1231839" y="51168"/>
                </a:lnTo>
                <a:lnTo>
                  <a:pt x="1257299" y="38480"/>
                </a:lnTo>
                <a:lnTo>
                  <a:pt x="1180703" y="0"/>
                </a:lnTo>
                <a:close/>
              </a:path>
              <a:path w="1257300" h="76835">
                <a:moveTo>
                  <a:pt x="1180662" y="25641"/>
                </a:moveTo>
                <a:lnTo>
                  <a:pt x="1180622" y="51168"/>
                </a:lnTo>
                <a:lnTo>
                  <a:pt x="1193413" y="51185"/>
                </a:lnTo>
                <a:lnTo>
                  <a:pt x="1193413" y="25658"/>
                </a:lnTo>
                <a:lnTo>
                  <a:pt x="1180662" y="25641"/>
                </a:lnTo>
                <a:close/>
              </a:path>
              <a:path w="1257300" h="76835">
                <a:moveTo>
                  <a:pt x="121" y="24134"/>
                </a:moveTo>
                <a:lnTo>
                  <a:pt x="0" y="49661"/>
                </a:lnTo>
                <a:lnTo>
                  <a:pt x="1180622" y="51168"/>
                </a:lnTo>
                <a:lnTo>
                  <a:pt x="1180662" y="25641"/>
                </a:lnTo>
                <a:lnTo>
                  <a:pt x="121" y="2413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 txBox="1"/>
          <p:nvPr/>
        </p:nvSpPr>
        <p:spPr>
          <a:xfrm>
            <a:off x="3111489" y="6804028"/>
            <a:ext cx="1837055" cy="46166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38430" marR="131445" indent="287655">
              <a:lnSpc>
                <a:spcPts val="1789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 </a:t>
            </a:r>
            <a:r>
              <a:rPr sz="1600" spc="-10" dirty="0" err="1">
                <a:solidFill>
                  <a:srgbClr val="FFFFFF"/>
                </a:solidFill>
                <a:latin typeface="Arial"/>
                <a:cs typeface="Arial"/>
              </a:rPr>
              <a:t>ziskovost</a:t>
            </a:r>
            <a:r>
              <a:rPr sz="16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 err="1" smtClean="0">
                <a:solidFill>
                  <a:srgbClr val="FFFFFF"/>
                </a:solidFill>
                <a:latin typeface="Arial"/>
                <a:cs typeface="Arial"/>
              </a:rPr>
              <a:t>výno</a:t>
            </a:r>
            <a:r>
              <a:rPr sz="1600" spc="-5" dirty="0" err="1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lang="cs-CZ" sz="1600" spc="-5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1600" dirty="0">
              <a:latin typeface="Arial"/>
              <a:cs typeface="Arial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5519806" y="6804028"/>
            <a:ext cx="1878330" cy="46166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25095" marR="118745" indent="321945">
              <a:lnSpc>
                <a:spcPts val="1789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 </a:t>
            </a:r>
            <a:r>
              <a:rPr sz="1600" spc="-10" dirty="0" err="1">
                <a:solidFill>
                  <a:srgbClr val="FFFFFF"/>
                </a:solidFill>
                <a:latin typeface="Arial"/>
                <a:cs typeface="Arial"/>
              </a:rPr>
              <a:t>ziskovost</a:t>
            </a:r>
            <a:r>
              <a:rPr sz="16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 err="1" smtClean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1600" spc="-5" dirty="0" err="1" smtClean="0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sz="1600" spc="-100" dirty="0" err="1" smtClean="0">
                <a:solidFill>
                  <a:srgbClr val="FFFFFF"/>
                </a:solidFill>
                <a:latin typeface="Arial"/>
                <a:cs typeface="Arial"/>
              </a:rPr>
              <a:t>ad</a:t>
            </a:r>
            <a:r>
              <a:rPr lang="cs-CZ" sz="1600" spc="-1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1600" dirty="0">
              <a:latin typeface="Arial"/>
              <a:cs typeface="Arial"/>
            </a:endParaRPr>
          </a:p>
        </p:txBody>
      </p:sp>
      <p:sp>
        <p:nvSpPr>
          <p:cNvPr id="21" name="object 21"/>
          <p:cNvSpPr/>
          <p:nvPr/>
        </p:nvSpPr>
        <p:spPr>
          <a:xfrm>
            <a:off x="4111630" y="6543864"/>
            <a:ext cx="1184275" cy="281940"/>
          </a:xfrm>
          <a:custGeom>
            <a:avLst/>
            <a:gdLst/>
            <a:ahLst/>
            <a:cxnLst/>
            <a:rect l="l" t="t" r="r" b="b"/>
            <a:pathLst>
              <a:path w="1184275" h="281940">
                <a:moveTo>
                  <a:pt x="67177" y="206895"/>
                </a:moveTo>
                <a:lnTo>
                  <a:pt x="0" y="260165"/>
                </a:lnTo>
                <a:lnTo>
                  <a:pt x="82936" y="281939"/>
                </a:lnTo>
                <a:lnTo>
                  <a:pt x="78233" y="259546"/>
                </a:lnTo>
                <a:lnTo>
                  <a:pt x="65135" y="259546"/>
                </a:lnTo>
                <a:lnTo>
                  <a:pt x="59954" y="234531"/>
                </a:lnTo>
                <a:lnTo>
                  <a:pt x="72431" y="231914"/>
                </a:lnTo>
                <a:lnTo>
                  <a:pt x="67177" y="206895"/>
                </a:lnTo>
                <a:close/>
              </a:path>
              <a:path w="1184275" h="281940">
                <a:moveTo>
                  <a:pt x="72431" y="231914"/>
                </a:moveTo>
                <a:lnTo>
                  <a:pt x="59954" y="234531"/>
                </a:lnTo>
                <a:lnTo>
                  <a:pt x="65135" y="259546"/>
                </a:lnTo>
                <a:lnTo>
                  <a:pt x="77681" y="256916"/>
                </a:lnTo>
                <a:lnTo>
                  <a:pt x="72431" y="231914"/>
                </a:lnTo>
                <a:close/>
              </a:path>
              <a:path w="1184275" h="281940">
                <a:moveTo>
                  <a:pt x="77681" y="256916"/>
                </a:moveTo>
                <a:lnTo>
                  <a:pt x="65135" y="259546"/>
                </a:lnTo>
                <a:lnTo>
                  <a:pt x="78233" y="259546"/>
                </a:lnTo>
                <a:lnTo>
                  <a:pt x="77681" y="256916"/>
                </a:lnTo>
                <a:close/>
              </a:path>
              <a:path w="1184275" h="281940">
                <a:moveTo>
                  <a:pt x="1178417" y="0"/>
                </a:moveTo>
                <a:lnTo>
                  <a:pt x="72431" y="231914"/>
                </a:lnTo>
                <a:lnTo>
                  <a:pt x="77681" y="256916"/>
                </a:lnTo>
                <a:lnTo>
                  <a:pt x="1183751" y="25017"/>
                </a:lnTo>
                <a:lnTo>
                  <a:pt x="117841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5287761" y="6544056"/>
            <a:ext cx="895985" cy="276860"/>
          </a:xfrm>
          <a:custGeom>
            <a:avLst/>
            <a:gdLst/>
            <a:ahLst/>
            <a:cxnLst/>
            <a:rect l="l" t="t" r="r" b="b"/>
            <a:pathLst>
              <a:path w="895985" h="276859">
                <a:moveTo>
                  <a:pt x="818226" y="251770"/>
                </a:moveTo>
                <a:lnTo>
                  <a:pt x="811408" y="276404"/>
                </a:lnTo>
                <a:lnTo>
                  <a:pt x="895502" y="259973"/>
                </a:lnTo>
                <a:lnTo>
                  <a:pt x="890215" y="255199"/>
                </a:lnTo>
                <a:lnTo>
                  <a:pt x="830579" y="255199"/>
                </a:lnTo>
                <a:lnTo>
                  <a:pt x="818226" y="251770"/>
                </a:lnTo>
                <a:close/>
              </a:path>
              <a:path w="895985" h="276859">
                <a:moveTo>
                  <a:pt x="825050" y="227115"/>
                </a:moveTo>
                <a:lnTo>
                  <a:pt x="818226" y="251770"/>
                </a:lnTo>
                <a:lnTo>
                  <a:pt x="830579" y="255199"/>
                </a:lnTo>
                <a:lnTo>
                  <a:pt x="837437" y="230553"/>
                </a:lnTo>
                <a:lnTo>
                  <a:pt x="825050" y="227115"/>
                </a:lnTo>
                <a:close/>
              </a:path>
              <a:path w="895985" h="276859">
                <a:moveTo>
                  <a:pt x="831860" y="202512"/>
                </a:moveTo>
                <a:lnTo>
                  <a:pt x="825050" y="227115"/>
                </a:lnTo>
                <a:lnTo>
                  <a:pt x="837437" y="230553"/>
                </a:lnTo>
                <a:lnTo>
                  <a:pt x="830579" y="255199"/>
                </a:lnTo>
                <a:lnTo>
                  <a:pt x="890215" y="255199"/>
                </a:lnTo>
                <a:lnTo>
                  <a:pt x="831860" y="202512"/>
                </a:lnTo>
                <a:close/>
              </a:path>
              <a:path w="895985" h="276859">
                <a:moveTo>
                  <a:pt x="6736" y="0"/>
                </a:moveTo>
                <a:lnTo>
                  <a:pt x="0" y="24621"/>
                </a:lnTo>
                <a:lnTo>
                  <a:pt x="818226" y="251770"/>
                </a:lnTo>
                <a:lnTo>
                  <a:pt x="825050" y="227115"/>
                </a:lnTo>
                <a:lnTo>
                  <a:pt x="67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 txBox="1"/>
          <p:nvPr/>
        </p:nvSpPr>
        <p:spPr>
          <a:xfrm>
            <a:off x="2682870" y="1747906"/>
            <a:ext cx="2714625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509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Standardní</a:t>
            </a:r>
            <a:r>
              <a:rPr sz="16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jednot</a:t>
            </a:r>
            <a:r>
              <a:rPr sz="1600" spc="-5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6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endParaRPr sz="1600">
              <a:latin typeface="Arial"/>
              <a:cs typeface="Arial"/>
            </a:endParaRPr>
          </a:p>
        </p:txBody>
      </p:sp>
      <p:sp>
        <p:nvSpPr>
          <p:cNvPr id="24" name="object 24"/>
          <p:cNvSpPr/>
          <p:nvPr/>
        </p:nvSpPr>
        <p:spPr>
          <a:xfrm>
            <a:off x="2432054" y="2193401"/>
            <a:ext cx="1613535" cy="743585"/>
          </a:xfrm>
          <a:custGeom>
            <a:avLst/>
            <a:gdLst/>
            <a:ahLst/>
            <a:cxnLst/>
            <a:rect l="l" t="t" r="r" b="b"/>
            <a:pathLst>
              <a:path w="1613535" h="743585">
                <a:moveTo>
                  <a:pt x="53970" y="673760"/>
                </a:moveTo>
                <a:lnTo>
                  <a:pt x="0" y="740298"/>
                </a:lnTo>
                <a:lnTo>
                  <a:pt x="85724" y="743590"/>
                </a:lnTo>
                <a:lnTo>
                  <a:pt x="77533" y="725576"/>
                </a:lnTo>
                <a:lnTo>
                  <a:pt x="63495" y="725576"/>
                </a:lnTo>
                <a:lnTo>
                  <a:pt x="52958" y="702320"/>
                </a:lnTo>
                <a:lnTo>
                  <a:pt x="64566" y="697060"/>
                </a:lnTo>
                <a:lnTo>
                  <a:pt x="53970" y="673760"/>
                </a:lnTo>
                <a:close/>
              </a:path>
              <a:path w="1613535" h="743585">
                <a:moveTo>
                  <a:pt x="64566" y="697060"/>
                </a:moveTo>
                <a:lnTo>
                  <a:pt x="52958" y="702320"/>
                </a:lnTo>
                <a:lnTo>
                  <a:pt x="63495" y="725576"/>
                </a:lnTo>
                <a:lnTo>
                  <a:pt x="75135" y="720302"/>
                </a:lnTo>
                <a:lnTo>
                  <a:pt x="64566" y="697060"/>
                </a:lnTo>
                <a:close/>
              </a:path>
              <a:path w="1613535" h="743585">
                <a:moveTo>
                  <a:pt x="75135" y="720302"/>
                </a:moveTo>
                <a:lnTo>
                  <a:pt x="63495" y="725576"/>
                </a:lnTo>
                <a:lnTo>
                  <a:pt x="77533" y="725576"/>
                </a:lnTo>
                <a:lnTo>
                  <a:pt x="75135" y="720302"/>
                </a:lnTo>
                <a:close/>
              </a:path>
              <a:path w="1613535" h="743585">
                <a:moveTo>
                  <a:pt x="1602857" y="0"/>
                </a:moveTo>
                <a:lnTo>
                  <a:pt x="64566" y="697060"/>
                </a:lnTo>
                <a:lnTo>
                  <a:pt x="75135" y="720302"/>
                </a:lnTo>
                <a:lnTo>
                  <a:pt x="1613403" y="23256"/>
                </a:lnTo>
                <a:lnTo>
                  <a:pt x="160285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4037472" y="2192518"/>
            <a:ext cx="1254125" cy="305435"/>
          </a:xfrm>
          <a:custGeom>
            <a:avLst/>
            <a:gdLst/>
            <a:ahLst/>
            <a:cxnLst/>
            <a:rect l="l" t="t" r="r" b="b"/>
            <a:pathLst>
              <a:path w="1254125" h="305435">
                <a:moveTo>
                  <a:pt x="1175957" y="280265"/>
                </a:moveTo>
                <a:lnTo>
                  <a:pt x="1170553" y="305196"/>
                </a:lnTo>
                <a:lnTo>
                  <a:pt x="1253611" y="283982"/>
                </a:lnTo>
                <a:lnTo>
                  <a:pt x="1252361" y="282976"/>
                </a:lnTo>
                <a:lnTo>
                  <a:pt x="1188445" y="282976"/>
                </a:lnTo>
                <a:lnTo>
                  <a:pt x="1175957" y="280265"/>
                </a:lnTo>
                <a:close/>
              </a:path>
              <a:path w="1254125" h="305435">
                <a:moveTo>
                  <a:pt x="1181383" y="255235"/>
                </a:moveTo>
                <a:lnTo>
                  <a:pt x="1175957" y="280265"/>
                </a:lnTo>
                <a:lnTo>
                  <a:pt x="1188445" y="282976"/>
                </a:lnTo>
                <a:lnTo>
                  <a:pt x="1193901" y="257952"/>
                </a:lnTo>
                <a:lnTo>
                  <a:pt x="1181383" y="255235"/>
                </a:lnTo>
                <a:close/>
              </a:path>
              <a:path w="1254125" h="305435">
                <a:moveTo>
                  <a:pt x="1186799" y="230245"/>
                </a:moveTo>
                <a:lnTo>
                  <a:pt x="1181383" y="255235"/>
                </a:lnTo>
                <a:lnTo>
                  <a:pt x="1193901" y="257952"/>
                </a:lnTo>
                <a:lnTo>
                  <a:pt x="1188445" y="282976"/>
                </a:lnTo>
                <a:lnTo>
                  <a:pt x="1252361" y="282976"/>
                </a:lnTo>
                <a:lnTo>
                  <a:pt x="1186799" y="230245"/>
                </a:lnTo>
                <a:close/>
              </a:path>
              <a:path w="1254125" h="305435">
                <a:moveTo>
                  <a:pt x="5455" y="0"/>
                </a:moveTo>
                <a:lnTo>
                  <a:pt x="0" y="25024"/>
                </a:lnTo>
                <a:lnTo>
                  <a:pt x="1175957" y="280265"/>
                </a:lnTo>
                <a:lnTo>
                  <a:pt x="1181383" y="255235"/>
                </a:lnTo>
                <a:lnTo>
                  <a:pt x="545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61368"/>
            <a:ext cx="8637270" cy="102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010"/>
              </a:lnSpc>
              <a:tabLst>
                <a:tab pos="6818630" algn="l"/>
              </a:tabLst>
            </a:pP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Sledování </a:t>
            </a:r>
            <a:r>
              <a:rPr sz="3600" dirty="0" err="1">
                <a:solidFill>
                  <a:srgbClr val="FFFFFF"/>
                </a:solidFill>
                <a:latin typeface="Arial"/>
                <a:cs typeface="Arial"/>
              </a:rPr>
              <a:t>skutečného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3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600" dirty="0" err="1" smtClean="0">
                <a:solidFill>
                  <a:srgbClr val="FFFFFF"/>
                </a:solidFill>
                <a:latin typeface="Arial"/>
                <a:cs typeface="Arial"/>
              </a:rPr>
              <a:t>běhu</a:t>
            </a:r>
            <a:r>
              <a:rPr sz="3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a	odchylek hodnocené činnosti od standardu</a:t>
            </a:r>
            <a:endParaRPr sz="36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18" y="1808386"/>
            <a:ext cx="9037955" cy="455451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Zobrazení informací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účetnictví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takovým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který umožní</a:t>
            </a:r>
            <a:endParaRPr sz="2400" dirty="0">
              <a:latin typeface="Arial"/>
              <a:cs typeface="Arial"/>
            </a:endParaRPr>
          </a:p>
          <a:p>
            <a:pPr marL="12700" indent="3378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přehledně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rychle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zjišťovat skutečné hodnoty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Zjišťování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běžně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následně (viz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kapitola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12)</a:t>
            </a:r>
            <a:endParaRPr sz="2400" dirty="0">
              <a:latin typeface="Arial"/>
              <a:cs typeface="Arial"/>
            </a:endParaRPr>
          </a:p>
          <a:p>
            <a:pPr marL="350520" marR="5080" indent="-338455">
              <a:lnSpc>
                <a:spcPct val="9300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úrovní hodnoceného kritéria podle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standardu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skutečnou výší.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mohou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mít charakter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buď</a:t>
            </a:r>
            <a:endParaRPr sz="2400" dirty="0">
              <a:latin typeface="Arial"/>
              <a:cs typeface="Arial"/>
            </a:endParaRPr>
          </a:p>
          <a:p>
            <a:pPr marL="350520" marR="67945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163703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pozitivní	(jejich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příklady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nižší skutečné než standardní náklady 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vyšší skutečné než standardní výnosy),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endParaRPr sz="2400" dirty="0">
              <a:latin typeface="Arial"/>
              <a:cs typeface="Arial"/>
            </a:endParaRPr>
          </a:p>
          <a:p>
            <a:pPr marL="350520" marR="932815" indent="-337820" algn="just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negativní (skutečné náklady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vyšší než 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naopak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výnosy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nižší než výnosy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Analýza odchylek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39530" cy="36560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Cílem analýzy odchylek je zejména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zjištění příčiny vzniku odchylek,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100"/>
              </a:lnSpc>
              <a:spcBef>
                <a:spcPts val="138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zhodnocení jejich dopadu na hodnocenou část podnikatelského procesu ve všech relevantních liniích, které jsou odchylkou ovlivněny (s hlavním zřetelem na výkonový, odpovědnostní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procesní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řez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manažerského řízení), a</a:t>
            </a:r>
            <a:endParaRPr sz="2400" dirty="0">
              <a:latin typeface="Arial"/>
              <a:cs typeface="Arial"/>
            </a:endParaRPr>
          </a:p>
          <a:p>
            <a:pPr marL="350520" marR="123825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vytvoření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předpoklad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přijetí takových opatření, která by eliminovala vznik významných (zejména negativních) odchylek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budoucnosti.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Analýza odchylek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12" y="1808386"/>
            <a:ext cx="9049385" cy="364202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51180" indent="-33845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Cílem první etapy je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zjištění příčin rozdílů mezi standardní a skutečnou výši zisku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Příčinou vzniku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být odlišný vývoj buď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744283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veličin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vstupujících do transformačního procesu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měřených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  <a:tabLst>
                <a:tab pos="383984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prostřednictvím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nebo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veličin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vystupujících z transformačního procesu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vyjadřovaných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prostřednictvím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tohoto hlediska odlišujeme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vstup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odchylky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výstup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Analýza odchylek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4780" cy="472103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jiném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řezu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 odchylky členit podle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faktoru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který je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výrazem vzniku odchylky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endParaRPr sz="2400" dirty="0">
              <a:latin typeface="Arial"/>
              <a:cs typeface="Arial"/>
            </a:endParaRPr>
          </a:p>
          <a:p>
            <a:pPr marL="350520" marR="455295" indent="-337820" algn="just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kvantitativní 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vyjadřují změny v objemových parametrech (charakteristikách) hodnocených kritérií (např.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množství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objemu spotřebovaného materiálu či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62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časovém intervalu vynaložené lidské práce),</a:t>
            </a:r>
            <a:endParaRPr sz="2400" dirty="0">
              <a:latin typeface="Arial"/>
              <a:cs typeface="Arial"/>
            </a:endParaRPr>
          </a:p>
          <a:p>
            <a:pPr marL="350520" marR="312420" indent="-33782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kvalitativní 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jsou výrazem změn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kvalitativních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parametr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hodnocených kritérií (jako např.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směnných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kurs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pořizovacích cen materiálu, mzdových sazeb nebo prodejních cen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finálních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vyjadřují změny ve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struktuře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vstupujících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Words>1445</Words>
  <Application>Microsoft Office PowerPoint</Application>
  <PresentationFormat>Vlastní</PresentationFormat>
  <Paragraphs>186</Paragraphs>
  <Slides>22</Slides>
  <Notes>22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7" baseType="lpstr">
      <vt:lpstr>Arial</vt:lpstr>
      <vt:lpstr>Calibri</vt:lpstr>
      <vt:lpstr>Times New Roman</vt:lpstr>
      <vt:lpstr>Wingdings</vt:lpstr>
      <vt:lpstr>Office Theme</vt:lpstr>
      <vt:lpstr>13 – METODA STANDARDNÍCH NÁKLADŮ A VÝNOSŮ</vt:lpstr>
      <vt:lpstr>Vymezení problematiky</vt:lpstr>
      <vt:lpstr>Zavedení metody standardních nákladů</vt:lpstr>
      <vt:lpstr>Stanovení standardů I</vt:lpstr>
      <vt:lpstr>Stanovení standardů II</vt:lpstr>
      <vt:lpstr>Prezentace aplikace PowerPoint</vt:lpstr>
      <vt:lpstr>Analýza odchylek I</vt:lpstr>
      <vt:lpstr>Analýza odchylek II</vt:lpstr>
      <vt:lpstr>Analýza odchylek III</vt:lpstr>
      <vt:lpstr>Analýza odchylek - shrnutí</vt:lpstr>
      <vt:lpstr>Analýza odchylek při aplikaci metody variable costing</vt:lpstr>
      <vt:lpstr>Kvantitativní a kvalitativní odchylka</vt:lpstr>
      <vt:lpstr>Prezentace aplikace PowerPoint</vt:lpstr>
      <vt:lpstr>Odchylky variabilních nákladů</vt:lpstr>
      <vt:lpstr>Prezentace aplikace PowerPoint</vt:lpstr>
      <vt:lpstr>Odchylky fixních nákladů</vt:lpstr>
      <vt:lpstr>Analýza odchylek při aplikaci metody plných nákladů</vt:lpstr>
      <vt:lpstr>Odchylka ze změny struktury vstupů</vt:lpstr>
      <vt:lpstr>Odchylky vznikající při nehomogenní produkci – odchylka ze změny sortimentu</vt:lpstr>
      <vt:lpstr>Odchylky nákladů při aplikaci metody Variable Costing</vt:lpstr>
      <vt:lpstr>Shrnutí kapitoly 13 I</vt:lpstr>
      <vt:lpstr>Shrnutí kapitoly 13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13 – METODA STANDARDNÍCH NÁKLADģ A VÝNOSģ</dc:title>
  <dc:creator>Online2PDF.com</dc:creator>
  <cp:lastModifiedBy>Menšík Michal</cp:lastModifiedBy>
  <cp:revision>4</cp:revision>
  <dcterms:created xsi:type="dcterms:W3CDTF">2018-02-08T09:19:37Z</dcterms:created>
  <dcterms:modified xsi:type="dcterms:W3CDTF">2018-02-11T13:39:11Z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