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0083800" cy="7562850"/>
  <p:notesSz cx="10083800" cy="756285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1638" y="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4986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548870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904190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066688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9907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903459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843124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8634209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624075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209027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56285" y="2344483"/>
            <a:ext cx="8571230" cy="1588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12570" y="4235196"/>
            <a:ext cx="7058659" cy="18907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2/9/2018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2/9/2018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04190" y="1739455"/>
            <a:ext cx="4386453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193156" y="1739455"/>
            <a:ext cx="4386453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2/9/2018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2/9/2018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2/9/2018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0080625" cy="7559040"/>
          </a:xfrm>
          <a:custGeom>
            <a:avLst/>
            <a:gdLst/>
            <a:ahLst/>
            <a:cxnLst/>
            <a:rect l="l" t="t" r="r" b="b"/>
            <a:pathLst>
              <a:path w="10080625" h="7559040">
                <a:moveTo>
                  <a:pt x="0" y="7559039"/>
                </a:moveTo>
                <a:lnTo>
                  <a:pt x="10080619" y="7559039"/>
                </a:lnTo>
                <a:lnTo>
                  <a:pt x="10080619" y="0"/>
                </a:lnTo>
                <a:lnTo>
                  <a:pt x="0" y="0"/>
                </a:lnTo>
                <a:lnTo>
                  <a:pt x="0" y="7559039"/>
                </a:lnTo>
                <a:close/>
              </a:path>
            </a:pathLst>
          </a:custGeom>
          <a:solidFill>
            <a:srgbClr val="2C2CB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17526"/>
            <a:ext cx="757555" cy="7541895"/>
          </a:xfrm>
          <a:custGeom>
            <a:avLst/>
            <a:gdLst/>
            <a:ahLst/>
            <a:cxnLst/>
            <a:rect l="l" t="t" r="r" b="b"/>
            <a:pathLst>
              <a:path w="757555" h="7541895">
                <a:moveTo>
                  <a:pt x="37302" y="0"/>
                </a:moveTo>
                <a:lnTo>
                  <a:pt x="0" y="7899"/>
                </a:lnTo>
                <a:lnTo>
                  <a:pt x="0" y="7535839"/>
                </a:lnTo>
                <a:lnTo>
                  <a:pt x="26790" y="7541513"/>
                </a:lnTo>
                <a:lnTo>
                  <a:pt x="47827" y="7541513"/>
                </a:lnTo>
                <a:lnTo>
                  <a:pt x="96358" y="7531236"/>
                </a:lnTo>
                <a:lnTo>
                  <a:pt x="154088" y="7494371"/>
                </a:lnTo>
                <a:lnTo>
                  <a:pt x="210318" y="7434116"/>
                </a:lnTo>
                <a:lnTo>
                  <a:pt x="264864" y="7351442"/>
                </a:lnTo>
                <a:lnTo>
                  <a:pt x="317539" y="7247320"/>
                </a:lnTo>
                <a:lnTo>
                  <a:pt x="368159" y="7122720"/>
                </a:lnTo>
                <a:lnTo>
                  <a:pt x="416537" y="6978614"/>
                </a:lnTo>
                <a:lnTo>
                  <a:pt x="462490" y="6815973"/>
                </a:lnTo>
                <a:lnTo>
                  <a:pt x="505831" y="6635766"/>
                </a:lnTo>
                <a:lnTo>
                  <a:pt x="546376" y="6438966"/>
                </a:lnTo>
                <a:lnTo>
                  <a:pt x="583938" y="6226543"/>
                </a:lnTo>
                <a:lnTo>
                  <a:pt x="618333" y="5999468"/>
                </a:lnTo>
                <a:lnTo>
                  <a:pt x="649376" y="5758712"/>
                </a:lnTo>
                <a:lnTo>
                  <a:pt x="676881" y="5505246"/>
                </a:lnTo>
                <a:lnTo>
                  <a:pt x="700663" y="5240040"/>
                </a:lnTo>
                <a:lnTo>
                  <a:pt x="720536" y="4964065"/>
                </a:lnTo>
                <a:lnTo>
                  <a:pt x="736315" y="4678293"/>
                </a:lnTo>
                <a:lnTo>
                  <a:pt x="747816" y="4383694"/>
                </a:lnTo>
                <a:lnTo>
                  <a:pt x="754852" y="4081239"/>
                </a:lnTo>
                <a:lnTo>
                  <a:pt x="757239" y="3771777"/>
                </a:lnTo>
                <a:lnTo>
                  <a:pt x="754852" y="3462437"/>
                </a:lnTo>
                <a:lnTo>
                  <a:pt x="747816" y="3159983"/>
                </a:lnTo>
                <a:lnTo>
                  <a:pt x="736316" y="2865386"/>
                </a:lnTo>
                <a:lnTo>
                  <a:pt x="720537" y="2579616"/>
                </a:lnTo>
                <a:lnTo>
                  <a:pt x="700664" y="2303645"/>
                </a:lnTo>
                <a:lnTo>
                  <a:pt x="676883" y="2038442"/>
                </a:lnTo>
                <a:lnTo>
                  <a:pt x="649378" y="1784980"/>
                </a:lnTo>
                <a:lnTo>
                  <a:pt x="618336" y="1544228"/>
                </a:lnTo>
                <a:lnTo>
                  <a:pt x="583941" y="1317158"/>
                </a:lnTo>
                <a:lnTo>
                  <a:pt x="546379" y="1104739"/>
                </a:lnTo>
                <a:lnTo>
                  <a:pt x="505835" y="907944"/>
                </a:lnTo>
                <a:lnTo>
                  <a:pt x="462494" y="727743"/>
                </a:lnTo>
                <a:lnTo>
                  <a:pt x="416541" y="565106"/>
                </a:lnTo>
                <a:lnTo>
                  <a:pt x="368163" y="421004"/>
                </a:lnTo>
                <a:lnTo>
                  <a:pt x="317543" y="296409"/>
                </a:lnTo>
                <a:lnTo>
                  <a:pt x="264867" y="192290"/>
                </a:lnTo>
                <a:lnTo>
                  <a:pt x="210321" y="109619"/>
                </a:lnTo>
                <a:lnTo>
                  <a:pt x="154090" y="49367"/>
                </a:lnTo>
                <a:lnTo>
                  <a:pt x="96359" y="12503"/>
                </a:lnTo>
                <a:lnTo>
                  <a:pt x="37302" y="0"/>
                </a:lnTo>
                <a:close/>
              </a:path>
            </a:pathLst>
          </a:custGeom>
          <a:solidFill>
            <a:srgbClr val="2222D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0" y="0"/>
            <a:ext cx="10020935" cy="7470140"/>
          </a:xfrm>
          <a:custGeom>
            <a:avLst/>
            <a:gdLst/>
            <a:ahLst/>
            <a:cxnLst/>
            <a:rect l="l" t="t" r="r" b="b"/>
            <a:pathLst>
              <a:path w="10020935" h="7470140">
                <a:moveTo>
                  <a:pt x="10020849" y="0"/>
                </a:moveTo>
                <a:lnTo>
                  <a:pt x="0" y="7469663"/>
                </a:lnTo>
              </a:path>
            </a:pathLst>
          </a:custGeom>
          <a:ln w="72000">
            <a:solidFill>
              <a:srgbClr val="2200D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0" y="1603098"/>
            <a:ext cx="10081260" cy="17780"/>
          </a:xfrm>
          <a:custGeom>
            <a:avLst/>
            <a:gdLst/>
            <a:ahLst/>
            <a:cxnLst/>
            <a:rect l="l" t="t" r="r" b="b"/>
            <a:pathLst>
              <a:path w="10081260" h="17780">
                <a:moveTo>
                  <a:pt x="10081259" y="17484"/>
                </a:moveTo>
                <a:lnTo>
                  <a:pt x="0" y="0"/>
                </a:lnTo>
              </a:path>
            </a:pathLst>
          </a:custGeom>
          <a:ln w="72000">
            <a:solidFill>
              <a:srgbClr val="0046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0" y="2606542"/>
            <a:ext cx="10081260" cy="4870450"/>
          </a:xfrm>
          <a:custGeom>
            <a:avLst/>
            <a:gdLst/>
            <a:ahLst/>
            <a:cxnLst/>
            <a:rect l="l" t="t" r="r" b="b"/>
            <a:pathLst>
              <a:path w="10081260" h="4870450">
                <a:moveTo>
                  <a:pt x="10081259" y="0"/>
                </a:moveTo>
                <a:lnTo>
                  <a:pt x="0" y="4870234"/>
                </a:lnTo>
              </a:path>
            </a:pathLst>
          </a:custGeom>
          <a:ln w="72000">
            <a:solidFill>
              <a:srgbClr val="0046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90530" y="423283"/>
            <a:ext cx="9102739" cy="107505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90530" y="1821078"/>
            <a:ext cx="9102739" cy="50704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428492" y="7033450"/>
            <a:ext cx="3226815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04190" y="7033450"/>
            <a:ext cx="2319274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2/9/2018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260336" y="7033450"/>
            <a:ext cx="2319274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23283"/>
            <a:ext cx="9102739" cy="112851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405"/>
              </a:lnSpc>
            </a:pPr>
            <a:r>
              <a:rPr lang="en-GB" sz="3800" dirty="0" smtClean="0"/>
              <a:t>7</a:t>
            </a:r>
            <a:r>
              <a:rPr lang="en-GB" sz="3800" dirty="0" smtClean="0">
                <a:latin typeface="Times New Roman"/>
                <a:cs typeface="Times New Roman"/>
              </a:rPr>
              <a:t> </a:t>
            </a:r>
            <a:r>
              <a:rPr lang="en-GB" sz="3800" dirty="0" smtClean="0"/>
              <a:t>– SPECIFIKA</a:t>
            </a:r>
            <a:r>
              <a:rPr lang="en-GB" sz="3800" dirty="0" smtClean="0">
                <a:latin typeface="Times New Roman"/>
                <a:cs typeface="Times New Roman"/>
              </a:rPr>
              <a:t> </a:t>
            </a:r>
            <a:r>
              <a:rPr lang="en-GB" sz="3800" dirty="0" smtClean="0"/>
              <a:t>KALKULACE</a:t>
            </a:r>
            <a:r>
              <a:rPr lang="en-GB" sz="3800" dirty="0" smtClean="0">
                <a:latin typeface="Times New Roman"/>
                <a:cs typeface="Times New Roman"/>
              </a:rPr>
              <a:t> </a:t>
            </a:r>
            <a:r>
              <a:rPr lang="en-GB" sz="3800" dirty="0" smtClean="0"/>
              <a:t>S</a:t>
            </a:r>
            <a:br>
              <a:rPr lang="en-GB" sz="3800" dirty="0" smtClean="0"/>
            </a:br>
            <a:r>
              <a:rPr lang="en-GB" sz="3800" dirty="0" smtClean="0"/>
              <a:t>PŘIŘAZOVÁNÍM NÁKLADŮ AKTIVITÁM</a:t>
            </a:r>
            <a:endParaRPr lang="en-GB" sz="3800" dirty="0"/>
          </a:p>
        </p:txBody>
      </p:sp>
      <p:sp>
        <p:nvSpPr>
          <p:cNvPr id="3" name="object 3"/>
          <p:cNvSpPr txBox="1"/>
          <p:nvPr/>
        </p:nvSpPr>
        <p:spPr>
          <a:xfrm>
            <a:off x="595686" y="1821086"/>
            <a:ext cx="8616315" cy="54028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Výukové cíle</a:t>
            </a:r>
            <a:endParaRPr sz="2400" dirty="0">
              <a:latin typeface="Arial"/>
              <a:cs typeface="Arial"/>
            </a:endParaRPr>
          </a:p>
          <a:p>
            <a:pPr marL="332740" marR="5080" indent="-320040" algn="just">
              <a:lnSpc>
                <a:spcPts val="2680"/>
              </a:lnSpc>
              <a:spcBef>
                <a:spcPts val="1455"/>
              </a:spcBef>
              <a:buClr>
                <a:srgbClr val="FFFFFF"/>
              </a:buClr>
              <a:buFont typeface="Times New Roman"/>
              <a:buChar char="•"/>
              <a:tabLst>
                <a:tab pos="332740" algn="l"/>
              </a:tabLst>
            </a:pP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charakterizovat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íčiny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  které vedly na počátku osmdesátých letech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k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novým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pohled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m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na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ízení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podnikatelského procesu, 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tím i na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zobrazení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náklad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,</a:t>
            </a:r>
            <a:endParaRPr sz="2400" dirty="0">
              <a:latin typeface="Arial"/>
              <a:cs typeface="Arial"/>
            </a:endParaRPr>
          </a:p>
          <a:p>
            <a:pPr marL="332740" indent="-320040">
              <a:lnSpc>
                <a:spcPts val="2780"/>
              </a:lnSpc>
              <a:spcBef>
                <a:spcPts val="1145"/>
              </a:spcBef>
              <a:buClr>
                <a:srgbClr val="FFFFFF"/>
              </a:buClr>
              <a:buFont typeface="Times New Roman"/>
              <a:buChar char="•"/>
              <a:tabLst>
                <a:tab pos="332740" algn="l"/>
              </a:tabLst>
            </a:pP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vyjád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it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 jak se tento pohled projevil ve zobrazení vztahu</a:t>
            </a:r>
            <a:endParaRPr sz="2400" dirty="0">
              <a:latin typeface="Arial"/>
              <a:cs typeface="Arial"/>
            </a:endParaRPr>
          </a:p>
          <a:p>
            <a:pPr marL="332740">
              <a:lnSpc>
                <a:spcPts val="2780"/>
              </a:lnSpc>
            </a:pP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náklad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k aktivitám, činnostem a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proces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m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</a:t>
            </a:r>
            <a:endParaRPr sz="2400" dirty="0">
              <a:latin typeface="Arial"/>
              <a:cs typeface="Arial"/>
            </a:endParaRPr>
          </a:p>
          <a:p>
            <a:pPr marL="332740" marR="107314" indent="-320040">
              <a:lnSpc>
                <a:spcPct val="93000"/>
              </a:lnSpc>
              <a:spcBef>
                <a:spcPts val="1400"/>
              </a:spcBef>
              <a:buClr>
                <a:srgbClr val="FFFFFF"/>
              </a:buClr>
              <a:buFont typeface="Times New Roman"/>
              <a:buChar char="•"/>
              <a:tabLst>
                <a:tab pos="33274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charakterizovat, jak se toto zobrazení projevilo v informacích pro 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ízení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hospodárnosti, účinnosti a efektivnosti podnikatelského procesu,</a:t>
            </a:r>
            <a:endParaRPr sz="2400" dirty="0">
              <a:latin typeface="Arial"/>
              <a:cs typeface="Arial"/>
            </a:endParaRPr>
          </a:p>
          <a:p>
            <a:pPr marL="332740" marR="297180" indent="-320040" algn="just">
              <a:lnSpc>
                <a:spcPct val="93100"/>
              </a:lnSpc>
              <a:spcBef>
                <a:spcPts val="1395"/>
              </a:spcBef>
              <a:buClr>
                <a:srgbClr val="FFFFFF"/>
              </a:buClr>
              <a:buFont typeface="Times New Roman"/>
              <a:buChar char="•"/>
              <a:tabLst>
                <a:tab pos="33274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porovnat vypovídací schopnost kalkulace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finálních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výkon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,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zpracované metodou ABC, s 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tradiční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kalkulací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plných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variabilních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náklad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,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endParaRPr sz="2400" dirty="0">
              <a:latin typeface="Arial"/>
              <a:cs typeface="Arial"/>
            </a:endParaRPr>
          </a:p>
          <a:p>
            <a:pPr marL="332740" indent="-320040">
              <a:lnSpc>
                <a:spcPct val="100000"/>
              </a:lnSpc>
              <a:spcBef>
                <a:spcPts val="1200"/>
              </a:spcBef>
              <a:buClr>
                <a:srgbClr val="FFFFFF"/>
              </a:buClr>
              <a:buFont typeface="Times New Roman"/>
              <a:buChar char="•"/>
              <a:tabLst>
                <a:tab pos="332740" algn="l"/>
              </a:tabLst>
            </a:pP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charakterizovat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ednosti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 omezení této kalkulace v 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ízení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23283"/>
            <a:ext cx="9102739" cy="11798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630"/>
              </a:lnSpc>
            </a:pPr>
            <a:r>
              <a:rPr dirty="0" smtClean="0"/>
              <a:t>P</a:t>
            </a:r>
            <a:r>
              <a:rPr lang="cs-CZ" dirty="0" smtClean="0"/>
              <a:t>ř</a:t>
            </a:r>
            <a:r>
              <a:rPr dirty="0" err="1" smtClean="0"/>
              <a:t>íčiny</a:t>
            </a:r>
            <a:r>
              <a:rPr dirty="0" smtClean="0"/>
              <a:t> </a:t>
            </a:r>
            <a:r>
              <a:rPr dirty="0"/>
              <a:t>rozvoje nové metody</a:t>
            </a:r>
          </a:p>
          <a:p>
            <a:pPr marL="12700">
              <a:lnSpc>
                <a:spcPts val="4630"/>
              </a:lnSpc>
            </a:pPr>
            <a:r>
              <a:rPr lang="cs-CZ" dirty="0" smtClean="0"/>
              <a:t>ř</a:t>
            </a:r>
            <a:r>
              <a:rPr dirty="0" err="1" smtClean="0"/>
              <a:t>ízení</a:t>
            </a:r>
            <a:r>
              <a:rPr dirty="0" smtClean="0"/>
              <a:t> </a:t>
            </a:r>
            <a:r>
              <a:rPr dirty="0" err="1" smtClean="0"/>
              <a:t>náklad</a:t>
            </a:r>
            <a:r>
              <a:rPr lang="cs-CZ" dirty="0" smtClean="0"/>
              <a:t>ů</a:t>
            </a:r>
            <a:r>
              <a:rPr dirty="0" smtClean="0"/>
              <a:t> </a:t>
            </a:r>
            <a:r>
              <a:rPr dirty="0"/>
              <a:t>...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30" y="1808386"/>
            <a:ext cx="9011920" cy="500136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49250" indent="-336550">
              <a:lnSpc>
                <a:spcPts val="2780"/>
              </a:lnSpc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Podstatné změny v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podnikatelském procesu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80.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letech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20.</a:t>
            </a:r>
            <a:endParaRPr sz="2400" dirty="0">
              <a:latin typeface="Arial"/>
              <a:cs typeface="Arial"/>
            </a:endParaRPr>
          </a:p>
          <a:p>
            <a:pPr marL="349250">
              <a:lnSpc>
                <a:spcPts val="2780"/>
              </a:lnSpc>
              <a:tabLst>
                <a:tab pos="133096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století	v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zásadě ve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všech odvětvích</a:t>
            </a:r>
            <a:endParaRPr sz="2400" dirty="0">
              <a:latin typeface="Arial"/>
              <a:cs typeface="Arial"/>
            </a:endParaRPr>
          </a:p>
          <a:p>
            <a:pPr marL="748665" marR="222250" lvl="1" indent="-278765">
              <a:lnSpc>
                <a:spcPts val="2230"/>
              </a:lnSpc>
              <a:spcBef>
                <a:spcPts val="1455"/>
              </a:spcBef>
              <a:buClr>
                <a:srgbClr val="FFFFFF"/>
              </a:buClr>
              <a:buFont typeface="Times New Roman"/>
              <a:buChar char="–"/>
              <a:tabLst>
                <a:tab pos="749300" algn="l"/>
              </a:tabLst>
            </a:pPr>
            <a:r>
              <a:rPr sz="2000" dirty="0" err="1">
                <a:solidFill>
                  <a:srgbClr val="FFFFFF"/>
                </a:solidFill>
                <a:latin typeface="Arial"/>
                <a:cs typeface="Arial"/>
              </a:rPr>
              <a:t>Zájem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 err="1" smtClean="0">
                <a:solidFill>
                  <a:srgbClr val="FFFFFF"/>
                </a:solidFill>
                <a:latin typeface="Arial"/>
                <a:cs typeface="Arial"/>
              </a:rPr>
              <a:t>zákazník</a:t>
            </a: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0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sz="20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dirty="0" err="1" smtClean="0">
                <a:solidFill>
                  <a:srgbClr val="FFFFFF"/>
                </a:solidFill>
                <a:latin typeface="Arial"/>
                <a:cs typeface="Arial"/>
              </a:rPr>
              <a:t>soust</a:t>
            </a: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000" dirty="0" err="1" smtClean="0">
                <a:solidFill>
                  <a:srgbClr val="FFFFFF"/>
                </a:solidFill>
                <a:latin typeface="Arial"/>
                <a:cs typeface="Arial"/>
              </a:rPr>
              <a:t>eděné</a:t>
            </a:r>
            <a:r>
              <a:rPr sz="20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nákupy "pod</a:t>
            </a:r>
            <a:r>
              <a:rPr sz="20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dirty="0" err="1">
                <a:solidFill>
                  <a:srgbClr val="FFFFFF"/>
                </a:solidFill>
                <a:latin typeface="Arial"/>
                <a:cs typeface="Arial"/>
              </a:rPr>
              <a:t>jednou</a:t>
            </a:r>
            <a:r>
              <a:rPr sz="20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dirty="0" err="1" smtClean="0">
                <a:solidFill>
                  <a:srgbClr val="FFFFFF"/>
                </a:solidFill>
                <a:latin typeface="Arial"/>
                <a:cs typeface="Arial"/>
              </a:rPr>
              <a:t>st</a:t>
            </a: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000" dirty="0" err="1" smtClean="0">
                <a:solidFill>
                  <a:srgbClr val="FFFFFF"/>
                </a:solidFill>
                <a:latin typeface="Arial"/>
                <a:cs typeface="Arial"/>
              </a:rPr>
              <a:t>echou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"</a:t>
            </a:r>
            <a:r>
              <a:rPr sz="20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=</a:t>
            </a:r>
            <a:r>
              <a:rPr sz="20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dirty="0" err="1" smtClean="0">
                <a:solidFill>
                  <a:srgbClr val="FFFFFF"/>
                </a:solidFill>
                <a:latin typeface="Arial"/>
                <a:cs typeface="Arial"/>
              </a:rPr>
              <a:t>nár</a:t>
            </a: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000" dirty="0" err="1" smtClean="0">
                <a:solidFill>
                  <a:srgbClr val="FFFFFF"/>
                </a:solidFill>
                <a:latin typeface="Arial"/>
                <a:cs typeface="Arial"/>
              </a:rPr>
              <a:t>st</a:t>
            </a:r>
            <a:r>
              <a:rPr sz="20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struktury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dirty="0" err="1">
                <a:solidFill>
                  <a:srgbClr val="FFFFFF"/>
                </a:solidFill>
                <a:latin typeface="Arial"/>
                <a:cs typeface="Arial"/>
              </a:rPr>
              <a:t>prováděných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 err="1" smtClean="0">
                <a:solidFill>
                  <a:srgbClr val="FFFFFF"/>
                </a:solidFill>
                <a:latin typeface="Arial"/>
                <a:cs typeface="Arial"/>
              </a:rPr>
              <a:t>výkon</a:t>
            </a: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000" dirty="0" smtClean="0">
                <a:solidFill>
                  <a:srgbClr val="FFFFFF"/>
                </a:solidFill>
                <a:latin typeface="Arial"/>
                <a:cs typeface="Arial"/>
              </a:rPr>
              <a:t>,</a:t>
            </a:r>
            <a:r>
              <a:rPr sz="2000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často v</a:t>
            </a:r>
            <a:r>
              <a:rPr sz="20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dirty="0" smtClean="0">
                <a:solidFill>
                  <a:srgbClr val="FFFFFF"/>
                </a:solidFill>
                <a:latin typeface="Arial"/>
                <a:cs typeface="Arial"/>
              </a:rPr>
              <a:t>nep</a:t>
            </a: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000" dirty="0" err="1" smtClean="0">
                <a:solidFill>
                  <a:srgbClr val="FFFFFF"/>
                </a:solidFill>
                <a:latin typeface="Arial"/>
                <a:cs typeface="Arial"/>
              </a:rPr>
              <a:t>ímé</a:t>
            </a:r>
            <a:r>
              <a:rPr sz="20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 err="1" smtClean="0">
                <a:solidFill>
                  <a:srgbClr val="FFFFFF"/>
                </a:solidFill>
                <a:latin typeface="Arial"/>
                <a:cs typeface="Arial"/>
              </a:rPr>
              <a:t>úmě</a:t>
            </a: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000" dirty="0" smtClean="0">
                <a:solidFill>
                  <a:srgbClr val="FFFFFF"/>
                </a:solidFill>
                <a:latin typeface="Arial"/>
                <a:cs typeface="Arial"/>
              </a:rPr>
              <a:t>e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k</a:t>
            </a:r>
            <a:r>
              <a:rPr sz="20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 err="1">
                <a:solidFill>
                  <a:srgbClr val="FFFFFF"/>
                </a:solidFill>
                <a:latin typeface="Arial"/>
                <a:cs typeface="Arial"/>
              </a:rPr>
              <a:t>objemu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dirty="0" err="1" smtClean="0">
                <a:solidFill>
                  <a:srgbClr val="FFFFFF"/>
                </a:solidFill>
                <a:latin typeface="Arial"/>
                <a:cs typeface="Arial"/>
              </a:rPr>
              <a:t>výkon</a:t>
            </a: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000" dirty="0" smtClean="0">
                <a:solidFill>
                  <a:srgbClr val="FFFFFF"/>
                </a:solidFill>
                <a:latin typeface="Arial"/>
                <a:cs typeface="Arial"/>
              </a:rPr>
              <a:t>,</a:t>
            </a:r>
            <a:r>
              <a:rPr sz="2000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komplexní dodávky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endParaRPr sz="2000" dirty="0">
              <a:latin typeface="Arial"/>
              <a:cs typeface="Arial"/>
            </a:endParaRPr>
          </a:p>
          <a:p>
            <a:pPr marL="748665" lvl="1" indent="-278765">
              <a:lnSpc>
                <a:spcPts val="2315"/>
              </a:lnSpc>
              <a:spcBef>
                <a:spcPts val="890"/>
              </a:spcBef>
              <a:buClr>
                <a:srgbClr val="FFFFFF"/>
              </a:buClr>
              <a:buFont typeface="Times New Roman"/>
              <a:buChar char="–"/>
              <a:tabLst>
                <a:tab pos="749300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Tlak</a:t>
            </a:r>
            <a:r>
              <a:rPr sz="20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na</a:t>
            </a:r>
            <a:r>
              <a:rPr sz="20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výrobce dodávat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široký sortiment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výkonů v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kratších časových</a:t>
            </a:r>
            <a:endParaRPr sz="2000" dirty="0">
              <a:latin typeface="Arial"/>
              <a:cs typeface="Arial"/>
            </a:endParaRPr>
          </a:p>
          <a:p>
            <a:pPr marL="748665">
              <a:lnSpc>
                <a:spcPts val="2315"/>
              </a:lnSpc>
            </a:pP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intervalech</a:t>
            </a:r>
            <a:endParaRPr sz="2000" dirty="0">
              <a:latin typeface="Arial"/>
              <a:cs typeface="Arial"/>
            </a:endParaRPr>
          </a:p>
          <a:p>
            <a:pPr marL="748665" lvl="1" indent="-278765">
              <a:lnSpc>
                <a:spcPct val="100000"/>
              </a:lnSpc>
              <a:spcBef>
                <a:spcPts val="925"/>
              </a:spcBef>
              <a:buClr>
                <a:srgbClr val="FFFFFF"/>
              </a:buClr>
              <a:buFont typeface="Times New Roman"/>
              <a:buChar char="–"/>
              <a:tabLst>
                <a:tab pos="749300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Zkracuje</a:t>
            </a:r>
            <a:r>
              <a:rPr sz="20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se</a:t>
            </a:r>
            <a:r>
              <a:rPr sz="20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doba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životnosti nabízených produktů</a:t>
            </a:r>
            <a:endParaRPr sz="2000" dirty="0">
              <a:latin typeface="Arial"/>
              <a:cs typeface="Arial"/>
            </a:endParaRPr>
          </a:p>
          <a:p>
            <a:pPr marL="748665" lvl="1" indent="-278765">
              <a:lnSpc>
                <a:spcPct val="100000"/>
              </a:lnSpc>
              <a:spcBef>
                <a:spcPts val="935"/>
              </a:spcBef>
              <a:buClr>
                <a:srgbClr val="FFFFFF"/>
              </a:buClr>
              <a:buFont typeface="Times New Roman"/>
              <a:buChar char="–"/>
              <a:tabLst>
                <a:tab pos="749300" algn="l"/>
              </a:tabLst>
            </a:pPr>
            <a:r>
              <a:rPr sz="2000" dirty="0" smtClean="0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000" dirty="0" err="1" smtClean="0">
                <a:solidFill>
                  <a:srgbClr val="FFFFFF"/>
                </a:solidFill>
                <a:latin typeface="Arial"/>
                <a:cs typeface="Arial"/>
              </a:rPr>
              <a:t>st</a:t>
            </a:r>
            <a:r>
              <a:rPr sz="20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 err="1" smtClean="0">
                <a:solidFill>
                  <a:srgbClr val="FFFFFF"/>
                </a:solidFill>
                <a:latin typeface="Arial"/>
                <a:cs typeface="Arial"/>
              </a:rPr>
              <a:t>požadavk</a:t>
            </a: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0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 err="1" smtClean="0">
                <a:solidFill>
                  <a:srgbClr val="FFFFFF"/>
                </a:solidFill>
                <a:latin typeface="Arial"/>
                <a:cs typeface="Arial"/>
              </a:rPr>
              <a:t>zákazník</a:t>
            </a: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0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na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kvalitu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dirty="0" err="1">
                <a:solidFill>
                  <a:srgbClr val="FFFFFF"/>
                </a:solidFill>
                <a:latin typeface="Arial"/>
                <a:cs typeface="Arial"/>
              </a:rPr>
              <a:t>poskytovaných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 err="1" smtClean="0">
                <a:solidFill>
                  <a:srgbClr val="FFFFFF"/>
                </a:solidFill>
                <a:latin typeface="Arial"/>
                <a:cs typeface="Arial"/>
              </a:rPr>
              <a:t>výkon</a:t>
            </a: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endParaRPr sz="2000" dirty="0">
              <a:latin typeface="Arial"/>
              <a:cs typeface="Arial"/>
            </a:endParaRPr>
          </a:p>
          <a:p>
            <a:pPr marL="748665" lvl="1" indent="-278765">
              <a:lnSpc>
                <a:spcPct val="100000"/>
              </a:lnSpc>
              <a:spcBef>
                <a:spcPts val="935"/>
              </a:spcBef>
              <a:buClr>
                <a:srgbClr val="FFFFFF"/>
              </a:buClr>
              <a:buFont typeface="Times New Roman"/>
              <a:buChar char="–"/>
              <a:tabLst>
                <a:tab pos="749300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Rozvoj</a:t>
            </a:r>
            <a:r>
              <a:rPr sz="20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 err="1">
                <a:solidFill>
                  <a:srgbClr val="FFFFFF"/>
                </a:solidFill>
                <a:latin typeface="Arial"/>
                <a:cs typeface="Arial"/>
              </a:rPr>
              <a:t>individualizace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dirty="0" err="1" smtClean="0">
                <a:solidFill>
                  <a:srgbClr val="FFFFFF"/>
                </a:solidFill>
                <a:latin typeface="Arial"/>
                <a:cs typeface="Arial"/>
              </a:rPr>
              <a:t>výkon</a:t>
            </a: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0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20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v</a:t>
            </a:r>
            <a:r>
              <a:rPr sz="20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rámci jediného sortimentního druhu.</a:t>
            </a:r>
            <a:endParaRPr sz="2000" dirty="0">
              <a:latin typeface="Arial"/>
              <a:cs typeface="Arial"/>
            </a:endParaRPr>
          </a:p>
          <a:p>
            <a:pPr marL="748665" marR="39370" lvl="1" indent="-278765">
              <a:lnSpc>
                <a:spcPts val="2230"/>
              </a:lnSpc>
              <a:spcBef>
                <a:spcPts val="1140"/>
              </a:spcBef>
              <a:buClr>
                <a:srgbClr val="FFFFFF"/>
              </a:buClr>
              <a:buFont typeface="Times New Roman"/>
              <a:buChar char="–"/>
              <a:tabLst>
                <a:tab pos="749300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Změna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způsobu provádění výkonů,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pokles</a:t>
            </a:r>
            <a:r>
              <a:rPr sz="20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podílu "jednicové"</a:t>
            </a:r>
            <a:r>
              <a:rPr sz="20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lidské práce,</a:t>
            </a:r>
            <a:r>
              <a:rPr sz="20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dirty="0" smtClean="0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000" dirty="0" err="1" smtClean="0">
                <a:solidFill>
                  <a:srgbClr val="FFFFFF"/>
                </a:solidFill>
                <a:latin typeface="Arial"/>
                <a:cs typeface="Arial"/>
              </a:rPr>
              <a:t>st</a:t>
            </a:r>
            <a:r>
              <a:rPr sz="20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relace</a:t>
            </a:r>
            <a:r>
              <a:rPr sz="20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automatizovaně </a:t>
            </a:r>
            <a:r>
              <a:rPr sz="2000" dirty="0" err="1">
                <a:solidFill>
                  <a:srgbClr val="FFFFFF"/>
                </a:solidFill>
                <a:latin typeface="Arial"/>
                <a:cs typeface="Arial"/>
              </a:rPr>
              <a:t>probíhajících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 err="1" smtClean="0">
                <a:solidFill>
                  <a:srgbClr val="FFFFFF"/>
                </a:solidFill>
                <a:latin typeface="Arial"/>
                <a:cs typeface="Arial"/>
              </a:rPr>
              <a:t>proces</a:t>
            </a: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000" dirty="0" smtClean="0">
                <a:solidFill>
                  <a:srgbClr val="FFFFFF"/>
                </a:solidFill>
                <a:latin typeface="Arial"/>
                <a:cs typeface="Arial"/>
              </a:rPr>
              <a:t>,</a:t>
            </a:r>
            <a:r>
              <a:rPr sz="2000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jejichž nákladová náročnost je</a:t>
            </a:r>
            <a:r>
              <a:rPr sz="20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výrazně ovlivněna schopností procesy</a:t>
            </a:r>
            <a:r>
              <a:rPr sz="20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racionálně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koordinovat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endParaRPr sz="20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23283"/>
            <a:ext cx="9102739" cy="792653"/>
          </a:xfrm>
          <a:prstGeom prst="rect">
            <a:avLst/>
          </a:prstGeom>
        </p:spPr>
        <p:txBody>
          <a:bodyPr vert="horz" wrap="square" lIns="0" tIns="175387" rIns="0" bIns="0" rtlCol="0">
            <a:spAutoFit/>
          </a:bodyPr>
          <a:lstStyle/>
          <a:p>
            <a:pPr marL="48895">
              <a:lnSpc>
                <a:spcPct val="100000"/>
              </a:lnSpc>
            </a:pPr>
            <a:r>
              <a:rPr dirty="0"/>
              <a:t>… a </a:t>
            </a:r>
            <a:r>
              <a:rPr dirty="0" err="1"/>
              <a:t>jejich</a:t>
            </a:r>
            <a:r>
              <a:rPr dirty="0"/>
              <a:t> </a:t>
            </a:r>
            <a:r>
              <a:rPr dirty="0" smtClean="0"/>
              <a:t>d</a:t>
            </a:r>
            <a:r>
              <a:rPr lang="cs-CZ" dirty="0" smtClean="0"/>
              <a:t>ů</a:t>
            </a:r>
            <a:r>
              <a:rPr dirty="0" err="1" smtClean="0"/>
              <a:t>sledky</a:t>
            </a:r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490530" y="1808386"/>
            <a:ext cx="9056370" cy="449020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49250" marR="767080" indent="-336550">
              <a:lnSpc>
                <a:spcPts val="2680"/>
              </a:lnSpc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Podstatné snížení podílu jednicových nákladů v relaci k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náklad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m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režijním,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roste podíl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režijních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náklad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fixních, zejména umrtvených</a:t>
            </a:r>
            <a:endParaRPr sz="2400" dirty="0">
              <a:latin typeface="Arial"/>
              <a:cs typeface="Arial"/>
            </a:endParaRPr>
          </a:p>
          <a:p>
            <a:pPr marL="349250" indent="-336550">
              <a:lnSpc>
                <a:spcPts val="2780"/>
              </a:lnSpc>
              <a:spcBef>
                <a:spcPts val="1145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Faktorem podmiňujícím ekonomický úspěch podniku se stává</a:t>
            </a:r>
            <a:endParaRPr sz="2400" dirty="0">
              <a:latin typeface="Arial"/>
              <a:cs typeface="Arial"/>
            </a:endParaRPr>
          </a:p>
          <a:p>
            <a:pPr marL="349250">
              <a:lnSpc>
                <a:spcPts val="2780"/>
              </a:lnSpc>
            </a:pP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optimální využití kapacity</a:t>
            </a:r>
            <a:endParaRPr sz="2400" dirty="0">
              <a:latin typeface="Arial"/>
              <a:cs typeface="Arial"/>
            </a:endParaRPr>
          </a:p>
          <a:p>
            <a:pPr marL="349250" marR="200025" indent="-336550">
              <a:lnSpc>
                <a:spcPct val="93100"/>
              </a:lnSpc>
              <a:spcBef>
                <a:spcPts val="1400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Nár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st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režijních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náklad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nutných k zajištění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inovačních, obslužných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ale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informačních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plánovacích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kontrolních a strategicky orientovaných aktivit,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často jde o náklady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variabilní ve vztahu ke konkrétní aktivitě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 vztah těchto aktivit</a:t>
            </a:r>
            <a:endParaRPr sz="2400" dirty="0">
              <a:latin typeface="Arial"/>
              <a:cs typeface="Arial"/>
            </a:endParaRPr>
          </a:p>
          <a:p>
            <a:pPr marL="349250" marR="5080">
              <a:lnSpc>
                <a:spcPts val="2680"/>
              </a:lnSpc>
              <a:spcBef>
                <a:spcPts val="55"/>
              </a:spcBef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k druhu či jednici finálního výkonu je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znorodý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 jeho vymezení v polohách "fixní -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variabilní" nezobrazuje podstatu vztahu, vede</a:t>
            </a:r>
            <a:endParaRPr sz="2400" dirty="0">
              <a:latin typeface="Arial"/>
              <a:cs typeface="Arial"/>
            </a:endParaRPr>
          </a:p>
          <a:p>
            <a:pPr marL="349250">
              <a:lnSpc>
                <a:spcPts val="262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k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chybným rozhodnutím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23283"/>
            <a:ext cx="9102739" cy="11798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635"/>
              </a:lnSpc>
            </a:pPr>
            <a:r>
              <a:rPr dirty="0" smtClean="0"/>
              <a:t>P</a:t>
            </a:r>
            <a:r>
              <a:rPr lang="cs-CZ" dirty="0" smtClean="0"/>
              <a:t>ř</a:t>
            </a:r>
            <a:r>
              <a:rPr dirty="0" err="1" smtClean="0"/>
              <a:t>ednosti</a:t>
            </a:r>
            <a:r>
              <a:rPr dirty="0" smtClean="0"/>
              <a:t> </a:t>
            </a:r>
            <a:r>
              <a:rPr dirty="0" err="1"/>
              <a:t>metody</a:t>
            </a:r>
            <a:r>
              <a:rPr dirty="0"/>
              <a:t> </a:t>
            </a:r>
            <a:r>
              <a:rPr lang="cs-CZ" dirty="0" smtClean="0"/>
              <a:t>ř</a:t>
            </a:r>
            <a:r>
              <a:rPr dirty="0" err="1" smtClean="0"/>
              <a:t>ízení</a:t>
            </a:r>
            <a:r>
              <a:rPr dirty="0" smtClean="0"/>
              <a:t> </a:t>
            </a:r>
            <a:r>
              <a:rPr dirty="0" err="1" smtClean="0"/>
              <a:t>náklad</a:t>
            </a:r>
            <a:r>
              <a:rPr lang="cs-CZ" dirty="0" smtClean="0"/>
              <a:t>ů</a:t>
            </a:r>
            <a:r>
              <a:rPr dirty="0" smtClean="0"/>
              <a:t> </a:t>
            </a:r>
            <a:r>
              <a:rPr dirty="0"/>
              <a:t>ve</a:t>
            </a:r>
          </a:p>
          <a:p>
            <a:pPr marL="12700">
              <a:lnSpc>
                <a:spcPts val="4590"/>
              </a:lnSpc>
            </a:pPr>
            <a:r>
              <a:rPr dirty="0"/>
              <a:t>vztahu k </a:t>
            </a:r>
            <a:r>
              <a:rPr dirty="0" err="1" smtClean="0"/>
              <a:t>aktivitám</a:t>
            </a:r>
            <a:endParaRPr dirty="0"/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xfrm>
            <a:off x="490530" y="1821078"/>
            <a:ext cx="9102739" cy="516436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269240">
              <a:lnSpc>
                <a:spcPts val="2680"/>
              </a:lnSpc>
            </a:pPr>
            <a:r>
              <a:rPr dirty="0"/>
              <a:t>Tradiční orientace </a:t>
            </a:r>
            <a:r>
              <a:rPr dirty="0" err="1"/>
              <a:t>na</a:t>
            </a:r>
            <a:r>
              <a:rPr dirty="0"/>
              <a:t> </a:t>
            </a:r>
            <a:r>
              <a:rPr lang="cs-CZ" dirty="0" smtClean="0"/>
              <a:t>ř</a:t>
            </a:r>
            <a:r>
              <a:rPr dirty="0" err="1" smtClean="0"/>
              <a:t>ízení</a:t>
            </a:r>
            <a:r>
              <a:rPr dirty="0" smtClean="0"/>
              <a:t> </a:t>
            </a:r>
            <a:r>
              <a:rPr dirty="0"/>
              <a:t>po </a:t>
            </a:r>
            <a:r>
              <a:rPr dirty="0" err="1"/>
              <a:t>linii</a:t>
            </a:r>
            <a:r>
              <a:rPr dirty="0"/>
              <a:t> </a:t>
            </a:r>
            <a:r>
              <a:rPr dirty="0" err="1" smtClean="0"/>
              <a:t>výkon</a:t>
            </a:r>
            <a:r>
              <a:rPr lang="cs-CZ" dirty="0" smtClean="0"/>
              <a:t>ů</a:t>
            </a:r>
            <a:r>
              <a:rPr dirty="0" smtClean="0"/>
              <a:t> </a:t>
            </a:r>
            <a:r>
              <a:rPr dirty="0"/>
              <a:t>a po linii odpovědnosti vede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dirty="0"/>
              <a:t>k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b="1" dirty="0"/>
              <a:t>nižší pozornosti k řízení zejména servisních aktivit a činností</a:t>
            </a:r>
          </a:p>
          <a:p>
            <a:pPr marL="12700" marR="5080">
              <a:lnSpc>
                <a:spcPct val="93200"/>
              </a:lnSpc>
              <a:spcBef>
                <a:spcPts val="835"/>
              </a:spcBef>
            </a:pPr>
            <a:r>
              <a:rPr dirty="0"/>
              <a:t>Nový pohled umožňuje odhalit možné disharmonie a duplicity; </a:t>
            </a:r>
            <a:r>
              <a:rPr dirty="0" err="1" smtClean="0"/>
              <a:t>posou</a:t>
            </a:r>
            <a:r>
              <a:rPr lang="cs-CZ" dirty="0" smtClean="0"/>
              <a:t>z</a:t>
            </a:r>
            <a:r>
              <a:rPr dirty="0" err="1" smtClean="0"/>
              <a:t>ení</a:t>
            </a:r>
            <a:r>
              <a:rPr dirty="0" smtClean="0"/>
              <a:t> </a:t>
            </a:r>
            <a:r>
              <a:rPr dirty="0"/>
              <a:t>nákladové náročnosti těchto aktivit a srovnání s </a:t>
            </a:r>
            <a:r>
              <a:rPr dirty="0" smtClean="0"/>
              <a:t>p</a:t>
            </a:r>
            <a:r>
              <a:rPr lang="cs-CZ" dirty="0" smtClean="0"/>
              <a:t>ř</a:t>
            </a:r>
            <a:r>
              <a:rPr dirty="0" err="1" smtClean="0"/>
              <a:t>ínosy</a:t>
            </a:r>
            <a:r>
              <a:rPr dirty="0"/>
              <a:t>, tlak na eliminaci aktivit s nulovou či </a:t>
            </a:r>
            <a:r>
              <a:rPr dirty="0" err="1"/>
              <a:t>zápornou</a:t>
            </a:r>
            <a:r>
              <a:rPr dirty="0"/>
              <a:t> </a:t>
            </a:r>
            <a:r>
              <a:rPr dirty="0" smtClean="0"/>
              <a:t>p</a:t>
            </a:r>
            <a:r>
              <a:rPr lang="cs-CZ" dirty="0" smtClean="0"/>
              <a:t>ř</a:t>
            </a:r>
            <a:r>
              <a:rPr dirty="0" err="1" smtClean="0"/>
              <a:t>idanou</a:t>
            </a:r>
            <a:r>
              <a:rPr dirty="0" smtClean="0"/>
              <a:t> </a:t>
            </a:r>
            <a:r>
              <a:rPr dirty="0"/>
              <a:t>hodnotou</a:t>
            </a:r>
          </a:p>
          <a:p>
            <a:pPr marL="12700" marR="154305">
              <a:lnSpc>
                <a:spcPts val="2680"/>
              </a:lnSpc>
              <a:spcBef>
                <a:spcPts val="950"/>
              </a:spcBef>
            </a:pPr>
            <a:r>
              <a:rPr dirty="0"/>
              <a:t>Metoda umožňuje posoudit nákladovou náročnost a </a:t>
            </a:r>
            <a:r>
              <a:rPr dirty="0" smtClean="0"/>
              <a:t>p</a:t>
            </a:r>
            <a:r>
              <a:rPr lang="cs-CZ" dirty="0" smtClean="0"/>
              <a:t>ř</a:t>
            </a:r>
            <a:r>
              <a:rPr dirty="0" err="1" smtClean="0"/>
              <a:t>ínosy</a:t>
            </a:r>
            <a:r>
              <a:rPr dirty="0" smtClean="0"/>
              <a:t> </a:t>
            </a:r>
            <a:r>
              <a:rPr dirty="0" err="1" smtClean="0"/>
              <a:t>ší</a:t>
            </a:r>
            <a:r>
              <a:rPr lang="cs-CZ" dirty="0" smtClean="0"/>
              <a:t>ř</a:t>
            </a:r>
            <a:r>
              <a:rPr dirty="0" err="1" smtClean="0"/>
              <a:t>eji</a:t>
            </a:r>
            <a:r>
              <a:rPr dirty="0" smtClean="0"/>
              <a:t> </a:t>
            </a:r>
            <a:r>
              <a:rPr dirty="0"/>
              <a:t>chápaných činností. “Jak je možné, že požadavek zákazníka jsme schopni uspokojit až za 25 dní, když </a:t>
            </a:r>
            <a:r>
              <a:rPr dirty="0" err="1"/>
              <a:t>součet</a:t>
            </a:r>
            <a:r>
              <a:rPr dirty="0"/>
              <a:t> </a:t>
            </a:r>
            <a:r>
              <a:rPr dirty="0" err="1" smtClean="0"/>
              <a:t>čas</a:t>
            </a:r>
            <a:r>
              <a:rPr lang="cs-CZ" dirty="0" smtClean="0"/>
              <a:t>ů</a:t>
            </a:r>
            <a:r>
              <a:rPr dirty="0" smtClean="0"/>
              <a:t> pot</a:t>
            </a:r>
            <a:r>
              <a:rPr lang="cs-CZ" dirty="0" smtClean="0"/>
              <a:t>ř</a:t>
            </a:r>
            <a:r>
              <a:rPr dirty="0" err="1" smtClean="0"/>
              <a:t>ebných</a:t>
            </a:r>
            <a:endParaRPr dirty="0"/>
          </a:p>
          <a:p>
            <a:pPr marL="12700">
              <a:lnSpc>
                <a:spcPts val="2530"/>
              </a:lnSpc>
            </a:pPr>
            <a:r>
              <a:rPr dirty="0"/>
              <a:t>k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dirty="0"/>
              <a:t>zajištění jednotlivých činností, které je </a:t>
            </a:r>
            <a:r>
              <a:rPr dirty="0" smtClean="0"/>
              <a:t>t</a:t>
            </a:r>
            <a:r>
              <a:rPr lang="cs-CZ" dirty="0" smtClean="0"/>
              <a:t>ř</a:t>
            </a:r>
            <a:r>
              <a:rPr dirty="0" err="1" smtClean="0"/>
              <a:t>eba</a:t>
            </a:r>
            <a:r>
              <a:rPr dirty="0" smtClean="0"/>
              <a:t> </a:t>
            </a:r>
            <a:r>
              <a:rPr dirty="0"/>
              <a:t>v souvislosti s</a:t>
            </a:r>
          </a:p>
          <a:p>
            <a:pPr marL="12700">
              <a:lnSpc>
                <a:spcPts val="2780"/>
              </a:lnSpc>
            </a:pPr>
            <a:r>
              <a:rPr dirty="0"/>
              <a:t>realizací zakázky provést, je pouhých 20 dní?"</a:t>
            </a:r>
          </a:p>
          <a:p>
            <a:pPr marL="12700" marR="135890">
              <a:lnSpc>
                <a:spcPct val="93000"/>
              </a:lnSpc>
              <a:spcBef>
                <a:spcPts val="894"/>
              </a:spcBef>
            </a:pPr>
            <a:r>
              <a:rPr dirty="0"/>
              <a:t>Kalkulace zpracovávaná metodou ABC upozorňuje na nákladovou náročnost </a:t>
            </a:r>
            <a:r>
              <a:rPr b="1" dirty="0"/>
              <a:t>nestandardních, v malých objemech prováděných výkonů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23283"/>
            <a:ext cx="9102739" cy="869597"/>
          </a:xfrm>
          <a:prstGeom prst="rect">
            <a:avLst/>
          </a:prstGeom>
        </p:spPr>
        <p:txBody>
          <a:bodyPr vert="horz" wrap="square" lIns="0" tIns="251587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Technika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dirty="0"/>
              <a:t>ABC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30" y="1479830"/>
            <a:ext cx="9070340" cy="57157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49250" marR="5080" indent="-336550">
              <a:lnSpc>
                <a:spcPts val="2680"/>
              </a:lnSpc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Vymezení stejnorodých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skupin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náklad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(Cost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Pools), které jsou charakteristické vztahem k aktivitám, které vyvolávají jejich vznik</a:t>
            </a:r>
            <a:endParaRPr sz="2400" dirty="0">
              <a:latin typeface="Arial"/>
              <a:cs typeface="Arial"/>
            </a:endParaRPr>
          </a:p>
          <a:p>
            <a:pPr marL="349250" marR="50165" indent="-336550">
              <a:lnSpc>
                <a:spcPts val="2680"/>
              </a:lnSpc>
              <a:spcBef>
                <a:spcPts val="1400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Vymezení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íčiny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vzniku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náklad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vyjád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ení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této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íčiny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pomocí vztahových veličin (Cost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Drivers), které vyvolávají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vznik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náklad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endParaRPr sz="2400" dirty="0">
              <a:latin typeface="Arial"/>
              <a:cs typeface="Arial"/>
            </a:endParaRPr>
          </a:p>
          <a:p>
            <a:pPr marL="349250" marR="496570" indent="-336550">
              <a:lnSpc>
                <a:spcPct val="93000"/>
              </a:lnSpc>
              <a:spcBef>
                <a:spcPts val="1345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Stanovení, resp. zjištění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úrovně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íslušné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stejnorodé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skupiny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náklad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 rozsahu (velikosti, objemu)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íslušné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vztahové veličiny</a:t>
            </a:r>
            <a:endParaRPr sz="2400" dirty="0">
              <a:latin typeface="Arial"/>
              <a:cs typeface="Arial"/>
            </a:endParaRPr>
          </a:p>
          <a:p>
            <a:pPr marL="349250" marR="513080" indent="-336550">
              <a:lnSpc>
                <a:spcPts val="2680"/>
              </a:lnSpc>
              <a:spcBef>
                <a:spcPts val="1455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Stanovení, resp. zjištění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výše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náklad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,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vyvolaných jednotkou vztahové veličiny</a:t>
            </a:r>
            <a:endParaRPr sz="2400" dirty="0">
              <a:latin typeface="Arial"/>
              <a:cs typeface="Arial"/>
            </a:endParaRPr>
          </a:p>
          <a:p>
            <a:pPr marL="349250" marR="104139" indent="-336550">
              <a:lnSpc>
                <a:spcPct val="93100"/>
              </a:lnSpc>
              <a:spcBef>
                <a:spcPts val="1345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Stanovení, resp. zjištění rozsahu (velikosti, objemu) vztahové veličiny, který byl vyvolán konkrétními druhy kalkulovaných (zejména finálních)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výrobk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,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prací nebo služeb (Activity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Drivers)</a:t>
            </a:r>
            <a:endParaRPr sz="2400" dirty="0">
              <a:latin typeface="Arial"/>
              <a:cs typeface="Arial"/>
            </a:endParaRPr>
          </a:p>
          <a:p>
            <a:pPr marL="349250" indent="-336550">
              <a:lnSpc>
                <a:spcPts val="2780"/>
              </a:lnSpc>
              <a:spcBef>
                <a:spcPts val="1200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azení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pr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měrných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náklad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jednotlivých aktivit kalkulační</a:t>
            </a:r>
            <a:endParaRPr sz="2400" dirty="0">
              <a:latin typeface="Arial"/>
              <a:cs typeface="Arial"/>
            </a:endParaRPr>
          </a:p>
          <a:p>
            <a:pPr marL="349250">
              <a:lnSpc>
                <a:spcPts val="27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jednici výrobku, práce nebo služby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23283"/>
            <a:ext cx="9102739" cy="11798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630"/>
              </a:lnSpc>
            </a:pPr>
            <a:r>
              <a:rPr dirty="0"/>
              <a:t>Omezení </a:t>
            </a:r>
            <a:r>
              <a:rPr dirty="0" err="1"/>
              <a:t>metody</a:t>
            </a:r>
            <a:r>
              <a:rPr dirty="0"/>
              <a:t> </a:t>
            </a:r>
            <a:r>
              <a:rPr lang="cs-CZ" dirty="0" smtClean="0"/>
              <a:t>ř</a:t>
            </a:r>
            <a:r>
              <a:rPr dirty="0" err="1" smtClean="0"/>
              <a:t>ízení</a:t>
            </a:r>
            <a:r>
              <a:rPr dirty="0" smtClean="0"/>
              <a:t> </a:t>
            </a:r>
            <a:r>
              <a:rPr dirty="0" err="1" smtClean="0"/>
              <a:t>náklad</a:t>
            </a:r>
            <a:r>
              <a:rPr lang="cs-CZ" dirty="0" smtClean="0"/>
              <a:t>ů</a:t>
            </a:r>
            <a:r>
              <a:rPr dirty="0" smtClean="0"/>
              <a:t> </a:t>
            </a:r>
            <a:r>
              <a:rPr dirty="0"/>
              <a:t>ve</a:t>
            </a:r>
          </a:p>
          <a:p>
            <a:pPr marL="12700">
              <a:lnSpc>
                <a:spcPts val="4630"/>
              </a:lnSpc>
            </a:pPr>
            <a:r>
              <a:rPr dirty="0"/>
              <a:t>vztahu k aktivitám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30" y="1808386"/>
            <a:ext cx="9006205" cy="48299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49250" marR="5080" indent="-336550">
              <a:lnSpc>
                <a:spcPct val="93000"/>
              </a:lnSpc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Metoda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náročná na rozsah zjišťovaných dat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;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jejich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objem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ímo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úměrný k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počtu hodnocených aktivit a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zajištění informace,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kolik jednotek dílčí aktivity se vztahuje k určité části prováděného sortimentu finálních výkonů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. Pokud má metoda sloužit jako podklad pro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rozhodování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nap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.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 změnách v objemu a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struktu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e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prováděných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výkon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,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vyžaduje v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dalším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pr</a:t>
            </a:r>
            <a:r>
              <a:rPr lang="cs-CZ" sz="2400" dirty="0" err="1" smtClean="0">
                <a:solidFill>
                  <a:srgbClr val="FFFFFF"/>
                </a:solidFill>
                <a:latin typeface="Arial"/>
                <a:cs typeface="Arial"/>
              </a:rPr>
              <a:t>ůř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ezu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odlišit procesy vyvolané množstvím výkonů od procesů, jejichž objem množstvím výkonů ovlivněn není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endParaRPr sz="2400" dirty="0">
              <a:latin typeface="Arial"/>
              <a:cs typeface="Arial"/>
            </a:endParaRPr>
          </a:p>
          <a:p>
            <a:pPr marL="349250" marR="226695" indent="-336550">
              <a:lnSpc>
                <a:spcPct val="93000"/>
              </a:lnSpc>
              <a:spcBef>
                <a:spcPts val="1400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Efektivnost využití těchto dat je navíc podstatně ovlivněna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schopností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esně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kvantifikovat </a:t>
            </a:r>
            <a:r>
              <a:rPr sz="2400" b="1" dirty="0" err="1">
                <a:solidFill>
                  <a:srgbClr val="FFFFFF"/>
                </a:solidFill>
                <a:latin typeface="Arial"/>
                <a:cs typeface="Arial"/>
              </a:rPr>
              <a:t>proporci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náklad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závislých a nezávislých na objemu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hodnocené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aktivity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endParaRPr sz="2400" dirty="0">
              <a:latin typeface="Arial"/>
              <a:cs typeface="Arial"/>
            </a:endParaRPr>
          </a:p>
          <a:p>
            <a:pPr marL="349250" marR="142875" indent="-336550">
              <a:lnSpc>
                <a:spcPts val="2690"/>
              </a:lnSpc>
              <a:spcBef>
                <a:spcPts val="1445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Zejména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podrobnější analýze dílčích aktivit vznikají potíže s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azováním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náklad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,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které jsou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společné více aktivitám.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23283"/>
            <a:ext cx="9102739" cy="11798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630"/>
              </a:lnSpc>
            </a:pPr>
            <a:r>
              <a:rPr dirty="0"/>
              <a:t>Využití </a:t>
            </a:r>
            <a:r>
              <a:rPr dirty="0" err="1"/>
              <a:t>metody</a:t>
            </a:r>
            <a:r>
              <a:rPr dirty="0"/>
              <a:t> </a:t>
            </a:r>
            <a:r>
              <a:rPr lang="cs-CZ" dirty="0" smtClean="0"/>
              <a:t>ř</a:t>
            </a:r>
            <a:r>
              <a:rPr dirty="0" err="1" smtClean="0"/>
              <a:t>ízení</a:t>
            </a:r>
            <a:r>
              <a:rPr dirty="0" smtClean="0"/>
              <a:t> </a:t>
            </a:r>
            <a:r>
              <a:rPr dirty="0" err="1" smtClean="0"/>
              <a:t>náklad</a:t>
            </a:r>
            <a:r>
              <a:rPr lang="cs-CZ" dirty="0" smtClean="0"/>
              <a:t>ů</a:t>
            </a:r>
            <a:r>
              <a:rPr dirty="0" smtClean="0"/>
              <a:t> </a:t>
            </a:r>
            <a:r>
              <a:rPr dirty="0"/>
              <a:t>ve vztahu</a:t>
            </a:r>
          </a:p>
          <a:p>
            <a:pPr marL="12700">
              <a:lnSpc>
                <a:spcPts val="4630"/>
              </a:lnSpc>
            </a:pPr>
            <a:r>
              <a:rPr dirty="0"/>
              <a:t>k dílčím aktivitám v praxi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30" y="1808386"/>
            <a:ext cx="8819515" cy="292567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49250" marR="5080" indent="-336550">
              <a:lnSpc>
                <a:spcPts val="2680"/>
              </a:lnSpc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Uvedené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ednosti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metody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inášejí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největší efekt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odvětvích se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širokým sortimentem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poskytovaných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výkon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,</a:t>
            </a:r>
            <a:r>
              <a:rPr sz="2400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realizace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vyžaduje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adu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nákladově náročných pomocných 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zajišťujících činností</a:t>
            </a:r>
            <a:endParaRPr sz="2400" dirty="0">
              <a:latin typeface="Arial"/>
              <a:cs typeface="Arial"/>
            </a:endParaRPr>
          </a:p>
          <a:p>
            <a:pPr marL="349250" marR="175895" indent="-336550">
              <a:lnSpc>
                <a:spcPct val="93100"/>
              </a:lnSpc>
              <a:spcBef>
                <a:spcPts val="1340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Metoda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současné době implementována nikoliv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snahou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pokrýt všechny aktivity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činnosti,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ale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selektivně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zobrazení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proces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,</a:t>
            </a:r>
            <a:r>
              <a:rPr sz="2400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jejichž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vyjád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ení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tradičními postupy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skýtá nejvyšší možnost chyb.</a:t>
            </a:r>
            <a:endParaRPr sz="2400" dirty="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405254" y="4880428"/>
            <a:ext cx="139700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–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970659" y="4879139"/>
            <a:ext cx="7382509" cy="19902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090"/>
              </a:lnSpc>
              <a:tabLst>
                <a:tab pos="4161154" algn="l"/>
              </a:tabLst>
            </a:pP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u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operací zajišťujících </a:t>
            </a:r>
            <a:r>
              <a:rPr sz="1800" b="1" dirty="0">
                <a:solidFill>
                  <a:srgbClr val="FFFFFF"/>
                </a:solidFill>
                <a:latin typeface="Arial"/>
                <a:cs typeface="Arial"/>
              </a:rPr>
              <a:t>provádění změn	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inovační aktivity,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výzkum,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vývoj,</a:t>
            </a:r>
            <a:endParaRPr sz="1800" dirty="0">
              <a:latin typeface="Arial"/>
              <a:cs typeface="Arial"/>
            </a:endParaRPr>
          </a:p>
          <a:p>
            <a:pPr marL="12700" indent="-635">
              <a:lnSpc>
                <a:spcPts val="2090"/>
              </a:lnSpc>
            </a:pPr>
            <a:r>
              <a:rPr sz="1800" dirty="0" smtClean="0">
                <a:solidFill>
                  <a:srgbClr val="FFFFFF"/>
                </a:solidFill>
                <a:latin typeface="Arial"/>
                <a:cs typeface="Arial"/>
              </a:rPr>
              <a:t>se</a:t>
            </a:r>
            <a:r>
              <a:rPr lang="cs-CZ" sz="18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1800" dirty="0" err="1" smtClean="0">
                <a:solidFill>
                  <a:srgbClr val="FFFFFF"/>
                </a:solidFill>
                <a:latin typeface="Arial"/>
                <a:cs typeface="Arial"/>
              </a:rPr>
              <a:t>izování</a:t>
            </a:r>
            <a:r>
              <a:rPr sz="18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dirty="0" err="1" smtClean="0">
                <a:solidFill>
                  <a:srgbClr val="FFFFFF"/>
                </a:solidFill>
                <a:latin typeface="Arial"/>
                <a:cs typeface="Arial"/>
              </a:rPr>
              <a:t>stroj</a:t>
            </a:r>
            <a:r>
              <a:rPr lang="cs-CZ" sz="18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1800" dirty="0" smtClean="0">
                <a:solidFill>
                  <a:srgbClr val="FFFFFF"/>
                </a:solidFill>
                <a:latin typeface="Arial"/>
                <a:cs typeface="Arial"/>
              </a:rPr>
              <a:t>,</a:t>
            </a:r>
            <a:r>
              <a:rPr sz="1800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náklady na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konstrukční a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dirty="0" err="1">
                <a:solidFill>
                  <a:srgbClr val="FFFFFF"/>
                </a:solidFill>
                <a:latin typeface="Arial"/>
                <a:cs typeface="Arial"/>
              </a:rPr>
              <a:t>technologickou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18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1800" dirty="0" err="1" smtClean="0">
                <a:solidFill>
                  <a:srgbClr val="FFFFFF"/>
                </a:solidFill>
                <a:latin typeface="Arial"/>
                <a:cs typeface="Arial"/>
              </a:rPr>
              <a:t>ípravu</a:t>
            </a:r>
            <a:endParaRPr sz="18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944"/>
              </a:spcBef>
            </a:pP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u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operací zajišťujících </a:t>
            </a:r>
            <a:r>
              <a:rPr sz="1800" b="1" dirty="0">
                <a:solidFill>
                  <a:srgbClr val="FFFFFF"/>
                </a:solidFill>
                <a:latin typeface="Arial"/>
                <a:cs typeface="Arial"/>
              </a:rPr>
              <a:t>řízení kvality</a:t>
            </a:r>
            <a:r>
              <a:rPr sz="18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dirty="0" err="1">
                <a:solidFill>
                  <a:srgbClr val="FFFFFF"/>
                </a:solidFill>
                <a:latin typeface="Arial"/>
                <a:cs typeface="Arial"/>
              </a:rPr>
              <a:t>prováděných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dirty="0" err="1" smtClean="0">
                <a:solidFill>
                  <a:srgbClr val="FFFFFF"/>
                </a:solidFill>
                <a:latin typeface="Arial"/>
                <a:cs typeface="Arial"/>
              </a:rPr>
              <a:t>výkon</a:t>
            </a:r>
            <a:r>
              <a:rPr lang="cs-CZ" sz="18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endParaRPr sz="1800" dirty="0">
              <a:latin typeface="Arial"/>
              <a:cs typeface="Arial"/>
            </a:endParaRPr>
          </a:p>
          <a:p>
            <a:pPr marL="12700">
              <a:lnSpc>
                <a:spcPts val="2080"/>
              </a:lnSpc>
              <a:spcBef>
                <a:spcPts val="944"/>
              </a:spcBef>
            </a:pP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u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b="1" dirty="0">
                <a:solidFill>
                  <a:srgbClr val="FFFFFF"/>
                </a:solidFill>
                <a:latin typeface="Arial"/>
                <a:cs typeface="Arial"/>
              </a:rPr>
              <a:t>logistických operací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,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zajišťujících hlavně zásobovací a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prodejní fázi</a:t>
            </a:r>
            <a:endParaRPr sz="1800" dirty="0">
              <a:latin typeface="Arial"/>
              <a:cs typeface="Arial"/>
            </a:endParaRPr>
          </a:p>
          <a:p>
            <a:pPr marL="12700">
              <a:lnSpc>
                <a:spcPts val="2080"/>
              </a:lnSpc>
            </a:pP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reprodukce</a:t>
            </a:r>
            <a:endParaRPr sz="18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950"/>
              </a:spcBef>
            </a:pP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u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operací,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zajišťujících </a:t>
            </a:r>
            <a:r>
              <a:rPr sz="1800" b="1" dirty="0">
                <a:solidFill>
                  <a:srgbClr val="FFFFFF"/>
                </a:solidFill>
                <a:latin typeface="Arial"/>
                <a:cs typeface="Arial"/>
              </a:rPr>
              <a:t>rovnováhu mezi</a:t>
            </a:r>
            <a:r>
              <a:rPr sz="18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b="1" dirty="0">
                <a:solidFill>
                  <a:srgbClr val="FFFFFF"/>
                </a:solidFill>
                <a:latin typeface="Arial"/>
                <a:cs typeface="Arial"/>
              </a:rPr>
              <a:t>zdroji</a:t>
            </a:r>
            <a:r>
              <a:rPr sz="18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b="1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18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b="1" dirty="0">
                <a:solidFill>
                  <a:srgbClr val="FFFFFF"/>
                </a:solidFill>
                <a:latin typeface="Arial"/>
                <a:cs typeface="Arial"/>
              </a:rPr>
              <a:t>jejich</a:t>
            </a:r>
            <a:r>
              <a:rPr sz="18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b="1" dirty="0">
                <a:solidFill>
                  <a:srgbClr val="FFFFFF"/>
                </a:solidFill>
                <a:latin typeface="Arial"/>
                <a:cs typeface="Arial"/>
              </a:rPr>
              <a:t>užitím</a:t>
            </a:r>
            <a:endParaRPr sz="1800" dirty="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405276" y="5531438"/>
            <a:ext cx="139700" cy="66941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–</a:t>
            </a:r>
            <a:endParaRPr sz="1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944"/>
              </a:spcBef>
            </a:pP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–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405285" y="6575456"/>
            <a:ext cx="140335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–</a:t>
            </a:r>
            <a:endParaRPr sz="1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23283"/>
            <a:ext cx="9102739" cy="888320"/>
          </a:xfrm>
          <a:prstGeom prst="rect">
            <a:avLst/>
          </a:prstGeom>
        </p:spPr>
        <p:txBody>
          <a:bodyPr vert="horz" wrap="square" lIns="0" tIns="270129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Shrnutí kapitoly 7 I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30" y="1808386"/>
            <a:ext cx="8715375" cy="361445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20955">
              <a:lnSpc>
                <a:spcPct val="93000"/>
              </a:lnSpc>
            </a:pP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ízení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náklad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vycházející z analýzy jejich vztahu k dílčím aktivitám a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proces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m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je tématem relativně novým. Jeho počátek se spojuje s významnými změnami, ke kterým došlo v podnikatelském procesu v polovině osmdesátých let dvacátého století. Je to jeden z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informačních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nástroj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široce pojaté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metody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ízení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proces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či aktivit.</a:t>
            </a:r>
            <a:endParaRPr sz="2400" dirty="0">
              <a:latin typeface="Arial"/>
              <a:cs typeface="Arial"/>
            </a:endParaRPr>
          </a:p>
          <a:p>
            <a:pPr marL="12700" marR="5080">
              <a:lnSpc>
                <a:spcPct val="92900"/>
              </a:lnSpc>
              <a:spcBef>
                <a:spcPts val="1405"/>
              </a:spcBef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Kalkulace zpracovaná na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základě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azování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náklad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dílčím aktivitám není novým postupem.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esto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ináší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některé nové informace zejména pro 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ízení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aktivit, činností a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proces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,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ale také pro tradiční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oblasti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ízení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po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linii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výkon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útvar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23283"/>
            <a:ext cx="9102739" cy="882421"/>
          </a:xfrm>
          <a:prstGeom prst="rect">
            <a:avLst/>
          </a:prstGeom>
        </p:spPr>
        <p:txBody>
          <a:bodyPr vert="horz" wrap="square" lIns="0" tIns="264287" rIns="0" bIns="0" rtlCol="0">
            <a:spAutoFit/>
          </a:bodyPr>
          <a:lstStyle/>
          <a:p>
            <a:pPr marL="12700">
              <a:lnSpc>
                <a:spcPts val="4760"/>
              </a:lnSpc>
            </a:pPr>
            <a:r>
              <a:rPr dirty="0"/>
              <a:t>Shrnutí kapitoly 7 II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30" y="1497356"/>
            <a:ext cx="9077325" cy="553350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ts val="26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Nový informační pohled na náklady aktivit umožňuje posoudit jejich nákladovou náročnost a porovnat ji s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ínosy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které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inášejí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endParaRPr sz="2400" dirty="0">
              <a:latin typeface="Arial"/>
              <a:cs typeface="Arial"/>
            </a:endParaRPr>
          </a:p>
          <a:p>
            <a:pPr marL="12700">
              <a:lnSpc>
                <a:spcPts val="2520"/>
              </a:lnSpc>
            </a:pP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Vytvá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í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tak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irozený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tlak na eliminaci aktivit, které efekt buď</a:t>
            </a:r>
            <a:endParaRPr sz="2400" dirty="0">
              <a:latin typeface="Arial"/>
              <a:cs typeface="Arial"/>
            </a:endParaRPr>
          </a:p>
          <a:p>
            <a:pPr marL="12700" marR="54610" algn="just">
              <a:lnSpc>
                <a:spcPct val="93200"/>
              </a:lnSpc>
              <a:spcBef>
                <a:spcPts val="90"/>
              </a:spcBef>
            </a:pP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nep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inášejí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nebo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jejichž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idaná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hodnota je záporná. Ve vrcholném pohledu pak umožňuje metoda koordinovat 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posoudit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nákladovou náročnost a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ínosy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ší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eji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chápaných činností</a:t>
            </a:r>
            <a:endParaRPr sz="2400" dirty="0">
              <a:latin typeface="Arial"/>
              <a:cs typeface="Arial"/>
            </a:endParaRPr>
          </a:p>
          <a:p>
            <a:pPr marL="12700" marR="38100">
              <a:lnSpc>
                <a:spcPct val="92900"/>
              </a:lnSpc>
              <a:spcBef>
                <a:spcPts val="1405"/>
              </a:spcBef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Jako informační podklad pro 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ízení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po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linii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výkon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upozorňuje kalkulace ABC na nákladovou náročnost nestandardních, v malých objemech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prováděných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výkon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na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íčiny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jejich nákladové náročnosti = tlak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eliminaci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nestandardních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výkon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endParaRPr sz="2400" dirty="0">
              <a:latin typeface="Arial"/>
              <a:cs typeface="Arial"/>
            </a:endParaRPr>
          </a:p>
          <a:p>
            <a:pPr marL="12700" marR="535940">
              <a:lnSpc>
                <a:spcPts val="2680"/>
              </a:lnSpc>
              <a:spcBef>
                <a:spcPts val="1455"/>
              </a:spcBef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útvarovém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ízení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ináší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metoda novou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kvalitu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zpracování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rozpočt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režijních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náklad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,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které nemají vztah ke změnám</a:t>
            </a:r>
            <a:endParaRPr sz="2400" dirty="0">
              <a:latin typeface="Arial"/>
              <a:cs typeface="Arial"/>
            </a:endParaRPr>
          </a:p>
          <a:p>
            <a:pPr marL="12700" marR="483870">
              <a:lnSpc>
                <a:spcPts val="2680"/>
              </a:lnSpc>
              <a:spcBef>
                <a:spcPts val="10"/>
              </a:spcBef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objemu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prováděných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výkon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.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Umožňuje zpracovat variantní rozpočty pro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zný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rozsah dílčích aktivit,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mě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it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výkonnost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útvar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sobit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na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hospodárnost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vynakládání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těchto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náklad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</TotalTime>
  <Words>1046</Words>
  <Application>Microsoft Office PowerPoint</Application>
  <PresentationFormat>Vlastní</PresentationFormat>
  <Paragraphs>71</Paragraphs>
  <Slides>9</Slides>
  <Notes>9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3" baseType="lpstr">
      <vt:lpstr>Arial</vt:lpstr>
      <vt:lpstr>Calibri</vt:lpstr>
      <vt:lpstr>Times New Roman</vt:lpstr>
      <vt:lpstr>Office Theme</vt:lpstr>
      <vt:lpstr>7 – SPECIFIKA KALKULACE S PŘIŘAZOVÁNÍM NÁKLADŮ AKTIVITÁM</vt:lpstr>
      <vt:lpstr>Příčiny rozvoje nové metody řízení nákladů ...</vt:lpstr>
      <vt:lpstr>… a jejich důsledky</vt:lpstr>
      <vt:lpstr>Přednosti metody řízení nákladů ve vztahu k aktivitám</vt:lpstr>
      <vt:lpstr>Technika ABC</vt:lpstr>
      <vt:lpstr>Omezení metody řízení nákladů ve vztahu k aktivitám</vt:lpstr>
      <vt:lpstr>Využití metody řízení nákladů ve vztahu k dílčím aktivitám v praxi</vt:lpstr>
      <vt:lpstr>Shrnutí kapitoly 7 I</vt:lpstr>
      <vt:lpstr>Shrnutí kapitoly 7 II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7 – SPECIFIKA KALKULACE S PěIěAZOVÁNÍM NÁKLADģ AKTIVITÁM</dc:title>
  <dc:creator>Online2PDF.com</dc:creator>
  <cp:lastModifiedBy>Menšík Michal</cp:lastModifiedBy>
  <cp:revision>3</cp:revision>
  <dcterms:created xsi:type="dcterms:W3CDTF">2018-02-08T09:16:34Z</dcterms:created>
  <dcterms:modified xsi:type="dcterms:W3CDTF">2018-02-09T09:41:10Z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2018-02-08T00:00:00Z</vt:filetime>
  </property>
  <property fmtid="{D5CDD505-2E9C-101B-9397-08002B2CF9AE}" pid="3" name="LastSaved">
    <vt:filetime>2018-02-08T00:00:00Z</vt:filetime>
  </property>
</Properties>
</file>