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39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1420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4099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4174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89376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392282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919709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5873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97864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50480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49402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62635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4003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068975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96816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68130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93651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81206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562168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04634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22778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11293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2663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85222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0476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24365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2494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15838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2325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8428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1567180"/>
          </a:xfrm>
          <a:custGeom>
            <a:avLst/>
            <a:gdLst/>
            <a:ahLst/>
            <a:cxnLst/>
            <a:rect l="l" t="t" r="r" b="b"/>
            <a:pathLst>
              <a:path w="10080625" h="1567180">
                <a:moveTo>
                  <a:pt x="0" y="1566566"/>
                </a:moveTo>
                <a:lnTo>
                  <a:pt x="10080619" y="1566566"/>
                </a:lnTo>
                <a:lnTo>
                  <a:pt x="10080619" y="0"/>
                </a:lnTo>
                <a:lnTo>
                  <a:pt x="0" y="0"/>
                </a:lnTo>
                <a:lnTo>
                  <a:pt x="0" y="1566566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638566"/>
            <a:ext cx="10080625" cy="5920740"/>
          </a:xfrm>
          <a:custGeom>
            <a:avLst/>
            <a:gdLst/>
            <a:ahLst/>
            <a:cxnLst/>
            <a:rect l="l" t="t" r="r" b="b"/>
            <a:pathLst>
              <a:path w="10080625" h="5920740">
                <a:moveTo>
                  <a:pt x="0" y="5920473"/>
                </a:moveTo>
                <a:lnTo>
                  <a:pt x="10080619" y="5920473"/>
                </a:lnTo>
                <a:lnTo>
                  <a:pt x="10080619" y="0"/>
                </a:lnTo>
                <a:lnTo>
                  <a:pt x="0" y="0"/>
                </a:lnTo>
                <a:lnTo>
                  <a:pt x="0" y="5920473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17526"/>
            <a:ext cx="916305" cy="7541895"/>
          </a:xfrm>
          <a:custGeom>
            <a:avLst/>
            <a:gdLst/>
            <a:ahLst/>
            <a:cxnLst/>
            <a:rect l="l" t="t" r="r" b="b"/>
            <a:pathLst>
              <a:path w="916305" h="7541895">
                <a:moveTo>
                  <a:pt x="119062" y="0"/>
                </a:moveTo>
                <a:lnTo>
                  <a:pt x="53702" y="12503"/>
                </a:lnTo>
                <a:lnTo>
                  <a:pt x="0" y="43482"/>
                </a:lnTo>
                <a:lnTo>
                  <a:pt x="0" y="7500253"/>
                </a:lnTo>
                <a:lnTo>
                  <a:pt x="53711" y="7531236"/>
                </a:lnTo>
                <a:lnTo>
                  <a:pt x="107426" y="7541513"/>
                </a:lnTo>
                <a:lnTo>
                  <a:pt x="130700" y="7541513"/>
                </a:lnTo>
                <a:lnTo>
                  <a:pt x="184425" y="7531234"/>
                </a:lnTo>
                <a:lnTo>
                  <a:pt x="248327" y="7494371"/>
                </a:lnTo>
                <a:lnTo>
                  <a:pt x="310571" y="7434116"/>
                </a:lnTo>
                <a:lnTo>
                  <a:pt x="370951" y="7351442"/>
                </a:lnTo>
                <a:lnTo>
                  <a:pt x="429260" y="7247320"/>
                </a:lnTo>
                <a:lnTo>
                  <a:pt x="485293" y="7122720"/>
                </a:lnTo>
                <a:lnTo>
                  <a:pt x="538846" y="6978614"/>
                </a:lnTo>
                <a:lnTo>
                  <a:pt x="589713" y="6815973"/>
                </a:lnTo>
                <a:lnTo>
                  <a:pt x="637690" y="6635766"/>
                </a:lnTo>
                <a:lnTo>
                  <a:pt x="682571" y="6438966"/>
                </a:lnTo>
                <a:lnTo>
                  <a:pt x="724150" y="6226543"/>
                </a:lnTo>
                <a:lnTo>
                  <a:pt x="762224" y="5999468"/>
                </a:lnTo>
                <a:lnTo>
                  <a:pt x="796587" y="5758712"/>
                </a:lnTo>
                <a:lnTo>
                  <a:pt x="827033" y="5505246"/>
                </a:lnTo>
                <a:lnTo>
                  <a:pt x="853358" y="5240040"/>
                </a:lnTo>
                <a:lnTo>
                  <a:pt x="875357" y="4964065"/>
                </a:lnTo>
                <a:lnTo>
                  <a:pt x="892824" y="4678293"/>
                </a:lnTo>
                <a:lnTo>
                  <a:pt x="905554" y="4383694"/>
                </a:lnTo>
                <a:lnTo>
                  <a:pt x="913343" y="4081239"/>
                </a:lnTo>
                <a:lnTo>
                  <a:pt x="915984" y="3771777"/>
                </a:lnTo>
                <a:lnTo>
                  <a:pt x="913343" y="3462437"/>
                </a:lnTo>
                <a:lnTo>
                  <a:pt x="905554" y="3159983"/>
                </a:lnTo>
                <a:lnTo>
                  <a:pt x="892824" y="2865386"/>
                </a:lnTo>
                <a:lnTo>
                  <a:pt x="875357" y="2579616"/>
                </a:lnTo>
                <a:lnTo>
                  <a:pt x="853358" y="2303645"/>
                </a:lnTo>
                <a:lnTo>
                  <a:pt x="827033" y="2038442"/>
                </a:lnTo>
                <a:lnTo>
                  <a:pt x="796587" y="1784980"/>
                </a:lnTo>
                <a:lnTo>
                  <a:pt x="762225" y="1544228"/>
                </a:lnTo>
                <a:lnTo>
                  <a:pt x="724152" y="1317158"/>
                </a:lnTo>
                <a:lnTo>
                  <a:pt x="682572" y="1104739"/>
                </a:lnTo>
                <a:lnTo>
                  <a:pt x="637692" y="907944"/>
                </a:lnTo>
                <a:lnTo>
                  <a:pt x="589716" y="727743"/>
                </a:lnTo>
                <a:lnTo>
                  <a:pt x="538849" y="565106"/>
                </a:lnTo>
                <a:lnTo>
                  <a:pt x="485297" y="421004"/>
                </a:lnTo>
                <a:lnTo>
                  <a:pt x="429265" y="296409"/>
                </a:lnTo>
                <a:lnTo>
                  <a:pt x="370957" y="192290"/>
                </a:lnTo>
                <a:lnTo>
                  <a:pt x="310579" y="109619"/>
                </a:lnTo>
                <a:lnTo>
                  <a:pt x="248335" y="49367"/>
                </a:lnTo>
                <a:lnTo>
                  <a:pt x="184432" y="12503"/>
                </a:lnTo>
                <a:lnTo>
                  <a:pt x="11906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85240"/>
            <a:ext cx="10081260" cy="7417434"/>
          </a:xfrm>
          <a:custGeom>
            <a:avLst/>
            <a:gdLst/>
            <a:ahLst/>
            <a:cxnLst/>
            <a:rect l="l" t="t" r="r" b="b"/>
            <a:pathLst>
              <a:path w="10081260" h="7417434">
                <a:moveTo>
                  <a:pt x="10081259" y="0"/>
                </a:moveTo>
                <a:lnTo>
                  <a:pt x="0" y="7417137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1601863"/>
            <a:ext cx="10081260" cy="1905"/>
          </a:xfrm>
          <a:custGeom>
            <a:avLst/>
            <a:gdLst/>
            <a:ahLst/>
            <a:cxnLst/>
            <a:rect l="l" t="t" r="r" b="b"/>
            <a:pathLst>
              <a:path w="10081260" h="1905">
                <a:moveTo>
                  <a:pt x="10081259" y="0"/>
                </a:moveTo>
                <a:lnTo>
                  <a:pt x="0" y="1406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3143607"/>
            <a:ext cx="10081260" cy="4369435"/>
          </a:xfrm>
          <a:custGeom>
            <a:avLst/>
            <a:gdLst/>
            <a:ahLst/>
            <a:cxnLst/>
            <a:rect l="l" t="t" r="r" b="b"/>
            <a:pathLst>
              <a:path w="10081260" h="4369434">
                <a:moveTo>
                  <a:pt x="10081259" y="0"/>
                </a:moveTo>
                <a:lnTo>
                  <a:pt x="0" y="4369101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409701"/>
            <a:ext cx="9102739" cy="1100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30" y="1806520"/>
            <a:ext cx="9102739" cy="50012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461368"/>
            <a:ext cx="9042400" cy="10259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010"/>
              </a:lnSpc>
              <a:tabLst>
                <a:tab pos="1638300" algn="l"/>
                <a:tab pos="6437630" algn="l"/>
                <a:tab pos="6632575" algn="l"/>
              </a:tabLst>
            </a:pPr>
            <a:r>
              <a:rPr lang="en-GB" sz="3600" dirty="0" smtClean="0">
                <a:solidFill>
                  <a:srgbClr val="FFFFFF"/>
                </a:solidFill>
                <a:latin typeface="Arial"/>
                <a:cs typeface="Arial"/>
              </a:rPr>
              <a:t>16</a:t>
            </a:r>
            <a:r>
              <a:rPr lang="en-GB" sz="36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GB" sz="3600" dirty="0" smtClean="0">
                <a:solidFill>
                  <a:srgbClr val="FFFFFF"/>
                </a:solidFill>
                <a:latin typeface="Arial"/>
                <a:cs typeface="Arial"/>
              </a:rPr>
              <a:t>– VYUŽITÍ HODNOTOVÝCH	KRITÉRIÍ V ŘÍZENÍ	ODPOVĚDNOSTNÍCH	STŘEDISEK</a:t>
            </a:r>
            <a:endParaRPr lang="en-GB" sz="3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0530" y="1806520"/>
            <a:ext cx="9077960" cy="54944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sz="2200" dirty="0">
              <a:latin typeface="Arial"/>
              <a:cs typeface="Arial"/>
            </a:endParaRPr>
          </a:p>
          <a:p>
            <a:pPr marL="195580" marR="5080" indent="-182880">
              <a:lnSpc>
                <a:spcPct val="93000"/>
              </a:lnSpc>
              <a:spcBef>
                <a:spcPts val="795"/>
              </a:spcBef>
              <a:buClr>
                <a:srgbClr val="FFFFFF"/>
              </a:buClr>
              <a:buFont typeface="Arial"/>
              <a:buChar char="•"/>
              <a:tabLst>
                <a:tab pos="195580" algn="l"/>
                <a:tab pos="232219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charakterizovat,	jak se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způsob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dnostních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odráží ve způsobu informačního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zobrazení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ediskových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hodnotových informací,</a:t>
            </a:r>
            <a:endParaRPr sz="2200" dirty="0">
              <a:latin typeface="Arial"/>
              <a:cs typeface="Arial"/>
            </a:endParaRPr>
          </a:p>
          <a:p>
            <a:pPr marL="195580" indent="-182880">
              <a:lnSpc>
                <a:spcPts val="2545"/>
              </a:lnSpc>
              <a:spcBef>
                <a:spcPts val="625"/>
              </a:spcBef>
              <a:buClr>
                <a:srgbClr val="FFFFFF"/>
              </a:buClr>
              <a:buFont typeface="Arial"/>
              <a:buChar char="•"/>
              <a:tabLst>
                <a:tab pos="19558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vymezit základní rozdíly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ve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nákladů,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rozčlen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ných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podle</a:t>
            </a:r>
            <a:endParaRPr sz="2200" dirty="0">
              <a:latin typeface="Arial"/>
              <a:cs typeface="Arial"/>
            </a:endParaRPr>
          </a:p>
          <a:p>
            <a:pPr marL="195580">
              <a:lnSpc>
                <a:spcPts val="2545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místa jejich vzniku a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podle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dnostní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za jejich vznik,</a:t>
            </a:r>
            <a:endParaRPr sz="2200" dirty="0">
              <a:latin typeface="Arial"/>
              <a:cs typeface="Arial"/>
            </a:endParaRPr>
          </a:p>
          <a:p>
            <a:pPr marL="195580" marR="1075690" indent="-182880">
              <a:lnSpc>
                <a:spcPts val="2460"/>
              </a:lnSpc>
              <a:spcBef>
                <a:spcPts val="845"/>
              </a:spcBef>
              <a:buClr>
                <a:srgbClr val="FFFFFF"/>
              </a:buClr>
              <a:buFont typeface="Arial"/>
              <a:buChar char="•"/>
              <a:tabLst>
                <a:tab pos="195580" algn="l"/>
                <a:tab pos="129667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vymezit	funkce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vnitropodnikového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ocen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 upozornit na jeho protikladné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působení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praktickém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zajišťování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funkcí,</a:t>
            </a:r>
            <a:endParaRPr sz="2200" dirty="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560"/>
              </a:spcBef>
              <a:buClr>
                <a:srgbClr val="FFFFFF"/>
              </a:buClr>
              <a:buFont typeface="Arial"/>
              <a:buChar char="•"/>
              <a:tabLst>
                <a:tab pos="19558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charakterizovat základní typy vnitropodnikových cen,</a:t>
            </a:r>
            <a:endParaRPr sz="2200" dirty="0">
              <a:latin typeface="Arial"/>
              <a:cs typeface="Arial"/>
            </a:endParaRPr>
          </a:p>
          <a:p>
            <a:pPr marL="195580" indent="-182880">
              <a:lnSpc>
                <a:spcPts val="2550"/>
              </a:lnSpc>
              <a:spcBef>
                <a:spcPts val="615"/>
              </a:spcBef>
              <a:buClr>
                <a:srgbClr val="FFFFFF"/>
              </a:buClr>
              <a:buFont typeface="Arial"/>
              <a:buChar char="•"/>
              <a:tabLst>
                <a:tab pos="195580" algn="l"/>
              </a:tabLst>
            </a:pP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vliv centralizovaného či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decentralizovaného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ístupu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na obsah</a:t>
            </a:r>
            <a:endParaRPr sz="2200" dirty="0">
              <a:latin typeface="Arial"/>
              <a:cs typeface="Arial"/>
            </a:endParaRPr>
          </a:p>
          <a:p>
            <a:pPr marL="195580">
              <a:lnSpc>
                <a:spcPts val="255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 využití vnitropodnikového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výsledku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hospoda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200" dirty="0">
              <a:latin typeface="Arial"/>
              <a:cs typeface="Arial"/>
            </a:endParaRPr>
          </a:p>
          <a:p>
            <a:pPr marL="195580" marR="1002665" indent="-182880">
              <a:lnSpc>
                <a:spcPts val="2460"/>
              </a:lnSpc>
              <a:spcBef>
                <a:spcPts val="845"/>
              </a:spcBef>
              <a:buClr>
                <a:srgbClr val="FFFFFF"/>
              </a:buClr>
              <a:buFont typeface="Arial"/>
              <a:buChar char="•"/>
              <a:tabLst>
                <a:tab pos="19558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vymezit možnosti využití kritérií výnosnosti vloženého kapitálu a reziduálního zisku v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investičních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200" dirty="0">
              <a:latin typeface="Arial"/>
              <a:cs typeface="Arial"/>
            </a:endParaRPr>
          </a:p>
          <a:p>
            <a:pPr marL="195580" indent="-182880">
              <a:lnSpc>
                <a:spcPts val="2550"/>
              </a:lnSpc>
              <a:spcBef>
                <a:spcPts val="560"/>
              </a:spcBef>
              <a:buClr>
                <a:srgbClr val="FFFFFF"/>
              </a:buClr>
              <a:buFont typeface="Arial"/>
              <a:buChar char="•"/>
              <a:tabLst>
                <a:tab pos="19558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charakterizovat základní rysy využití vnitropodnikové banky jako</a:t>
            </a:r>
            <a:endParaRPr sz="2200" dirty="0">
              <a:latin typeface="Arial"/>
              <a:cs typeface="Arial"/>
            </a:endParaRPr>
          </a:p>
          <a:p>
            <a:pPr marL="195580">
              <a:lnSpc>
                <a:spcPts val="255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informačního nástroje.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Teoretická východiska stanovení</a:t>
            </a:r>
          </a:p>
          <a:p>
            <a:pPr marL="12700">
              <a:lnSpc>
                <a:spcPts val="4630"/>
              </a:lnSpc>
            </a:pPr>
            <a:r>
              <a:rPr dirty="0"/>
              <a:t>vnitropodnikových cen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6520"/>
            <a:ext cx="9102739" cy="50953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 smtClean="0"/>
              <a:t>P</a:t>
            </a:r>
            <a:r>
              <a:rPr lang="cs-CZ" sz="2400" dirty="0" smtClean="0"/>
              <a:t>ě</a:t>
            </a:r>
            <a:r>
              <a:rPr sz="2400" dirty="0" smtClean="0"/>
              <a:t>t </a:t>
            </a:r>
            <a:r>
              <a:rPr sz="2400" dirty="0" err="1"/>
              <a:t>základních</a:t>
            </a:r>
            <a:r>
              <a:rPr sz="2400" dirty="0"/>
              <a:t> </a:t>
            </a:r>
            <a:r>
              <a:rPr sz="2400" dirty="0" smtClean="0"/>
              <a:t>p</a:t>
            </a:r>
            <a:r>
              <a:rPr lang="cs-CZ" sz="2400" dirty="0" smtClean="0"/>
              <a:t>ř</a:t>
            </a:r>
            <a:r>
              <a:rPr sz="2400" dirty="0" err="1" smtClean="0"/>
              <a:t>ístupů</a:t>
            </a:r>
            <a:r>
              <a:rPr sz="2400" dirty="0"/>
              <a:t>: ekonomický, matematický, účetní,</a:t>
            </a:r>
          </a:p>
          <a:p>
            <a:pPr marL="352425">
              <a:lnSpc>
                <a:spcPts val="2780"/>
              </a:lnSpc>
            </a:pPr>
            <a:r>
              <a:rPr sz="2400" dirty="0"/>
              <a:t>psychologický (behaviorální), praktický.</a:t>
            </a:r>
          </a:p>
          <a:p>
            <a:pPr marL="352425" marR="5080" indent="-339725">
              <a:lnSpc>
                <a:spcPct val="93100"/>
              </a:lnSpc>
              <a:spcBef>
                <a:spcPts val="8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b="1" dirty="0"/>
              <a:t>Neexistuje jednoznačný způsob </a:t>
            </a:r>
            <a:r>
              <a:rPr dirty="0"/>
              <a:t>stanovení konkrétního typu vnitropodnikové ceny určitým </a:t>
            </a:r>
            <a:r>
              <a:rPr dirty="0" err="1"/>
              <a:t>typům</a:t>
            </a:r>
            <a:r>
              <a:rPr dirty="0"/>
              <a:t>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dnostních</a:t>
            </a:r>
            <a:r>
              <a:rPr dirty="0" smtClean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edisek</a:t>
            </a:r>
            <a:r>
              <a:rPr dirty="0"/>
              <a:t>. Vnitropodniková cena by </a:t>
            </a:r>
            <a:r>
              <a:rPr dirty="0" smtClean="0"/>
              <a:t>m</a:t>
            </a:r>
            <a:r>
              <a:rPr lang="cs-CZ" dirty="0" smtClean="0"/>
              <a:t>ě</a:t>
            </a:r>
            <a:r>
              <a:rPr dirty="0" smtClean="0"/>
              <a:t>la </a:t>
            </a:r>
            <a:r>
              <a:rPr dirty="0"/>
              <a:t>vždy vzniknout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 smtClean="0"/>
              <a:t>základ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systémového posouzení všech aspektů </a:t>
            </a:r>
            <a:r>
              <a:rPr dirty="0" err="1"/>
              <a:t>činnosti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íslušného</a:t>
            </a:r>
            <a:r>
              <a:rPr dirty="0" smtClean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ediska</a:t>
            </a:r>
            <a:r>
              <a:rPr dirty="0"/>
              <a:t>.</a:t>
            </a:r>
          </a:p>
          <a:p>
            <a:pPr marL="352425" marR="175895" indent="-339725">
              <a:lnSpc>
                <a:spcPct val="93000"/>
              </a:lnSpc>
              <a:spcBef>
                <a:spcPts val="59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b="1" dirty="0"/>
              <a:t>Obecné pravidlo </a:t>
            </a:r>
            <a:r>
              <a:rPr dirty="0"/>
              <a:t>–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edávající</a:t>
            </a:r>
            <a:r>
              <a:rPr dirty="0" smtClean="0"/>
              <a:t> </a:t>
            </a:r>
            <a:r>
              <a:rPr dirty="0"/>
              <a:t>útvar by vlivem vnitropodnikové </a:t>
            </a:r>
            <a:r>
              <a:rPr dirty="0" err="1"/>
              <a:t>ceny</a:t>
            </a:r>
            <a:r>
              <a:rPr dirty="0"/>
              <a:t> </a:t>
            </a:r>
            <a:r>
              <a:rPr dirty="0" smtClean="0"/>
              <a:t>m</a:t>
            </a:r>
            <a:r>
              <a:rPr lang="cs-CZ" dirty="0" smtClean="0"/>
              <a:t>ě</a:t>
            </a:r>
            <a:r>
              <a:rPr dirty="0" smtClean="0"/>
              <a:t>l </a:t>
            </a:r>
            <a:r>
              <a:rPr dirty="0" err="1" smtClean="0"/>
              <a:t>spontánn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jednat v souladu se zájmy podniku jako celku. Vnitropodniková </a:t>
            </a:r>
            <a:r>
              <a:rPr dirty="0" err="1"/>
              <a:t>cena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edávaného</a:t>
            </a:r>
            <a:r>
              <a:rPr dirty="0" smtClean="0"/>
              <a:t> </a:t>
            </a:r>
            <a:r>
              <a:rPr dirty="0"/>
              <a:t>výkonu by </a:t>
            </a:r>
            <a:r>
              <a:rPr dirty="0" smtClean="0"/>
              <a:t>m</a:t>
            </a:r>
            <a:r>
              <a:rPr lang="cs-CZ" dirty="0" smtClean="0"/>
              <a:t>ě</a:t>
            </a:r>
            <a:r>
              <a:rPr dirty="0" smtClean="0"/>
              <a:t>la </a:t>
            </a:r>
            <a:r>
              <a:rPr dirty="0"/>
              <a:t>zahrnovat variabilní </a:t>
            </a:r>
            <a:r>
              <a:rPr dirty="0" err="1"/>
              <a:t>náklady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edávajícího</a:t>
            </a:r>
            <a:r>
              <a:rPr dirty="0" smtClean="0"/>
              <a:t> </a:t>
            </a:r>
            <a:r>
              <a:rPr dirty="0"/>
              <a:t>útvaru,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ípadn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zvýšené o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írůstek</a:t>
            </a:r>
            <a:r>
              <a:rPr dirty="0" smtClean="0"/>
              <a:t> </a:t>
            </a:r>
            <a:r>
              <a:rPr dirty="0"/>
              <a:t>k zisku podniku, </a:t>
            </a:r>
            <a:r>
              <a:rPr dirty="0" err="1"/>
              <a:t>který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edisko</a:t>
            </a:r>
            <a:r>
              <a:rPr dirty="0" smtClean="0"/>
              <a:t> </a:t>
            </a:r>
            <a:r>
              <a:rPr dirty="0"/>
              <a:t>nerealizuje, protože </a:t>
            </a:r>
            <a:r>
              <a:rPr dirty="0" err="1"/>
              <a:t>výkon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edává</a:t>
            </a:r>
            <a:r>
              <a:rPr dirty="0" smtClean="0"/>
              <a:t> intern</a:t>
            </a:r>
            <a:r>
              <a:rPr lang="cs-CZ" dirty="0" smtClean="0"/>
              <a:t>ě</a:t>
            </a:r>
            <a:r>
              <a:rPr dirty="0" smtClean="0"/>
              <a:t>.</a:t>
            </a:r>
            <a:endParaRPr dirty="0"/>
          </a:p>
          <a:p>
            <a:pPr marL="352425" marR="332740" indent="-339725">
              <a:lnSpc>
                <a:spcPct val="97300"/>
              </a:lnSpc>
              <a:spcBef>
                <a:spcPts val="49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b="1" dirty="0"/>
              <a:t>Kritika</a:t>
            </a:r>
            <a:r>
              <a:rPr b="1" dirty="0">
                <a:latin typeface="Times New Roman"/>
                <a:cs typeface="Times New Roman"/>
              </a:rPr>
              <a:t> </a:t>
            </a:r>
            <a:r>
              <a:rPr dirty="0"/>
              <a:t>-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působení vnitropodnikové ceny na celopodnikové výsledky je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smtClean="0"/>
              <a:t>t</a:t>
            </a:r>
            <a:r>
              <a:rPr lang="cs-CZ" dirty="0" smtClean="0"/>
              <a:t>ř</a:t>
            </a:r>
            <a:r>
              <a:rPr dirty="0" err="1" smtClean="0"/>
              <a:t>eba</a:t>
            </a:r>
            <a:r>
              <a:rPr dirty="0" smtClean="0"/>
              <a:t> </a:t>
            </a:r>
            <a:r>
              <a:rPr dirty="0"/>
              <a:t>odvodit z motivačních zájmů obou (resp. všech) </a:t>
            </a:r>
            <a:r>
              <a:rPr dirty="0" err="1"/>
              <a:t>kooperujících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edisek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Typy vnitropodnikových cen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03640" cy="2985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vnitropodniková cena s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ipočtením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ziskové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irážky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vnitropodniková cena odvozená z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tržní ceny,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  <a:tab pos="764032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vnitropodniková cena na úrovni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plných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	nákladů,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vnitropodniková cena na úrovni variabilních nákladů,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vnitropodniková cena na úrovni oportunitních nákladů a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  <a:tab pos="623570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vnitropodniková cena založená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dohod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edisky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VPC s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ipočtením</a:t>
            </a:r>
            <a:r>
              <a:rPr dirty="0" smtClean="0"/>
              <a:t> </a:t>
            </a:r>
            <a:r>
              <a:rPr dirty="0" err="1"/>
              <a:t>ziskové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irážky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667115" cy="2985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Stanovena na vyšší úrovni než PSN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Ocen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zejména finálních výkonů prodávaných mimo podnik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Pravomoc ovlivňovat objem a sortiment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Typická pro zisková, rentabilitní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investiční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Nevhodná pro hierarchicky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nižší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Motivuje k zvyšování objemu produkce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VPC na úrovni tržních cen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90330" cy="50276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Umožňuje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bezprost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srovnání s trhem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6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Rozdíl mezi ovlivnitelnými náklady a tržní cenou není zcela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pravomoci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hodnoceného útvaru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6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edivá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tendence – snižuje motivaci 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kooperaci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uvnit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endParaRPr sz="2400" dirty="0">
              <a:latin typeface="Arial"/>
              <a:cs typeface="Arial"/>
            </a:endParaRPr>
          </a:p>
          <a:p>
            <a:pPr marL="12700" indent="3397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podniku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pomocí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2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  <a:tab pos="6819265" algn="l"/>
              </a:tabLst>
            </a:pP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zainteresovanosti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na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předem stanovené	výsledky</a:t>
            </a:r>
            <a:endParaRPr sz="2200" dirty="0">
              <a:latin typeface="Arial"/>
              <a:cs typeface="Arial"/>
            </a:endParaRPr>
          </a:p>
          <a:p>
            <a:pPr marL="352425" marR="5080" indent="-339725">
              <a:lnSpc>
                <a:spcPct val="93200"/>
              </a:lnSpc>
              <a:spcBef>
                <a:spcPts val="5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systémem vnitřních rozdělovacích procesů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nap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"odvodem" části vnitropodnikového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výsledku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na úroveň vrcholového vedení či naopak)</a:t>
            </a:r>
            <a:endParaRPr sz="2200" dirty="0">
              <a:latin typeface="Arial"/>
              <a:cs typeface="Arial"/>
            </a:endParaRPr>
          </a:p>
          <a:p>
            <a:pPr marL="352425" marR="624840" indent="-339725">
              <a:lnSpc>
                <a:spcPts val="2460"/>
              </a:lnSpc>
              <a:spcBef>
                <a:spcPts val="64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zatížením nákladů střediska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 část celopodnikové režie,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kterou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edisko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čerpá</a:t>
            </a:r>
            <a:endParaRPr sz="22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3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úpravou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tržní ceny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o náklady, které útvaru objektivně nevznikají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460"/>
              </a:lnSpc>
            </a:pPr>
            <a:r>
              <a:rPr dirty="0"/>
              <a:t>VPC na úrovni </a:t>
            </a:r>
            <a:r>
              <a:rPr dirty="0" err="1"/>
              <a:t>plných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ediskových</a:t>
            </a:r>
            <a:r>
              <a:rPr dirty="0" smtClean="0"/>
              <a:t> </a:t>
            </a:r>
            <a:r>
              <a:rPr dirty="0"/>
              <a:t>nákladů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06180" cy="35086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ts val="27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Orientace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zvyšování objemu výkonů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či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ny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sortimentu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vyššího typu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Úroveň VPC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ovlivn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způsobem rozvržení fixních nákladů na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jednotku výkonu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Vhodné pro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 širší pravomocí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Vhodné pro útvary s pravomocí ovlivňovat objem a sortiment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provedených výkonů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VPC na úrovni variabilních nákladů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721090" cy="40190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Typické 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nákladová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nižšího typu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Dopln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k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direktivní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naturáln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úkoly</a:t>
            </a:r>
            <a:endParaRPr sz="2400" dirty="0">
              <a:latin typeface="Arial"/>
              <a:cs typeface="Arial"/>
            </a:endParaRPr>
          </a:p>
          <a:p>
            <a:pPr marL="352425" marR="307340" indent="-339725">
              <a:lnSpc>
                <a:spcPts val="2690"/>
              </a:lnSpc>
              <a:spcBef>
                <a:spcPts val="143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účinná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odd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lení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hospodárnosti jednicových a variabilních režijních nákladů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Motivace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esné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spln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úkolu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5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Nástrojem kontroly jednicových nákladů je zejména operativní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Nástrojem kontroly režijních nákladů je rozpočet režijních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nákladů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VPC na úrovni oportunitních nákladů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05570" cy="31598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Dodávající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pracuje v podmínkách omezené kapacity</a:t>
            </a:r>
            <a:endParaRPr sz="2400" dirty="0">
              <a:latin typeface="Arial"/>
              <a:cs typeface="Arial"/>
            </a:endParaRPr>
          </a:p>
          <a:p>
            <a:pPr marL="352425" marR="549275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Oportunitní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ují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o kolik se zvýší zisk, pokud se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poda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zvýšit kapacitu omezujícího činitele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Využití kalkulačních nákladů (úroky, nájemné, …)</a:t>
            </a:r>
            <a:endParaRPr sz="2400" dirty="0">
              <a:latin typeface="Arial"/>
              <a:cs typeface="Arial"/>
            </a:endParaRPr>
          </a:p>
          <a:p>
            <a:pPr marL="352425" marR="221615" indent="-339725">
              <a:lnSpc>
                <a:spcPts val="2680"/>
              </a:lnSpc>
              <a:spcBef>
                <a:spcPts val="146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Význam 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dodávající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informace o maximálních možných mezních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nákladech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zajišt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dodatečných výkonů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Prolnutí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žádoucí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hodnotících kritérií do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činnosti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VPC stanovené dohodou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5775" y="1808386"/>
            <a:ext cx="8834755" cy="40472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Význam v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ípad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individuáln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sjednávaných dodávek (interní</a:t>
            </a:r>
            <a:endParaRPr sz="2400" dirty="0">
              <a:latin typeface="Arial"/>
              <a:cs typeface="Arial"/>
            </a:endParaRPr>
          </a:p>
          <a:p>
            <a:pPr marL="12700" indent="3397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 s charakterem zakázkové metody)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formy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Stanovená / schválená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podnikovým vedením</a:t>
            </a:r>
            <a:endParaRPr sz="2400" dirty="0">
              <a:latin typeface="Arial"/>
              <a:cs typeface="Arial"/>
            </a:endParaRPr>
          </a:p>
          <a:p>
            <a:pPr marL="352425" marR="537210" indent="-339725">
              <a:lnSpc>
                <a:spcPts val="2680"/>
              </a:lnSpc>
              <a:spcBef>
                <a:spcPts val="86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  <a:tab pos="197485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Odvozená	od tržní ceny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 podnikové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vedení si vyhrazuje pouze právo zásahu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pokud by tržní cena působila proti zájmům podniku;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5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Vnitropodniková cena se stanoví dohodou mezi dodávajícím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67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odebírajícím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 podnikové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vedení zasahuje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pouze,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pokud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 dohodě nedošlo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dirty="0" smtClean="0"/>
              <a:t>Vnitropodnikový výsledek hospodaření</a:t>
            </a:r>
            <a:endParaRPr lang="cs-CZ"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83015" cy="43540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Různý obsah a funkce u různých typů středisek</a:t>
            </a:r>
            <a:endParaRPr lang="cs-CZ" sz="2400" dirty="0" smtClean="0">
              <a:latin typeface="Arial"/>
              <a:cs typeface="Arial"/>
            </a:endParaRPr>
          </a:p>
          <a:p>
            <a:pPr marL="352425" marR="123825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 decentralizovaném přístupu k odpovědnostnímu řízení je zpravidla koncipován jako 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měřítko efektu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cs-CZ"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cílem vyjádřit 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příspěvek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střediska 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k celkovému zisku podniku,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typické pro útvary se značným podílem pravomoci a odpovědnosti</a:t>
            </a:r>
            <a:endParaRPr lang="cs-CZ" sz="2400" dirty="0" smtClean="0">
              <a:latin typeface="Arial"/>
              <a:cs typeface="Arial"/>
            </a:endParaRPr>
          </a:p>
          <a:p>
            <a:pPr marL="352425" marR="5080" indent="-339725">
              <a:lnSpc>
                <a:spcPct val="93000"/>
              </a:lnSpc>
              <a:spcBef>
                <a:spcPts val="13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 centralizovaném přístupu se vnitropodnikový výsledek hospodaření koncipuje zejména jako informační 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nástroj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vyjadřující úroveň 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hospodárnosti a jakosti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, s jakou středisko splnilo stanovené úkoly, typické u nákladově řízených 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edisek s</a:t>
            </a:r>
            <a:r>
              <a:rPr lang="cs-CZ"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nižší pravomoci</a:t>
            </a:r>
            <a:endParaRPr lang="cs-CZ" sz="2400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Kriteriální a stimulační funkce VP VH</a:t>
            </a:r>
            <a:endParaRPr lang="cs-CZ"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Využití hodnotových kritérií pro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endParaRPr dirty="0"/>
          </a:p>
          <a:p>
            <a:pPr marL="12700">
              <a:lnSpc>
                <a:spcPts val="4630"/>
              </a:lnSpc>
            </a:pPr>
            <a:r>
              <a:rPr dirty="0" err="1"/>
              <a:t>investičních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edisek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527415" cy="34899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Vlivem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vysoké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pravomoci by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využívaná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kritéria plnit úkoly</a:t>
            </a:r>
            <a:endParaRPr sz="2400" dirty="0">
              <a:latin typeface="Arial"/>
              <a:cs typeface="Arial"/>
            </a:endParaRPr>
          </a:p>
          <a:p>
            <a:pPr marL="547370" marR="5080" indent="-53467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548005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ři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hodnocení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zohlednit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výši a strukturu kapitálu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který je vázán v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žných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 stálých aktivech využívaných 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uskutečňování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ediskových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činností, a</a:t>
            </a:r>
            <a:endParaRPr sz="2400" dirty="0">
              <a:latin typeface="Arial"/>
              <a:cs typeface="Arial"/>
            </a:endParaRPr>
          </a:p>
          <a:p>
            <a:pPr marL="547370" marR="78105" indent="-534670">
              <a:lnSpc>
                <a:spcPct val="93100"/>
              </a:lnSpc>
              <a:spcBef>
                <a:spcPts val="1345"/>
              </a:spcBef>
              <a:buClr>
                <a:srgbClr val="FFFFFF"/>
              </a:buClr>
              <a:buFont typeface="Arial"/>
              <a:buChar char="•"/>
              <a:tabLst>
                <a:tab pos="548005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rozhodování o pořízení nových investic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orientovat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takovým způsobem, který je v souladu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cíli podniku, a to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zejména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dosažení požadované míry výnosnosti investice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Vymezení problematiky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15563"/>
            <a:ext cx="9097645" cy="42293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ts val="37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dnostní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účetnictví a 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ekonomických</a:t>
            </a:r>
            <a:endParaRPr sz="3200" dirty="0">
              <a:latin typeface="Arial"/>
              <a:cs typeface="Arial"/>
            </a:endParaRPr>
          </a:p>
          <a:p>
            <a:pPr marL="352425">
              <a:lnSpc>
                <a:spcPts val="3570"/>
              </a:lnSpc>
            </a:pP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eší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edevším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edpoklady</a:t>
            </a:r>
            <a:endParaRPr sz="3200" dirty="0">
              <a:latin typeface="Arial"/>
              <a:cs typeface="Arial"/>
            </a:endParaRPr>
          </a:p>
          <a:p>
            <a:pPr marL="352425">
              <a:lnSpc>
                <a:spcPts val="3575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rozhodování o centralizovaném</a:t>
            </a:r>
            <a:endParaRPr sz="3200" dirty="0">
              <a:latin typeface="Arial"/>
              <a:cs typeface="Arial"/>
            </a:endParaRPr>
          </a:p>
          <a:p>
            <a:pPr marL="12700" indent="339725">
              <a:lnSpc>
                <a:spcPts val="371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decentralizovaném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ístupu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30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Má dopad i na</a:t>
            </a:r>
            <a:endParaRPr sz="3200" dirty="0">
              <a:latin typeface="Arial"/>
              <a:cs typeface="Arial"/>
            </a:endParaRPr>
          </a:p>
          <a:p>
            <a:pPr marL="352425" indent="-339725">
              <a:lnSpc>
                <a:spcPts val="3710"/>
              </a:lnSpc>
              <a:spcBef>
                <a:spcPts val="112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koncipování hodnotových informací, které jsou</a:t>
            </a:r>
            <a:endParaRPr sz="3200" dirty="0">
              <a:latin typeface="Arial"/>
              <a:cs typeface="Arial"/>
            </a:endParaRPr>
          </a:p>
          <a:p>
            <a:pPr marL="352425">
              <a:lnSpc>
                <a:spcPts val="3710"/>
              </a:lnSpc>
            </a:pP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edm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tem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zobrazení (N, V, Výdaje, 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íjmy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) a</a:t>
            </a:r>
            <a:endParaRPr sz="32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2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jejich využití v 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Kritéria efektivnosti (výnosnosti)</a:t>
            </a:r>
          </a:p>
          <a:p>
            <a:pPr marL="12700">
              <a:lnSpc>
                <a:spcPts val="4630"/>
              </a:lnSpc>
            </a:pPr>
            <a:r>
              <a:rPr dirty="0"/>
              <a:t>vázaného kapitálu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6" y="1808386"/>
            <a:ext cx="8579485" cy="46115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skupiny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  <a:tabLst>
                <a:tab pos="451802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kritéria založená na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výnosnosti	kapitálu</a:t>
            </a:r>
            <a:endParaRPr sz="2400" dirty="0">
              <a:latin typeface="Arial"/>
              <a:cs typeface="Arial"/>
            </a:endParaRPr>
          </a:p>
          <a:p>
            <a:pPr marL="515620" algn="ctr">
              <a:lnSpc>
                <a:spcPct val="100000"/>
              </a:lnSpc>
              <a:spcBef>
                <a:spcPts val="118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Rentabilita =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Výsledek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hospoda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/ Kapitál (aktiva)</a:t>
            </a:r>
            <a:endParaRPr sz="2400" dirty="0">
              <a:latin typeface="Arial"/>
              <a:cs typeface="Arial"/>
            </a:endParaRPr>
          </a:p>
          <a:p>
            <a:pPr marL="751840" indent="-281940">
              <a:lnSpc>
                <a:spcPct val="100000"/>
              </a:lnSpc>
              <a:spcBef>
                <a:spcPts val="125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Pravomoc rozhodovat o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kapitálové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struktu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2000" dirty="0">
              <a:latin typeface="Arial"/>
              <a:cs typeface="Arial"/>
            </a:endParaRPr>
          </a:p>
          <a:p>
            <a:pPr marL="751840" indent="-281940">
              <a:lnSpc>
                <a:spcPct val="100000"/>
              </a:lnSpc>
              <a:spcBef>
                <a:spcPts val="92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Ovlivnitelnost výše neúročených závazků</a:t>
            </a:r>
            <a:endParaRPr sz="2000" dirty="0">
              <a:latin typeface="Arial"/>
              <a:cs typeface="Arial"/>
            </a:endParaRPr>
          </a:p>
          <a:p>
            <a:pPr marL="751840" indent="-281940">
              <a:lnSpc>
                <a:spcPct val="100000"/>
              </a:lnSpc>
              <a:spcBef>
                <a:spcPts val="93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íkladem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je ROCE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1"/>
              </a:spcBef>
              <a:buClr>
                <a:srgbClr val="FFFFFF"/>
              </a:buClr>
              <a:buFont typeface="Arial"/>
              <a:buChar char="•"/>
            </a:pPr>
            <a:endParaRPr sz="23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kritéria založená na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ekonomickém pojetí zisku</a:t>
            </a:r>
            <a:endParaRPr sz="2400" dirty="0">
              <a:latin typeface="Arial"/>
              <a:cs typeface="Arial"/>
            </a:endParaRPr>
          </a:p>
          <a:p>
            <a:pPr marL="528955">
              <a:lnSpc>
                <a:spcPct val="100000"/>
              </a:lnSpc>
              <a:spcBef>
                <a:spcPts val="131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Reziduální zisk = Ovlivnitelný výsledek divize – Vázaný kapitál* Požadovaná výnosnost kapitálu</a:t>
            </a:r>
            <a:endParaRPr sz="1400" dirty="0">
              <a:latin typeface="Arial"/>
              <a:cs typeface="Arial"/>
            </a:endParaRPr>
          </a:p>
          <a:p>
            <a:pPr marL="751840" indent="-281940">
              <a:lnSpc>
                <a:spcPct val="100000"/>
              </a:lnSpc>
              <a:spcBef>
                <a:spcPts val="121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íkladem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je EVA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err="1"/>
              <a:t>Využití</a:t>
            </a:r>
            <a:r>
              <a:rPr dirty="0"/>
              <a:t> </a:t>
            </a:r>
            <a:r>
              <a:rPr dirty="0" smtClean="0"/>
              <a:t>pen</a:t>
            </a:r>
            <a:r>
              <a:rPr lang="cs-CZ" dirty="0" smtClean="0"/>
              <a:t>ě</a:t>
            </a:r>
            <a:r>
              <a:rPr dirty="0" err="1" smtClean="0"/>
              <a:t>žních</a:t>
            </a:r>
            <a:r>
              <a:rPr dirty="0" smtClean="0"/>
              <a:t> </a:t>
            </a:r>
            <a:r>
              <a:rPr dirty="0"/>
              <a:t>toků v</a:t>
            </a:r>
          </a:p>
          <a:p>
            <a:pPr marL="12700">
              <a:lnSpc>
                <a:spcPts val="4630"/>
              </a:lnSpc>
            </a:pP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dnostním</a:t>
            </a:r>
            <a:r>
              <a:rPr dirty="0" smtClean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35415" cy="47628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Využití u hierarchicky nejvyšších útvarů, význam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  <a:tab pos="321183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 kriteriální funkci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hodnocení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útvarů nejen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zisku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ale také</a:t>
            </a:r>
            <a:endParaRPr sz="2400" dirty="0">
              <a:latin typeface="Arial"/>
              <a:cs typeface="Arial"/>
            </a:endParaRPr>
          </a:p>
          <a:p>
            <a:pPr marL="751840" lvl="1" indent="-281940">
              <a:lnSpc>
                <a:spcPts val="2780"/>
              </a:lnSpc>
              <a:spcBef>
                <a:spcPts val="60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výnosnosti kapitálu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který je v podniku vložen nebo</a:t>
            </a:r>
            <a:endParaRPr sz="2400" dirty="0">
              <a:latin typeface="Arial"/>
              <a:cs typeface="Arial"/>
            </a:endParaRPr>
          </a:p>
          <a:p>
            <a:pPr marL="75184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vázán,</a:t>
            </a:r>
            <a:endParaRPr sz="24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39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podnikové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finanční pozici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751840" marR="347980" lvl="1" indent="-281940">
              <a:lnSpc>
                <a:spcPts val="2690"/>
              </a:lnSpc>
              <a:spcBef>
                <a:spcPts val="64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schopnosti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produkovat finanční prostředky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kterých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ípadech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endParaRPr sz="24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34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ke schopnosti je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efektivn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alokovat.</a:t>
            </a:r>
            <a:endParaRPr sz="2400" dirty="0">
              <a:latin typeface="Arial"/>
              <a:cs typeface="Arial"/>
            </a:endParaRPr>
          </a:p>
          <a:p>
            <a:pPr marL="352425" marR="324485" indent="-339725">
              <a:lnSpc>
                <a:spcPts val="2680"/>
              </a:lnSpc>
              <a:spcBef>
                <a:spcPts val="65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ve funkci stimulační -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jako informační podklad pro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vyjá­d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podmínek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zainteresovanosti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výše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uvedených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ínosech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edpoklady</a:t>
            </a:r>
            <a:r>
              <a:rPr dirty="0" smtClean="0"/>
              <a:t> </a:t>
            </a:r>
            <a:r>
              <a:rPr dirty="0" err="1"/>
              <a:t>využití</a:t>
            </a:r>
            <a:r>
              <a:rPr dirty="0"/>
              <a:t> </a:t>
            </a:r>
            <a:r>
              <a:rPr dirty="0" smtClean="0"/>
              <a:t>pen</a:t>
            </a:r>
            <a:r>
              <a:rPr lang="cs-CZ" dirty="0" smtClean="0"/>
              <a:t>ě</a:t>
            </a:r>
            <a:r>
              <a:rPr dirty="0" err="1" smtClean="0"/>
              <a:t>žních</a:t>
            </a:r>
            <a:r>
              <a:rPr dirty="0" smtClean="0"/>
              <a:t> </a:t>
            </a:r>
            <a:r>
              <a:rPr dirty="0"/>
              <a:t>toků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701405" cy="361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196850" indent="-339725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im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ěř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pravomoc hodnoceného útvaru (ovlivnitelnost), zejména za sjednané ceny a platební podmínky, financování dodávky.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Decentralizace není účelná i 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finanční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prost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edky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(založení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samostatných bankovních účtů)</a:t>
            </a:r>
            <a:endParaRPr sz="24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124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Vysoké náklady</a:t>
            </a:r>
            <a:endParaRPr sz="20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93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Obtížná koordinace</a:t>
            </a:r>
            <a:endParaRPr sz="2000" dirty="0">
              <a:latin typeface="Arial"/>
              <a:cs typeface="Arial"/>
            </a:endParaRPr>
          </a:p>
          <a:p>
            <a:pPr marL="352425" indent="-339725">
              <a:lnSpc>
                <a:spcPts val="2785"/>
              </a:lnSpc>
              <a:spcBef>
                <a:spcPts val="8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Decentralizace obvykle v oblasti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hlavní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lečné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činnosti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podniku, nikoli ve finanční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Vnitropodniková banka I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6520"/>
            <a:ext cx="9102739" cy="50795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dirty="0"/>
              <a:t>Systém účtů analytické evidence (nikoli bankovních účtů)</a:t>
            </a:r>
          </a:p>
          <a:p>
            <a:pPr marL="352425" marR="701675" indent="-339725">
              <a:lnSpc>
                <a:spcPct val="93000"/>
              </a:lnSpc>
              <a:spcBef>
                <a:spcPts val="139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  <a:tab pos="3443604" algn="l"/>
              </a:tabLst>
            </a:pPr>
            <a:r>
              <a:rPr dirty="0"/>
              <a:t>Nástroj </a:t>
            </a:r>
            <a:r>
              <a:rPr dirty="0" err="1"/>
              <a:t>vnitropodnikového</a:t>
            </a:r>
            <a:r>
              <a:rPr dirty="0"/>
              <a:t>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dnostního</a:t>
            </a:r>
            <a:r>
              <a:rPr dirty="0" smtClean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/>
              <a:t>, který </a:t>
            </a:r>
            <a:r>
              <a:rPr dirty="0" err="1"/>
              <a:t>reálné</a:t>
            </a:r>
            <a:r>
              <a:rPr dirty="0"/>
              <a:t> </a:t>
            </a:r>
            <a:r>
              <a:rPr dirty="0" err="1" smtClean="0"/>
              <a:t>zm</a:t>
            </a:r>
            <a:r>
              <a:rPr lang="cs-CZ" dirty="0" smtClean="0"/>
              <a:t>ě</a:t>
            </a:r>
            <a:r>
              <a:rPr dirty="0" err="1" smtClean="0"/>
              <a:t>ny</a:t>
            </a:r>
            <a:r>
              <a:rPr dirty="0" smtClean="0"/>
              <a:t> </a:t>
            </a:r>
            <a:r>
              <a:rPr dirty="0"/>
              <a:t>aktiv, závazků a vlastního kapitálu (interních i externích) transformuje do podoby	</a:t>
            </a:r>
            <a:r>
              <a:rPr dirty="0" err="1"/>
              <a:t>teoretického</a:t>
            </a:r>
            <a:r>
              <a:rPr dirty="0"/>
              <a:t> </a:t>
            </a:r>
            <a:r>
              <a:rPr dirty="0" err="1" smtClean="0"/>
              <a:t>rozčlen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/>
              <a:t>podniku na ekonomicky samostatné subsystémy</a:t>
            </a:r>
          </a:p>
          <a:p>
            <a:pPr marL="352425" marR="323215" indent="-339725">
              <a:lnSpc>
                <a:spcPct val="93000"/>
              </a:lnSpc>
              <a:spcBef>
                <a:spcPts val="59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dirty="0"/>
              <a:t>Vnitropodniková banka odráží jakýkoliv pohyb aktiv, závazků a vlastního kapitálu, který v konečném důsledku bude mít dopad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 smtClean="0"/>
              <a:t>zm</a:t>
            </a:r>
            <a:r>
              <a:rPr lang="cs-CZ" dirty="0" smtClean="0"/>
              <a:t>ě</a:t>
            </a:r>
            <a:r>
              <a:rPr dirty="0" smtClean="0"/>
              <a:t>nu </a:t>
            </a:r>
            <a:r>
              <a:rPr dirty="0"/>
              <a:t>stavu </a:t>
            </a:r>
            <a:r>
              <a:rPr dirty="0" err="1"/>
              <a:t>finančních</a:t>
            </a:r>
            <a:r>
              <a:rPr dirty="0"/>
              <a:t> </a:t>
            </a:r>
            <a:r>
              <a:rPr dirty="0" smtClean="0"/>
              <a:t>prost</a:t>
            </a:r>
            <a:r>
              <a:rPr lang="cs-CZ" dirty="0" smtClean="0"/>
              <a:t>ř</a:t>
            </a:r>
            <a:r>
              <a:rPr dirty="0" err="1" smtClean="0"/>
              <a:t>edků</a:t>
            </a:r>
            <a:r>
              <a:rPr dirty="0"/>
              <a:t>; k </a:t>
            </a:r>
            <a:r>
              <a:rPr dirty="0" err="1"/>
              <a:t>této</a:t>
            </a:r>
            <a:r>
              <a:rPr dirty="0"/>
              <a:t> </a:t>
            </a:r>
            <a:r>
              <a:rPr dirty="0" err="1" smtClean="0"/>
              <a:t>zm</a:t>
            </a:r>
            <a:r>
              <a:rPr lang="cs-CZ" dirty="0" smtClean="0"/>
              <a:t>ě</a:t>
            </a:r>
            <a:r>
              <a:rPr dirty="0" smtClean="0"/>
              <a:t>n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zatím </a:t>
            </a:r>
            <a:r>
              <a:rPr b="1" dirty="0"/>
              <a:t>za</a:t>
            </a:r>
            <a:r>
              <a:rPr b="1" dirty="0">
                <a:latin typeface="Times New Roman"/>
                <a:cs typeface="Times New Roman"/>
              </a:rPr>
              <a:t> </a:t>
            </a:r>
            <a:r>
              <a:rPr b="1" dirty="0"/>
              <a:t>podnik</a:t>
            </a:r>
            <a:r>
              <a:rPr b="1" dirty="0">
                <a:latin typeface="Times New Roman"/>
                <a:cs typeface="Times New Roman"/>
              </a:rPr>
              <a:t> </a:t>
            </a:r>
            <a:r>
              <a:rPr b="1" dirty="0"/>
              <a:t>jako</a:t>
            </a:r>
            <a:r>
              <a:rPr b="1" dirty="0">
                <a:latin typeface="Times New Roman"/>
                <a:cs typeface="Times New Roman"/>
              </a:rPr>
              <a:t> </a:t>
            </a:r>
            <a:r>
              <a:rPr b="1" dirty="0"/>
              <a:t>celek</a:t>
            </a:r>
            <a:r>
              <a:rPr b="1" dirty="0">
                <a:latin typeface="Times New Roman"/>
                <a:cs typeface="Times New Roman"/>
              </a:rPr>
              <a:t> </a:t>
            </a:r>
            <a:r>
              <a:rPr dirty="0"/>
              <a:t>nemuselo dojít.</a:t>
            </a:r>
          </a:p>
          <a:p>
            <a:pPr marL="352425" marR="5080" indent="-339725">
              <a:lnSpc>
                <a:spcPct val="93000"/>
              </a:lnSpc>
              <a:spcBef>
                <a:spcPts val="60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edm</a:t>
            </a:r>
            <a:r>
              <a:rPr lang="cs-CZ" dirty="0" smtClean="0"/>
              <a:t>ě</a:t>
            </a:r>
            <a:r>
              <a:rPr dirty="0" smtClean="0"/>
              <a:t>tem </a:t>
            </a:r>
            <a:r>
              <a:rPr dirty="0"/>
              <a:t>sledování za </a:t>
            </a:r>
            <a:r>
              <a:rPr dirty="0" err="1"/>
              <a:t>jednotlivá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ediska</a:t>
            </a:r>
            <a:r>
              <a:rPr dirty="0" smtClean="0"/>
              <a:t> </a:t>
            </a:r>
            <a:r>
              <a:rPr dirty="0"/>
              <a:t>nejsou jen náklady, výnosy, vnitropodnikový výsledek a stav </a:t>
            </a:r>
            <a:r>
              <a:rPr dirty="0" err="1"/>
              <a:t>finančních</a:t>
            </a:r>
            <a:r>
              <a:rPr dirty="0"/>
              <a:t> </a:t>
            </a:r>
            <a:r>
              <a:rPr dirty="0" smtClean="0"/>
              <a:t>prost</a:t>
            </a:r>
            <a:r>
              <a:rPr lang="cs-CZ" dirty="0" smtClean="0"/>
              <a:t>ř</a:t>
            </a:r>
            <a:r>
              <a:rPr dirty="0" err="1" smtClean="0"/>
              <a:t>edků</a:t>
            </a:r>
            <a:r>
              <a:rPr dirty="0"/>
              <a:t>, ale také stav a pohyb externích i interních </a:t>
            </a:r>
            <a:r>
              <a:rPr dirty="0" err="1"/>
              <a:t>aktiv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ediska</a:t>
            </a:r>
            <a:r>
              <a:rPr dirty="0"/>
              <a:t>, </a:t>
            </a:r>
            <a:r>
              <a:rPr dirty="0" err="1" smtClean="0"/>
              <a:t>jej</a:t>
            </a:r>
            <a:r>
              <a:rPr lang="cs-CZ" dirty="0" err="1" smtClean="0"/>
              <a:t>ich</a:t>
            </a:r>
            <a:r>
              <a:rPr dirty="0" smtClean="0"/>
              <a:t> </a:t>
            </a:r>
            <a:r>
              <a:rPr dirty="0"/>
              <a:t>externí i interní závazky a decentralizovaná část dlouhodobých zdrojů, určená zpravidla buď výší pracovního kapitálu </a:t>
            </a:r>
            <a:r>
              <a:rPr dirty="0" err="1"/>
              <a:t>nebo</a:t>
            </a:r>
            <a:r>
              <a:rPr dirty="0"/>
              <a:t> </a:t>
            </a:r>
            <a:r>
              <a:rPr dirty="0" err="1" smtClean="0"/>
              <a:t>dlouhodob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vázaného </a:t>
            </a:r>
            <a:r>
              <a:rPr dirty="0" err="1"/>
              <a:t>kapitálu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ediska</a:t>
            </a:r>
            <a:r>
              <a:rPr dirty="0"/>
              <a:t>. Hlavní </a:t>
            </a:r>
            <a:r>
              <a:rPr dirty="0" err="1"/>
              <a:t>zásadou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itom</a:t>
            </a:r>
            <a:r>
              <a:rPr dirty="0" smtClean="0"/>
              <a:t> </a:t>
            </a:r>
            <a:r>
              <a:rPr dirty="0"/>
              <a:t>zůstává </a:t>
            </a:r>
            <a:r>
              <a:rPr b="1" dirty="0"/>
              <a:t>ovlivnitelnost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Vnitropodniková banka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3411"/>
            <a:ext cx="9047480" cy="47956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5080" indent="-339725">
              <a:lnSpc>
                <a:spcPts val="223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Reálný i simulovaný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pohyb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pen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z 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sledování vztahů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jed­notlivých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jak k externímu okolí, tak i mezi sebou zvýrazňuje důležitost finančních vztahů, které na této úrovni mají svůj reálný obsah.</a:t>
            </a:r>
            <a:endParaRPr sz="2000" dirty="0">
              <a:latin typeface="Arial"/>
              <a:cs typeface="Arial"/>
            </a:endParaRPr>
          </a:p>
          <a:p>
            <a:pPr marL="352425" marR="306705" indent="-339725">
              <a:lnSpc>
                <a:spcPct val="93100"/>
              </a:lnSpc>
              <a:spcBef>
                <a:spcPts val="13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Doplňuje hodnocení útvarů o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ínos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 výnosnosti kapitálu, k finanční pozici a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schopnosti podniku produkovat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finanční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prost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edky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efektivn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je alokovat;</a:t>
            </a:r>
            <a:endParaRPr sz="2000" dirty="0">
              <a:latin typeface="Arial"/>
              <a:cs typeface="Arial"/>
            </a:endParaRPr>
          </a:p>
          <a:p>
            <a:pPr marL="352425" marR="368935" indent="-339725">
              <a:lnSpc>
                <a:spcPts val="2230"/>
              </a:lnSpc>
              <a:spcBef>
                <a:spcPts val="144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  <a:tab pos="5527675" algn="l"/>
              </a:tabLst>
            </a:pP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Psychologicky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účinn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ji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působí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domí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pracovníků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týkající se spojitosti a rozdílnosti zisku a finanční pozice v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ch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oblastech, která svým působením ovlivňují. V tomto smyslu zvyšuje	zájem manažerů zejména</a:t>
            </a:r>
            <a:endParaRPr sz="2000" dirty="0">
              <a:latin typeface="Arial"/>
              <a:cs typeface="Arial"/>
            </a:endParaRPr>
          </a:p>
          <a:p>
            <a:pPr marL="352425">
              <a:lnSpc>
                <a:spcPts val="2105"/>
              </a:lnSpc>
              <a:tabLst>
                <a:tab pos="5058410" algn="l"/>
                <a:tab pos="7116445" algn="l"/>
                <a:tab pos="794702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takové transakce, které zároveň vedou	ke zlepšení obou	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	kritérií,</a:t>
            </a:r>
            <a:endParaRPr sz="2000" dirty="0">
              <a:latin typeface="Arial"/>
              <a:cs typeface="Arial"/>
            </a:endParaRPr>
          </a:p>
          <a:p>
            <a:pPr marL="352425">
              <a:lnSpc>
                <a:spcPts val="2235"/>
              </a:lnSpc>
              <a:tabLst>
                <a:tab pos="63309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naopak snižuje zájem o transakce, které vedou pouze ke zvýšení zisku</a:t>
            </a:r>
            <a:endParaRPr sz="2000" dirty="0">
              <a:latin typeface="Arial"/>
              <a:cs typeface="Arial"/>
            </a:endParaRPr>
          </a:p>
          <a:p>
            <a:pPr marL="352425">
              <a:lnSpc>
                <a:spcPts val="2315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bez adekvátního zlepšení finanční pozice.</a:t>
            </a:r>
            <a:endParaRPr sz="2000" dirty="0">
              <a:latin typeface="Arial"/>
              <a:cs typeface="Arial"/>
            </a:endParaRPr>
          </a:p>
          <a:p>
            <a:pPr marL="352425" marR="36830" indent="-339725">
              <a:lnSpc>
                <a:spcPts val="2230"/>
              </a:lnSpc>
              <a:spcBef>
                <a:spcPts val="145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Díky podrobnému sledování podnikatelského procesu v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jednot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jeho finanční a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akruální stránky umožňuje systém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také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esn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ji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sledovat a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ídit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faktory ovlivňující solventnost a likviditu.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20936"/>
          </a:xfrm>
          <a:prstGeom prst="rect">
            <a:avLst/>
          </a:prstGeom>
        </p:spPr>
        <p:txBody>
          <a:bodyPr vert="horz" wrap="square" lIns="0" tIns="241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dirty="0"/>
              <a:t>Vnitropodniková banka III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490530" y="1803418"/>
            <a:ext cx="9013825" cy="34381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5080" indent="-339725">
              <a:lnSpc>
                <a:spcPts val="223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Zobrazení stavu a pohybu reálných (externích) i simulovaných (interních)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žních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toků může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kud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ekvapiv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motivačn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působit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upevn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vnitropodnikových vztahů</a:t>
            </a:r>
            <a:endParaRPr sz="2400" dirty="0">
              <a:latin typeface="Arial"/>
              <a:cs typeface="Arial"/>
            </a:endParaRPr>
          </a:p>
          <a:p>
            <a:pPr marL="352425" marR="29209" indent="-339725">
              <a:lnSpc>
                <a:spcPct val="93000"/>
              </a:lnSpc>
              <a:spcBef>
                <a:spcPts val="13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 vztazích mezi divizí a vrcholovým vedením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umožňuje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rozší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škálu hodnotících a motivačních nástrojů založených sice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jedné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stran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rozlišení výsledků jejich činnosti, ale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druhé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stran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zdůrazňující synergický efekt vzájemného spojení:</a:t>
            </a:r>
            <a:endParaRPr sz="2400" dirty="0">
              <a:latin typeface="Arial"/>
              <a:cs typeface="Arial"/>
            </a:endParaRPr>
          </a:p>
          <a:p>
            <a:pPr marL="751840" marR="365125" lvl="1" indent="-281940">
              <a:lnSpc>
                <a:spcPct val="92800"/>
              </a:lnSpc>
              <a:spcBef>
                <a:spcPts val="141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může se jednat o systém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sdružování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prost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edků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na akce výhodné pro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více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sledování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vnit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ních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úročitelných půjček a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evodů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mezi vrcholovým vedením a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ostatními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edisky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 další.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16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6520"/>
            <a:ext cx="9035415" cy="51302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545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Rozhodnutí o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evážn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centralizované nebo decentralizované orientaci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ts val="2545"/>
              </a:lnSpc>
            </a:pP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dnostního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ovlivňuje mimo jiné i způsob koncipování</a:t>
            </a:r>
            <a:endParaRPr sz="2200" dirty="0">
              <a:latin typeface="Arial"/>
              <a:cs typeface="Arial"/>
            </a:endParaRPr>
          </a:p>
          <a:p>
            <a:pPr marL="12700" marR="1426845">
              <a:lnSpc>
                <a:spcPts val="2500"/>
              </a:lnSpc>
              <a:spcBef>
                <a:spcPts val="200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využití hodnotových informací a kritérií, které jsou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obsahem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dnostního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účetnictví.</a:t>
            </a:r>
            <a:endParaRPr sz="2200" dirty="0">
              <a:latin typeface="Arial"/>
              <a:cs typeface="Arial"/>
            </a:endParaRPr>
          </a:p>
          <a:p>
            <a:pPr marL="12700" marR="5080">
              <a:lnSpc>
                <a:spcPct val="92900"/>
              </a:lnSpc>
              <a:spcBef>
                <a:spcPts val="1350"/>
              </a:spcBef>
              <a:tabLst>
                <a:tab pos="841692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Zobrazení nákladů musí v této oblasti vycházet z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rozčlen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podle toho,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zda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íslušná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odpovídají za jejich vznik. Komplikací	je skutečnost, že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systémové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vyžaduje sledovat náklady i podle vztahu k výkonům, aktivitám, činnostem, procesům a podle místa vzniku.</a:t>
            </a:r>
            <a:endParaRPr sz="2200" dirty="0">
              <a:latin typeface="Arial"/>
              <a:cs typeface="Arial"/>
            </a:endParaRPr>
          </a:p>
          <a:p>
            <a:pPr marL="12700" marR="173355">
              <a:lnSpc>
                <a:spcPct val="92900"/>
              </a:lnSpc>
              <a:spcBef>
                <a:spcPts val="1410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Odlišnosti centralizovaného a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decentralizovaného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ístupu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se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nejvýrazn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ji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projevují ve způsobu stanovení vnitropodnikových cen jako základního hodnotového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nástroje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dnostního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uplatn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né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typy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vnitropodnikového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ocen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ly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zejména orientovat činnost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kooperujících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na takové jednání, které optimalizuje výsledky podniku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jako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celku.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16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41130" cy="50150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Základními typy VPC jsou ceny stanovené na úrovni nákladů, ceny zvýšené 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ziskovou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irážku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vnitropodnikové ceny stanovené dohodou,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volb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respektovat míru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oblasti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uplatn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kázn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iniciativy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endParaRPr sz="2400" dirty="0">
              <a:latin typeface="Arial"/>
              <a:cs typeface="Arial"/>
            </a:endParaRPr>
          </a:p>
          <a:p>
            <a:pPr marL="94615">
              <a:lnSpc>
                <a:spcPts val="2780"/>
              </a:lnSpc>
              <a:spcBef>
                <a:spcPts val="545"/>
              </a:spcBef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Zásada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ovlivnitelnosti se odráží i v obsahu</a:t>
            </a:r>
            <a:endParaRPr sz="2400" dirty="0">
              <a:latin typeface="Arial"/>
              <a:cs typeface="Arial"/>
            </a:endParaRPr>
          </a:p>
          <a:p>
            <a:pPr marL="12700" marR="461645">
              <a:lnSpc>
                <a:spcPct val="93100"/>
              </a:lnSpc>
              <a:spcBef>
                <a:spcPts val="9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funkcích vnitropodnikového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výsledku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hospoda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Odvozen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pravomocí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konkrétního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může vnitropodnikový výsledek vystupovat ve dvou obsahových vymezeních: jako informační nástroj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jako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ěř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ítko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efektu</a:t>
            </a:r>
            <a:endParaRPr sz="2400" dirty="0">
              <a:latin typeface="Arial"/>
              <a:cs typeface="Arial"/>
            </a:endParaRPr>
          </a:p>
          <a:p>
            <a:pPr marL="12700" marR="254635">
              <a:lnSpc>
                <a:spcPct val="93000"/>
              </a:lnSpc>
              <a:spcBef>
                <a:spcPts val="800"/>
              </a:spcBef>
              <a:tabLst>
                <a:tab pos="160528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Specifickým úkolem hodnotových kritérií 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zohlednit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 hodnocení	výši a strukturu vázaného kapitálu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orientovat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rozhodování o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nových investic. Využívaná kritéria jsou založena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rentabilit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vázaného úročeného kapitálu nebo na ekonomickém (reziduálním) zisku.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16 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08110" cy="50250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hierarchicky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nejvyšších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může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být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uplatn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zainteresovanost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 výnosnosti kapitálu, k finanční pozici podniku a ke schopnosti podniku produkovat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finanční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prost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edky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efektivn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alokovat.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Nástrojem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ěř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vnitropodniková banka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jako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prost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edek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zobrazení stavu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stavu aktiv, závazků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dlouhodob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vázaného kapitálu, k nimž by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docházelo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rozčlen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podniku na samostatné subjekty.</a:t>
            </a:r>
            <a:endParaRPr sz="2400" dirty="0">
              <a:latin typeface="Arial"/>
              <a:cs typeface="Arial"/>
            </a:endParaRPr>
          </a:p>
          <a:p>
            <a:pPr marL="12700" marR="138430">
              <a:lnSpc>
                <a:spcPct val="93000"/>
              </a:lnSpc>
              <a:spcBef>
                <a:spcPts val="8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Aplikace vnitropodnikové banky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může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inášet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adu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výhod; rozvíjí hodnocení útvarů o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 celkové finanční pozici podniku,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umožňuje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esn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sledovat a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ídit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faktory ovlivňující solventnost</a:t>
            </a:r>
            <a:endParaRPr sz="2400" dirty="0">
              <a:latin typeface="Arial"/>
              <a:cs typeface="Arial"/>
            </a:endParaRPr>
          </a:p>
          <a:p>
            <a:pPr marL="12700" marR="636270">
              <a:lnSpc>
                <a:spcPts val="2690"/>
              </a:lnSpc>
              <a:spcBef>
                <a:spcPts val="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likviditu,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motivačn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působí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upevn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vnitropodnikových vztahů.</a:t>
            </a:r>
            <a:endParaRPr sz="2400" dirty="0">
              <a:latin typeface="Arial"/>
              <a:cs typeface="Arial"/>
            </a:endParaRPr>
          </a:p>
          <a:p>
            <a:pPr marL="12700" marR="244475">
              <a:lnSpc>
                <a:spcPts val="2680"/>
              </a:lnSpc>
              <a:spcBef>
                <a:spcPts val="795"/>
              </a:spcBef>
              <a:tabLst>
                <a:tab pos="3742054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Její aplikaci 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však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posoudit s ohledem na vymezení pravomoci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platí pravidlo ovlivnitelnosti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Náklady</a:t>
            </a:r>
            <a:r>
              <a:rPr dirty="0"/>
              <a:t>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dnostních</a:t>
            </a:r>
            <a:r>
              <a:rPr dirty="0" smtClean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edisek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15563"/>
            <a:ext cx="8936990" cy="31085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hodnotové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prů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ezy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na náklady</a:t>
            </a:r>
            <a:endParaRPr sz="3200" dirty="0">
              <a:latin typeface="Arial"/>
              <a:cs typeface="Arial"/>
            </a:endParaRPr>
          </a:p>
          <a:p>
            <a:pPr marL="352425" marR="5080" indent="-339725">
              <a:lnSpc>
                <a:spcPts val="2680"/>
              </a:lnSpc>
              <a:spcBef>
                <a:spcPts val="147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výkonový pohled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primárn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zam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ěř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ený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zobrazení vztahu hodnotových veličin k jednotlivým výrobkům, pracím a službám,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odpovědnostní pohled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sledující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průb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h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hodnotových kritérií z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hlediska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která odpovídají za jejich vznik, a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pohled zobrazující náklady (resp. jiné hodnotové veličiny)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procesů, činností a dílčích aktivit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 smtClean="0"/>
              <a:t>Odpv</a:t>
            </a:r>
            <a:r>
              <a:rPr lang="cs-CZ" dirty="0" smtClean="0"/>
              <a:t>ě</a:t>
            </a:r>
            <a:r>
              <a:rPr dirty="0" err="1" smtClean="0"/>
              <a:t>dnostní</a:t>
            </a:r>
            <a:r>
              <a:rPr dirty="0" smtClean="0"/>
              <a:t> </a:t>
            </a:r>
            <a:r>
              <a:rPr dirty="0"/>
              <a:t>pohled na náklady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6" y="1808386"/>
            <a:ext cx="9070975" cy="4015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Člen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nákladů podle toho,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zda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ovlivňuje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výši a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odpovídá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 jejich vznik, vyžaduje úpravy:</a:t>
            </a:r>
            <a:endParaRPr sz="2400" dirty="0">
              <a:latin typeface="Arial"/>
              <a:cs typeface="Arial"/>
            </a:endParaRPr>
          </a:p>
          <a:p>
            <a:pPr marL="464820" indent="-45212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  <a:tab pos="855091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 jejichž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výši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neovlivňuje 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vyjmout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endParaRPr sz="2400" dirty="0">
              <a:latin typeface="Arial"/>
              <a:cs typeface="Arial"/>
            </a:endParaRPr>
          </a:p>
          <a:p>
            <a:pPr marL="46482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endParaRPr sz="2400" dirty="0">
              <a:latin typeface="Arial"/>
              <a:cs typeface="Arial"/>
            </a:endParaRPr>
          </a:p>
          <a:p>
            <a:pPr marL="464820" indent="-45212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Pokud jsou náklady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vyvolané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odstran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odchylek vyvolaných</a:t>
            </a:r>
            <a:endParaRPr sz="2400" dirty="0">
              <a:latin typeface="Arial"/>
              <a:cs typeface="Arial"/>
            </a:endParaRPr>
          </a:p>
          <a:p>
            <a:pPr marL="464820">
              <a:lnSpc>
                <a:spcPts val="2780"/>
              </a:lnSpc>
              <a:tabLst>
                <a:tab pos="488569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jiným útvarem 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vyjmout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endParaRPr sz="2400" dirty="0">
              <a:latin typeface="Arial"/>
              <a:cs typeface="Arial"/>
            </a:endParaRPr>
          </a:p>
          <a:p>
            <a:pPr marL="464820" marR="287655" indent="-452120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zvýšit, pokud jeho činnost vedla ke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snížení výnosnosti vloženého kapitálu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zhoršení finanční pozice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a to i v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ípad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že se v konečném důsledku neprojevila růstem nákladů za podnik jako celek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Náklady</a:t>
            </a:r>
            <a:r>
              <a:rPr dirty="0"/>
              <a:t>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dnostních</a:t>
            </a:r>
            <a:r>
              <a:rPr dirty="0" smtClean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edisek</a:t>
            </a:r>
            <a:r>
              <a:rPr dirty="0" smtClean="0"/>
              <a:t> </a:t>
            </a:r>
            <a:r>
              <a:rPr dirty="0"/>
              <a:t>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1" y="1808386"/>
            <a:ext cx="9075420" cy="46820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edstavují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široce vymezený systém</a:t>
            </a:r>
            <a:endParaRPr sz="2400" dirty="0">
              <a:latin typeface="Arial"/>
              <a:cs typeface="Arial"/>
            </a:endParaRPr>
          </a:p>
          <a:p>
            <a:pPr marL="352425" marR="241300" indent="-339725">
              <a:lnSpc>
                <a:spcPct val="93000"/>
              </a:lnSpc>
              <a:spcBef>
                <a:spcPts val="140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skutečně vynaložené prvotní náklady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 za jejichž vznik nese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hodnocené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edisko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dnost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jak z hlediska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objemu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tak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ceny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odebíraného výkonu,</a:t>
            </a:r>
            <a:endParaRPr sz="2200" dirty="0">
              <a:latin typeface="Arial"/>
              <a:cs typeface="Arial"/>
            </a:endParaRPr>
          </a:p>
          <a:p>
            <a:pPr marL="352425" marR="267970" indent="-339725">
              <a:lnSpc>
                <a:spcPct val="93000"/>
              </a:lnSpc>
              <a:spcBef>
                <a:spcPts val="60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vynaložené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prvotní náklady oceněné na úrovni předem stanovené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nap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edisko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odpovídá za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naturální spotřebu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nikoliv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však za skutečnou </a:t>
            </a:r>
            <a:r>
              <a:rPr sz="2200" b="1" dirty="0" err="1">
                <a:solidFill>
                  <a:srgbClr val="FFFFFF"/>
                </a:solidFill>
                <a:latin typeface="Arial"/>
                <a:cs typeface="Arial"/>
              </a:rPr>
              <a:t>cenu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spot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ebovaného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výkonu,</a:t>
            </a:r>
            <a:endParaRPr sz="2200" dirty="0">
              <a:latin typeface="Arial"/>
              <a:cs typeface="Arial"/>
            </a:endParaRPr>
          </a:p>
          <a:p>
            <a:pPr marL="352425" marR="644525" indent="-339725">
              <a:lnSpc>
                <a:spcPts val="2460"/>
              </a:lnSpc>
              <a:spcBef>
                <a:spcPts val="64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prvotní i druhotné náklady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zúčtované jako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výraz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kdy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edisko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odstraňuje důsledky, které zavinilo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jiné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edisko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200" dirty="0">
              <a:latin typeface="Arial"/>
              <a:cs typeface="Arial"/>
            </a:endParaRPr>
          </a:p>
          <a:p>
            <a:pPr marL="352425" indent="-339725">
              <a:lnSpc>
                <a:spcPts val="2550"/>
              </a:lnSpc>
              <a:spcBef>
                <a:spcPts val="3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  <a:tab pos="7202170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druhotné náklady na úrovni oportunitních nákladů	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vyjad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ující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ušlý</a:t>
            </a:r>
            <a:endParaRPr sz="2200" dirty="0">
              <a:latin typeface="Arial"/>
              <a:cs typeface="Arial"/>
            </a:endParaRPr>
          </a:p>
          <a:p>
            <a:pPr marL="352425">
              <a:lnSpc>
                <a:spcPts val="2550"/>
              </a:lnSpc>
            </a:pP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prosp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ch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 důsledku výsledků,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ž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útvar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nese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dnost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200" dirty="0">
              <a:latin typeface="Arial"/>
              <a:cs typeface="Arial"/>
            </a:endParaRPr>
          </a:p>
          <a:p>
            <a:pPr marL="352425" marR="5080" indent="-339725">
              <a:lnSpc>
                <a:spcPts val="2450"/>
              </a:lnSpc>
              <a:spcBef>
                <a:spcPts val="66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druhotné náklady vznikající spotřebou výkonů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 které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odebírajícímu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edisku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poskytuje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jiný podnikový útvar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</a:t>
            </a:r>
            <a:r>
              <a:rPr dirty="0" smtClean="0"/>
              <a:t> </a:t>
            </a:r>
            <a:r>
              <a:rPr dirty="0"/>
              <a:t>za náklady na vstupu a</a:t>
            </a:r>
          </a:p>
          <a:p>
            <a:pPr marL="12700">
              <a:lnSpc>
                <a:spcPts val="4630"/>
              </a:lnSpc>
            </a:pPr>
            <a:r>
              <a:rPr dirty="0"/>
              <a:t>výstupu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57615" cy="31436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ts val="27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nelze chápat pouze jako ovlivnitelnost nákladové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položky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vstupu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 útvaru.</a:t>
            </a:r>
            <a:endParaRPr sz="2400" dirty="0">
              <a:latin typeface="Arial"/>
              <a:cs typeface="Arial"/>
            </a:endParaRPr>
          </a:p>
          <a:p>
            <a:pPr marL="352425" marR="84455" indent="-339725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která mají pravomoc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využití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sv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ěř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kapacity, totiž mohou působit na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zpětnou reprodukci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nákladů, a mají tedy možnost ovlivnit nákladovou položku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výstupu</a:t>
            </a:r>
            <a:endParaRPr sz="2400" dirty="0">
              <a:latin typeface="Arial"/>
              <a:cs typeface="Arial"/>
            </a:endParaRPr>
          </a:p>
          <a:p>
            <a:pPr marL="352425" marR="60960" indent="-339725">
              <a:lnSpc>
                <a:spcPts val="2690"/>
              </a:lnSpc>
              <a:spcBef>
                <a:spcPts val="14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Nejv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tší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obtíže působí náklady, jejichž výši ovlivňuje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společně více středisek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často na různé úrovni podnikové hierarchie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Výnosy</a:t>
            </a:r>
            <a:r>
              <a:rPr dirty="0"/>
              <a:t>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dnostních</a:t>
            </a:r>
            <a:r>
              <a:rPr dirty="0" smtClean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edisek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7858125" cy="2462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Ocen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ediskových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výkonů – vnitropodnikové ceny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Obsah vnitropodnikových cen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Funkce vnitropodnikových cen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Teoretická východiska stanovení vnitropodnikových cen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Typy vnitropodnikových cen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Obsah vnitropodnikových cen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77325" cy="29982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ts val="27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  <a:tab pos="447040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projevem uznání účelnosti	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dílčí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vnit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(není externí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zákazník)</a:t>
            </a:r>
            <a:endParaRPr sz="2400" dirty="0">
              <a:latin typeface="Arial"/>
              <a:cs typeface="Arial"/>
            </a:endParaRPr>
          </a:p>
          <a:p>
            <a:pPr marL="352425" marR="5080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Aplikace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vnitropodnikových vztahů (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nikoli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zavád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tržních principů)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Odebírající útvar je omezen prioritami podniku jako celku</a:t>
            </a:r>
            <a:endParaRPr sz="2400" dirty="0">
              <a:latin typeface="Arial"/>
              <a:cs typeface="Arial"/>
            </a:endParaRPr>
          </a:p>
          <a:p>
            <a:pPr marL="352425" marR="1038860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Cílem je koordinace vnitropodnikových vztahů, vedoucí 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optimálnímu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napln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celopodnikových cílů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Funkce vnitropodnikových cen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08415" cy="32906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514350" indent="-339725" algn="just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Motivační 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orientovat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pracovníky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 rozhodnutím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chování efektivní nejen pro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ale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hlavn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 podnik jako celek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ly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by fungovat jako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měřítko činnosti střediska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ly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by odrážet i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úroveň pravomoci a odpovědnosti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675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střediska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nejen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vertikálních vztazích nadřízenosti</a:t>
            </a:r>
            <a:endParaRPr sz="2400" dirty="0">
              <a:latin typeface="Arial"/>
              <a:cs typeface="Arial"/>
            </a:endParaRPr>
          </a:p>
          <a:p>
            <a:pPr marL="12700" indent="339725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podřízenosti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horizontálních kooperačních vazbách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Musí vycházet z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stanovených a známých podmínek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1896</Words>
  <Application>Microsoft Office PowerPoint</Application>
  <PresentationFormat>Vlastní</PresentationFormat>
  <Paragraphs>210</Paragraphs>
  <Slides>28</Slides>
  <Notes>28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Office Theme</vt:lpstr>
      <vt:lpstr>Prezentace aplikace PowerPoint</vt:lpstr>
      <vt:lpstr>Vymezení problematiky</vt:lpstr>
      <vt:lpstr>Náklady odpovědnostních středisek</vt:lpstr>
      <vt:lpstr>Odpvědnostní pohled na náklady</vt:lpstr>
      <vt:lpstr>Náklady odpovědnostních středisek II</vt:lpstr>
      <vt:lpstr>Odpovědnost za náklady na vstupu a výstupu</vt:lpstr>
      <vt:lpstr>Výnosy odpovědnostních středisek</vt:lpstr>
      <vt:lpstr>Obsah vnitropodnikových cen</vt:lpstr>
      <vt:lpstr>Funkce vnitropodnikových cen</vt:lpstr>
      <vt:lpstr>Teoretická východiska stanovení vnitropodnikových cen</vt:lpstr>
      <vt:lpstr>Typy vnitropodnikových cen</vt:lpstr>
      <vt:lpstr>VPC s připočtením ziskové přirážky</vt:lpstr>
      <vt:lpstr>VPC na úrovni tržních cen</vt:lpstr>
      <vt:lpstr>VPC na úrovni plných střediskových nákladů</vt:lpstr>
      <vt:lpstr>VPC na úrovni variabilních nákladů</vt:lpstr>
      <vt:lpstr>VPC na úrovni oportunitních nákladů</vt:lpstr>
      <vt:lpstr>VPC stanovené dohodou</vt:lpstr>
      <vt:lpstr>Vnitropodnikový výsledek hospodaření</vt:lpstr>
      <vt:lpstr>Využití hodnotových kritérií pro řízení investičních středisek</vt:lpstr>
      <vt:lpstr>Kritéria efektivnosti (výnosnosti) vázaného kapitálu</vt:lpstr>
      <vt:lpstr>Využití peněžních toků v odpovědnostním řízení</vt:lpstr>
      <vt:lpstr>Předpoklady využití peněžních toků</vt:lpstr>
      <vt:lpstr>Vnitropodniková banka I</vt:lpstr>
      <vt:lpstr>Vnitropodniková banka II</vt:lpstr>
      <vt:lpstr>Vnitropodniková banka III</vt:lpstr>
      <vt:lpstr>Shrnutí kapitoly 16 I</vt:lpstr>
      <vt:lpstr>Shrnutí kapitoly 16 II</vt:lpstr>
      <vt:lpstr>Shrnutí kapitoly 16 III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Menšík Michal</cp:lastModifiedBy>
  <cp:revision>4</cp:revision>
  <dcterms:created xsi:type="dcterms:W3CDTF">2018-02-08T09:20:27Z</dcterms:created>
  <dcterms:modified xsi:type="dcterms:W3CDTF">2018-02-11T15:05:50Z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