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409" r:id="rId6"/>
    <p:sldId id="408" r:id="rId7"/>
    <p:sldId id="407" r:id="rId8"/>
    <p:sldId id="410" r:id="rId9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  <p15:guide id="3" orient="horz" pos="3156">
          <p15:clr>
            <a:srgbClr val="A4A3A4"/>
          </p15:clr>
        </p15:guide>
        <p15:guide id="4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978" y="-96"/>
      </p:cViewPr>
      <p:guideLst>
        <p:guide orient="horz" pos="3223"/>
        <p:guide pos="2236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5"/>
          </a:xfrm>
          <a:prstGeom prst="rect">
            <a:avLst/>
          </a:prstGeom>
        </p:spPr>
        <p:txBody>
          <a:bodyPr vert="horz" lIns="96631" tIns="48316" rIns="96631" bIns="48316" rtlCol="0" anchor="b"/>
          <a:lstStyle>
            <a:lvl1pPr algn="r">
              <a:defRPr sz="1300"/>
            </a:lvl1pPr>
          </a:lstStyle>
          <a:p>
            <a:fld id="{3935831D-195E-4DDF-B24D-3C9E067BA8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681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446" y="1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/>
          <a:lstStyle>
            <a:lvl1pPr algn="r">
              <a:defRPr sz="1200"/>
            </a:lvl1pPr>
          </a:lstStyle>
          <a:p>
            <a:fld id="{047AA130-D05F-4B5C-ADA0-9D351B60BBC5}" type="datetimeFigureOut">
              <a:rPr lang="cs-CZ" smtClean="0"/>
              <a:pPr/>
              <a:t>04.10.2021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4" rIns="89209" bIns="4460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668" y="4759891"/>
            <a:ext cx="5512416" cy="4509617"/>
          </a:xfrm>
          <a:prstGeom prst="rect">
            <a:avLst/>
          </a:prstGeom>
        </p:spPr>
        <p:txBody>
          <a:bodyPr vert="horz" lIns="89209" tIns="44604" rIns="89209" bIns="4460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783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446" y="9519783"/>
            <a:ext cx="2985764" cy="500550"/>
          </a:xfrm>
          <a:prstGeom prst="rect">
            <a:avLst/>
          </a:prstGeom>
        </p:spPr>
        <p:txBody>
          <a:bodyPr vert="horz" lIns="89209" tIns="44604" rIns="89209" bIns="44604" rtlCol="0" anchor="b"/>
          <a:lstStyle>
            <a:lvl1pPr algn="r">
              <a:defRPr sz="1200"/>
            </a:lvl1pPr>
          </a:lstStyle>
          <a:p>
            <a:fld id="{271AFC88-4263-4CB2-B57A-ECDE5015FC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0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2219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87571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</a:t>
            </a:r>
            <a:r>
              <a:rPr lang="cs-CZ" dirty="0" err="1"/>
              <a:t>hgf</a:t>
            </a:r>
            <a:r>
              <a:rPr lang="cs-CZ" dirty="0"/>
              <a:t>.</a:t>
            </a:r>
            <a:r>
              <a:rPr lang="en-US" dirty="0"/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0058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3391382"/>
            <a:ext cx="7497500" cy="1480800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2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 (XMAR)</a:t>
            </a:r>
            <a:r>
              <a:rPr lang="cs-CZ" sz="3200" b="1" dirty="0">
                <a:solidFill>
                  <a:srgbClr val="D10202"/>
                </a:solidFill>
                <a:ea typeface="ＭＳ Ｐゴシック" pitchFamily="34" charset="-128"/>
              </a:rPr>
              <a:t>                            </a:t>
            </a:r>
            <a:br>
              <a:rPr lang="cs-CZ" sz="3200" b="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cs-CZ" sz="3200" dirty="0">
                <a:solidFill>
                  <a:schemeClr val="tx1"/>
                </a:solidFill>
                <a:ea typeface="ＭＳ Ｐゴシック" pitchFamily="34" charset="-128"/>
              </a:rPr>
              <a:t>Úvod + Organizace předmětu</a:t>
            </a:r>
            <a:br>
              <a:rPr lang="cs-CZ" sz="3200" dirty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cs-CZ" sz="1800" b="0" dirty="0">
                <a:solidFill>
                  <a:schemeClr val="tx1"/>
                </a:solidFill>
                <a:ea typeface="ＭＳ Ｐゴシック" pitchFamily="34" charset="-128"/>
              </a:rPr>
              <a:t>1. přednáška/12       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5278056"/>
            <a:ext cx="6718685" cy="85929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>
                <a:cs typeface="Arial"/>
              </a:rPr>
              <a:t>Ing. Tomáš Jelínek, Ph.D.</a:t>
            </a:r>
          </a:p>
          <a:p>
            <a:pPr algn="l"/>
            <a:endParaRPr lang="cs-CZ" sz="800" dirty="0">
              <a:cs typeface="Arial"/>
            </a:endParaRPr>
          </a:p>
          <a:p>
            <a:pPr algn="l"/>
            <a:r>
              <a:rPr lang="cs-CZ" sz="1800" dirty="0"/>
              <a:t>PhDr. Ing. </a:t>
            </a:r>
            <a:r>
              <a:rPr lang="en-US" sz="1800" dirty="0"/>
              <a:t>Mgr.</a:t>
            </a:r>
            <a:r>
              <a:rPr lang="cs-CZ" sz="1800" dirty="0"/>
              <a:t> Renáta </a:t>
            </a:r>
            <a:r>
              <a:rPr lang="en-US" sz="1800" dirty="0"/>
              <a:t>Pavlíčková, MBA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Název předmětu: Marketing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Zkratka předmětu: XMAR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Akademický rok: 2021/2022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Semestr výuky: ZS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Počet kreditů: 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Rozsah hodin: přednáška 2 hod./týdně + cvičení 2 hod./týdně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Způsob zakončení: zápočet před zkouškou + zkouška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Seznam literatury základní a doporučené: viz sylabus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000" dirty="0"/>
              <a:t>Skripta a publikace: viz  MVŠO/EDULAM/E-knihovna/Elektronické knihy/Marketing</a:t>
            </a:r>
          </a:p>
        </p:txBody>
      </p:sp>
    </p:spTree>
    <p:extLst>
      <p:ext uri="{BB962C8B-B14F-4D97-AF65-F5344CB8AC3E}">
        <p14:creationId xmlns:p14="http://schemas.microsoft.com/office/powerpoint/2010/main" val="181338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 PRO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Zápočet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dirty="0"/>
              <a:t>Aktivita během semestru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2000" dirty="0"/>
              <a:t>Požadovaná docházka na cvičení min. 75 %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cs-CZ" sz="2000" dirty="0"/>
              <a:t>Průběžné plnění 100 % úkolů během semestru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dirty="0"/>
              <a:t>Semestrální týmový projekt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Zkouška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dirty="0"/>
              <a:t>Písemná část zkoušky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cs-CZ" dirty="0"/>
              <a:t>Ústní část zkoušky</a:t>
            </a:r>
          </a:p>
        </p:txBody>
      </p:sp>
    </p:spTree>
    <p:extLst>
      <p:ext uri="{BB962C8B-B14F-4D97-AF65-F5344CB8AC3E}">
        <p14:creationId xmlns:p14="http://schemas.microsoft.com/office/powerpoint/2010/main" val="96294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Úvod do marketingu (význam a vývoj)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Globální marketing 21. století (aktuální trendy)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Online marketing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Trh a marketingové prostředí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Marketingový informační systém a CRM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Marketingový výzkum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Marketingový mix + řízení produktu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Řízení ceny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Řízení distribuce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Řízení integrované marketingové komunikace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Marketing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Etické aspekty marketingu</a:t>
            </a:r>
          </a:p>
        </p:txBody>
      </p:sp>
    </p:spTree>
    <p:extLst>
      <p:ext uri="{BB962C8B-B14F-4D97-AF65-F5344CB8AC3E}">
        <p14:creationId xmlns:p14="http://schemas.microsoft.com/office/powerpoint/2010/main" val="95692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</a:t>
            </a:r>
            <a:r>
              <a:rPr lang="cs-CZ" sz="3200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74128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2de49c43db583b4c3cd46ec1fb3de5df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662a47adb5bcea9417114d190b04dd93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5af2723-ed53-4308-af2e-df55c807cb65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6E41EC3-63A1-410E-92CF-A98BD57DE5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895310-698D-4EE6-BAA5-F2A2B7A91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51D034-21A1-4350-9880-D36E394719D1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8ecbcb86-b731-4611-b369-1887ab3d3c8c"/>
    <ds:schemaRef ds:uri="http://schemas.microsoft.com/office/2006/metadata/properties"/>
    <ds:schemaRef ds:uri="e5af2723-ed53-4308-af2e-df55c807cb65"/>
    <ds:schemaRef ds:uri="http://purl.org/dc/dcmitype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189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Cillian</vt:lpstr>
      <vt:lpstr>Wingdings</vt:lpstr>
      <vt:lpstr>Office Theme</vt:lpstr>
      <vt:lpstr>MARKETING (XMAR)                             Úvod + Organizace předmětu 1. přednáška/12       </vt:lpstr>
      <vt:lpstr>POPIS PŘEDMĚTU</vt:lpstr>
      <vt:lpstr>POŽADAVKY PRO UKONČENÍ PŘEDMĚTU</vt:lpstr>
      <vt:lpstr>OSNOVA PŘEDMĚTU</vt:lpstr>
      <vt:lpstr>.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koz99</dc:creator>
  <cp:lastModifiedBy>Renáta</cp:lastModifiedBy>
  <cp:revision>62</cp:revision>
  <cp:lastPrinted>2021-10-03T20:23:59Z</cp:lastPrinted>
  <dcterms:created xsi:type="dcterms:W3CDTF">2012-07-19T22:32:54Z</dcterms:created>
  <dcterms:modified xsi:type="dcterms:W3CDTF">2021-10-04T12:13:31Z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