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12.xml" ContentType="application/vnd.openxmlformats-officedocument.presentationml.notesSlide+xml"/>
  <Override PartName="/ppt/theme/themeOverride13.xml" ContentType="application/vnd.openxmlformats-officedocument.themeOverride+xml"/>
  <Override PartName="/ppt/notesSlides/notesSlide13.xml" ContentType="application/vnd.openxmlformats-officedocument.presentationml.notesSlide+xml"/>
  <Override PartName="/ppt/theme/themeOverride14.xml" ContentType="application/vnd.openxmlformats-officedocument.themeOverride+xml"/>
  <Override PartName="/ppt/notesSlides/notesSlide14.xml" ContentType="application/vnd.openxmlformats-officedocument.presentationml.notesSlide+xml"/>
  <Override PartName="/ppt/theme/themeOverride15.xml" ContentType="application/vnd.openxmlformats-officedocument.themeOverride+xml"/>
  <Override PartName="/ppt/notesSlides/notesSlide15.xml" ContentType="application/vnd.openxmlformats-officedocument.presentationml.notesSlide+xml"/>
  <Override PartName="/ppt/theme/themeOverride16.xml" ContentType="application/vnd.openxmlformats-officedocument.themeOverride+xml"/>
  <Override PartName="/ppt/notesSlides/notesSlide16.xml" ContentType="application/vnd.openxmlformats-officedocument.presentationml.notesSlide+xml"/>
  <Override PartName="/ppt/theme/themeOverride17.xml" ContentType="application/vnd.openxmlformats-officedocument.themeOverride+xml"/>
  <Override PartName="/ppt/notesSlides/notesSlide17.xml" ContentType="application/vnd.openxmlformats-officedocument.presentationml.notesSlide+xml"/>
  <Override PartName="/ppt/theme/themeOverride18.xml" ContentType="application/vnd.openxmlformats-officedocument.themeOverride+xml"/>
  <Override PartName="/ppt/notesSlides/notesSlide18.xml" ContentType="application/vnd.openxmlformats-officedocument.presentationml.notesSlide+xml"/>
  <Override PartName="/ppt/theme/themeOverride19.xml" ContentType="application/vnd.openxmlformats-officedocument.themeOverride+xml"/>
  <Override PartName="/ppt/notesSlides/notesSlide19.xml" ContentType="application/vnd.openxmlformats-officedocument.presentationml.notesSlide+xml"/>
  <Override PartName="/ppt/theme/themeOverride20.xml" ContentType="application/vnd.openxmlformats-officedocument.themeOverride+xml"/>
  <Override PartName="/ppt/notesSlides/notesSlide20.xml" ContentType="application/vnd.openxmlformats-officedocument.presentationml.notesSlide+xml"/>
  <Override PartName="/ppt/theme/themeOverride21.xml" ContentType="application/vnd.openxmlformats-officedocument.themeOverride+xml"/>
  <Override PartName="/ppt/notesSlides/notesSlide21.xml" ContentType="application/vnd.openxmlformats-officedocument.presentationml.notesSlide+xml"/>
  <Override PartName="/ppt/theme/themeOverride22.xml" ContentType="application/vnd.openxmlformats-officedocument.themeOverride+xml"/>
  <Override PartName="/ppt/notesSlides/notesSlide22.xml" ContentType="application/vnd.openxmlformats-officedocument.presentationml.notesSlide+xml"/>
  <Override PartName="/ppt/theme/themeOverride23.xml" ContentType="application/vnd.openxmlformats-officedocument.themeOverride+xml"/>
  <Override PartName="/ppt/notesSlides/notesSlide23.xml" ContentType="application/vnd.openxmlformats-officedocument.presentationml.notesSlide+xml"/>
  <Override PartName="/ppt/theme/themeOverride24.xml" ContentType="application/vnd.openxmlformats-officedocument.themeOverride+xml"/>
  <Override PartName="/ppt/notesSlides/notesSlide24.xml" ContentType="application/vnd.openxmlformats-officedocument.presentationml.notesSlide+xml"/>
  <Override PartName="/ppt/theme/themeOverride25.xml" ContentType="application/vnd.openxmlformats-officedocument.themeOverride+xml"/>
  <Override PartName="/ppt/notesSlides/notesSlide25.xml" ContentType="application/vnd.openxmlformats-officedocument.presentationml.notesSlide+xml"/>
  <Override PartName="/ppt/theme/themeOverride26.xml" ContentType="application/vnd.openxmlformats-officedocument.themeOverride+xml"/>
  <Override PartName="/ppt/notesSlides/notesSlide26.xml" ContentType="application/vnd.openxmlformats-officedocument.presentationml.notesSlide+xml"/>
  <Override PartName="/ppt/theme/themeOverride27.xml" ContentType="application/vnd.openxmlformats-officedocument.themeOverride+xml"/>
  <Override PartName="/ppt/notesSlides/notesSlide27.xml" ContentType="application/vnd.openxmlformats-officedocument.presentationml.notesSlide+xml"/>
  <Override PartName="/ppt/theme/themeOverride28.xml" ContentType="application/vnd.openxmlformats-officedocument.themeOverride+xml"/>
  <Override PartName="/ppt/notesSlides/notesSlide28.xml" ContentType="application/vnd.openxmlformats-officedocument.presentationml.notesSlide+xml"/>
  <Override PartName="/ppt/theme/themeOverride29.xml" ContentType="application/vnd.openxmlformats-officedocument.themeOverride+xml"/>
  <Override PartName="/ppt/notesSlides/notesSlide29.xml" ContentType="application/vnd.openxmlformats-officedocument.presentationml.notesSlide+xml"/>
  <Override PartName="/ppt/theme/themeOverride30.xml" ContentType="application/vnd.openxmlformats-officedocument.themeOverride+xml"/>
  <Override PartName="/ppt/notesSlides/notesSlide30.xml" ContentType="application/vnd.openxmlformats-officedocument.presentationml.notesSlide+xml"/>
  <Override PartName="/ppt/theme/themeOverride31.xml" ContentType="application/vnd.openxmlformats-officedocument.themeOverride+xml"/>
  <Override PartName="/ppt/notesSlides/notesSlide31.xml" ContentType="application/vnd.openxmlformats-officedocument.presentationml.notesSlide+xml"/>
  <Override PartName="/ppt/theme/themeOverride32.xml" ContentType="application/vnd.openxmlformats-officedocument.themeOverride+xml"/>
  <Override PartName="/ppt/notesSlides/notesSlide32.xml" ContentType="application/vnd.openxmlformats-officedocument.presentationml.notesSlide+xml"/>
  <Override PartName="/ppt/theme/themeOverride33.xml" ContentType="application/vnd.openxmlformats-officedocument.themeOverride+xml"/>
  <Override PartName="/ppt/notesSlides/notesSlide33.xml" ContentType="application/vnd.openxmlformats-officedocument.presentationml.notesSlide+xml"/>
  <Override PartName="/ppt/theme/themeOverride34.xml" ContentType="application/vnd.openxmlformats-officedocument.themeOverride+xml"/>
  <Override PartName="/ppt/notesSlides/notesSlide34.xml" ContentType="application/vnd.openxmlformats-officedocument.presentationml.notesSlide+xml"/>
  <Override PartName="/ppt/theme/themeOverride35.xml" ContentType="application/vnd.openxmlformats-officedocument.themeOverride+xml"/>
  <Override PartName="/ppt/notesSlides/notesSlide35.xml" ContentType="application/vnd.openxmlformats-officedocument.presentationml.notesSlide+xml"/>
  <Override PartName="/ppt/theme/themeOverride36.xml" ContentType="application/vnd.openxmlformats-officedocument.themeOverride+xml"/>
  <Override PartName="/ppt/notesSlides/notesSlide36.xml" ContentType="application/vnd.openxmlformats-officedocument.presentationml.notesSlide+xml"/>
  <Override PartName="/ppt/theme/themeOverride37.xml" ContentType="application/vnd.openxmlformats-officedocument.themeOverr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8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304" r:id="rId39"/>
  </p:sldIdLst>
  <p:sldSz cx="9144000" cy="6858000" type="screen4x3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3" d="100"/>
          <a:sy n="123" d="100"/>
        </p:scale>
        <p:origin x="125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E36692-84F4-49D9-A779-23C5BA8CA391}" type="datetimeFigureOut">
              <a:rPr lang="cs-CZ" smtClean="0"/>
              <a:t>30.09.2021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73A456-3680-4209-9E9A-26CBA474EB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8208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06159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37252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87275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2445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24307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39805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04933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91527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07614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90596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0216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00347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96085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20513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12847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96297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62607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204635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87133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894149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1858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94013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904148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232568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460785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450621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374322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91828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313389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941738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72738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54821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65548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15989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22887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35539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5234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30.09.2021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37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30.09.2021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9822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30.09.2021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80586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text 2"/>
          <p:cNvSpPr>
            <a:spLocks noGrp="1"/>
          </p:cNvSpPr>
          <p:nvPr>
            <p:ph idx="1"/>
          </p:nvPr>
        </p:nvSpPr>
        <p:spPr>
          <a:xfrm>
            <a:off x="395536" y="1844824"/>
            <a:ext cx="8615065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913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30.09.2021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6807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30.09.2021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5023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30.09.2021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4874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30.09.2021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5223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30.09.2021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4651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30.09.2021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100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30.09.2021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4378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30.09.2021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9601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30.09.2021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704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9.xml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0.xml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1.xml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2.xml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3.xml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4.xml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5.xml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6.xml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7.xml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8.xml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9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0.xml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1.xml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2.xml"/><Relationship Id="rId5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3.xml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4.xml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5.xml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6.xml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7.xml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cs-CZ" dirty="0"/>
            </a:br>
            <a:r>
              <a:rPr lang="cs-CZ" b="1" dirty="0"/>
              <a:t>ŠTÍHLÁ LOGISTIKA 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9608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KAIZEN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Podstata pojmu KAIZEN je jednoduchá a jasná: KAIZEN znamená zlepšování a zdokonalování. </a:t>
            </a:r>
          </a:p>
          <a:p>
            <a:r>
              <a:rPr lang="cs-CZ" dirty="0"/>
              <a:t>KAIZEN navíc znamená neustále probíhající zdokonalování týkající se všech, včetně manažerů a dělníků. Filozofie KAIZEN předpokládá, že náš způsob života- ať už pracovního, společenského nebo domácího - si zaslouží neustálé zdokonalování.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33367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KAIZEN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809750"/>
            <a:ext cx="6858000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09732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KAIZEN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584" y="1196752"/>
            <a:ext cx="6457950" cy="508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85666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KAIZEN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252663"/>
            <a:ext cx="6553200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38494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388" y="319088"/>
            <a:ext cx="6753225" cy="621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30453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5S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Soubor standardů pro dosažení pořádku, efektivity práce a disciplíny na pracovišti. Tento princip bývá často považován za základ pro nasazení nástrojů a principů štíhlé výroby. V některých podnicích bývá aplikován i v kancelářích. Nemusí se tedy týkat pouze výroby. Název 5S je odvozen od počátečních písmen pěti zásad v japonštině či angličtině.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280084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5S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b="1" dirty="0"/>
              <a:t>1. SEIRI </a:t>
            </a:r>
            <a:r>
              <a:rPr lang="cs-CZ" dirty="0"/>
              <a:t>(sortovat, angl. Sort) </a:t>
            </a:r>
          </a:p>
          <a:p>
            <a:r>
              <a:rPr lang="en-US" dirty="0"/>
              <a:t>2. </a:t>
            </a:r>
            <a:r>
              <a:rPr lang="en-US" b="1" dirty="0"/>
              <a:t>SEITON </a:t>
            </a:r>
            <a:r>
              <a:rPr lang="en-US" dirty="0"/>
              <a:t>(</a:t>
            </a:r>
            <a:r>
              <a:rPr lang="en-US" dirty="0" err="1"/>
              <a:t>setřídit</a:t>
            </a:r>
            <a:r>
              <a:rPr lang="en-US" dirty="0"/>
              <a:t>, </a:t>
            </a:r>
            <a:r>
              <a:rPr lang="en-US" dirty="0" err="1"/>
              <a:t>angl.</a:t>
            </a:r>
            <a:r>
              <a:rPr lang="en-US" dirty="0"/>
              <a:t> Set in order) </a:t>
            </a:r>
          </a:p>
          <a:p>
            <a:r>
              <a:rPr lang="cs-CZ" b="1" dirty="0"/>
              <a:t>3.SEISO </a:t>
            </a:r>
            <a:r>
              <a:rPr lang="cs-CZ" dirty="0"/>
              <a:t>(čistit, angl. </a:t>
            </a:r>
            <a:r>
              <a:rPr lang="cs-CZ" dirty="0" err="1"/>
              <a:t>Shine</a:t>
            </a:r>
            <a:r>
              <a:rPr lang="cs-CZ" dirty="0"/>
              <a:t>) </a:t>
            </a:r>
          </a:p>
          <a:p>
            <a:r>
              <a:rPr lang="cs-CZ" b="1" dirty="0"/>
              <a:t>4.SEIKETSU </a:t>
            </a:r>
            <a:r>
              <a:rPr lang="cs-CZ" dirty="0"/>
              <a:t>(standardizovat, angl. </a:t>
            </a:r>
            <a:r>
              <a:rPr lang="cs-CZ" dirty="0" err="1"/>
              <a:t>Standardize</a:t>
            </a:r>
            <a:r>
              <a:rPr lang="cs-CZ" dirty="0"/>
              <a:t>) </a:t>
            </a:r>
          </a:p>
          <a:p>
            <a:r>
              <a:rPr lang="cs-CZ" b="1" dirty="0"/>
              <a:t>5.SHITSUKE </a:t>
            </a:r>
            <a:r>
              <a:rPr lang="cs-CZ" dirty="0"/>
              <a:t>(sebekázeň, angl. </a:t>
            </a:r>
            <a:r>
              <a:rPr lang="cs-CZ" dirty="0" err="1"/>
              <a:t>Sustain</a:t>
            </a:r>
            <a:r>
              <a:rPr lang="cs-CZ" dirty="0"/>
              <a:t>)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74568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063" y="1885950"/>
            <a:ext cx="7381875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3846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3MU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jsou bariéry efektivního fungování JIT strategie. Tyto pojmy pochází z japonštiny a začínají na Mu: </a:t>
            </a:r>
          </a:p>
          <a:p>
            <a:r>
              <a:rPr lang="cs-CZ" dirty="0" err="1"/>
              <a:t>Muda</a:t>
            </a:r>
            <a:r>
              <a:rPr lang="cs-CZ" dirty="0"/>
              <a:t> - nepřidaná hodnota / plýtvání </a:t>
            </a:r>
          </a:p>
          <a:p>
            <a:r>
              <a:rPr lang="cs-CZ" dirty="0"/>
              <a:t>Mura - nerovnoměrnost </a:t>
            </a:r>
          </a:p>
          <a:p>
            <a:r>
              <a:rPr lang="cs-CZ" dirty="0" err="1"/>
              <a:t>Muri</a:t>
            </a:r>
            <a:r>
              <a:rPr lang="cs-CZ" dirty="0"/>
              <a:t> - přetížení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48411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488" y="1323975"/>
            <a:ext cx="5153025" cy="421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52960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JUST IN TIME (PRÁVĚ VČAS) 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ideální zásoba je téměř žádná zásoba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68114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7 MUDA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cs-CZ" dirty="0"/>
          </a:p>
          <a:p>
            <a:pPr marL="0" indent="0">
              <a:buNone/>
            </a:pPr>
            <a:r>
              <a:rPr lang="cs-CZ" b="1" dirty="0"/>
              <a:t>1.Nadprodukce </a:t>
            </a:r>
            <a:endParaRPr lang="cs-CZ" dirty="0"/>
          </a:p>
          <a:p>
            <a:pPr marL="0" indent="0">
              <a:buNone/>
            </a:pPr>
            <a:r>
              <a:rPr lang="cs-CZ" b="1" dirty="0"/>
              <a:t>2.Čekání </a:t>
            </a:r>
            <a:endParaRPr lang="cs-CZ" dirty="0"/>
          </a:p>
          <a:p>
            <a:pPr marL="0" indent="0">
              <a:buNone/>
            </a:pPr>
            <a:r>
              <a:rPr lang="cs-CZ" b="1" dirty="0"/>
              <a:t>3.Transport </a:t>
            </a:r>
            <a:endParaRPr lang="cs-CZ" dirty="0"/>
          </a:p>
          <a:p>
            <a:pPr marL="0" indent="0">
              <a:buNone/>
            </a:pPr>
            <a:r>
              <a:rPr lang="cs-CZ" b="1" dirty="0"/>
              <a:t>4.Pohyb </a:t>
            </a:r>
            <a:endParaRPr lang="cs-CZ" dirty="0"/>
          </a:p>
          <a:p>
            <a:pPr marL="0" indent="0">
              <a:buNone/>
            </a:pPr>
            <a:r>
              <a:rPr lang="cs-CZ" b="1" dirty="0"/>
              <a:t>5.Neužitečné operace </a:t>
            </a:r>
            <a:endParaRPr lang="cs-CZ" dirty="0"/>
          </a:p>
          <a:p>
            <a:pPr marL="0" indent="0">
              <a:buNone/>
            </a:pPr>
            <a:r>
              <a:rPr lang="cs-CZ" b="1" dirty="0"/>
              <a:t>6.Přezásobení </a:t>
            </a:r>
            <a:endParaRPr lang="cs-CZ" dirty="0"/>
          </a:p>
          <a:p>
            <a:pPr marL="0" indent="0">
              <a:buNone/>
            </a:pPr>
            <a:r>
              <a:rPr lang="cs-CZ" b="1" dirty="0"/>
              <a:t>7.Defekty 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1946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Logistická strategie a plánování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18658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ÚLOHA LOGISTICKÉHO MANAGEMENTU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Úlohou logistického managementu jsou dva podnikové cíle: </a:t>
            </a:r>
          </a:p>
          <a:p>
            <a:r>
              <a:rPr lang="cs-CZ" dirty="0"/>
              <a:t>pohotově dodávat, </a:t>
            </a:r>
          </a:p>
          <a:p>
            <a:r>
              <a:rPr lang="cs-CZ" dirty="0"/>
              <a:t>snižovat kapitálovou vázanost.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98020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ÚLOHA LOGISTICKÉHO MANAGEMENTU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cs-CZ" dirty="0"/>
          </a:p>
          <a:p>
            <a:r>
              <a:rPr lang="cs-CZ" b="1" dirty="0"/>
              <a:t> snížení všech zásob</a:t>
            </a:r>
            <a:r>
              <a:rPr lang="cs-CZ" dirty="0"/>
              <a:t>. </a:t>
            </a:r>
          </a:p>
          <a:p>
            <a:r>
              <a:rPr lang="cs-CZ" dirty="0"/>
              <a:t>koordinace, synchronizace a celková optimalizace logistických řetězců jak uvnitř podniku tak i v mezipodnikovém styku. </a:t>
            </a:r>
          </a:p>
          <a:p>
            <a:r>
              <a:rPr lang="cs-CZ" dirty="0"/>
              <a:t>Zkracují se </a:t>
            </a:r>
            <a:r>
              <a:rPr lang="cs-CZ" b="1" dirty="0"/>
              <a:t>intervaly dodávek </a:t>
            </a:r>
            <a:r>
              <a:rPr lang="cs-CZ" dirty="0"/>
              <a:t>a dodává se </a:t>
            </a:r>
            <a:r>
              <a:rPr lang="cs-CZ" b="1" dirty="0"/>
              <a:t>menší množství</a:t>
            </a:r>
            <a:r>
              <a:rPr lang="cs-CZ" dirty="0"/>
              <a:t>. </a:t>
            </a:r>
          </a:p>
          <a:p>
            <a:r>
              <a:rPr lang="cs-CZ" b="1" dirty="0"/>
              <a:t>vyloučí se dvojí pojistné zásoby. </a:t>
            </a:r>
            <a:r>
              <a:rPr lang="cs-CZ" dirty="0"/>
              <a:t>Musí se vyloučit zbytečná manipulace. </a:t>
            </a:r>
          </a:p>
          <a:p>
            <a:r>
              <a:rPr lang="cs-CZ" dirty="0"/>
              <a:t>Musí být odstraněna </a:t>
            </a:r>
            <a:r>
              <a:rPr lang="cs-CZ" b="1" dirty="0"/>
              <a:t>dvojí kontrola jakosti</a:t>
            </a:r>
            <a:r>
              <a:rPr lang="cs-CZ" dirty="0"/>
              <a:t>, za jakost ručí dodavatel (odpadá vstupní kontrola).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85975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SLOŽKY LOGISTICKÉHO MANAGEMENTU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r>
              <a:rPr lang="cs-CZ" dirty="0"/>
              <a:t>vyřizování objednávek, kontrolu stavu zásob a řízení skladů, </a:t>
            </a:r>
          </a:p>
          <a:p>
            <a:r>
              <a:rPr lang="cs-CZ" dirty="0"/>
              <a:t>řízení výroby, </a:t>
            </a:r>
          </a:p>
          <a:p>
            <a:r>
              <a:rPr lang="cs-CZ" dirty="0"/>
              <a:t>řízení prodeje a služeb zákazníkům, </a:t>
            </a:r>
          </a:p>
          <a:p>
            <a:r>
              <a:rPr lang="cs-CZ" dirty="0"/>
              <a:t>řízení dopravy </a:t>
            </a:r>
          </a:p>
          <a:p>
            <a:r>
              <a:rPr lang="cs-CZ" dirty="0"/>
              <a:t>vyhodnocování a prognózování prodeje,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2751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LOGISTICKÁ STRATEGIE A PLÁNOVÁNÍ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cs-CZ" dirty="0"/>
          </a:p>
          <a:p>
            <a:r>
              <a:rPr lang="cs-CZ" dirty="0"/>
              <a:t>Strategické plánování v logistice není tak běžné jako v oblasti marketingu nebo výroby. </a:t>
            </a:r>
          </a:p>
          <a:p>
            <a:r>
              <a:rPr lang="cs-CZ" dirty="0"/>
              <a:t>Logistika však může přispět ke strategickému plánu řadou přínosů, jednak operativní zlepšení (např. nižší zásoby a zkrácené dodací lhůty), jednak i strategické výhody (nižší celkové náklady nebo zlepšený zákaznický servis).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907896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LOGISTICKÁ STRATEGIE A PLÁNOVÁNÍ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cs-CZ" dirty="0"/>
          </a:p>
          <a:p>
            <a:pPr marL="0" indent="0">
              <a:buNone/>
            </a:pPr>
            <a:r>
              <a:rPr lang="cs-CZ" b="1" dirty="0"/>
              <a:t>Logistický plán </a:t>
            </a:r>
            <a:r>
              <a:rPr lang="cs-CZ" dirty="0"/>
              <a:t>podporuje logistickou strategii, obsahuje konkrétní činnosti, které bude funkce logistiky vykonávat, aby zajistila dosažení stanovených cílů. Logistická rozhodnutí se přijímají hierarchickým způsobem. </a:t>
            </a:r>
          </a:p>
          <a:p>
            <a:r>
              <a:rPr lang="cs-CZ" dirty="0" err="1"/>
              <a:t>I.strategické</a:t>
            </a:r>
            <a:r>
              <a:rPr lang="cs-CZ" dirty="0"/>
              <a:t> rozhodování </a:t>
            </a:r>
          </a:p>
          <a:p>
            <a:r>
              <a:rPr lang="cs-CZ" dirty="0"/>
              <a:t>II. taktická rozhodnutí </a:t>
            </a:r>
          </a:p>
          <a:p>
            <a:r>
              <a:rPr lang="cs-CZ" dirty="0" err="1"/>
              <a:t>III.operativní</a:t>
            </a:r>
            <a:r>
              <a:rPr lang="cs-CZ" dirty="0"/>
              <a:t> rozhodnutí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658729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STRATEGICKÝ PLÁN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se zpracovává na nejvyšší plánovací úrovni, zahrnuje nejdelší období 5-10 let i delší. </a:t>
            </a:r>
          </a:p>
          <a:p>
            <a:r>
              <a:rPr lang="cs-CZ" dirty="0"/>
              <a:t>Čím delší je časový horizont, tím menší míru podrobností bude plán mít. </a:t>
            </a:r>
          </a:p>
          <a:p>
            <a:r>
              <a:rPr lang="cs-CZ" dirty="0"/>
              <a:t>Plány jsou velmi obecné (základní směry činností podniku, předpokládaný podíl na daném segmentu trhu…)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9829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TAKTICKÝ PLÁN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pokrývá období jednoho až pěti let, plány se nazývají střednědobé. </a:t>
            </a:r>
          </a:p>
          <a:p>
            <a:r>
              <a:rPr lang="cs-CZ" dirty="0"/>
              <a:t>jsou konkrétnější než strategické </a:t>
            </a:r>
          </a:p>
          <a:p>
            <a:r>
              <a:rPr lang="cs-CZ" dirty="0"/>
              <a:t>zahrnují plán kapitálových výdajů </a:t>
            </a:r>
          </a:p>
          <a:p>
            <a:r>
              <a:rPr lang="cs-CZ" dirty="0"/>
              <a:t>zařazují se výstavba skladů, nákup dopravních prostředků atd.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36972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OPERATIVNÍ PLÁN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cs-CZ" dirty="0"/>
          </a:p>
          <a:p>
            <a:r>
              <a:rPr lang="cs-CZ" dirty="0"/>
              <a:t>roční plán představuje nejpodrobnější úroveň plánování. </a:t>
            </a:r>
          </a:p>
          <a:p>
            <a:r>
              <a:rPr lang="cs-CZ" dirty="0"/>
              <a:t>rozděluje příjmy, výdaje a související peněžní toky a činnosti na jednotlivé měsíce. v následujícím roce. </a:t>
            </a:r>
          </a:p>
          <a:p>
            <a:r>
              <a:rPr lang="cs-CZ" dirty="0"/>
              <a:t>Skutečný výkon se průběžně sleduje a porovnává s plánovaným výkonem. </a:t>
            </a:r>
          </a:p>
          <a:p>
            <a:r>
              <a:rPr lang="cs-CZ" dirty="0"/>
              <a:t>management odhaluje problémy, odpovídajícím způsobem na ně reaguje 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vychází výrobní plánování a nákup materiálů. </a:t>
            </a:r>
          </a:p>
          <a:p>
            <a:r>
              <a:rPr lang="cs-CZ" dirty="0"/>
              <a:t>Předpověď svých logistických potřeb </a:t>
            </a:r>
          </a:p>
          <a:p>
            <a:r>
              <a:rPr lang="cs-CZ" dirty="0"/>
              <a:t>Určení požadavků na pracovní síly a sjednání smluv s poskytovateli logistických služeb.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12051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Just In </a:t>
            </a:r>
            <a:r>
              <a:rPr lang="cs-CZ" b="1" dirty="0" err="1"/>
              <a:t>Time</a:t>
            </a:r>
            <a:r>
              <a:rPr lang="cs-CZ" b="1" dirty="0"/>
              <a:t> (JIT)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cs-CZ" dirty="0"/>
          </a:p>
          <a:p>
            <a:r>
              <a:rPr lang="pl-PL" dirty="0"/>
              <a:t>Technologie, která se označuje jako </a:t>
            </a:r>
            <a:r>
              <a:rPr lang="pl-PL" i="1" dirty="0"/>
              <a:t>bezzásobová </a:t>
            </a:r>
            <a:endParaRPr lang="pl-PL" dirty="0"/>
          </a:p>
          <a:p>
            <a:r>
              <a:rPr lang="cs-CZ" dirty="0"/>
              <a:t>Just In </a:t>
            </a:r>
            <a:r>
              <a:rPr lang="cs-CZ" dirty="0" err="1"/>
              <a:t>Time</a:t>
            </a:r>
            <a:r>
              <a:rPr lang="cs-CZ" dirty="0"/>
              <a:t> = právě včas, to znamená dodávky podle potřeby odebírajícího článku. </a:t>
            </a:r>
          </a:p>
          <a:p>
            <a:r>
              <a:rPr lang="cs-CZ" dirty="0"/>
              <a:t>Dodávají se malá množství, dodávky jsou velmi časté – i několikrát v průběhu dne. </a:t>
            </a:r>
          </a:p>
          <a:p>
            <a:r>
              <a:rPr lang="cs-CZ" dirty="0"/>
              <a:t>Doprava a výrobní linky bezprostředně navazují a to umožňuje nejen zrušit výrobní zásoby, ale i snížit pojistnou zásobu. 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Systém je náročný na kvalitu dopravy, spolehlivost je důležitější než rychlost. Vyžaduje změnu v řízení výroby.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30585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52736"/>
            <a:ext cx="8200876" cy="5546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08515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INTEGRACE LOGISTICKÝCH PLÁNŮ PODNIKU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Logistické plánování je nový pojem pro integraci všech plánů v podniku. </a:t>
            </a:r>
          </a:p>
          <a:p>
            <a:pPr marL="0" indent="0">
              <a:buNone/>
            </a:pPr>
            <a:r>
              <a:rPr lang="cs-CZ" dirty="0"/>
              <a:t>Základem logistického plánování jsou čtyři hlavní okruhy: </a:t>
            </a:r>
          </a:p>
          <a:p>
            <a:r>
              <a:rPr lang="cs-CZ" dirty="0"/>
              <a:t>určení požadavku na distribuci, </a:t>
            </a:r>
          </a:p>
          <a:p>
            <a:r>
              <a:rPr lang="cs-CZ" dirty="0"/>
              <a:t>sestavení plánu výroby, </a:t>
            </a:r>
          </a:p>
          <a:p>
            <a:r>
              <a:rPr lang="cs-CZ" dirty="0"/>
              <a:t>tvorba plánu zásobování, </a:t>
            </a:r>
          </a:p>
          <a:p>
            <a:r>
              <a:rPr lang="cs-CZ" dirty="0"/>
              <a:t>sestavení plánu kapacit.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89390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cs-CZ" dirty="0"/>
            </a:br>
            <a:r>
              <a:rPr lang="cs-CZ" b="1" dirty="0"/>
              <a:t>SCHÉMA LOGISTICKÉHO PLÁNOVÁNÍ </a:t>
            </a:r>
            <a:endParaRPr lang="cs-C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43287" y="1600200"/>
            <a:ext cx="625742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69456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i="1" dirty="0"/>
              <a:t>URČENÍ POŽADAVKU NA DISTRIBUCI 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Úkolem je </a:t>
            </a:r>
            <a:r>
              <a:rPr lang="cs-CZ" b="1" dirty="0"/>
              <a:t>odhad kdy, kde a v jakém množství mají být lokalizovány zásoby hotových výrobků v distribučním systému</a:t>
            </a:r>
            <a:r>
              <a:rPr lang="cs-CZ" dirty="0"/>
              <a:t>. 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Proto je třeba získat: </a:t>
            </a:r>
          </a:p>
          <a:p>
            <a:r>
              <a:rPr lang="cs-CZ" dirty="0"/>
              <a:t>předpovědi o poptávce zákazníků, </a:t>
            </a:r>
          </a:p>
          <a:p>
            <a:r>
              <a:rPr lang="cs-CZ" dirty="0"/>
              <a:t>objednávky odběratelů (nesplněné z minula, běžné, očekávané), </a:t>
            </a:r>
          </a:p>
          <a:p>
            <a:r>
              <a:rPr lang="cs-CZ" dirty="0"/>
              <a:t>informace o stavu zásob, </a:t>
            </a:r>
          </a:p>
          <a:p>
            <a:r>
              <a:rPr lang="cs-CZ" dirty="0"/>
              <a:t>další znalosti o průběhu sledovaného období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46991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/>
              <a:t>PLÁN VÝROBY 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Cílem je </a:t>
            </a:r>
            <a:r>
              <a:rPr lang="cs-CZ" b="1" dirty="0"/>
              <a:t>sladění výrobních možností s úrovní požadavků na distribuci</a:t>
            </a:r>
            <a:r>
              <a:rPr lang="cs-CZ" dirty="0"/>
              <a:t>. Aby nedocházelo ke konfliktům mezi marketingem, výrobou a konečným výrobkem, musí se určit: </a:t>
            </a:r>
          </a:p>
          <a:p>
            <a:r>
              <a:rPr lang="cs-CZ" dirty="0"/>
              <a:t>co nakupovat, </a:t>
            </a:r>
          </a:p>
          <a:p>
            <a:r>
              <a:rPr lang="cs-CZ" dirty="0"/>
              <a:t>co vyrábět, </a:t>
            </a:r>
          </a:p>
          <a:p>
            <a:r>
              <a:rPr lang="cs-CZ" dirty="0"/>
              <a:t>co prodávat, </a:t>
            </a:r>
          </a:p>
          <a:p>
            <a:r>
              <a:rPr lang="cs-CZ" dirty="0"/>
              <a:t>co případně vyrábět na sklad.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31524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/>
              <a:t>PLÁN ZÁSOBOVÁNÍ 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Smyslem je nákup materiálů a dílů pro výrobu a určení objemu produkce vlastní výroby. Východiskem je plán výroby, je nutno stanovit normy spotřeby a velikost dodávek, časové rozložení dodávek. </a:t>
            </a:r>
          </a:p>
        </p:txBody>
      </p:sp>
    </p:spTree>
    <p:extLst>
      <p:ext uri="{BB962C8B-B14F-4D97-AF65-F5344CB8AC3E}">
        <p14:creationId xmlns:p14="http://schemas.microsoft.com/office/powerpoint/2010/main" val="39764561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/>
              <a:t>PLÁN KAPACIT 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r>
              <a:rPr lang="cs-CZ" dirty="0"/>
              <a:t>Je nutno ověřit reálnost plánu z hlediska kapacitních možností organizace. Důležitá je znalost kapacitních norem, spotřeby času výrobních linek, zatížení linek v čase, nedostatek kapacit řešit úpravou smluv se zákazníky, nevytíženost kapacit přesunem pracovníků, prací ve mzdě. </a:t>
            </a:r>
          </a:p>
        </p:txBody>
      </p:sp>
    </p:spTree>
    <p:extLst>
      <p:ext uri="{BB962C8B-B14F-4D97-AF65-F5344CB8AC3E}">
        <p14:creationId xmlns:p14="http://schemas.microsoft.com/office/powerpoint/2010/main" val="31671879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ZÁSADY PŘI ZAVÁDĚNÍ LOGISTIKY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Při zavádění logistiky je nutno dodržet následující desatero: </a:t>
            </a:r>
          </a:p>
          <a:p>
            <a:r>
              <a:rPr lang="cs-CZ" dirty="0"/>
              <a:t>zaměřit se na zákazníky </a:t>
            </a:r>
          </a:p>
          <a:p>
            <a:r>
              <a:rPr lang="cs-CZ" dirty="0"/>
              <a:t>integrovat logistický systém </a:t>
            </a:r>
          </a:p>
          <a:p>
            <a:r>
              <a:rPr lang="cs-CZ" dirty="0"/>
              <a:t>propojit logistiku se strategií </a:t>
            </a:r>
          </a:p>
          <a:p>
            <a:r>
              <a:rPr lang="cs-CZ" dirty="0"/>
              <a:t>zpružnit logistické řetězce </a:t>
            </a:r>
          </a:p>
          <a:p>
            <a:r>
              <a:rPr lang="cs-CZ" dirty="0"/>
              <a:t>vytvořit logistický informační systém </a:t>
            </a:r>
          </a:p>
          <a:p>
            <a:r>
              <a:rPr lang="cs-CZ" dirty="0"/>
              <a:t>vstupovat do strategických společenství </a:t>
            </a:r>
          </a:p>
          <a:p>
            <a:r>
              <a:rPr lang="cs-CZ" dirty="0"/>
              <a:t>kvantifikovat, měřit, počítat </a:t>
            </a:r>
          </a:p>
          <a:p>
            <a:r>
              <a:rPr lang="cs-CZ" dirty="0"/>
              <a:t>aplikovat logistický controlling </a:t>
            </a:r>
          </a:p>
          <a:p>
            <a:r>
              <a:rPr lang="cs-CZ" dirty="0"/>
              <a:t>sledovat finanční vztahy </a:t>
            </a:r>
          </a:p>
          <a:p>
            <a:r>
              <a:rPr lang="cs-CZ" dirty="0"/>
              <a:t>vyškolit personál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06455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>
            <a:normAutofit/>
          </a:bodyPr>
          <a:lstStyle/>
          <a:p>
            <a:r>
              <a:rPr lang="cs-CZ" sz="3200" b="1" dirty="0"/>
              <a:t>Klasicky řízené podniky vs. Logisticky řízené podniky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Klasicky řízený podnik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dirty="0"/>
              <a:t>Cíle:</a:t>
            </a:r>
          </a:p>
          <a:p>
            <a:r>
              <a:rPr lang="cs-CZ" dirty="0"/>
              <a:t>dost materiálu,</a:t>
            </a:r>
          </a:p>
          <a:p>
            <a:r>
              <a:rPr lang="cs-CZ" dirty="0"/>
              <a:t> aby bylo z čeho vyrábět, </a:t>
            </a:r>
          </a:p>
          <a:p>
            <a:r>
              <a:rPr lang="cs-CZ" dirty="0"/>
              <a:t>co největší dávky,</a:t>
            </a:r>
          </a:p>
          <a:p>
            <a:r>
              <a:rPr lang="cs-CZ" dirty="0"/>
              <a:t> co nejmenší počet variant, co nejlepší využití výrobní kapacity. </a:t>
            </a:r>
          </a:p>
          <a:p>
            <a:r>
              <a:rPr lang="cs-CZ" dirty="0"/>
              <a:t>Při nákupu jde o co největší množství materiálu, aby mohly být využity množstevní rabaty. </a:t>
            </a:r>
          </a:p>
          <a:p>
            <a:r>
              <a:rPr lang="cs-CZ" dirty="0"/>
              <a:t>V odbytu je potřeba mít velké zásoby ve skladu hotových výrobků, aby se pokryl požadavek pružnosti a množství materiálu pro zákazníky. </a:t>
            </a:r>
          </a:p>
          <a:p>
            <a:r>
              <a:rPr lang="cs-CZ" dirty="0"/>
              <a:t>Ve financování jsou opačné požadavky, co nejmenší zásoby a minimalizace všech ztrát. 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/>
              <a:t>Logistický řízený podnik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Cíle:</a:t>
            </a:r>
          </a:p>
          <a:p>
            <a:r>
              <a:rPr lang="cs-CZ" dirty="0"/>
              <a:t>Vše je podřízeno cíli uspokojit potřeby zákazníků. </a:t>
            </a:r>
          </a:p>
          <a:p>
            <a:r>
              <a:rPr lang="cs-CZ" dirty="0"/>
              <a:t>Řízení směřuje ke koordinaci, synchronizaci, týmové spolupráci. </a:t>
            </a:r>
          </a:p>
          <a:p>
            <a:r>
              <a:rPr lang="cs-CZ" dirty="0"/>
              <a:t>Mění se podniková kultura. </a:t>
            </a:r>
          </a:p>
          <a:p>
            <a:r>
              <a:rPr lang="cs-CZ" dirty="0"/>
              <a:t>Zasahuje organizační uspořádání podniku. </a:t>
            </a:r>
          </a:p>
          <a:p>
            <a:r>
              <a:rPr lang="cs-CZ" dirty="0"/>
              <a:t>Logistika je partnerem a ne jen obsluhou. </a:t>
            </a:r>
          </a:p>
          <a:p>
            <a:r>
              <a:rPr lang="cs-CZ" dirty="0"/>
              <a:t>Útvar logistiky musí mít pravomoc zasahovat do úloh ostatních útvarů. </a:t>
            </a:r>
          </a:p>
        </p:txBody>
      </p:sp>
    </p:spTree>
    <p:extLst>
      <p:ext uri="{BB962C8B-B14F-4D97-AF65-F5344CB8AC3E}">
        <p14:creationId xmlns:p14="http://schemas.microsoft.com/office/powerpoint/2010/main" val="2186842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Úspory spočívají: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ve zvýšení produktivity práce o 20 – 50%, </a:t>
            </a:r>
          </a:p>
          <a:p>
            <a:r>
              <a:rPr lang="cs-CZ" dirty="0"/>
              <a:t>ve zkrácení doby manipulace a přepravy 50 – 90%, </a:t>
            </a:r>
          </a:p>
          <a:p>
            <a:r>
              <a:rPr lang="pl-PL" dirty="0"/>
              <a:t>v redukci obsluţných procesů 35 – 80%, </a:t>
            </a:r>
          </a:p>
          <a:p>
            <a:r>
              <a:rPr lang="cs-CZ" dirty="0"/>
              <a:t>ve zkrácení doby prostojů výrobního zařízení 50%, </a:t>
            </a:r>
          </a:p>
          <a:p>
            <a:r>
              <a:rPr lang="cs-CZ" dirty="0"/>
              <a:t>ve snížení výrobních zásob o 50 – 100%, </a:t>
            </a:r>
          </a:p>
          <a:p>
            <a:r>
              <a:rPr lang="cs-CZ" dirty="0"/>
              <a:t>v úspoře výrobních a skladových ploch o 40 – 80 %.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216935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KANBAN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Metoda </a:t>
            </a:r>
            <a:r>
              <a:rPr lang="cs-CZ" b="1" dirty="0"/>
              <a:t>KANBAN </a:t>
            </a:r>
            <a:r>
              <a:rPr lang="cs-CZ" dirty="0"/>
              <a:t>funguje na principech JIT, je používaná v Japonsku. Základním nosičem informace jsou </a:t>
            </a:r>
            <a:r>
              <a:rPr lang="cs-CZ" dirty="0" err="1"/>
              <a:t>kanbany</a:t>
            </a:r>
            <a:r>
              <a:rPr lang="cs-CZ" dirty="0"/>
              <a:t> (japonské slovo pro štítek), které plní funkci objednávek a průvodek.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85483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KANBAN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Pracoviště, kterému dochází zásoba součástí určitého druhu, vystaví objednávkový </a:t>
            </a:r>
            <a:r>
              <a:rPr lang="cs-CZ" dirty="0" err="1"/>
              <a:t>kanban</a:t>
            </a:r>
            <a:r>
              <a:rPr lang="cs-CZ" dirty="0"/>
              <a:t> a s prázdným přepravním kontejnerem jej odešle pracovišti, které tyto součásti dodává. To kontejner naplní předepsaným počtem součástí určitého druhu a vrátí jej odběrateli s průvodním </a:t>
            </a:r>
            <a:r>
              <a:rPr lang="cs-CZ" dirty="0" err="1"/>
              <a:t>kanbanem</a:t>
            </a:r>
            <a:r>
              <a:rPr lang="cs-CZ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193725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KANBAN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Objednávané množství je velice malé, např. asi 1/10 denní potřeby. O dodávkách vždy žádá následující pracoviště. Předcházející pracoviště objednávku musí splnit přesně co do množství i času. Při střetu více objednávek se uplatňuje pravidlo „první přišel, první odchází“ (FIFO).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043954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KANBAN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Přepravní kontejnery musí po vyřízení objednávky obsahovat předepsané množství dobrých součástí. Vadné součásti musí být okamžitě vyřazeny, event. opraveny.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881972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KAIZEN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Znamená </a:t>
            </a:r>
            <a:r>
              <a:rPr lang="cs-CZ" b="1" dirty="0"/>
              <a:t>neustálé zdokonalování</a:t>
            </a:r>
            <a:r>
              <a:rPr lang="cs-CZ" dirty="0"/>
              <a:t>. Žádný proces nelze nikdy prohlásit za zcela dokonalý, ale vždy je zde prostor pro jeho zlepšování. </a:t>
            </a:r>
            <a:r>
              <a:rPr lang="cs-CZ" dirty="0" err="1"/>
              <a:t>Kaizen</a:t>
            </a:r>
            <a:r>
              <a:rPr lang="cs-CZ" dirty="0"/>
              <a:t> v praxi znamená, že všichni členové týmu ve všech složkách organizace neustále hledají cesty ke zlepšení postupů a tento proces zdokonalování je v podniku podporován lidmi na všech úrovních.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0426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200</TotalTime>
  <Words>1399</Words>
  <Application>Microsoft Office PowerPoint</Application>
  <PresentationFormat>Předvádění na obrazovce (4:3)</PresentationFormat>
  <Paragraphs>227</Paragraphs>
  <Slides>38</Slides>
  <Notes>37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38</vt:i4>
      </vt:variant>
    </vt:vector>
  </HeadingPairs>
  <TitlesOfParts>
    <vt:vector size="41" baseType="lpstr">
      <vt:lpstr>Arial</vt:lpstr>
      <vt:lpstr>Calibri</vt:lpstr>
      <vt:lpstr>1_Office Theme</vt:lpstr>
      <vt:lpstr> ŠTÍHLÁ LOGISTIKA </vt:lpstr>
      <vt:lpstr>JUST IN TIME (PRÁVĚ VČAS) </vt:lpstr>
      <vt:lpstr>Just In Time (JIT) </vt:lpstr>
      <vt:lpstr>Úspory spočívají: </vt:lpstr>
      <vt:lpstr>KANBAN</vt:lpstr>
      <vt:lpstr>KANBAN</vt:lpstr>
      <vt:lpstr>KANBAN</vt:lpstr>
      <vt:lpstr>KANBAN</vt:lpstr>
      <vt:lpstr>KAIZEN</vt:lpstr>
      <vt:lpstr>KAIZEN</vt:lpstr>
      <vt:lpstr>KAIZEN</vt:lpstr>
      <vt:lpstr>KAIZEN</vt:lpstr>
      <vt:lpstr>KAIZEN</vt:lpstr>
      <vt:lpstr>Prezentace aplikace PowerPoint</vt:lpstr>
      <vt:lpstr>5S</vt:lpstr>
      <vt:lpstr>5S</vt:lpstr>
      <vt:lpstr>Prezentace aplikace PowerPoint</vt:lpstr>
      <vt:lpstr>3MU</vt:lpstr>
      <vt:lpstr>Prezentace aplikace PowerPoint</vt:lpstr>
      <vt:lpstr>7 MUDA </vt:lpstr>
      <vt:lpstr>Logistická strategie a plánování</vt:lpstr>
      <vt:lpstr>ÚLOHA LOGISTICKÉHO MANAGEMENTU </vt:lpstr>
      <vt:lpstr>ÚLOHA LOGISTICKÉHO MANAGEMENTU</vt:lpstr>
      <vt:lpstr>SLOŽKY LOGISTICKÉHO MANAGEMENTU</vt:lpstr>
      <vt:lpstr>LOGISTICKÁ STRATEGIE A PLÁNOVÁNÍ </vt:lpstr>
      <vt:lpstr>LOGISTICKÁ STRATEGIE A PLÁNOVÁNÍ </vt:lpstr>
      <vt:lpstr>STRATEGICKÝ PLÁN </vt:lpstr>
      <vt:lpstr>TAKTICKÝ PLÁN </vt:lpstr>
      <vt:lpstr>OPERATIVNÍ PLÁN </vt:lpstr>
      <vt:lpstr>Prezentace aplikace PowerPoint</vt:lpstr>
      <vt:lpstr>INTEGRACE LOGISTICKÝCH PLÁNŮ PODNIKU </vt:lpstr>
      <vt:lpstr> SCHÉMA LOGISTICKÉHO PLÁNOVÁNÍ </vt:lpstr>
      <vt:lpstr>URČENÍ POŽADAVKU NA DISTRIBUCI </vt:lpstr>
      <vt:lpstr>PLÁN VÝROBY </vt:lpstr>
      <vt:lpstr>PLÁN ZÁSOBOVÁNÍ </vt:lpstr>
      <vt:lpstr>PLÁN KAPACIT </vt:lpstr>
      <vt:lpstr>ZÁSADY PŘI ZAVÁDĚNÍ LOGISTIKY </vt:lpstr>
      <vt:lpstr>Klasicky řízené podniky vs. Logisticky řízené podniky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ŠTÍHLÁ LOGIISTIKA</dc:title>
  <dc:creator>Chytilová Ekaterina</dc:creator>
  <cp:lastModifiedBy>Chytilová Ekaterina</cp:lastModifiedBy>
  <cp:revision>9</cp:revision>
  <cp:lastPrinted>2016-04-27T08:32:16Z</cp:lastPrinted>
  <dcterms:created xsi:type="dcterms:W3CDTF">2016-04-25T07:52:32Z</dcterms:created>
  <dcterms:modified xsi:type="dcterms:W3CDTF">2021-09-30T08:35:39Z</dcterms:modified>
</cp:coreProperties>
</file>